
<file path=[Content_Types].xml><?xml version="1.0" encoding="utf-8"?>
<Types xmlns="http://schemas.openxmlformats.org/package/2006/content-types">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8" r:id="rId4"/>
  </p:sldMasterIdLst>
  <p:notesMasterIdLst>
    <p:notesMasterId r:id="rId17"/>
  </p:notesMasterIdLst>
  <p:handoutMasterIdLst>
    <p:handoutMasterId r:id="rId18"/>
  </p:handoutMasterIdLst>
  <p:sldIdLst>
    <p:sldId id="276" r:id="rId5"/>
    <p:sldId id="1931" r:id="rId6"/>
    <p:sldId id="832" r:id="rId7"/>
    <p:sldId id="833" r:id="rId8"/>
    <p:sldId id="1930" r:id="rId9"/>
    <p:sldId id="839" r:id="rId10"/>
    <p:sldId id="874" r:id="rId11"/>
    <p:sldId id="835" r:id="rId12"/>
    <p:sldId id="836" r:id="rId13"/>
    <p:sldId id="837" r:id="rId14"/>
    <p:sldId id="838" r:id="rId15"/>
    <p:sldId id="30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FBC5236B-912C-4769-9FCA-F75A290955E9}">
          <p14:sldIdLst>
            <p14:sldId id="276"/>
            <p14:sldId id="1931"/>
            <p14:sldId id="832"/>
            <p14:sldId id="833"/>
            <p14:sldId id="1930"/>
            <p14:sldId id="839"/>
            <p14:sldId id="874"/>
            <p14:sldId id="835"/>
            <p14:sldId id="836"/>
            <p14:sldId id="837"/>
            <p14:sldId id="838"/>
          </p14:sldIdLst>
        </p14:section>
        <p14:section name="Untitled Section" id="{8E990C17-6E2E-4155-B900-1846B9B3C22F}">
          <p14:sldIdLst>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e Tumlinson" initials="AT [6]" lastIdx="1" clrIdx="6"/>
  <p:cmAuthor id="1" name="Mary Coppage" initials="MC" lastIdx="34" clrIdx="0"/>
  <p:cmAuthor id="8" name="Anne Tumlinson" initials="AT [7]" lastIdx="1" clrIdx="7"/>
  <p:cmAuthor id="2" name="Anne Tumlinson" initials="AT" lastIdx="1" clrIdx="1"/>
  <p:cmAuthor id="9" name="Anne Tumlinson" initials="AT [8]" lastIdx="1" clrIdx="8"/>
  <p:cmAuthor id="3" name="Anne Tumlinson" initials="AT [2]" lastIdx="1" clrIdx="2"/>
  <p:cmAuthor id="10" name="Anne Tumlinson" initials="AT [9]" lastIdx="1" clrIdx="9"/>
  <p:cmAuthor id="4" name="Anne Tumlinson" initials="AT [3]" lastIdx="1" clrIdx="3"/>
  <p:cmAuthor id="11" name="Tessa Atkinson-Adams" initials="TA" lastIdx="8" clrIdx="10">
    <p:extLst>
      <p:ext uri="{19B8F6BF-5375-455C-9EA6-DF929625EA0E}">
        <p15:presenceInfo xmlns:p15="http://schemas.microsoft.com/office/powerpoint/2012/main" userId="S::TAtkinson-Adams@leadingageorg.onmicrosoft.com::46ce8f7e-f3d9-4cc4-b252-5a8a4578d78e" providerId="AD"/>
      </p:ext>
    </p:extLst>
  </p:cmAuthor>
  <p:cmAuthor id="5" name="Anne Tumlinson" initials="AT [4]" lastIdx="1" clrIdx="4"/>
  <p:cmAuthor id="6" name="Anne Tumlinson" initials="AT [5]"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B6B"/>
    <a:srgbClr val="77933C"/>
    <a:srgbClr val="F79646"/>
    <a:srgbClr val="558ED5"/>
    <a:srgbClr val="799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2213" autoAdjust="0"/>
  </p:normalViewPr>
  <p:slideViewPr>
    <p:cSldViewPr>
      <p:cViewPr varScale="1">
        <p:scale>
          <a:sx n="51" d="100"/>
          <a:sy n="51" d="100"/>
        </p:scale>
        <p:origin x="148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8" d="100"/>
          <a:sy n="108" d="100"/>
        </p:scale>
        <p:origin x="1056" y="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Fallon" userId="0369f501d3786550" providerId="LiveId" clId="{6130E348-AE92-4F68-9F1D-99CF666566BF}"/>
    <pc:docChg chg="modSld">
      <pc:chgData name="Nicole Fallon" userId="0369f501d3786550" providerId="LiveId" clId="{6130E348-AE92-4F68-9F1D-99CF666566BF}" dt="2019-10-21T16:46:52.141" v="0" actId="20577"/>
      <pc:docMkLst>
        <pc:docMk/>
      </pc:docMkLst>
      <pc:sldChg chg="modSp">
        <pc:chgData name="Nicole Fallon" userId="0369f501d3786550" providerId="LiveId" clId="{6130E348-AE92-4F68-9F1D-99CF666566BF}" dt="2019-10-21T16:46:52.141" v="0" actId="20577"/>
        <pc:sldMkLst>
          <pc:docMk/>
          <pc:sldMk cId="1728691184" sldId="1931"/>
        </pc:sldMkLst>
        <pc:graphicFrameChg chg="modGraphic">
          <ac:chgData name="Nicole Fallon" userId="0369f501d3786550" providerId="LiveId" clId="{6130E348-AE92-4F68-9F1D-99CF666566BF}" dt="2019-10-21T16:46:52.141" v="0" actId="20577"/>
          <ac:graphicFrameMkLst>
            <pc:docMk/>
            <pc:sldMk cId="1728691184" sldId="1931"/>
            <ac:graphicFrameMk id="5" creationId="{9B58692A-A05A-4CF3-A229-E36B48F82C6E}"/>
          </ac:graphicFrameMkLst>
        </pc:graphicFrameChg>
      </pc:sldChg>
    </pc:docChg>
  </pc:docChgLst>
  <pc:docChgLst>
    <pc:chgData name="Nicole Fallon" userId="0369f501d3786550" providerId="LiveId" clId="{F0360080-45E3-4B10-8646-A134C0898724}"/>
    <pc:docChg chg="modSld">
      <pc:chgData name="Nicole Fallon" userId="0369f501d3786550" providerId="LiveId" clId="{F0360080-45E3-4B10-8646-A134C0898724}" dt="2019-10-21T16:28:32.818" v="5" actId="207"/>
      <pc:docMkLst>
        <pc:docMk/>
      </pc:docMkLst>
      <pc:sldChg chg="modSp">
        <pc:chgData name="Nicole Fallon" userId="0369f501d3786550" providerId="LiveId" clId="{F0360080-45E3-4B10-8646-A134C0898724}" dt="2019-10-21T16:28:32.818" v="5" actId="207"/>
        <pc:sldMkLst>
          <pc:docMk/>
          <pc:sldMk cId="988541076" sldId="838"/>
        </pc:sldMkLst>
        <pc:spChg chg="mod">
          <ac:chgData name="Nicole Fallon" userId="0369f501d3786550" providerId="LiveId" clId="{F0360080-45E3-4B10-8646-A134C0898724}" dt="2019-10-21T16:28:32.818" v="5" actId="207"/>
          <ac:spMkLst>
            <pc:docMk/>
            <pc:sldMk cId="988541076" sldId="838"/>
            <ac:spMk id="6" creationId="{CB1C84DB-7328-46D6-BBED-BA5F04AC28E9}"/>
          </ac:spMkLst>
        </pc:spChg>
      </pc:sldChg>
      <pc:sldChg chg="modSp">
        <pc:chgData name="Nicole Fallon" userId="0369f501d3786550" providerId="LiveId" clId="{F0360080-45E3-4B10-8646-A134C0898724}" dt="2019-10-21T16:28:13.279" v="1" actId="207"/>
        <pc:sldMkLst>
          <pc:docMk/>
          <pc:sldMk cId="2237648521" sldId="839"/>
        </pc:sldMkLst>
        <pc:spChg chg="mod">
          <ac:chgData name="Nicole Fallon" userId="0369f501d3786550" providerId="LiveId" clId="{F0360080-45E3-4B10-8646-A134C0898724}" dt="2019-10-21T16:28:13.279" v="1" actId="207"/>
          <ac:spMkLst>
            <pc:docMk/>
            <pc:sldMk cId="2237648521" sldId="839"/>
            <ac:spMk id="5" creationId="{BE8C766D-D278-4D15-8FDA-4E81A9DB2652}"/>
          </ac:spMkLst>
        </pc:spChg>
      </pc:sldChg>
      <pc:sldChg chg="modSp">
        <pc:chgData name="Nicole Fallon" userId="0369f501d3786550" providerId="LiveId" clId="{F0360080-45E3-4B10-8646-A134C0898724}" dt="2019-10-21T16:28:09.131" v="0" actId="207"/>
        <pc:sldMkLst>
          <pc:docMk/>
          <pc:sldMk cId="1682489707" sldId="1930"/>
        </pc:sldMkLst>
        <pc:spChg chg="mod">
          <ac:chgData name="Nicole Fallon" userId="0369f501d3786550" providerId="LiveId" clId="{F0360080-45E3-4B10-8646-A134C0898724}" dt="2019-10-21T16:28:09.131" v="0" actId="207"/>
          <ac:spMkLst>
            <pc:docMk/>
            <pc:sldMk cId="1682489707" sldId="1930"/>
            <ac:spMk id="7" creationId="{CB47D258-7F66-48C3-8604-FF3352B4D6D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0" normalizeH="0" baseline="0">
                <a:solidFill>
                  <a:schemeClr val="tx1">
                    <a:lumMod val="65000"/>
                    <a:lumOff val="35000"/>
                  </a:schemeClr>
                </a:solidFill>
                <a:latin typeface="+mn-lt"/>
                <a:ea typeface="+mj-ea"/>
                <a:cs typeface="Arial" panose="020B0604020202020204" pitchFamily="34" charset="0"/>
              </a:defRPr>
            </a:pPr>
            <a:r>
              <a:rPr lang="en-US" sz="1600" b="1" i="0" dirty="0">
                <a:solidFill>
                  <a:srgbClr val="6B6B6B"/>
                </a:solidFill>
                <a:effectLst/>
              </a:rPr>
              <a:t>Per Capita Medicare FFS Spending in 2015</a:t>
            </a:r>
            <a:endParaRPr lang="en-US" sz="1600" b="1" dirty="0">
              <a:solidFill>
                <a:srgbClr val="6B6B6B"/>
              </a:solidFill>
              <a:effectLst/>
            </a:endParaRPr>
          </a:p>
        </c:rich>
      </c:tx>
      <c:layout>
        <c:manualLayout>
          <c:xMode val="edge"/>
          <c:yMode val="edge"/>
          <c:x val="0.1865604445208135"/>
          <c:y val="2.0732723899682042E-2"/>
        </c:manualLayout>
      </c:layout>
      <c:overlay val="0"/>
      <c:spPr>
        <a:noFill/>
        <a:ln>
          <a:noFill/>
        </a:ln>
        <a:effectLst/>
      </c:spPr>
      <c:txPr>
        <a:bodyPr rot="0" spcFirstLastPara="1" vertOverflow="ellipsis" vert="horz" wrap="square" anchor="ctr" anchorCtr="1"/>
        <a:lstStyle/>
        <a:p>
          <a:pPr>
            <a:defRPr sz="1400" b="1" i="0" u="none" strike="noStrike" kern="1200" cap="none" spc="0" normalizeH="0" baseline="0">
              <a:solidFill>
                <a:schemeClr val="tx1">
                  <a:lumMod val="65000"/>
                  <a:lumOff val="35000"/>
                </a:schemeClr>
              </a:solidFill>
              <a:latin typeface="+mn-lt"/>
              <a:ea typeface="+mj-ea"/>
              <a:cs typeface="Arial" panose="020B0604020202020204" pitchFamily="34" charset="0"/>
            </a:defRPr>
          </a:pPr>
          <a:endParaRPr lang="en-US"/>
        </a:p>
      </c:txPr>
    </c:title>
    <c:autoTitleDeleted val="0"/>
    <c:plotArea>
      <c:layout>
        <c:manualLayout>
          <c:layoutTarget val="inner"/>
          <c:xMode val="edge"/>
          <c:yMode val="edge"/>
          <c:x val="3.6639687439060445E-2"/>
          <c:y val="0.15821606862605467"/>
          <c:w val="0.93335095265869539"/>
          <c:h val="0.5319729484533805"/>
        </c:manualLayout>
      </c:layout>
      <c:barChart>
        <c:barDir val="col"/>
        <c:grouping val="clustered"/>
        <c:varyColors val="0"/>
        <c:ser>
          <c:idx val="0"/>
          <c:order val="0"/>
          <c:tx>
            <c:strRef>
              <c:f>Sheet1!$B$1</c:f>
              <c:strCache>
                <c:ptCount val="1"/>
                <c:pt idx="0">
                  <c:v>No Functional Impairment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0-2 Chronic Conditions</c:v>
                </c:pt>
                <c:pt idx="1">
                  <c:v>3+ Chronic Conditions</c:v>
                </c:pt>
              </c:strCache>
            </c:strRef>
          </c:cat>
          <c:val>
            <c:numRef>
              <c:f>Sheet1!$B$2:$B$3</c:f>
              <c:numCache>
                <c:formatCode>"$"#,##0</c:formatCode>
                <c:ptCount val="2"/>
                <c:pt idx="0">
                  <c:v>5467</c:v>
                </c:pt>
                <c:pt idx="1">
                  <c:v>11584</c:v>
                </c:pt>
              </c:numCache>
            </c:numRef>
          </c:val>
          <c:extLst>
            <c:ext xmlns:c16="http://schemas.microsoft.com/office/drawing/2014/chart" uri="{C3380CC4-5D6E-409C-BE32-E72D297353CC}">
              <c16:uniqueId val="{00000000-CDE9-4E52-845D-BF81DCD93B09}"/>
            </c:ext>
          </c:extLst>
        </c:ser>
        <c:ser>
          <c:idx val="1"/>
          <c:order val="1"/>
          <c:tx>
            <c:strRef>
              <c:f>Sheet1!$C$1</c:f>
              <c:strCache>
                <c:ptCount val="1"/>
                <c:pt idx="0">
                  <c:v>Functional Impairment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0-2 Chronic Conditions</c:v>
                </c:pt>
                <c:pt idx="1">
                  <c:v>3+ Chronic Conditions</c:v>
                </c:pt>
              </c:strCache>
            </c:strRef>
          </c:cat>
          <c:val>
            <c:numRef>
              <c:f>Sheet1!$C$2:$C$3</c:f>
              <c:numCache>
                <c:formatCode>"$"#,##0</c:formatCode>
                <c:ptCount val="2"/>
                <c:pt idx="0">
                  <c:v>12831</c:v>
                </c:pt>
                <c:pt idx="1">
                  <c:v>26972</c:v>
                </c:pt>
              </c:numCache>
            </c:numRef>
          </c:val>
          <c:extLst>
            <c:ext xmlns:c16="http://schemas.microsoft.com/office/drawing/2014/chart" uri="{C3380CC4-5D6E-409C-BE32-E72D297353CC}">
              <c16:uniqueId val="{00000001-CDE9-4E52-845D-BF81DCD93B09}"/>
            </c:ext>
          </c:extLst>
        </c:ser>
        <c:dLbls>
          <c:dLblPos val="outEnd"/>
          <c:showLegendKey val="0"/>
          <c:showVal val="1"/>
          <c:showCatName val="0"/>
          <c:showSerName val="0"/>
          <c:showPercent val="0"/>
          <c:showBubbleSize val="0"/>
        </c:dLbls>
        <c:gapWidth val="262"/>
        <c:overlap val="-14"/>
        <c:axId val="1837047600"/>
        <c:axId val="1837035152"/>
      </c:barChart>
      <c:catAx>
        <c:axId val="1837047600"/>
        <c:scaling>
          <c:orientation val="minMax"/>
        </c:scaling>
        <c:delete val="0"/>
        <c:axPos val="b"/>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tx1"/>
                </a:solidFill>
                <a:latin typeface="+mn-lt"/>
                <a:ea typeface="+mn-ea"/>
                <a:cs typeface="Arial" panose="020B0604020202020204" pitchFamily="34" charset="0"/>
              </a:defRPr>
            </a:pPr>
            <a:endParaRPr lang="en-US"/>
          </a:p>
        </c:txPr>
        <c:crossAx val="1837035152"/>
        <c:crosses val="autoZero"/>
        <c:auto val="1"/>
        <c:lblAlgn val="ctr"/>
        <c:lblOffset val="100"/>
        <c:noMultiLvlLbl val="0"/>
      </c:catAx>
      <c:valAx>
        <c:axId val="1837035152"/>
        <c:scaling>
          <c:orientation val="minMax"/>
        </c:scaling>
        <c:delete val="1"/>
        <c:axPos val="l"/>
        <c:numFmt formatCode="&quot;$&quot;#,##0" sourceLinked="0"/>
        <c:majorTickMark val="none"/>
        <c:minorTickMark val="none"/>
        <c:tickLblPos val="nextTo"/>
        <c:crossAx val="1837047600"/>
        <c:crosses val="autoZero"/>
        <c:crossBetween val="between"/>
        <c:majorUnit val="10000"/>
        <c:minorUnit val="5000"/>
      </c:valAx>
      <c:spPr>
        <a:noFill/>
        <a:ln>
          <a:noFill/>
        </a:ln>
        <a:effectLst/>
      </c:spPr>
    </c:plotArea>
    <c:legend>
      <c:legendPos val="b"/>
      <c:layout>
        <c:manualLayout>
          <c:xMode val="edge"/>
          <c:yMode val="edge"/>
          <c:x val="2.7065716125847857E-2"/>
          <c:y val="0.80385014574440328"/>
          <c:w val="0.96886377080409514"/>
          <c:h val="7.535089983142943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zero"/>
    <c:showDLblsOverMax val="0"/>
  </c:chart>
  <c:spPr>
    <a:noFill/>
    <a:ln w="12700">
      <a:solidFill>
        <a:schemeClr val="bg1">
          <a:lumMod val="50000"/>
        </a:schemeClr>
      </a:solidFill>
    </a:ln>
    <a:effectLst/>
  </c:spPr>
  <c:txPr>
    <a:bodyPr/>
    <a:lstStyle/>
    <a:p>
      <a:pPr>
        <a:defRPr sz="1100">
          <a:latin typeface="+mn-lt"/>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91E72-347C-4D60-A77D-18B2DABEDA7B}"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40AC30B4-FE96-4D41-9087-34BBCEA1DE2E}">
      <dgm:prSet phldrT="[Text]" custT="1"/>
      <dgm:spPr>
        <a:solidFill>
          <a:schemeClr val="accent3"/>
        </a:solidFill>
      </dgm:spPr>
      <dgm:t>
        <a:bodyPr/>
        <a:lstStyle/>
        <a:p>
          <a:r>
            <a:rPr lang="en-US" sz="2000" dirty="0"/>
            <a:t>We can serve your highest cost enrollees.</a:t>
          </a:r>
        </a:p>
      </dgm:t>
    </dgm:pt>
    <dgm:pt modelId="{27AE952E-67EB-40FC-96EA-2587C381F0A7}" type="parTrans" cxnId="{9B7266DD-5120-4051-B903-41EAD21843C1}">
      <dgm:prSet/>
      <dgm:spPr/>
      <dgm:t>
        <a:bodyPr/>
        <a:lstStyle/>
        <a:p>
          <a:endParaRPr lang="en-US" sz="2000"/>
        </a:p>
      </dgm:t>
    </dgm:pt>
    <dgm:pt modelId="{9FBC583E-9404-4344-BF06-F5406BCC6CA0}" type="sibTrans" cxnId="{9B7266DD-5120-4051-B903-41EAD21843C1}">
      <dgm:prSet/>
      <dgm:spPr/>
      <dgm:t>
        <a:bodyPr/>
        <a:lstStyle/>
        <a:p>
          <a:endParaRPr lang="en-US" sz="2000"/>
        </a:p>
      </dgm:t>
    </dgm:pt>
    <dgm:pt modelId="{022ACCB2-A66F-4415-8F24-F10A28800AD5}">
      <dgm:prSet custT="1"/>
      <dgm:spPr>
        <a:solidFill>
          <a:schemeClr val="accent5"/>
        </a:solidFill>
      </dgm:spPr>
      <dgm:t>
        <a:bodyPr/>
        <a:lstStyle/>
        <a:p>
          <a:r>
            <a:rPr lang="en-US" sz="2000" dirty="0"/>
            <a:t>We can be your eyes and ears in the community.</a:t>
          </a:r>
        </a:p>
      </dgm:t>
    </dgm:pt>
    <dgm:pt modelId="{DF240B77-1A99-4DA6-9A8E-F24407F6BA99}" type="parTrans" cxnId="{898F5ECF-65FA-40BB-A3C3-F49B23D928C6}">
      <dgm:prSet/>
      <dgm:spPr/>
      <dgm:t>
        <a:bodyPr/>
        <a:lstStyle/>
        <a:p>
          <a:endParaRPr lang="en-US" sz="2000"/>
        </a:p>
      </dgm:t>
    </dgm:pt>
    <dgm:pt modelId="{72E99A7E-E2AB-41FB-BD05-91622C4FAB90}" type="sibTrans" cxnId="{898F5ECF-65FA-40BB-A3C3-F49B23D928C6}">
      <dgm:prSet/>
      <dgm:spPr/>
      <dgm:t>
        <a:bodyPr/>
        <a:lstStyle/>
        <a:p>
          <a:endParaRPr lang="en-US" sz="2000"/>
        </a:p>
      </dgm:t>
    </dgm:pt>
    <dgm:pt modelId="{F4CE9D2E-4DFB-45F9-8A75-6EBD5F7E1C05}">
      <dgm:prSet custT="1"/>
      <dgm:spPr>
        <a:solidFill>
          <a:schemeClr val="accent1"/>
        </a:solidFill>
      </dgm:spPr>
      <dgm:t>
        <a:bodyPr/>
        <a:lstStyle/>
        <a:p>
          <a:r>
            <a:rPr lang="en-US" sz="2000" dirty="0"/>
            <a:t>We are high quality and reliable. </a:t>
          </a:r>
        </a:p>
      </dgm:t>
    </dgm:pt>
    <dgm:pt modelId="{84C289AD-DC42-4B0E-8C0B-B5BF40D4F4A1}" type="parTrans" cxnId="{E9BE4BC5-45FC-49BB-B7BF-00B222E4803B}">
      <dgm:prSet/>
      <dgm:spPr/>
      <dgm:t>
        <a:bodyPr/>
        <a:lstStyle/>
        <a:p>
          <a:endParaRPr lang="en-US" sz="2000"/>
        </a:p>
      </dgm:t>
    </dgm:pt>
    <dgm:pt modelId="{C48331CA-279C-4D7D-8638-275995693D96}" type="sibTrans" cxnId="{E9BE4BC5-45FC-49BB-B7BF-00B222E4803B}">
      <dgm:prSet/>
      <dgm:spPr/>
      <dgm:t>
        <a:bodyPr/>
        <a:lstStyle/>
        <a:p>
          <a:endParaRPr lang="en-US" sz="2000"/>
        </a:p>
      </dgm:t>
    </dgm:pt>
    <dgm:pt modelId="{21128005-2D0E-4F17-8F76-B3B69BEFA4B0}" type="pres">
      <dgm:prSet presAssocID="{F6F91E72-347C-4D60-A77D-18B2DABEDA7B}" presName="Name0" presStyleCnt="0">
        <dgm:presLayoutVars>
          <dgm:dir/>
          <dgm:resizeHandles val="exact"/>
        </dgm:presLayoutVars>
      </dgm:prSet>
      <dgm:spPr/>
    </dgm:pt>
    <dgm:pt modelId="{FD7A1D91-605A-410A-ACD6-8D2C5524F853}" type="pres">
      <dgm:prSet presAssocID="{40AC30B4-FE96-4D41-9087-34BBCEA1DE2E}" presName="node" presStyleLbl="node1" presStyleIdx="0" presStyleCnt="3">
        <dgm:presLayoutVars>
          <dgm:bulletEnabled val="1"/>
        </dgm:presLayoutVars>
      </dgm:prSet>
      <dgm:spPr/>
    </dgm:pt>
    <dgm:pt modelId="{3DE68B4A-35FF-4B82-8AEE-6E1FB3C48431}" type="pres">
      <dgm:prSet presAssocID="{9FBC583E-9404-4344-BF06-F5406BCC6CA0}" presName="sibTrans" presStyleCnt="0"/>
      <dgm:spPr/>
    </dgm:pt>
    <dgm:pt modelId="{54049224-6EF9-4A3A-A43A-741CC6972388}" type="pres">
      <dgm:prSet presAssocID="{022ACCB2-A66F-4415-8F24-F10A28800AD5}" presName="node" presStyleLbl="node1" presStyleIdx="1" presStyleCnt="3">
        <dgm:presLayoutVars>
          <dgm:bulletEnabled val="1"/>
        </dgm:presLayoutVars>
      </dgm:prSet>
      <dgm:spPr/>
    </dgm:pt>
    <dgm:pt modelId="{F579EF2F-EDCA-46C4-A934-1987F0D3910D}" type="pres">
      <dgm:prSet presAssocID="{72E99A7E-E2AB-41FB-BD05-91622C4FAB90}" presName="sibTrans" presStyleCnt="0"/>
      <dgm:spPr/>
    </dgm:pt>
    <dgm:pt modelId="{6B2629D0-0EC0-4EA0-9C3B-2A4E7244E956}" type="pres">
      <dgm:prSet presAssocID="{F4CE9D2E-4DFB-45F9-8A75-6EBD5F7E1C05}" presName="node" presStyleLbl="node1" presStyleIdx="2" presStyleCnt="3">
        <dgm:presLayoutVars>
          <dgm:bulletEnabled val="1"/>
        </dgm:presLayoutVars>
      </dgm:prSet>
      <dgm:spPr/>
    </dgm:pt>
  </dgm:ptLst>
  <dgm:cxnLst>
    <dgm:cxn modelId="{AFB9ED72-3EE8-4F90-95EA-B662A35A1C23}" type="presOf" srcId="{022ACCB2-A66F-4415-8F24-F10A28800AD5}" destId="{54049224-6EF9-4A3A-A43A-741CC6972388}" srcOrd="0" destOrd="0" presId="urn:microsoft.com/office/officeart/2005/8/layout/hList6"/>
    <dgm:cxn modelId="{A7FF8F74-96A0-4CE8-8F01-511B40313902}" type="presOf" srcId="{F4CE9D2E-4DFB-45F9-8A75-6EBD5F7E1C05}" destId="{6B2629D0-0EC0-4EA0-9C3B-2A4E7244E956}" srcOrd="0" destOrd="0" presId="urn:microsoft.com/office/officeart/2005/8/layout/hList6"/>
    <dgm:cxn modelId="{77A4C3AF-EF94-41CC-9B2F-3D8BF2FC3732}" type="presOf" srcId="{40AC30B4-FE96-4D41-9087-34BBCEA1DE2E}" destId="{FD7A1D91-605A-410A-ACD6-8D2C5524F853}" srcOrd="0" destOrd="0" presId="urn:microsoft.com/office/officeart/2005/8/layout/hList6"/>
    <dgm:cxn modelId="{E9BE4BC5-45FC-49BB-B7BF-00B222E4803B}" srcId="{F6F91E72-347C-4D60-A77D-18B2DABEDA7B}" destId="{F4CE9D2E-4DFB-45F9-8A75-6EBD5F7E1C05}" srcOrd="2" destOrd="0" parTransId="{84C289AD-DC42-4B0E-8C0B-B5BF40D4F4A1}" sibTransId="{C48331CA-279C-4D7D-8638-275995693D96}"/>
    <dgm:cxn modelId="{898F5ECF-65FA-40BB-A3C3-F49B23D928C6}" srcId="{F6F91E72-347C-4D60-A77D-18B2DABEDA7B}" destId="{022ACCB2-A66F-4415-8F24-F10A28800AD5}" srcOrd="1" destOrd="0" parTransId="{DF240B77-1A99-4DA6-9A8E-F24407F6BA99}" sibTransId="{72E99A7E-E2AB-41FB-BD05-91622C4FAB90}"/>
    <dgm:cxn modelId="{9B7266DD-5120-4051-B903-41EAD21843C1}" srcId="{F6F91E72-347C-4D60-A77D-18B2DABEDA7B}" destId="{40AC30B4-FE96-4D41-9087-34BBCEA1DE2E}" srcOrd="0" destOrd="0" parTransId="{27AE952E-67EB-40FC-96EA-2587C381F0A7}" sibTransId="{9FBC583E-9404-4344-BF06-F5406BCC6CA0}"/>
    <dgm:cxn modelId="{9D7FF7E9-4017-4E88-9A64-A4D02D8B596F}" type="presOf" srcId="{F6F91E72-347C-4D60-A77D-18B2DABEDA7B}" destId="{21128005-2D0E-4F17-8F76-B3B69BEFA4B0}" srcOrd="0" destOrd="0" presId="urn:microsoft.com/office/officeart/2005/8/layout/hList6"/>
    <dgm:cxn modelId="{D6B59201-4398-4050-87FB-478366A1067F}" type="presParOf" srcId="{21128005-2D0E-4F17-8F76-B3B69BEFA4B0}" destId="{FD7A1D91-605A-410A-ACD6-8D2C5524F853}" srcOrd="0" destOrd="0" presId="urn:microsoft.com/office/officeart/2005/8/layout/hList6"/>
    <dgm:cxn modelId="{CA906EC4-F1B3-41D4-AA0E-13643DD81602}" type="presParOf" srcId="{21128005-2D0E-4F17-8F76-B3B69BEFA4B0}" destId="{3DE68B4A-35FF-4B82-8AEE-6E1FB3C48431}" srcOrd="1" destOrd="0" presId="urn:microsoft.com/office/officeart/2005/8/layout/hList6"/>
    <dgm:cxn modelId="{4AEEAAC2-3C1E-4F9C-BE2D-DF857CE06219}" type="presParOf" srcId="{21128005-2D0E-4F17-8F76-B3B69BEFA4B0}" destId="{54049224-6EF9-4A3A-A43A-741CC6972388}" srcOrd="2" destOrd="0" presId="urn:microsoft.com/office/officeart/2005/8/layout/hList6"/>
    <dgm:cxn modelId="{FAC1DBA8-D404-4BBA-AED6-D1DF20964F18}" type="presParOf" srcId="{21128005-2D0E-4F17-8F76-B3B69BEFA4B0}" destId="{F579EF2F-EDCA-46C4-A934-1987F0D3910D}" srcOrd="3" destOrd="0" presId="urn:microsoft.com/office/officeart/2005/8/layout/hList6"/>
    <dgm:cxn modelId="{00E1D2E7-C278-4A95-8C77-B4FED9668F33}" type="presParOf" srcId="{21128005-2D0E-4F17-8F76-B3B69BEFA4B0}" destId="{6B2629D0-0EC0-4EA0-9C3B-2A4E7244E956}"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A1D91-605A-410A-ACD6-8D2C5524F853}">
      <dsp:nvSpPr>
        <dsp:cNvPr id="0" name=""/>
        <dsp:cNvSpPr/>
      </dsp:nvSpPr>
      <dsp:spPr>
        <a:xfrm rot="16200000">
          <a:off x="-772836" y="773794"/>
          <a:ext cx="4038600" cy="2491010"/>
        </a:xfrm>
        <a:prstGeom prst="flowChartManualOperati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kern="1200" dirty="0"/>
            <a:t>We can serve your highest cost enrollees.</a:t>
          </a:r>
        </a:p>
      </dsp:txBody>
      <dsp:txXfrm rot="5400000">
        <a:off x="959" y="807719"/>
        <a:ext cx="2491010" cy="2423160"/>
      </dsp:txXfrm>
    </dsp:sp>
    <dsp:sp modelId="{54049224-6EF9-4A3A-A43A-741CC6972388}">
      <dsp:nvSpPr>
        <dsp:cNvPr id="0" name=""/>
        <dsp:cNvSpPr/>
      </dsp:nvSpPr>
      <dsp:spPr>
        <a:xfrm rot="16200000">
          <a:off x="1905000" y="773794"/>
          <a:ext cx="4038600" cy="2491010"/>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kern="1200" dirty="0"/>
            <a:t>We can be your eyes and ears in the community.</a:t>
          </a:r>
        </a:p>
      </dsp:txBody>
      <dsp:txXfrm rot="5400000">
        <a:off x="2678795" y="807719"/>
        <a:ext cx="2491010" cy="2423160"/>
      </dsp:txXfrm>
    </dsp:sp>
    <dsp:sp modelId="{6B2629D0-0EC0-4EA0-9C3B-2A4E7244E956}">
      <dsp:nvSpPr>
        <dsp:cNvPr id="0" name=""/>
        <dsp:cNvSpPr/>
      </dsp:nvSpPr>
      <dsp:spPr>
        <a:xfrm rot="16200000">
          <a:off x="4582836" y="773794"/>
          <a:ext cx="4038600" cy="2491010"/>
        </a:xfrm>
        <a:prstGeom prst="flowChartManualOperati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kern="1200" dirty="0"/>
            <a:t>We are high quality and reliable. </a:t>
          </a:r>
        </a:p>
      </dsp:txBody>
      <dsp:txXfrm rot="5400000">
        <a:off x="5356631" y="807719"/>
        <a:ext cx="2491010" cy="242316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10/21/2019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10/21/2019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583AE9-5228-4641-AE46-DAC04049BDD6}" type="slidenum">
              <a:rPr lang="en-US" smtClean="0"/>
              <a:pPr/>
              <a:t>2</a:t>
            </a:fld>
            <a:endParaRPr lang="en-US"/>
          </a:p>
        </p:txBody>
      </p:sp>
    </p:spTree>
    <p:extLst>
      <p:ext uri="{BB962C8B-B14F-4D97-AF65-F5344CB8AC3E}">
        <p14:creationId xmlns:p14="http://schemas.microsoft.com/office/powerpoint/2010/main" val="334853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Goal of this slide: </a:t>
            </a:r>
            <a:r>
              <a:rPr lang="en-US" dirty="0"/>
              <a:t>Set up the discussion with the health plan and introduce why you’ve requested the meeting. This is where you’ll ask about their current coverage of, or interest in, covering non-medical supplemental benefits, if you don’t already know. You should prepare for two potential conversations.  1) With plans that already offer non-medical supplemental benefit, where you would like to be a preferred partner; and 2) Plans who have not yet offered this benefit, still exploring it, and maybe even hesitant to offer it.  This is a relationship that you’ll want to pursue and grow in the same way that you’d pursue any other referral relationship.  </a:t>
            </a:r>
          </a:p>
          <a:p>
            <a:pPr marL="158750" indent="0">
              <a:buNone/>
            </a:pPr>
            <a:endParaRPr lang="en-US" dirty="0"/>
          </a:p>
          <a:p>
            <a:pPr marL="158750" indent="0">
              <a:buNone/>
            </a:pPr>
            <a:r>
              <a:rPr lang="en-US" b="1" dirty="0"/>
              <a:t>Talking points:</a:t>
            </a:r>
          </a:p>
          <a:p>
            <a:pPr marL="330200" indent="-171450">
              <a:buFont typeface="Arial" panose="020B0604020202020204" pitchFamily="34" charset="0"/>
              <a:buChar char="•"/>
            </a:pPr>
            <a:r>
              <a:rPr lang="en-US" dirty="0"/>
              <a:t>Through the Chronic Care Act, your health plan can now offer special supplemental benefits targeted to individual health plan members who are chronically ill. </a:t>
            </a:r>
          </a:p>
          <a:p>
            <a:pPr marL="330200" indent="-171450">
              <a:buFont typeface="Arial" panose="020B0604020202020204" pitchFamily="34" charset="0"/>
              <a:buChar char="•"/>
            </a:pPr>
            <a:r>
              <a:rPr lang="en-US" dirty="0"/>
              <a:t>These benefits are flexible. You can target the benefits to individuals based on their need, including non-medical home care services. </a:t>
            </a:r>
          </a:p>
          <a:p>
            <a:pPr marL="3302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dirty="0"/>
              <a:t>Is your plan covering these new supplemental benefits? Or do you have interest in covering them in the future? </a:t>
            </a:r>
          </a:p>
          <a:p>
            <a:pPr marL="3302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dirty="0"/>
              <a:t>We know, while small, this benefit and its application is unprecedented in the Medicare program, and we’re here to discuss how we can support you in implementing the benefit now or in the future. </a:t>
            </a:r>
          </a:p>
          <a:p>
            <a:endParaRPr lang="en-US" dirty="0"/>
          </a:p>
          <a:p>
            <a:endParaRPr lang="en-US" b="1" dirty="0"/>
          </a:p>
        </p:txBody>
      </p:sp>
    </p:spTree>
    <p:extLst>
      <p:ext uri="{BB962C8B-B14F-4D97-AF65-F5344CB8AC3E}">
        <p14:creationId xmlns:p14="http://schemas.microsoft.com/office/powerpoint/2010/main" val="427838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Note: </a:t>
            </a:r>
            <a:r>
              <a:rPr lang="en-US" b="0" dirty="0"/>
              <a:t>Only use examples if relevant to services you provide. </a:t>
            </a:r>
            <a:endParaRPr lang="en-US" b="1" dirty="0"/>
          </a:p>
          <a:p>
            <a:pPr marL="158750" indent="0">
              <a:buNone/>
            </a:pPr>
            <a:endParaRPr lang="en-US" b="1" dirty="0"/>
          </a:p>
          <a:p>
            <a:pPr marL="158750" indent="0">
              <a:buNone/>
            </a:pPr>
            <a:r>
              <a:rPr lang="en-US" b="1" dirty="0"/>
              <a:t>Goal of this slide: </a:t>
            </a:r>
            <a:r>
              <a:rPr lang="en-US" b="0" dirty="0"/>
              <a:t>If the plan is not familiar with the evidence base surrounding in-home interventions, you can quickly walk them through recent studies showcasing the outcomes generated by the types of services you offer. </a:t>
            </a:r>
          </a:p>
          <a:p>
            <a:pPr marL="158750" indent="0">
              <a:buNone/>
            </a:pPr>
            <a:endParaRPr lang="en-US" b="0" dirty="0"/>
          </a:p>
          <a:p>
            <a:pPr marL="158750" indent="0">
              <a:buNone/>
            </a:pPr>
            <a:r>
              <a:rPr lang="en-US" b="1" dirty="0"/>
              <a:t>Talking points: </a:t>
            </a:r>
          </a:p>
          <a:p>
            <a:pPr marL="171450" indent="-171450">
              <a:buFont typeface="Arial" panose="020B0604020202020204" pitchFamily="34" charset="0"/>
              <a:buChar char="•"/>
            </a:pPr>
            <a:r>
              <a:rPr lang="en-US" dirty="0"/>
              <a:t>The evidence base for these types of non-medical benefits, while early, is growing and promising.</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7</a:t>
            </a:fld>
            <a:endParaRPr lang="en-US"/>
          </a:p>
        </p:txBody>
      </p:sp>
    </p:spTree>
    <p:extLst>
      <p:ext uri="{BB962C8B-B14F-4D97-AF65-F5344CB8AC3E}">
        <p14:creationId xmlns:p14="http://schemas.microsoft.com/office/powerpoint/2010/main" val="136574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Goal of this slide: </a:t>
            </a:r>
            <a:r>
              <a:rPr lang="en-US" b="0" dirty="0"/>
              <a:t>Drive home early and concisely what your organization offers the health plan. The points on this slide speak directly to the things that health plans care about:  attracting enrollment, how much they get paid, and their ability to manage costs. Your services are an important tool in their toolbox. </a:t>
            </a:r>
          </a:p>
          <a:p>
            <a:pPr marL="158750" indent="0">
              <a:buNone/>
            </a:pPr>
            <a:endParaRPr lang="en-US" b="0" dirty="0"/>
          </a:p>
          <a:p>
            <a:pPr marL="158750" indent="0">
              <a:buNone/>
            </a:pPr>
            <a:r>
              <a:rPr lang="en-US" b="1" dirty="0"/>
              <a:t>Talking points: </a:t>
            </a:r>
          </a:p>
          <a:p>
            <a:pPr marL="171450" indent="-171450">
              <a:buFont typeface="Arial" panose="020B0604020202020204" pitchFamily="34" charset="0"/>
              <a:buChar char="•"/>
            </a:pPr>
            <a:r>
              <a:rPr lang="en-US" dirty="0"/>
              <a:t>Our organization, with the support of our LeadingAge, is prepared to help you manage your highest cost enrollees.</a:t>
            </a:r>
          </a:p>
          <a:p>
            <a:pPr marL="171450" indent="-171450">
              <a:buFont typeface="Arial" panose="020B0604020202020204" pitchFamily="34" charset="0"/>
              <a:buChar char="•"/>
            </a:pPr>
            <a:r>
              <a:rPr lang="en-US" dirty="0"/>
              <a:t>We can assess your enrollees and share information with your care managers and medical providers to support better outcomes. We can be your care managers’ eyes and ears. </a:t>
            </a:r>
          </a:p>
          <a:p>
            <a:pPr marL="171450" indent="-171450">
              <a:buFont typeface="Arial" panose="020B0604020202020204" pitchFamily="34" charset="0"/>
              <a:buChar char="•"/>
            </a:pPr>
            <a:r>
              <a:rPr lang="en-US" dirty="0"/>
              <a:t>We pride ourselves in our commitment to our clients and our ability provide them with high quality, reliable services.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8</a:t>
            </a:fld>
            <a:endParaRPr lang="en-US"/>
          </a:p>
        </p:txBody>
      </p:sp>
    </p:spTree>
    <p:extLst>
      <p:ext uri="{BB962C8B-B14F-4D97-AF65-F5344CB8AC3E}">
        <p14:creationId xmlns:p14="http://schemas.microsoft.com/office/powerpoint/2010/main" val="271997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8750" indent="0">
              <a:buNone/>
            </a:pPr>
            <a:r>
              <a:rPr lang="en-US" b="1" dirty="0"/>
              <a:t>Goal of this slide: </a:t>
            </a:r>
            <a:r>
              <a:rPr lang="en-US" b="0" dirty="0"/>
              <a:t>Describe your organization’s services, population served, capabilities, partnerships, and information sharing capabilities. Edit the bullets on the slide and talking points below to more accurately reflect your population and services. </a:t>
            </a:r>
          </a:p>
          <a:p>
            <a:pPr marL="158750" indent="0">
              <a:buNone/>
            </a:pPr>
            <a:endParaRPr lang="en-US" b="0" dirty="0"/>
          </a:p>
          <a:p>
            <a:pPr marL="158750" indent="0">
              <a:buNone/>
            </a:pPr>
            <a:r>
              <a:rPr lang="en-US" b="1" dirty="0"/>
              <a:t>Talking points: </a:t>
            </a:r>
          </a:p>
          <a:p>
            <a:pPr marL="171450" indent="-171450">
              <a:buFont typeface="Arial" panose="020B0604020202020204" pitchFamily="34" charset="0"/>
              <a:buChar char="•"/>
            </a:pPr>
            <a:r>
              <a:rPr lang="en-US" dirty="0"/>
              <a:t>We serve </a:t>
            </a:r>
            <a:r>
              <a:rPr lang="en-US" dirty="0">
                <a:highlight>
                  <a:srgbClr val="FFFF00"/>
                </a:highlight>
              </a:rPr>
              <a:t>[NUMBER] </a:t>
            </a:r>
            <a:r>
              <a:rPr lang="en-US" dirty="0"/>
              <a:t>of clients annually with an average age </a:t>
            </a:r>
            <a:r>
              <a:rPr lang="en-US" dirty="0">
                <a:highlight>
                  <a:srgbClr val="FFFF00"/>
                </a:highlight>
              </a:rPr>
              <a:t>of [X</a:t>
            </a:r>
            <a:r>
              <a:rPr lang="en-US" dirty="0"/>
              <a:t>]. These individuals, on average, need assistance with </a:t>
            </a:r>
            <a:r>
              <a:rPr lang="en-US" dirty="0">
                <a:highlight>
                  <a:srgbClr val="FFFF00"/>
                </a:highlight>
              </a:rPr>
              <a:t>[NUMBER] </a:t>
            </a:r>
            <a:r>
              <a:rPr lang="en-US" dirty="0"/>
              <a:t>of ADLs. We also have a contract with </a:t>
            </a:r>
            <a:r>
              <a:rPr lang="en-US" dirty="0">
                <a:highlight>
                  <a:srgbClr val="FFFF00"/>
                </a:highlight>
              </a:rPr>
              <a:t>[STATE</a:t>
            </a:r>
            <a:r>
              <a:rPr lang="en-US" dirty="0"/>
              <a:t>] Medicaid.  </a:t>
            </a:r>
          </a:p>
          <a:p>
            <a:pPr marL="171450" indent="-171450">
              <a:buFont typeface="Arial" panose="020B0604020202020204" pitchFamily="34" charset="0"/>
              <a:buChar char="•"/>
            </a:pPr>
            <a:r>
              <a:rPr lang="en-US" dirty="0"/>
              <a:t>We offer a variety of services to meet the unique needs of our clients. These include skilled care, such as medication administration, post-surgical care, wound management, and chronic disease management. We also offer a range of non-skilled services, such as personal care, transportation, home safety evaluation, fall risk assessments, and meal preparation. We also have experience coordinating with all members of our clients’ care teams. </a:t>
            </a:r>
          </a:p>
          <a:p>
            <a:pPr marL="171450" indent="-171450">
              <a:buFont typeface="Arial" panose="020B0604020202020204" pitchFamily="34" charset="0"/>
              <a:buChar char="•"/>
            </a:pPr>
            <a:r>
              <a:rPr lang="en-US" dirty="0"/>
              <a:t>Our services are supported by a technology platform that enables electronic visit verification and seamless claims submission. Our platform also gives us the ability to work with you to build custom assessments to ensure we meet the exact needs of each of your plan members. </a:t>
            </a:r>
          </a:p>
          <a:p>
            <a:pPr marL="171450" indent="-171450">
              <a:buFont typeface="Arial" panose="020B0604020202020204" pitchFamily="34" charset="0"/>
              <a:buChar char="•"/>
            </a:pPr>
            <a:r>
              <a:rPr lang="en-US" dirty="0"/>
              <a:t>[Ask what the services and capabilities matter most to the health plan]</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9</a:t>
            </a:fld>
            <a:endParaRPr lang="en-US"/>
          </a:p>
        </p:txBody>
      </p:sp>
    </p:spTree>
    <p:extLst>
      <p:ext uri="{BB962C8B-B14F-4D97-AF65-F5344CB8AC3E}">
        <p14:creationId xmlns:p14="http://schemas.microsoft.com/office/powerpoint/2010/main" val="185903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Goal of this slide: </a:t>
            </a:r>
            <a:r>
              <a:rPr lang="en-US" b="0" dirty="0"/>
              <a:t>Drive home the value you bring to the health plan and its members. Health plans need to know that you’ll comply with their model of care; can offer standard, timely transmission of information; and are committed to client satisfaction. Edit the information on the slide and in talking points below to more accurately reflect your population and services. Delete bullets if they do not apply; however, if you believe you can implement these processes, keep them and clarify you are developing the capability.  </a:t>
            </a:r>
          </a:p>
          <a:p>
            <a:pPr marL="158750" indent="0">
              <a:buNone/>
            </a:pPr>
            <a:endParaRPr lang="en-US" b="0" dirty="0"/>
          </a:p>
          <a:p>
            <a:pPr marL="158750" indent="0">
              <a:buNone/>
            </a:pPr>
            <a:r>
              <a:rPr lang="en-US" b="1" dirty="0"/>
              <a:t>Talking points: </a:t>
            </a:r>
          </a:p>
          <a:p>
            <a:pPr marL="171450" indent="-171450">
              <a:buFont typeface="Arial" panose="020B0604020202020204" pitchFamily="34" charset="0"/>
              <a:buChar char="•"/>
            </a:pPr>
            <a:r>
              <a:rPr lang="en-US" dirty="0"/>
              <a:t>We believe our organization will provide value to you and your membership. </a:t>
            </a:r>
          </a:p>
          <a:p>
            <a:pPr marL="171450" indent="-171450">
              <a:buFont typeface="Arial" panose="020B0604020202020204" pitchFamily="34" charset="0"/>
              <a:buChar char="•"/>
            </a:pPr>
            <a:r>
              <a:rPr lang="en-US" dirty="0"/>
              <a:t>We are prepared to comply with your model of care and will do so in a standardized, timely way that is seamless for you and your members.  </a:t>
            </a:r>
          </a:p>
          <a:p>
            <a:pPr marL="171450" indent="-171450">
              <a:buFont typeface="Arial" panose="020B0604020202020204" pitchFamily="34" charset="0"/>
              <a:buChar char="•"/>
            </a:pPr>
            <a:r>
              <a:rPr lang="en-US" dirty="0"/>
              <a:t>We understand that integrated care delivery is the key to managing complex patient populations. We have experience working directly with our clients’ care teams and communicating change in status in a timely way. Through our software platform, we also have the ability to track outcomes data most important to you, such as hospitalizations and readmissions.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10</a:t>
            </a:fld>
            <a:endParaRPr lang="en-US"/>
          </a:p>
        </p:txBody>
      </p:sp>
    </p:spTree>
    <p:extLst>
      <p:ext uri="{BB962C8B-B14F-4D97-AF65-F5344CB8AC3E}">
        <p14:creationId xmlns:p14="http://schemas.microsoft.com/office/powerpoint/2010/main" val="1806606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Goal of this slide: </a:t>
            </a:r>
            <a:r>
              <a:rPr lang="en-US" b="0" dirty="0"/>
              <a:t>End your value proposition by showing that while the new special supplemental benefit flexibility is targeted to those with chronic conditions, those who have functional impairment are actually the highest cost. These people are your clients! </a:t>
            </a:r>
          </a:p>
          <a:p>
            <a:pPr marL="158750" indent="0">
              <a:buNone/>
            </a:pPr>
            <a:endParaRPr lang="en-US" b="0" dirty="0"/>
          </a:p>
          <a:p>
            <a:pPr marL="158750" indent="0">
              <a:buNone/>
            </a:pPr>
            <a:r>
              <a:rPr lang="en-US" b="1" dirty="0"/>
              <a:t>Talking points: </a:t>
            </a:r>
          </a:p>
          <a:p>
            <a:pPr marL="171450" indent="-171450">
              <a:buFont typeface="Arial" panose="020B0604020202020204" pitchFamily="34" charset="0"/>
              <a:buChar char="•"/>
            </a:pPr>
            <a:r>
              <a:rPr lang="en-US" sz="1200" dirty="0">
                <a:solidFill>
                  <a:schemeClr val="tx1"/>
                </a:solidFill>
              </a:rPr>
              <a:t>When a person has moderate functional impairment, they are more than twice as expensive to Medicare than someone who does not have functional impairment, even when they have multiple chronic conditions. </a:t>
            </a:r>
          </a:p>
          <a:p>
            <a:pPr marL="171450" indent="-171450">
              <a:buFont typeface="Arial" panose="020B0604020202020204" pitchFamily="34" charset="0"/>
              <a:buChar char="•"/>
            </a:pPr>
            <a:r>
              <a:rPr lang="en-US" sz="1200" b="0" dirty="0">
                <a:solidFill>
                  <a:schemeClr val="tx1"/>
                </a:solidFill>
              </a:rPr>
              <a:t>Health care’s most expensive patients are those you’ll be targeting with your benefit. This is also the population that [Your Organization] is skilled at caring for!</a:t>
            </a:r>
            <a:endParaRPr lang="en-US" sz="1200" b="0" dirty="0">
              <a:solidFill>
                <a:schemeClr val="accent1"/>
              </a:solidFill>
            </a:endParaRP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11</a:t>
            </a:fld>
            <a:endParaRPr lang="en-US"/>
          </a:p>
        </p:txBody>
      </p:sp>
    </p:spTree>
    <p:extLst>
      <p:ext uri="{BB962C8B-B14F-4D97-AF65-F5344CB8AC3E}">
        <p14:creationId xmlns:p14="http://schemas.microsoft.com/office/powerpoint/2010/main" val="72062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5F4813-465B-42C1-9463-A4428CFB89B2}" type="datetime1">
              <a:rPr lang="en-US" smtClean="0">
                <a:solidFill>
                  <a:prstClr val="black"/>
                </a:solidFill>
              </a:rPr>
              <a:t>10/21/2019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6">
            <a:extLst>
              <a:ext uri="{FF2B5EF4-FFF2-40B4-BE49-F238E27FC236}">
                <a16:creationId xmlns:a16="http://schemas.microsoft.com/office/drawing/2014/main" id="{3D602FB5-CE42-4D43-A318-86E2C2526ECD}"/>
              </a:ext>
            </a:extLst>
          </p:cNvPr>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FB34AA-B9B7-40AC-AD15-309DBFD08564}" type="datetime1">
              <a:rPr lang="en-US" smtClean="0">
                <a:solidFill>
                  <a:prstClr val="black"/>
                </a:solidFill>
              </a:rPr>
              <a:t>10/21/2019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522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237609-2199-4C87-B877-DF584279A815}" type="datetime1">
              <a:rPr lang="en-US" smtClean="0"/>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9AD0A0-89DC-402E-BDAA-2675B0ED3D39}" type="datetime1">
              <a:rPr lang="en-US" smtClean="0">
                <a:solidFill>
                  <a:prstClr val="black"/>
                </a:solidFill>
              </a:rPr>
              <a:t>10/21/2019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id="{48CD9F4F-27DA-4555-B5AC-41AC518A207B}"/>
              </a:ext>
            </a:extLst>
          </p:cNvPr>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18E8F-D8FC-4BEA-9669-498E7C5A996C}" type="datetime1">
              <a:rPr lang="en-US" smtClean="0">
                <a:solidFill>
                  <a:prstClr val="black"/>
                </a:solidFill>
              </a:rPr>
              <a:t>10/21/2019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52CE4C-515C-4517-B6F7-E4EAB6C6F301}" type="datetime1">
              <a:rPr lang="en-US" smtClean="0">
                <a:solidFill>
                  <a:prstClr val="black"/>
                </a:solidFill>
              </a:rPr>
              <a:t>10/21/2019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DFCB9E-89B8-4CDB-AC15-F50BEC1B89ED}" type="datetime1">
              <a:rPr lang="en-US" smtClean="0">
                <a:solidFill>
                  <a:prstClr val="black"/>
                </a:solidFill>
              </a:rPr>
              <a:t>10/21/2019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Date Placeholder 2"/>
          <p:cNvSpPr>
            <a:spLocks noGrp="1"/>
          </p:cNvSpPr>
          <p:nvPr>
            <p:ph type="dt" sz="half" idx="10"/>
          </p:nvPr>
        </p:nvSpPr>
        <p:spPr/>
        <p:txBody>
          <a:bodyPr/>
          <a:lstStyle/>
          <a:p>
            <a:fld id="{D53292A3-1005-4029-9F9F-90348596ECFE}" type="datetime1">
              <a:rPr lang="en-US" smtClean="0">
                <a:solidFill>
                  <a:prstClr val="black"/>
                </a:solidFill>
              </a:rPr>
              <a:t>10/21/2019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B853A-70F5-40A3-BF24-7C4E861FB8E8}" type="datetime1">
              <a:rPr lang="en-US" smtClean="0">
                <a:solidFill>
                  <a:prstClr val="black"/>
                </a:solidFill>
              </a:rPr>
              <a:t>10/21/2019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CFB11F-2D56-44E6-8671-D8AA94D7DF4F}" type="datetime1">
              <a:rPr lang="en-US" smtClean="0">
                <a:solidFill>
                  <a:prstClr val="black"/>
                </a:solidFill>
              </a:rPr>
              <a:t>10/21/2019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D41A6B-7790-46F8-9CB0-53C86E017C8C}" type="datetime1">
              <a:rPr lang="en-US" smtClean="0">
                <a:solidFill>
                  <a:prstClr val="black"/>
                </a:solidFill>
              </a:rPr>
              <a:t>10/21/2019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36179" y="126546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24FC9225-3B76-41A8-BB02-5B92B3B50ECE}" type="datetime1">
              <a:rPr lang="en-US" smtClean="0">
                <a:solidFill>
                  <a:prstClr val="black"/>
                </a:solidFill>
              </a:rPr>
              <a:t>10/21/2019</a:t>
            </a:fld>
            <a:endParaRPr lang="en-US"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57" r:id="rId11"/>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cademic.oup.com/gerontologist/article/57/3/552/263207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healthaffairs.org/doi/10.1377/hlthaff.2016.1305" TargetMode="External"/><Relationship Id="rId5" Type="http://schemas.openxmlformats.org/officeDocument/2006/relationships/hyperlink" Target="https://www.healthaffairs.org/doi/pdf/10.1377/hlthaff.2017.0999" TargetMode="External"/><Relationship Id="rId4" Type="http://schemas.openxmlformats.org/officeDocument/2006/relationships/hyperlink" Target="https://www.ncbi.nlm.nih.gov/pubmed/28329856"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5"/>
          <p:cNvSpPr>
            <a:spLocks noGrp="1"/>
          </p:cNvSpPr>
          <p:nvPr>
            <p:ph type="ctrTitle"/>
          </p:nvPr>
        </p:nvSpPr>
        <p:spPr>
          <a:xfrm>
            <a:off x="228600" y="4726105"/>
            <a:ext cx="4419600" cy="1009650"/>
          </a:xfrm>
        </p:spPr>
        <p:txBody>
          <a:bodyPr>
            <a:normAutofit fontScale="90000"/>
          </a:bodyPr>
          <a:lstStyle/>
          <a:p>
            <a:pPr algn="l"/>
            <a:r>
              <a:rPr lang="en-US" b="1" dirty="0">
                <a:solidFill>
                  <a:schemeClr val="bg1"/>
                </a:solidFill>
              </a:rPr>
              <a:t>Telling Your Story Template </a:t>
            </a:r>
            <a:endParaRPr lang="en-US" b="1" dirty="0">
              <a:solidFill>
                <a:srgbClr val="FF0000"/>
              </a:solidFill>
            </a:endParaRP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5B45-EDE9-46B7-8196-8622FA1223A7}"/>
              </a:ext>
            </a:extLst>
          </p:cNvPr>
          <p:cNvSpPr>
            <a:spLocks noGrp="1"/>
          </p:cNvSpPr>
          <p:nvPr>
            <p:ph type="title"/>
          </p:nvPr>
        </p:nvSpPr>
        <p:spPr/>
        <p:txBody>
          <a:bodyPr>
            <a:noAutofit/>
          </a:bodyPr>
          <a:lstStyle/>
          <a:p>
            <a:r>
              <a:rPr lang="en-US" dirty="0">
                <a:highlight>
                  <a:srgbClr val="FFFF00"/>
                </a:highlight>
              </a:rPr>
              <a:t>[Your Organization’s]</a:t>
            </a:r>
            <a:r>
              <a:rPr lang="en-US" dirty="0"/>
              <a:t> Commitment to </a:t>
            </a:r>
            <a:r>
              <a:rPr lang="en-US" dirty="0">
                <a:highlight>
                  <a:srgbClr val="FFFF00"/>
                </a:highlight>
              </a:rPr>
              <a:t>[Name of Health Plan] </a:t>
            </a:r>
          </a:p>
        </p:txBody>
      </p:sp>
      <p:sp>
        <p:nvSpPr>
          <p:cNvPr id="4" name="Slide Number Placeholder 3">
            <a:extLst>
              <a:ext uri="{FF2B5EF4-FFF2-40B4-BE49-F238E27FC236}">
                <a16:creationId xmlns:a16="http://schemas.microsoft.com/office/drawing/2014/main" id="{5F8E304B-0EC8-4E53-8140-9C2EB2D96997}"/>
              </a:ext>
            </a:extLst>
          </p:cNvPr>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solidFill>
                  <a:prstClr val="black"/>
                </a:solidFill>
              </a:rPr>
              <a:pPr/>
              <a:t>10</a:t>
            </a:fld>
            <a:endParaRPr lang="en-US" dirty="0">
              <a:solidFill>
                <a:prstClr val="black"/>
              </a:solidFill>
            </a:endParaRPr>
          </a:p>
        </p:txBody>
      </p:sp>
      <p:graphicFrame>
        <p:nvGraphicFramePr>
          <p:cNvPr id="5" name="Content Placeholder 3">
            <a:extLst>
              <a:ext uri="{FF2B5EF4-FFF2-40B4-BE49-F238E27FC236}">
                <a16:creationId xmlns:a16="http://schemas.microsoft.com/office/drawing/2014/main" id="{8C56754C-CA1D-4E45-8EC2-46FCC886993D}"/>
              </a:ext>
            </a:extLst>
          </p:cNvPr>
          <p:cNvGraphicFramePr>
            <a:graphicFrameLocks/>
          </p:cNvGraphicFramePr>
          <p:nvPr>
            <p:extLst>
              <p:ext uri="{D42A27DB-BD31-4B8C-83A1-F6EECF244321}">
                <p14:modId xmlns:p14="http://schemas.microsoft.com/office/powerpoint/2010/main" val="1753839217"/>
              </p:ext>
            </p:extLst>
          </p:nvPr>
        </p:nvGraphicFramePr>
        <p:xfrm>
          <a:off x="533400" y="1143000"/>
          <a:ext cx="8153400" cy="4741773"/>
        </p:xfrm>
        <a:graphic>
          <a:graphicData uri="http://schemas.openxmlformats.org/drawingml/2006/table">
            <a:tbl>
              <a:tblPr firstRow="1" bandRow="1">
                <a:tableStyleId>{5C22544A-7EE6-4342-B048-85BDC9FD1C3A}</a:tableStyleId>
              </a:tblPr>
              <a:tblGrid>
                <a:gridCol w="2657870">
                  <a:extLst>
                    <a:ext uri="{9D8B030D-6E8A-4147-A177-3AD203B41FA5}">
                      <a16:colId xmlns:a16="http://schemas.microsoft.com/office/drawing/2014/main" val="3726090643"/>
                    </a:ext>
                  </a:extLst>
                </a:gridCol>
                <a:gridCol w="182882">
                  <a:extLst>
                    <a:ext uri="{9D8B030D-6E8A-4147-A177-3AD203B41FA5}">
                      <a16:colId xmlns:a16="http://schemas.microsoft.com/office/drawing/2014/main" val="3714231349"/>
                    </a:ext>
                  </a:extLst>
                </a:gridCol>
                <a:gridCol w="2735915">
                  <a:extLst>
                    <a:ext uri="{9D8B030D-6E8A-4147-A177-3AD203B41FA5}">
                      <a16:colId xmlns:a16="http://schemas.microsoft.com/office/drawing/2014/main" val="2043577415"/>
                    </a:ext>
                  </a:extLst>
                </a:gridCol>
                <a:gridCol w="206838">
                  <a:extLst>
                    <a:ext uri="{9D8B030D-6E8A-4147-A177-3AD203B41FA5}">
                      <a16:colId xmlns:a16="http://schemas.microsoft.com/office/drawing/2014/main" val="356623899"/>
                    </a:ext>
                  </a:extLst>
                </a:gridCol>
                <a:gridCol w="2369895">
                  <a:extLst>
                    <a:ext uri="{9D8B030D-6E8A-4147-A177-3AD203B41FA5}">
                      <a16:colId xmlns:a16="http://schemas.microsoft.com/office/drawing/2014/main" val="1374439683"/>
                    </a:ext>
                  </a:extLst>
                </a:gridCol>
              </a:tblGrid>
              <a:tr h="665073">
                <a:tc>
                  <a:txBody>
                    <a:bodyPr/>
                    <a:lstStyle/>
                    <a:p>
                      <a:pPr algn="ctr"/>
                      <a:r>
                        <a:rPr lang="en-US" sz="1600" dirty="0">
                          <a:latin typeface="+mj-lt"/>
                          <a:ea typeface="Verdana" panose="020B0604030504040204" pitchFamily="34" charset="0"/>
                        </a:rPr>
                        <a:t>Value for </a:t>
                      </a:r>
                      <a:r>
                        <a:rPr lang="en-US" sz="1600" dirty="0">
                          <a:solidFill>
                            <a:schemeClr val="tx1"/>
                          </a:solidFill>
                          <a:highlight>
                            <a:srgbClr val="FFFF00"/>
                          </a:highlight>
                          <a:latin typeface="+mj-lt"/>
                          <a:ea typeface="Verdana" panose="020B0604030504040204" pitchFamily="34" charset="0"/>
                        </a:rPr>
                        <a:t>[Name of Health Plan]</a:t>
                      </a:r>
                    </a:p>
                  </a:txBody>
                  <a:tcPr marL="68580" marR="68580" marT="34290" marB="34290" anchor="ctr">
                    <a:solidFill>
                      <a:srgbClr val="558ED5"/>
                    </a:solidFill>
                  </a:tcPr>
                </a:tc>
                <a:tc>
                  <a:txBody>
                    <a:bodyPr/>
                    <a:lstStyle/>
                    <a:p>
                      <a:endParaRPr lang="en-US" sz="1600" dirty="0">
                        <a:latin typeface="+mj-lt"/>
                        <a:ea typeface="Verdana" panose="020B0604030504040204" pitchFamily="34" charset="0"/>
                      </a:endParaRPr>
                    </a:p>
                  </a:txBody>
                  <a:tcPr marL="68580" marR="68580" marT="34290" marB="34290" anchor="ctr">
                    <a:noFill/>
                  </a:tcPr>
                </a:tc>
                <a:tc>
                  <a:txBody>
                    <a:bodyPr/>
                    <a:lstStyle/>
                    <a:p>
                      <a:pPr algn="ctr"/>
                      <a:r>
                        <a:rPr lang="en-US" sz="1600" dirty="0">
                          <a:latin typeface="+mj-lt"/>
                          <a:ea typeface="Verdana" panose="020B0604030504040204" pitchFamily="34" charset="0"/>
                        </a:rPr>
                        <a:t>Value of </a:t>
                      </a:r>
                      <a:r>
                        <a:rPr lang="en-US" sz="1600" dirty="0">
                          <a:solidFill>
                            <a:schemeClr val="tx1"/>
                          </a:solidFill>
                          <a:highlight>
                            <a:srgbClr val="FFFF00"/>
                          </a:highlight>
                          <a:latin typeface="+mj-lt"/>
                          <a:ea typeface="Verdana" panose="020B0604030504040204" pitchFamily="34" charset="0"/>
                        </a:rPr>
                        <a:t>[Your Organization]</a:t>
                      </a:r>
                    </a:p>
                  </a:txBody>
                  <a:tcPr marL="68580" marR="68580" marT="34290" marB="34290" anchor="ctr">
                    <a:solidFill>
                      <a:srgbClr val="77933C"/>
                    </a:solidFill>
                  </a:tcPr>
                </a:tc>
                <a:tc>
                  <a:txBody>
                    <a:bodyPr/>
                    <a:lstStyle/>
                    <a:p>
                      <a:endParaRPr lang="en-US" sz="1600" dirty="0">
                        <a:latin typeface="+mj-lt"/>
                        <a:ea typeface="Verdana" panose="020B0604030504040204" pitchFamily="34" charset="0"/>
                      </a:endParaRPr>
                    </a:p>
                  </a:txBody>
                  <a:tcPr marL="68580" marR="68580" marT="34290" marB="34290" anchor="ctr">
                    <a:noFill/>
                  </a:tcPr>
                </a:tc>
                <a:tc>
                  <a:txBody>
                    <a:bodyPr/>
                    <a:lstStyle/>
                    <a:p>
                      <a:pPr algn="ctr"/>
                      <a:r>
                        <a:rPr lang="en-US" sz="1600" dirty="0">
                          <a:latin typeface="+mj-lt"/>
                          <a:ea typeface="Verdana" panose="020B0604030504040204" pitchFamily="34" charset="0"/>
                        </a:rPr>
                        <a:t>Value for Your Enrollees</a:t>
                      </a:r>
                    </a:p>
                  </a:txBody>
                  <a:tcPr marL="68580" marR="68580" marT="34290" marB="34290" anchor="ctr">
                    <a:solidFill>
                      <a:srgbClr val="F79646"/>
                    </a:solidFill>
                  </a:tcPr>
                </a:tc>
                <a:extLst>
                  <a:ext uri="{0D108BD9-81ED-4DB2-BD59-A6C34878D82A}">
                    <a16:rowId xmlns:a16="http://schemas.microsoft.com/office/drawing/2014/main" val="4051246746"/>
                  </a:ext>
                </a:extLst>
              </a:tr>
              <a:tr h="3830727">
                <a:tc>
                  <a:txBody>
                    <a:bodyPr/>
                    <a:lstStyle/>
                    <a:p>
                      <a:pPr marL="285750" marR="0" lvl="0" indent="-285750" algn="l" defTabSz="457149" rtl="0" eaLnBrk="1" fontAlgn="auto" latinLnBrk="0" hangingPunct="1">
                        <a:lnSpc>
                          <a:spcPct val="100000"/>
                        </a:lnSpc>
                        <a:spcBef>
                          <a:spcPts val="0"/>
                        </a:spcBef>
                        <a:spcAft>
                          <a:spcPts val="600"/>
                        </a:spcAft>
                        <a:buClr>
                          <a:srgbClr val="558ED5"/>
                        </a:buClr>
                        <a:buSzTx/>
                        <a:buFont typeface="Wingdings" panose="05000000000000000000" pitchFamily="2" charset="2"/>
                        <a:buChar char="ü"/>
                        <a:tabLst/>
                        <a:defRPr/>
                      </a:pPr>
                      <a:r>
                        <a:rPr kumimoji="0" lang="en-GB" sz="1400" b="0" i="0" u="none" strike="noStrike" kern="1200" cap="none" spc="0" normalizeH="0" baseline="0" noProof="0" dirty="0">
                          <a:ln>
                            <a:noFill/>
                          </a:ln>
                          <a:solidFill>
                            <a:schemeClr val="tx1">
                              <a:lumMod val="75000"/>
                            </a:schemeClr>
                          </a:solidFill>
                          <a:effectLst/>
                          <a:uLnTx/>
                          <a:uFillTx/>
                          <a:latin typeface="+mj-lt"/>
                          <a:ea typeface="Verdana" panose="020B0604030504040204" pitchFamily="34" charset="0"/>
                          <a:cs typeface="Arial"/>
                        </a:rPr>
                        <a:t>Compliance with health plan care models and care coordination efforts. </a:t>
                      </a:r>
                    </a:p>
                    <a:p>
                      <a:pPr marL="285750" marR="0" lvl="0" indent="-285750" algn="l" defTabSz="457149" rtl="0" eaLnBrk="1" fontAlgn="auto" latinLnBrk="0" hangingPunct="1">
                        <a:lnSpc>
                          <a:spcPct val="100000"/>
                        </a:lnSpc>
                        <a:spcBef>
                          <a:spcPts val="0"/>
                        </a:spcBef>
                        <a:spcAft>
                          <a:spcPts val="600"/>
                        </a:spcAft>
                        <a:buClr>
                          <a:srgbClr val="558ED5"/>
                        </a:buClr>
                        <a:buSzTx/>
                        <a:buFont typeface="Wingdings" panose="05000000000000000000" pitchFamily="2" charset="2"/>
                        <a:buChar char="ü"/>
                        <a:tabLst/>
                        <a:defRPr/>
                      </a:pPr>
                      <a:r>
                        <a:rPr kumimoji="0" lang="en-GB" sz="1400" b="0" i="0" u="none" strike="noStrike" kern="1200" cap="none" spc="0" normalizeH="0" baseline="0" noProof="0" dirty="0">
                          <a:ln>
                            <a:noFill/>
                          </a:ln>
                          <a:solidFill>
                            <a:schemeClr val="tx1">
                              <a:lumMod val="75000"/>
                            </a:schemeClr>
                          </a:solidFill>
                          <a:effectLst/>
                          <a:highlight>
                            <a:srgbClr val="FFFF00"/>
                          </a:highlight>
                          <a:uLnTx/>
                          <a:uFillTx/>
                          <a:latin typeface="+mj-lt"/>
                          <a:ea typeface="Verdana" panose="020B0604030504040204" pitchFamily="34" charset="0"/>
                          <a:cs typeface="Arial"/>
                        </a:rPr>
                        <a:t>Standard, timely transmission of assessments, plan of care, visit verification, and other required data elements. </a:t>
                      </a:r>
                    </a:p>
                    <a:p>
                      <a:pPr marL="285750" marR="0" lvl="0" indent="-285750" algn="l" defTabSz="457149" rtl="0" eaLnBrk="1" fontAlgn="auto" latinLnBrk="0" hangingPunct="1">
                        <a:lnSpc>
                          <a:spcPct val="100000"/>
                        </a:lnSpc>
                        <a:spcBef>
                          <a:spcPts val="0"/>
                        </a:spcBef>
                        <a:spcAft>
                          <a:spcPts val="600"/>
                        </a:spcAft>
                        <a:buClr>
                          <a:srgbClr val="558ED5"/>
                        </a:buClr>
                        <a:buSzTx/>
                        <a:buFont typeface="Wingdings" panose="05000000000000000000" pitchFamily="2" charset="2"/>
                        <a:buChar char="ü"/>
                        <a:tabLst/>
                        <a:defRPr/>
                      </a:pPr>
                      <a:r>
                        <a:rPr kumimoji="0" lang="en-GB" sz="1400" b="0" i="0" u="none" strike="noStrike" kern="1200" cap="none" spc="0" normalizeH="0" baseline="0" noProof="0" dirty="0">
                          <a:ln>
                            <a:noFill/>
                          </a:ln>
                          <a:solidFill>
                            <a:schemeClr val="tx1">
                              <a:lumMod val="75000"/>
                            </a:schemeClr>
                          </a:solidFill>
                          <a:effectLst/>
                          <a:highlight>
                            <a:srgbClr val="FFFF00"/>
                          </a:highlight>
                          <a:uLnTx/>
                          <a:uFillTx/>
                          <a:latin typeface="+mj-lt"/>
                          <a:ea typeface="Verdana" panose="020B0604030504040204" pitchFamily="34" charset="0"/>
                          <a:cs typeface="Arial"/>
                        </a:rPr>
                        <a:t>% of our clients are enrolled in your plan. </a:t>
                      </a:r>
                    </a:p>
                    <a:p>
                      <a:pPr marL="285750" marR="0" lvl="0" indent="-285750" algn="l" defTabSz="457149" rtl="0" eaLnBrk="1" fontAlgn="auto" latinLnBrk="0" hangingPunct="1">
                        <a:lnSpc>
                          <a:spcPct val="100000"/>
                        </a:lnSpc>
                        <a:spcBef>
                          <a:spcPts val="0"/>
                        </a:spcBef>
                        <a:spcAft>
                          <a:spcPts val="600"/>
                        </a:spcAft>
                        <a:buClr>
                          <a:srgbClr val="558ED5"/>
                        </a:buClr>
                        <a:buSzTx/>
                        <a:buFont typeface="Wingdings" panose="05000000000000000000" pitchFamily="2" charset="2"/>
                        <a:buChar char="ü"/>
                        <a:tabLst/>
                        <a:defRPr/>
                      </a:pPr>
                      <a:r>
                        <a:rPr kumimoji="0" lang="en-GB" sz="1400" b="0" i="0" u="none" strike="noStrike" kern="1200" cap="none" spc="0" normalizeH="0" baseline="0" noProof="0" dirty="0">
                          <a:ln>
                            <a:noFill/>
                          </a:ln>
                          <a:solidFill>
                            <a:schemeClr val="tx1">
                              <a:lumMod val="75000"/>
                            </a:schemeClr>
                          </a:solidFill>
                          <a:effectLst/>
                          <a:highlight>
                            <a:srgbClr val="FFFF00"/>
                          </a:highlight>
                          <a:uLnTx/>
                          <a:uFillTx/>
                          <a:latin typeface="+mj-lt"/>
                          <a:ea typeface="Verdana" panose="020B0604030504040204" pitchFamily="34" charset="0"/>
                          <a:cs typeface="Arial"/>
                        </a:rPr>
                        <a:t>% client and family satisfaction score.</a:t>
                      </a:r>
                    </a:p>
                    <a:p>
                      <a:pPr marL="285750" marR="0" lvl="0" indent="-285750" algn="l" defTabSz="457149" rtl="0" eaLnBrk="1" fontAlgn="auto" latinLnBrk="0" hangingPunct="1">
                        <a:lnSpc>
                          <a:spcPct val="100000"/>
                        </a:lnSpc>
                        <a:spcBef>
                          <a:spcPts val="0"/>
                        </a:spcBef>
                        <a:spcAft>
                          <a:spcPts val="600"/>
                        </a:spcAft>
                        <a:buClr>
                          <a:srgbClr val="558ED5"/>
                        </a:buClr>
                        <a:buSzTx/>
                        <a:buFont typeface="Wingdings" panose="05000000000000000000" pitchFamily="2" charset="2"/>
                        <a:buChar char="ü"/>
                        <a:tabLst/>
                        <a:defRPr/>
                      </a:pPr>
                      <a:r>
                        <a:rPr kumimoji="0" lang="en-GB" sz="1400" b="0" i="0" u="none" strike="noStrike" kern="1200" cap="none" spc="0" normalizeH="0" baseline="0" noProof="0" dirty="0">
                          <a:ln>
                            <a:noFill/>
                          </a:ln>
                          <a:solidFill>
                            <a:schemeClr val="tx1">
                              <a:lumMod val="75000"/>
                            </a:schemeClr>
                          </a:solidFill>
                          <a:effectLst/>
                          <a:uLnTx/>
                          <a:uFillTx/>
                          <a:latin typeface="+mj-lt"/>
                          <a:ea typeface="Verdana" panose="020B0604030504040204" pitchFamily="34" charset="0"/>
                          <a:cs typeface="Arial"/>
                        </a:rPr>
                        <a:t>Commitment to client satisfaction and retention. </a:t>
                      </a:r>
                    </a:p>
                  </a:txBody>
                  <a:tcPr marL="68580" marR="68580" marT="34290" marB="34290">
                    <a:solidFill>
                      <a:schemeClr val="accent5">
                        <a:lumMod val="20000"/>
                        <a:lumOff val="80000"/>
                      </a:schemeClr>
                    </a:solidFill>
                  </a:tcPr>
                </a:tc>
                <a:tc>
                  <a:txBody>
                    <a:bodyPr/>
                    <a:lstStyle/>
                    <a:p>
                      <a:pPr marL="285750" indent="-285750">
                        <a:buFont typeface="Wingdings" panose="05000000000000000000" pitchFamily="2" charset="2"/>
                        <a:buChar char="ü"/>
                      </a:pPr>
                      <a:endParaRPr lang="en-US" sz="1400" dirty="0">
                        <a:solidFill>
                          <a:schemeClr val="tx1">
                            <a:lumMod val="75000"/>
                          </a:schemeClr>
                        </a:solidFill>
                        <a:latin typeface="+mj-lt"/>
                        <a:ea typeface="Verdana" panose="020B0604030504040204" pitchFamily="34" charset="0"/>
                      </a:endParaRPr>
                    </a:p>
                  </a:txBody>
                  <a:tcPr marL="68580" marR="68580" marT="34290" marB="34290">
                    <a:noFill/>
                  </a:tcPr>
                </a:tc>
                <a:tc>
                  <a:txBody>
                    <a:bodyPr/>
                    <a:lstStyle/>
                    <a:p>
                      <a:pPr marL="285750" marR="0" lvl="0" indent="-285750" algn="l" defTabSz="457149" rtl="0" eaLnBrk="1" fontAlgn="auto" latinLnBrk="0" hangingPunct="1">
                        <a:lnSpc>
                          <a:spcPct val="100000"/>
                        </a:lnSpc>
                        <a:spcBef>
                          <a:spcPts val="0"/>
                        </a:spcBef>
                        <a:spcAft>
                          <a:spcPts val="600"/>
                        </a:spcAft>
                        <a:buClr>
                          <a:srgbClr val="77933C"/>
                        </a:buClr>
                        <a:buSzTx/>
                        <a:buFont typeface="Wingdings" panose="05000000000000000000" pitchFamily="2" charset="2"/>
                        <a:buChar char="ü"/>
                        <a:tabLst/>
                        <a:defRPr/>
                      </a:pPr>
                      <a:r>
                        <a:rPr lang="en-US" sz="1400" dirty="0">
                          <a:latin typeface="+mj-lt"/>
                          <a:ea typeface="Verdana" panose="020B0604030504040204" pitchFamily="34" charset="0"/>
                        </a:rPr>
                        <a:t>Understand importance of integrated service delivery.</a:t>
                      </a:r>
                    </a:p>
                    <a:p>
                      <a:pPr marL="285750" marR="0" lvl="0" indent="-285750" algn="l" defTabSz="457149" rtl="0" eaLnBrk="1" fontAlgn="auto" latinLnBrk="0" hangingPunct="1">
                        <a:lnSpc>
                          <a:spcPct val="100000"/>
                        </a:lnSpc>
                        <a:spcBef>
                          <a:spcPts val="0"/>
                        </a:spcBef>
                        <a:spcAft>
                          <a:spcPts val="600"/>
                        </a:spcAft>
                        <a:buClr>
                          <a:srgbClr val="77933C"/>
                        </a:buClr>
                        <a:buSzTx/>
                        <a:buFont typeface="Wingdings" panose="05000000000000000000" pitchFamily="2" charset="2"/>
                        <a:buChar char="ü"/>
                        <a:tabLst/>
                        <a:defRPr/>
                      </a:pPr>
                      <a:r>
                        <a:rPr lang="en-US" sz="1400" dirty="0">
                          <a:latin typeface="+mj-lt"/>
                          <a:ea typeface="Verdana" panose="020B0604030504040204" pitchFamily="34" charset="0"/>
                        </a:rPr>
                        <a:t>Ability to communicate with medical providers, other community-based organizations, and care coordinators.</a:t>
                      </a:r>
                    </a:p>
                    <a:p>
                      <a:pPr marL="285750" marR="0" lvl="0" indent="-285750" algn="l" defTabSz="457149" rtl="0" eaLnBrk="1" fontAlgn="auto" latinLnBrk="0" hangingPunct="1">
                        <a:lnSpc>
                          <a:spcPct val="100000"/>
                        </a:lnSpc>
                        <a:spcBef>
                          <a:spcPts val="0"/>
                        </a:spcBef>
                        <a:spcAft>
                          <a:spcPts val="600"/>
                        </a:spcAft>
                        <a:buClr>
                          <a:srgbClr val="77933C"/>
                        </a:buClr>
                        <a:buSzTx/>
                        <a:buFont typeface="Wingdings" panose="05000000000000000000" pitchFamily="2" charset="2"/>
                        <a:buChar char="ü"/>
                        <a:tabLst/>
                        <a:defRPr/>
                      </a:pPr>
                      <a:r>
                        <a:rPr kumimoji="0" lang="en-GB" sz="1400" b="0" i="0" u="none" strike="noStrike" kern="1200" cap="none" spc="0" normalizeH="0" baseline="0" noProof="0" dirty="0">
                          <a:ln>
                            <a:noFill/>
                          </a:ln>
                          <a:solidFill>
                            <a:schemeClr val="tx1">
                              <a:lumMod val="75000"/>
                            </a:schemeClr>
                          </a:solidFill>
                          <a:effectLst/>
                          <a:highlight>
                            <a:srgbClr val="FFFF00"/>
                          </a:highlight>
                          <a:uLnTx/>
                          <a:uFillTx/>
                          <a:latin typeface="+mj-lt"/>
                          <a:ea typeface="Verdana" panose="020B0604030504040204" pitchFamily="34" charset="0"/>
                          <a:cs typeface="Arial"/>
                        </a:rPr>
                        <a:t>Ability to recognize issues and change in status.</a:t>
                      </a:r>
                    </a:p>
                    <a:p>
                      <a:pPr marL="285750" marR="0" lvl="0" indent="-285750" algn="l" defTabSz="457149" rtl="0" eaLnBrk="1" fontAlgn="auto" latinLnBrk="0" hangingPunct="1">
                        <a:lnSpc>
                          <a:spcPct val="100000"/>
                        </a:lnSpc>
                        <a:spcBef>
                          <a:spcPts val="0"/>
                        </a:spcBef>
                        <a:spcAft>
                          <a:spcPts val="600"/>
                        </a:spcAft>
                        <a:buClr>
                          <a:srgbClr val="77933C"/>
                        </a:buClr>
                        <a:buSzTx/>
                        <a:buFont typeface="Wingdings" panose="05000000000000000000" pitchFamily="2" charset="2"/>
                        <a:buChar char="ü"/>
                        <a:tabLst/>
                        <a:defRPr/>
                      </a:pPr>
                      <a:r>
                        <a:rPr kumimoji="0" lang="en-US" sz="1400" b="0" i="0" u="none" strike="noStrike" kern="1200" cap="none" spc="0" normalizeH="0" baseline="0" dirty="0">
                          <a:ln>
                            <a:noFill/>
                          </a:ln>
                          <a:solidFill>
                            <a:schemeClr val="tx1">
                              <a:lumMod val="75000"/>
                            </a:schemeClr>
                          </a:solidFill>
                          <a:effectLst/>
                          <a:uLnTx/>
                          <a:uFillTx/>
                          <a:latin typeface="+mj-lt"/>
                          <a:ea typeface="Verdana" panose="020B0604030504040204" pitchFamily="34" charset="0"/>
                          <a:cs typeface="Arial"/>
                          <a:sym typeface="Arial"/>
                        </a:rPr>
                        <a:t>Updated policies on hiring and training requirements and processes.</a:t>
                      </a:r>
                    </a:p>
                    <a:p>
                      <a:pPr marL="285750" marR="0" lvl="0" indent="-285750" algn="l" defTabSz="457149" rtl="0" eaLnBrk="1" fontAlgn="auto" latinLnBrk="0" hangingPunct="1">
                        <a:lnSpc>
                          <a:spcPct val="100000"/>
                        </a:lnSpc>
                        <a:spcBef>
                          <a:spcPts val="0"/>
                        </a:spcBef>
                        <a:spcAft>
                          <a:spcPts val="600"/>
                        </a:spcAft>
                        <a:buClr>
                          <a:srgbClr val="77933C"/>
                        </a:buClr>
                        <a:buSzTx/>
                        <a:buFont typeface="Wingdings" panose="05000000000000000000" pitchFamily="2" charset="2"/>
                        <a:buChar char="ü"/>
                        <a:tabLst/>
                        <a:defRPr/>
                      </a:pPr>
                      <a:r>
                        <a:rPr kumimoji="0" lang="en-US" sz="1400" b="0" i="0" u="none" strike="noStrike" kern="1200" cap="none" spc="0" normalizeH="0" baseline="0" dirty="0">
                          <a:ln>
                            <a:noFill/>
                          </a:ln>
                          <a:solidFill>
                            <a:schemeClr val="tx1">
                              <a:lumMod val="75000"/>
                            </a:schemeClr>
                          </a:solidFill>
                          <a:effectLst/>
                          <a:highlight>
                            <a:srgbClr val="FFFF00"/>
                          </a:highlight>
                          <a:uLnTx/>
                          <a:uFillTx/>
                          <a:latin typeface="+mj-lt"/>
                          <a:ea typeface="Verdana" panose="020B0604030504040204" pitchFamily="34" charset="0"/>
                          <a:cs typeface="Arial"/>
                          <a:sym typeface="Arial"/>
                        </a:rPr>
                        <a:t>Licenses/certifications that are relevant. </a:t>
                      </a:r>
                    </a:p>
                    <a:p>
                      <a:pPr marL="285750" marR="0" lvl="0" indent="-285750" algn="l" defTabSz="457149" rtl="0" eaLnBrk="1" fontAlgn="auto" latinLnBrk="0" hangingPunct="1">
                        <a:lnSpc>
                          <a:spcPct val="100000"/>
                        </a:lnSpc>
                        <a:spcBef>
                          <a:spcPts val="0"/>
                        </a:spcBef>
                        <a:spcAft>
                          <a:spcPts val="600"/>
                        </a:spcAft>
                        <a:buClr>
                          <a:srgbClr val="77933C"/>
                        </a:buClr>
                        <a:buSzTx/>
                        <a:buFont typeface="Wingdings" panose="05000000000000000000" pitchFamily="2" charset="2"/>
                        <a:buChar char="ü"/>
                        <a:tabLst/>
                        <a:defRPr/>
                      </a:pPr>
                      <a:r>
                        <a:rPr kumimoji="0" lang="en-US" sz="1400" b="0" i="0" u="none" strike="noStrike" kern="1200" cap="none" spc="0" normalizeH="0" baseline="0" noProof="0" dirty="0">
                          <a:ln>
                            <a:noFill/>
                          </a:ln>
                          <a:solidFill>
                            <a:schemeClr val="tx1">
                              <a:lumMod val="75000"/>
                            </a:schemeClr>
                          </a:solidFill>
                          <a:effectLst/>
                          <a:highlight>
                            <a:srgbClr val="FFFF00"/>
                          </a:highlight>
                          <a:uLnTx/>
                          <a:uFillTx/>
                          <a:latin typeface="+mj-lt"/>
                          <a:ea typeface="Verdana" panose="020B0604030504040204" pitchFamily="34" charset="0"/>
                          <a:cs typeface="Arial"/>
                          <a:sym typeface="Arial"/>
                        </a:rPr>
                        <a:t>Ability to collect outcomes data (e.g., hospitalizations, readmissions).</a:t>
                      </a:r>
                      <a:endParaRPr kumimoji="0" lang="en-GB" sz="1400" b="0" i="0" u="none" strike="noStrike" kern="1200" cap="none" spc="0" normalizeH="0" baseline="0" noProof="0" dirty="0">
                        <a:ln>
                          <a:noFill/>
                        </a:ln>
                        <a:solidFill>
                          <a:schemeClr val="tx1">
                            <a:lumMod val="75000"/>
                          </a:schemeClr>
                        </a:solidFill>
                        <a:effectLst/>
                        <a:highlight>
                          <a:srgbClr val="FFFF00"/>
                        </a:highlight>
                        <a:uLnTx/>
                        <a:uFillTx/>
                        <a:latin typeface="+mj-lt"/>
                        <a:ea typeface="Verdana" panose="020B0604030504040204" pitchFamily="34" charset="0"/>
                        <a:cs typeface="Arial"/>
                        <a:sym typeface="Arial"/>
                      </a:endParaRPr>
                    </a:p>
                  </a:txBody>
                  <a:tcPr marL="68580" marR="68580" marT="34290" marB="34290">
                    <a:solidFill>
                      <a:srgbClr val="77933C">
                        <a:alpha val="23922"/>
                      </a:srgbClr>
                    </a:solidFill>
                  </a:tcPr>
                </a:tc>
                <a:tc>
                  <a:txBody>
                    <a:bodyPr/>
                    <a:lstStyle/>
                    <a:p>
                      <a:pPr marL="285750" indent="-285750">
                        <a:buClr>
                          <a:srgbClr val="77933C"/>
                        </a:buClr>
                        <a:buFont typeface="Wingdings" panose="05000000000000000000" pitchFamily="2" charset="2"/>
                        <a:buChar char="ü"/>
                      </a:pPr>
                      <a:endParaRPr lang="en-US" sz="1400" dirty="0">
                        <a:solidFill>
                          <a:schemeClr val="tx1">
                            <a:lumMod val="75000"/>
                          </a:schemeClr>
                        </a:solidFill>
                        <a:latin typeface="+mj-lt"/>
                        <a:ea typeface="Verdana" panose="020B0604030504040204" pitchFamily="34" charset="0"/>
                      </a:endParaRPr>
                    </a:p>
                  </a:txBody>
                  <a:tcPr marL="68580" marR="68580" marT="34290" marB="34290">
                    <a:noFill/>
                  </a:tcPr>
                </a:tc>
                <a:tc>
                  <a:txBody>
                    <a:bodyPr/>
                    <a:lstStyle/>
                    <a:p>
                      <a:pPr marL="285750" marR="0" lvl="0" indent="-285750" algn="l" defTabSz="457149" rtl="0" eaLnBrk="1" fontAlgn="auto" latinLnBrk="0" hangingPunct="1">
                        <a:lnSpc>
                          <a:spcPct val="100000"/>
                        </a:lnSpc>
                        <a:spcBef>
                          <a:spcPts val="0"/>
                        </a:spcBef>
                        <a:spcAft>
                          <a:spcPts val="600"/>
                        </a:spcAft>
                        <a:buClr>
                          <a:schemeClr val="accent6"/>
                        </a:buClr>
                        <a:buSzTx/>
                        <a:buFont typeface="Wingdings" panose="05000000000000000000" pitchFamily="2" charset="2"/>
                        <a:buChar char="ü"/>
                        <a:tabLst/>
                        <a:defRPr/>
                      </a:pPr>
                      <a:r>
                        <a:rPr kumimoji="0" lang="en-GB" sz="1400" b="0" i="0" u="none" strike="noStrike" kern="1200" cap="none" spc="0" normalizeH="0" baseline="0" noProof="0" dirty="0">
                          <a:ln>
                            <a:noFill/>
                          </a:ln>
                          <a:solidFill>
                            <a:schemeClr val="tx1">
                              <a:lumMod val="75000"/>
                            </a:schemeClr>
                          </a:solidFill>
                          <a:effectLst/>
                          <a:uLnTx/>
                          <a:uFillTx/>
                          <a:latin typeface="+mj-lt"/>
                          <a:ea typeface="Verdana" panose="020B0604030504040204" pitchFamily="34" charset="0"/>
                          <a:cs typeface="Arial"/>
                        </a:rPr>
                        <a:t>Seamless integration of medical and non-medical services.</a:t>
                      </a:r>
                    </a:p>
                    <a:p>
                      <a:pPr marL="285750" marR="0" lvl="0" indent="-285750" algn="l" defTabSz="457149" rtl="0" eaLnBrk="1" fontAlgn="auto" latinLnBrk="0" hangingPunct="1">
                        <a:lnSpc>
                          <a:spcPct val="100000"/>
                        </a:lnSpc>
                        <a:spcBef>
                          <a:spcPts val="0"/>
                        </a:spcBef>
                        <a:spcAft>
                          <a:spcPts val="600"/>
                        </a:spcAft>
                        <a:buClr>
                          <a:schemeClr val="accent6"/>
                        </a:buClr>
                        <a:buSzTx/>
                        <a:buFont typeface="Wingdings" panose="05000000000000000000" pitchFamily="2" charset="2"/>
                        <a:buChar char="ü"/>
                        <a:tabLst/>
                        <a:defRPr/>
                      </a:pPr>
                      <a:r>
                        <a:rPr kumimoji="0" lang="en-GB" sz="1400" b="0" i="0" u="none" strike="noStrike" kern="1200" cap="none" spc="0" normalizeH="0" baseline="0" noProof="0" dirty="0">
                          <a:ln>
                            <a:noFill/>
                          </a:ln>
                          <a:solidFill>
                            <a:schemeClr val="tx1">
                              <a:lumMod val="75000"/>
                            </a:schemeClr>
                          </a:solidFill>
                          <a:effectLst/>
                          <a:uLnTx/>
                          <a:uFillTx/>
                          <a:latin typeface="+mj-lt"/>
                          <a:ea typeface="Verdana" panose="020B0604030504040204" pitchFamily="34" charset="0"/>
                          <a:cs typeface="Arial"/>
                        </a:rPr>
                        <a:t>Introduction to the value of </a:t>
                      </a:r>
                      <a:r>
                        <a:rPr kumimoji="0" lang="en-GB" sz="1400" b="0" i="0" u="none" strike="noStrike" kern="1200" cap="none" spc="0" normalizeH="0" baseline="0" noProof="0" dirty="0">
                          <a:ln>
                            <a:noFill/>
                          </a:ln>
                          <a:solidFill>
                            <a:schemeClr val="tx1">
                              <a:lumMod val="75000"/>
                            </a:schemeClr>
                          </a:solidFill>
                          <a:effectLst/>
                          <a:highlight>
                            <a:srgbClr val="FFFF00"/>
                          </a:highlight>
                          <a:uLnTx/>
                          <a:uFillTx/>
                          <a:latin typeface="+mj-lt"/>
                          <a:ea typeface="Verdana" panose="020B0604030504040204" pitchFamily="34" charset="0"/>
                          <a:cs typeface="Arial"/>
                        </a:rPr>
                        <a:t>home care and non-medical services for members/ family/ caregivers who have no previous experience.</a:t>
                      </a:r>
                      <a:r>
                        <a:rPr kumimoji="0" lang="en-GB" sz="1400" b="0" i="0" u="none" strike="noStrike" kern="1200" cap="none" spc="0" normalizeH="0" baseline="0" noProof="0" dirty="0">
                          <a:ln>
                            <a:noFill/>
                          </a:ln>
                          <a:solidFill>
                            <a:schemeClr val="tx1">
                              <a:lumMod val="75000"/>
                            </a:schemeClr>
                          </a:solidFill>
                          <a:effectLst/>
                          <a:uLnTx/>
                          <a:uFillTx/>
                          <a:latin typeface="+mj-lt"/>
                          <a:ea typeface="Verdana" panose="020B0604030504040204" pitchFamily="34" charset="0"/>
                          <a:cs typeface="Arial"/>
                        </a:rPr>
                        <a:t> </a:t>
                      </a:r>
                    </a:p>
                    <a:p>
                      <a:pPr marL="285750" indent="-285750">
                        <a:buFont typeface="Wingdings" panose="05000000000000000000" pitchFamily="2" charset="2"/>
                        <a:buChar char="ü"/>
                      </a:pPr>
                      <a:endParaRPr lang="en-US" sz="1400" dirty="0">
                        <a:solidFill>
                          <a:schemeClr val="tx1">
                            <a:lumMod val="75000"/>
                          </a:schemeClr>
                        </a:solidFill>
                        <a:latin typeface="+mj-lt"/>
                        <a:ea typeface="Verdana" panose="020B0604030504040204" pitchFamily="34" charset="0"/>
                      </a:endParaRPr>
                    </a:p>
                  </a:txBody>
                  <a:tcPr marL="68580" marR="68580" marT="34290" marB="34290">
                    <a:solidFill>
                      <a:srgbClr val="F79646">
                        <a:alpha val="23922"/>
                      </a:srgbClr>
                    </a:solidFill>
                  </a:tcPr>
                </a:tc>
                <a:extLst>
                  <a:ext uri="{0D108BD9-81ED-4DB2-BD59-A6C34878D82A}">
                    <a16:rowId xmlns:a16="http://schemas.microsoft.com/office/drawing/2014/main" val="1580048110"/>
                  </a:ext>
                </a:extLst>
              </a:tr>
            </a:tbl>
          </a:graphicData>
        </a:graphic>
      </p:graphicFrame>
    </p:spTree>
    <p:extLst>
      <p:ext uri="{BB962C8B-B14F-4D97-AF65-F5344CB8AC3E}">
        <p14:creationId xmlns:p14="http://schemas.microsoft.com/office/powerpoint/2010/main" val="153811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4526-2661-451E-A420-DB4CBE074648}"/>
              </a:ext>
            </a:extLst>
          </p:cNvPr>
          <p:cNvSpPr>
            <a:spLocks noGrp="1"/>
          </p:cNvSpPr>
          <p:nvPr>
            <p:ph type="title"/>
          </p:nvPr>
        </p:nvSpPr>
        <p:spPr/>
        <p:txBody>
          <a:bodyPr/>
          <a:lstStyle/>
          <a:p>
            <a:r>
              <a:rPr lang="en-US" dirty="0"/>
              <a:t>We Serve the Highest Cost Medicare Beneficiaries</a:t>
            </a:r>
          </a:p>
        </p:txBody>
      </p:sp>
      <p:sp>
        <p:nvSpPr>
          <p:cNvPr id="4" name="Slide Number Placeholder 3">
            <a:extLst>
              <a:ext uri="{FF2B5EF4-FFF2-40B4-BE49-F238E27FC236}">
                <a16:creationId xmlns:a16="http://schemas.microsoft.com/office/drawing/2014/main" id="{5CC2C3E2-C34C-4F81-B95D-E803BC16C147}"/>
              </a:ext>
            </a:extLst>
          </p:cNvPr>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solidFill>
                  <a:prstClr val="black"/>
                </a:solidFill>
              </a:rPr>
              <a:pPr/>
              <a:t>11</a:t>
            </a:fld>
            <a:endParaRPr lang="en-US" dirty="0">
              <a:solidFill>
                <a:prstClr val="black"/>
              </a:solidFill>
            </a:endParaRPr>
          </a:p>
        </p:txBody>
      </p:sp>
      <p:graphicFrame>
        <p:nvGraphicFramePr>
          <p:cNvPr id="5" name="Chart 4">
            <a:extLst>
              <a:ext uri="{FF2B5EF4-FFF2-40B4-BE49-F238E27FC236}">
                <a16:creationId xmlns:a16="http://schemas.microsoft.com/office/drawing/2014/main" id="{6C2E1E3A-7ECD-4C32-92E5-60B7554DA282}"/>
              </a:ext>
            </a:extLst>
          </p:cNvPr>
          <p:cNvGraphicFramePr/>
          <p:nvPr>
            <p:extLst>
              <p:ext uri="{D42A27DB-BD31-4B8C-83A1-F6EECF244321}">
                <p14:modId xmlns:p14="http://schemas.microsoft.com/office/powerpoint/2010/main" val="1309900977"/>
              </p:ext>
            </p:extLst>
          </p:nvPr>
        </p:nvGraphicFramePr>
        <p:xfrm>
          <a:off x="573109" y="1143001"/>
          <a:ext cx="5547768" cy="452897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2">
            <a:extLst>
              <a:ext uri="{FF2B5EF4-FFF2-40B4-BE49-F238E27FC236}">
                <a16:creationId xmlns:a16="http://schemas.microsoft.com/office/drawing/2014/main" id="{CB1C84DB-7328-46D6-BBED-BA5F04AC28E9}"/>
              </a:ext>
            </a:extLst>
          </p:cNvPr>
          <p:cNvSpPr txBox="1">
            <a:spLocks/>
          </p:cNvSpPr>
          <p:nvPr/>
        </p:nvSpPr>
        <p:spPr>
          <a:xfrm>
            <a:off x="6202546" y="1143001"/>
            <a:ext cx="2636654" cy="4528976"/>
          </a:xfrm>
          <a:prstGeom prst="rect">
            <a:avLst/>
          </a:prstGeom>
          <a:solidFill>
            <a:srgbClr val="F79646">
              <a:alpha val="23922"/>
            </a:srgbClr>
          </a:solidFill>
          <a:ln w="12700">
            <a:solidFill>
              <a:schemeClr val="accent6"/>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ctr" fontAlgn="auto">
              <a:spcAft>
                <a:spcPts val="0"/>
              </a:spcAft>
              <a:buFont typeface="Arial" pitchFamily="34" charset="0"/>
              <a:buNone/>
            </a:pPr>
            <a:r>
              <a:rPr lang="en-US" sz="2000" b="1" dirty="0">
                <a:solidFill>
                  <a:schemeClr val="accent6">
                    <a:lumMod val="75000"/>
                  </a:schemeClr>
                </a:solidFill>
                <a:latin typeface="Calibri (Body)"/>
              </a:rPr>
              <a:t>Key Takeaways</a:t>
            </a:r>
          </a:p>
          <a:p>
            <a:pPr fontAlgn="auto">
              <a:spcBef>
                <a:spcPts val="600"/>
              </a:spcBef>
              <a:spcAft>
                <a:spcPts val="600"/>
              </a:spcAft>
              <a:buFont typeface="Wingdings" panose="05000000000000000000" pitchFamily="2" charset="2"/>
              <a:buChar char="Ø"/>
            </a:pPr>
            <a:r>
              <a:rPr lang="en-US" sz="1400" dirty="0">
                <a:latin typeface="Calibri (Body)"/>
              </a:rPr>
              <a:t>When a person has moderate functional impairment, they are more than twice as expensive to Medicare than someone who does not have functional impairment, even when they have multiple chronic conditions. </a:t>
            </a:r>
          </a:p>
          <a:p>
            <a:pPr fontAlgn="auto">
              <a:spcBef>
                <a:spcPts val="600"/>
              </a:spcBef>
              <a:spcAft>
                <a:spcPts val="600"/>
              </a:spcAft>
              <a:buFont typeface="Wingdings" panose="05000000000000000000" pitchFamily="2" charset="2"/>
              <a:buChar char="Ø"/>
            </a:pPr>
            <a:r>
              <a:rPr lang="en-US" sz="1800" b="1" dirty="0">
                <a:solidFill>
                  <a:schemeClr val="accent6">
                    <a:lumMod val="75000"/>
                  </a:schemeClr>
                </a:solidFill>
                <a:latin typeface="Calibri (Body)"/>
              </a:rPr>
              <a:t>Our clients are health care’s most expensive patients. </a:t>
            </a:r>
          </a:p>
        </p:txBody>
      </p:sp>
    </p:spTree>
    <p:extLst>
      <p:ext uri="{BB962C8B-B14F-4D97-AF65-F5344CB8AC3E}">
        <p14:creationId xmlns:p14="http://schemas.microsoft.com/office/powerpoint/2010/main" val="98854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8600" y="0"/>
            <a:ext cx="8915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80000"/>
              </a:lnSpc>
              <a:spcAft>
                <a:spcPts val="0"/>
              </a:spcAft>
            </a:pPr>
            <a:r>
              <a:rPr lang="en-US" sz="3600" b="1" dirty="0">
                <a:solidFill>
                  <a:schemeClr val="bg1"/>
                </a:solidFill>
              </a:rPr>
              <a:t>CONNECT WITH US</a:t>
            </a:r>
          </a:p>
        </p:txBody>
      </p:sp>
    </p:spTree>
    <p:extLst>
      <p:ext uri="{BB962C8B-B14F-4D97-AF65-F5344CB8AC3E}">
        <p14:creationId xmlns:p14="http://schemas.microsoft.com/office/powerpoint/2010/main" val="227857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800"/>
              <a:t>LeadingAge Resources To Support Medicare Advantage Plan Engagement</a:t>
            </a:r>
          </a:p>
        </p:txBody>
      </p:sp>
      <p:sp>
        <p:nvSpPr>
          <p:cNvPr id="4" name="Slide Number Placeholder 3"/>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2</a:t>
            </a:fld>
            <a:endParaRPr lang="en-US">
              <a:solidFill>
                <a:prstClr val="black"/>
              </a:solidFill>
            </a:endParaRPr>
          </a:p>
        </p:txBody>
      </p:sp>
      <p:graphicFrame>
        <p:nvGraphicFramePr>
          <p:cNvPr id="5" name="Table 4">
            <a:extLst>
              <a:ext uri="{FF2B5EF4-FFF2-40B4-BE49-F238E27FC236}">
                <a16:creationId xmlns:a16="http://schemas.microsoft.com/office/drawing/2014/main" id="{9B58692A-A05A-4CF3-A229-E36B48F82C6E}"/>
              </a:ext>
            </a:extLst>
          </p:cNvPr>
          <p:cNvGraphicFramePr>
            <a:graphicFrameLocks noGrp="1"/>
          </p:cNvGraphicFramePr>
          <p:nvPr>
            <p:extLst>
              <p:ext uri="{D42A27DB-BD31-4B8C-83A1-F6EECF244321}">
                <p14:modId xmlns:p14="http://schemas.microsoft.com/office/powerpoint/2010/main" val="3190714181"/>
              </p:ext>
            </p:extLst>
          </p:nvPr>
        </p:nvGraphicFramePr>
        <p:xfrm>
          <a:off x="609600" y="1219198"/>
          <a:ext cx="7924800" cy="4789018"/>
        </p:xfrm>
        <a:graphic>
          <a:graphicData uri="http://schemas.openxmlformats.org/drawingml/2006/table">
            <a:tbl>
              <a:tblPr firstRow="1" bandRow="1">
                <a:tableStyleId>{F2DE63D5-997A-4646-A377-4702673A728D}</a:tableStyleId>
              </a:tblPr>
              <a:tblGrid>
                <a:gridCol w="2971800">
                  <a:extLst>
                    <a:ext uri="{9D8B030D-6E8A-4147-A177-3AD203B41FA5}">
                      <a16:colId xmlns:a16="http://schemas.microsoft.com/office/drawing/2014/main" val="1594999269"/>
                    </a:ext>
                  </a:extLst>
                </a:gridCol>
                <a:gridCol w="4953000">
                  <a:extLst>
                    <a:ext uri="{9D8B030D-6E8A-4147-A177-3AD203B41FA5}">
                      <a16:colId xmlns:a16="http://schemas.microsoft.com/office/drawing/2014/main" val="727615869"/>
                    </a:ext>
                  </a:extLst>
                </a:gridCol>
              </a:tblGrid>
              <a:tr h="524564">
                <a:tc>
                  <a:txBody>
                    <a:bodyPr/>
                    <a:lstStyle/>
                    <a:p>
                      <a:pPr algn="ctr"/>
                      <a:r>
                        <a:rPr lang="en-US" sz="1400"/>
                        <a:t>Medicare Advantage Plan Engagement Toolkit Resources</a:t>
                      </a:r>
                      <a:endParaRPr lang="en-US" sz="1400" b="0">
                        <a:latin typeface="Verdana" panose="020B0604030504040204" pitchFamily="34" charset="0"/>
                        <a:ea typeface="Verdana" panose="020B0604030504040204" pitchFamily="34" charset="0"/>
                      </a:endParaRPr>
                    </a:p>
                  </a:txBody>
                  <a:tcPr anchor="ctr">
                    <a:lnL w="12700" cap="flat" cmpd="sng" algn="ctr">
                      <a:noFill/>
                      <a:prstDash val="dot"/>
                      <a:round/>
                      <a:headEnd type="none" w="med" len="med"/>
                      <a:tailEnd type="none" w="med" len="med"/>
                    </a:lnL>
                    <a:lnR w="12700" cap="flat" cmpd="sng" algn="ctr">
                      <a:solidFill>
                        <a:schemeClr val="bg1">
                          <a:lumMod val="50000"/>
                        </a:schemeClr>
                      </a:solid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solidFill>
                      <a:srgbClr val="77933C"/>
                    </a:solidFill>
                  </a:tcPr>
                </a:tc>
                <a:tc>
                  <a:txBody>
                    <a:bodyPr/>
                    <a:lstStyle/>
                    <a:p>
                      <a:pPr algn="ctr"/>
                      <a:r>
                        <a:rPr lang="en-US" sz="1400"/>
                        <a:t>Purpose of Resource</a:t>
                      </a:r>
                      <a:endParaRPr lang="en-US" sz="1400" b="0">
                        <a:latin typeface="Verdana" panose="020B0604030504040204" pitchFamily="34" charset="0"/>
                        <a:ea typeface="Verdana" panose="020B0604030504040204" pitchFamily="34" charset="0"/>
                      </a:endParaRPr>
                    </a:p>
                  </a:txBody>
                  <a:tcPr anchor="ctr">
                    <a:lnL w="12700" cap="flat" cmpd="sng" algn="ctr">
                      <a:solidFill>
                        <a:schemeClr val="bg1">
                          <a:lumMod val="50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solidFill>
                      <a:srgbClr val="77933C"/>
                    </a:solidFill>
                  </a:tcPr>
                </a:tc>
                <a:extLst>
                  <a:ext uri="{0D108BD9-81ED-4DB2-BD59-A6C34878D82A}">
                    <a16:rowId xmlns:a16="http://schemas.microsoft.com/office/drawing/2014/main" val="3760925669"/>
                  </a:ext>
                </a:extLst>
              </a:tr>
              <a:tr h="49634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kern="1200" dirty="0">
                          <a:solidFill>
                            <a:schemeClr val="tx1"/>
                          </a:solidFill>
                          <a:latin typeface="+mn-lt"/>
                          <a:ea typeface="+mn-ea"/>
                          <a:cs typeface="+mn-cs"/>
                        </a:rPr>
                        <a:t>Medicare Advantage and SNP 101 </a:t>
                      </a:r>
                    </a:p>
                  </a:txBody>
                  <a:tcPr anchor="ctr">
                    <a:lnL w="12700" cap="flat" cmpd="sng" algn="ctr">
                      <a:noFill/>
                      <a:prstDash val="dot"/>
                      <a:round/>
                      <a:headEnd type="none" w="med" len="med"/>
                      <a:tailEnd type="none" w="med" len="med"/>
                    </a:lnL>
                    <a:lnR w="12700" cap="flat" cmpd="sng" algn="ctr">
                      <a:solidFill>
                        <a:schemeClr val="bg1">
                          <a:lumMod val="50000"/>
                        </a:schemeClr>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kern="1200" dirty="0">
                          <a:solidFill>
                            <a:schemeClr val="tx1"/>
                          </a:solidFill>
                          <a:latin typeface="+mn-lt"/>
                          <a:ea typeface="+mn-ea"/>
                          <a:cs typeface="+mn-cs"/>
                        </a:rPr>
                        <a:t>This document provides context on the Medicare Advantage program.</a:t>
                      </a:r>
                    </a:p>
                  </a:txBody>
                  <a:tcPr anchor="ctr">
                    <a:lnL w="12700" cap="flat" cmpd="sng" algn="ctr">
                      <a:solidFill>
                        <a:schemeClr val="bg1">
                          <a:lumMod val="50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634238645"/>
                  </a:ext>
                </a:extLst>
              </a:tr>
              <a:tr h="462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kern="1200" dirty="0">
                          <a:solidFill>
                            <a:schemeClr val="tx1"/>
                          </a:solidFill>
                          <a:latin typeface="+mn-lt"/>
                          <a:ea typeface="+mn-ea"/>
                          <a:cs typeface="+mn-cs"/>
                        </a:rPr>
                        <a:t>Medicare Advantage Supplemental Benefits Explained </a:t>
                      </a:r>
                    </a:p>
                  </a:txBody>
                  <a:tcPr anchor="ctr">
                    <a:lnL w="12700" cap="flat" cmpd="sng" algn="ctr">
                      <a:noFill/>
                      <a:prstDash val="dot"/>
                      <a:round/>
                      <a:headEnd type="none" w="med" len="med"/>
                      <a:tailEnd type="none" w="med" len="med"/>
                    </a:lnL>
                    <a:lnR w="12700" cap="flat" cmpd="sng" algn="ctr">
                      <a:solidFill>
                        <a:schemeClr val="bg1">
                          <a:lumMod val="50000"/>
                        </a:schemeClr>
                      </a:solid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kern="1200" dirty="0">
                          <a:solidFill>
                            <a:schemeClr val="tx1"/>
                          </a:solidFill>
                          <a:latin typeface="+mn-lt"/>
                          <a:ea typeface="+mn-ea"/>
                          <a:cs typeface="+mn-cs"/>
                        </a:rPr>
                        <a:t>This document provides an overview of and update on Medicare Advantage supplemental benefits policies and opportunities.</a:t>
                      </a:r>
                    </a:p>
                  </a:txBody>
                  <a:tcPr anchor="ctr">
                    <a:lnL w="12700" cap="flat" cmpd="sng" algn="ctr">
                      <a:solidFill>
                        <a:schemeClr val="bg1">
                          <a:lumMod val="50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055325710"/>
                  </a:ext>
                </a:extLst>
              </a:tr>
              <a:tr h="462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Medicare Advantage Engagement Strategy Checklist</a:t>
                      </a:r>
                      <a:endParaRPr lang="en-US" sz="1200" dirty="0">
                        <a:solidFill>
                          <a:schemeClr val="tx1"/>
                        </a:solidFill>
                        <a:latin typeface="Verdana" panose="020B0604030504040204" pitchFamily="34" charset="0"/>
                        <a:ea typeface="Verdana" panose="020B0604030504040204" pitchFamily="34" charset="0"/>
                      </a:endParaRPr>
                    </a:p>
                  </a:txBody>
                  <a:tcPr anchor="ctr">
                    <a:lnL w="12700" cap="flat" cmpd="sng" algn="ctr">
                      <a:noFill/>
                      <a:prstDash val="dot"/>
                      <a:round/>
                      <a:headEnd type="none" w="med" len="med"/>
                      <a:tailEnd type="none" w="med" len="med"/>
                    </a:lnL>
                    <a:lnR w="12700" cap="flat" cmpd="sng" algn="ctr">
                      <a:solidFill>
                        <a:schemeClr val="bg1">
                          <a:lumMod val="50000"/>
                        </a:schemeClr>
                      </a:solid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This document highlights key questions to direct your organization’s education and preparation activities.</a:t>
                      </a:r>
                      <a:endParaRPr lang="en-US" sz="1200" dirty="0">
                        <a:solidFill>
                          <a:schemeClr val="tx1"/>
                        </a:solidFill>
                        <a:latin typeface="Verdana" panose="020B0604030504040204" pitchFamily="34" charset="0"/>
                        <a:ea typeface="Verdana" panose="020B0604030504040204" pitchFamily="34" charset="0"/>
                      </a:endParaRPr>
                    </a:p>
                  </a:txBody>
                  <a:tcPr anchor="ctr">
                    <a:lnL w="12700" cap="flat" cmpd="sng" algn="ctr">
                      <a:solidFill>
                        <a:schemeClr val="bg1">
                          <a:lumMod val="50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noFill/>
                  </a:tcPr>
                </a:tc>
                <a:extLst>
                  <a:ext uri="{0D108BD9-81ED-4DB2-BD59-A6C34878D82A}">
                    <a16:rowId xmlns:a16="http://schemas.microsoft.com/office/drawing/2014/main" val="287965350"/>
                  </a:ext>
                </a:extLst>
              </a:tr>
              <a:tr h="462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Medicare Advantage Plan Engagement Tips</a:t>
                      </a:r>
                      <a:endParaRPr lang="en-US" sz="1200" dirty="0">
                        <a:solidFill>
                          <a:schemeClr val="accent1"/>
                        </a:solidFill>
                        <a:latin typeface="Verdana" panose="020B0604030504040204" pitchFamily="34" charset="0"/>
                        <a:ea typeface="Verdana" panose="020B0604030504040204" pitchFamily="34" charset="0"/>
                      </a:endParaRPr>
                    </a:p>
                  </a:txBody>
                  <a:tcPr anchor="ctr">
                    <a:lnL w="12700" cap="flat" cmpd="sng" algn="ctr">
                      <a:noFill/>
                      <a:prstDash val="dot"/>
                      <a:round/>
                      <a:headEnd type="none" w="med" len="med"/>
                      <a:tailEnd type="none" w="med" len="med"/>
                    </a:lnL>
                    <a:lnR w="12700" cap="flat" cmpd="sng" algn="ctr">
                      <a:solidFill>
                        <a:schemeClr val="bg1">
                          <a:lumMod val="50000"/>
                        </a:schemeClr>
                      </a:solid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This document provides an overview of new opportunities to </a:t>
                      </a:r>
                      <a:r>
                        <a:rPr lang="en-US" sz="1200"/>
                        <a:t>engage health </a:t>
                      </a:r>
                      <a:r>
                        <a:rPr lang="en-US" sz="1200" dirty="0"/>
                        <a:t>plans and an overview of how to prepare your organization. </a:t>
                      </a:r>
                      <a:endParaRPr lang="en-US" sz="1200" dirty="0">
                        <a:solidFill>
                          <a:schemeClr val="accent1"/>
                        </a:solidFill>
                        <a:latin typeface="Verdana" panose="020B0604030504040204" pitchFamily="34" charset="0"/>
                        <a:ea typeface="Verdana" panose="020B0604030504040204" pitchFamily="34" charset="0"/>
                      </a:endParaRPr>
                    </a:p>
                  </a:txBody>
                  <a:tcPr anchor="ctr">
                    <a:lnL w="12700" cap="flat" cmpd="sng" algn="ctr">
                      <a:solidFill>
                        <a:schemeClr val="bg1">
                          <a:lumMod val="50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noFill/>
                  </a:tcPr>
                </a:tc>
                <a:extLst>
                  <a:ext uri="{0D108BD9-81ED-4DB2-BD59-A6C34878D82A}">
                    <a16:rowId xmlns:a16="http://schemas.microsoft.com/office/drawing/2014/main" val="3075224528"/>
                  </a:ext>
                </a:extLst>
              </a:tr>
              <a:tr h="542307">
                <a:tc>
                  <a:txBody>
                    <a:bodyPr/>
                    <a:lstStyle/>
                    <a:p>
                      <a:pPr algn="l"/>
                      <a:r>
                        <a:rPr lang="en-US" sz="1200" dirty="0"/>
                        <a:t>Step-by-Step Guide to Understanding Medicare Advantage Activity in Your Market</a:t>
                      </a:r>
                      <a:endParaRPr lang="en-US" sz="1200" dirty="0">
                        <a:latin typeface="Verdana" panose="020B0604030504040204" pitchFamily="34" charset="0"/>
                        <a:ea typeface="Verdana" panose="020B0604030504040204" pitchFamily="34" charset="0"/>
                      </a:endParaRPr>
                    </a:p>
                  </a:txBody>
                  <a:tcPr anchor="ctr">
                    <a:lnL w="12700" cap="flat" cmpd="sng" algn="ctr">
                      <a:noFill/>
                      <a:prstDash val="dot"/>
                      <a:round/>
                      <a:headEnd type="none" w="med" len="med"/>
                      <a:tailEnd type="none" w="med" len="med"/>
                    </a:lnL>
                    <a:lnR w="12700" cap="flat" cmpd="sng" algn="ctr">
                      <a:solidFill>
                        <a:schemeClr val="bg1">
                          <a:lumMod val="50000"/>
                        </a:schemeClr>
                      </a:solid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algn="l"/>
                      <a:r>
                        <a:rPr lang="en-US" sz="1200" dirty="0"/>
                        <a:t>This document provides instructions for identifying Medicare Advantage enrollment and penetration in your organization’s market.</a:t>
                      </a:r>
                      <a:endParaRPr lang="en-US" sz="1200" dirty="0">
                        <a:latin typeface="Verdana" panose="020B0604030504040204" pitchFamily="34" charset="0"/>
                        <a:ea typeface="Verdana" panose="020B0604030504040204" pitchFamily="34" charset="0"/>
                      </a:endParaRPr>
                    </a:p>
                  </a:txBody>
                  <a:tcPr anchor="ctr">
                    <a:lnL w="12700" cap="flat" cmpd="sng" algn="ctr">
                      <a:solidFill>
                        <a:schemeClr val="bg1">
                          <a:lumMod val="50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248238478"/>
                  </a:ext>
                </a:extLst>
              </a:tr>
              <a:tr h="64799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Telling Your Story Template </a:t>
                      </a:r>
                      <a:endParaRPr lang="en-US" sz="1200" dirty="0">
                        <a:latin typeface="Verdana" panose="020B0604030504040204" pitchFamily="34" charset="0"/>
                        <a:ea typeface="Verdana" panose="020B0604030504040204" pitchFamily="34" charset="0"/>
                      </a:endParaRPr>
                    </a:p>
                  </a:txBody>
                  <a:tcPr anchor="ctr">
                    <a:lnL w="12700" cap="flat" cmpd="sng" algn="ctr">
                      <a:noFill/>
                      <a:prstDash val="dot"/>
                      <a:round/>
                      <a:headEnd type="none" w="med" len="med"/>
                      <a:tailEnd type="none" w="med" len="med"/>
                    </a:lnL>
                    <a:lnR w="12700" cap="flat" cmpd="sng" algn="ctr">
                      <a:solidFill>
                        <a:schemeClr val="bg1">
                          <a:lumMod val="50000"/>
                        </a:schemeClr>
                      </a:solid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kern="1200" dirty="0">
                          <a:solidFill>
                            <a:schemeClr val="tx1"/>
                          </a:solidFill>
                          <a:latin typeface="+mn-lt"/>
                          <a:ea typeface="+mn-ea"/>
                          <a:cs typeface="+mn-cs"/>
                        </a:rPr>
                        <a:t>This editable document provides a template for your organization to insert information on your services and value that you can provide to Medicare Advantage health plans. </a:t>
                      </a:r>
                    </a:p>
                  </a:txBody>
                  <a:tcPr anchor="ctr">
                    <a:lnL w="12700" cap="flat" cmpd="sng" algn="ctr">
                      <a:solidFill>
                        <a:schemeClr val="bg1">
                          <a:lumMod val="50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549228322"/>
                  </a:ext>
                </a:extLst>
              </a:tr>
              <a:tr h="54918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kern="1200" dirty="0">
                          <a:solidFill>
                            <a:schemeClr val="tx1"/>
                          </a:solidFill>
                          <a:latin typeface="+mn-lt"/>
                          <a:ea typeface="+mn-ea"/>
                          <a:cs typeface="+mn-cs"/>
                        </a:rPr>
                        <a:t>Contracting Tools and Templates </a:t>
                      </a:r>
                    </a:p>
                  </a:txBody>
                  <a:tcPr anchor="ctr">
                    <a:lnL w="12700" cap="flat" cmpd="sng" algn="ctr">
                      <a:noFill/>
                      <a:prstDash val="dot"/>
                      <a:round/>
                      <a:headEnd type="none" w="med" len="med"/>
                      <a:tailEnd type="none" w="med" len="med"/>
                    </a:lnL>
                    <a:lnR w="12700" cap="flat" cmpd="sng" algn="ctr">
                      <a:solidFill>
                        <a:schemeClr val="bg1">
                          <a:lumMod val="50000"/>
                        </a:schemeClr>
                      </a:solid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kern="1200" dirty="0">
                          <a:solidFill>
                            <a:schemeClr val="tx1"/>
                          </a:solidFill>
                          <a:latin typeface="+mn-lt"/>
                          <a:ea typeface="+mn-ea"/>
                          <a:cs typeface="+mn-cs"/>
                        </a:rPr>
                        <a:t>This set of information provides sample contracts and exhibits, as well as editable tools to populate with your organization’s information to track contracts.</a:t>
                      </a:r>
                    </a:p>
                  </a:txBody>
                  <a:tcPr anchor="ctr">
                    <a:lnL w="12700" cap="flat" cmpd="sng" algn="ctr">
                      <a:solidFill>
                        <a:schemeClr val="bg1">
                          <a:lumMod val="50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945420061"/>
                  </a:ext>
                </a:extLst>
              </a:tr>
              <a:tr h="54918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kern="1200" dirty="0">
                          <a:solidFill>
                            <a:schemeClr val="tx1"/>
                          </a:solidFill>
                          <a:latin typeface="+mn-lt"/>
                          <a:ea typeface="+mn-ea"/>
                          <a:cs typeface="+mn-cs"/>
                        </a:rPr>
                        <a:t>Glossary of Terms and Acronyms </a:t>
                      </a:r>
                    </a:p>
                  </a:txBody>
                  <a:tcPr anchor="ctr">
                    <a:lnL w="12700" cap="flat" cmpd="sng" algn="ctr">
                      <a:noFill/>
                      <a:prstDash val="dot"/>
                      <a:round/>
                      <a:headEnd type="none" w="med" len="med"/>
                      <a:tailEnd type="none" w="med" len="med"/>
                    </a:lnL>
                    <a:lnR w="12700" cap="flat" cmpd="sng" algn="ctr">
                      <a:solidFill>
                        <a:schemeClr val="bg1">
                          <a:lumMod val="50000"/>
                        </a:schemeClr>
                      </a:solid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no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kern="1200" dirty="0">
                          <a:solidFill>
                            <a:schemeClr val="tx1"/>
                          </a:solidFill>
                          <a:latin typeface="+mn-lt"/>
                          <a:ea typeface="+mn-ea"/>
                          <a:cs typeface="+mn-cs"/>
                        </a:rPr>
                        <a:t>This document provides a comprehensive list of terms, acronyms and definitions related to managed care and alternative payment models.</a:t>
                      </a:r>
                    </a:p>
                  </a:txBody>
                  <a:tcPr anchor="ctr">
                    <a:lnL w="12700" cap="flat" cmpd="sng" algn="ctr">
                      <a:solidFill>
                        <a:schemeClr val="bg1">
                          <a:lumMod val="50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noFill/>
                      <a:prstDash val="dot"/>
                      <a:round/>
                      <a:headEnd type="none" w="med" len="med"/>
                      <a:tailEnd type="none" w="med" len="med"/>
                    </a:lnB>
                  </a:tcPr>
                </a:tc>
                <a:extLst>
                  <a:ext uri="{0D108BD9-81ED-4DB2-BD59-A6C34878D82A}">
                    <a16:rowId xmlns:a16="http://schemas.microsoft.com/office/drawing/2014/main" val="4079653513"/>
                  </a:ext>
                </a:extLst>
              </a:tr>
            </a:tbl>
          </a:graphicData>
        </a:graphic>
      </p:graphicFrame>
    </p:spTree>
    <p:extLst>
      <p:ext uri="{BB962C8B-B14F-4D97-AF65-F5344CB8AC3E}">
        <p14:creationId xmlns:p14="http://schemas.microsoft.com/office/powerpoint/2010/main" val="172869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30A2-E3CC-4741-8D55-7D5E4FE15416}"/>
              </a:ext>
            </a:extLst>
          </p:cNvPr>
          <p:cNvSpPr>
            <a:spLocks noGrp="1"/>
          </p:cNvSpPr>
          <p:nvPr>
            <p:ph type="title"/>
          </p:nvPr>
        </p:nvSpPr>
        <p:spPr/>
        <p:txBody>
          <a:bodyPr/>
          <a:lstStyle/>
          <a:p>
            <a:r>
              <a:rPr lang="en-US" dirty="0"/>
              <a:t>Telling Your Story Template: Directions</a:t>
            </a:r>
          </a:p>
        </p:txBody>
      </p:sp>
      <p:sp>
        <p:nvSpPr>
          <p:cNvPr id="3" name="Content Placeholder 2">
            <a:extLst>
              <a:ext uri="{FF2B5EF4-FFF2-40B4-BE49-F238E27FC236}">
                <a16:creationId xmlns:a16="http://schemas.microsoft.com/office/drawing/2014/main" id="{7C15F003-C22E-45CB-B2D1-A61CC84595EE}"/>
              </a:ext>
            </a:extLst>
          </p:cNvPr>
          <p:cNvSpPr>
            <a:spLocks noGrp="1"/>
          </p:cNvSpPr>
          <p:nvPr>
            <p:ph idx="1"/>
          </p:nvPr>
        </p:nvSpPr>
        <p:spPr/>
        <p:txBody>
          <a:bodyPr>
            <a:normAutofit/>
          </a:bodyPr>
          <a:lstStyle/>
          <a:p>
            <a:pPr marL="0" indent="0">
              <a:buNone/>
            </a:pPr>
            <a:r>
              <a:rPr lang="en-US" dirty="0">
                <a:solidFill>
                  <a:srgbClr val="77933C"/>
                </a:solidFill>
              </a:rPr>
              <a:t>How to Use This Resource: </a:t>
            </a:r>
          </a:p>
          <a:p>
            <a:r>
              <a:rPr lang="en-US" sz="2000" dirty="0"/>
              <a:t>Fill in your organization’s information in yellow highlighted areas. Once complete with your information, remove yellow highlighting.</a:t>
            </a:r>
          </a:p>
          <a:p>
            <a:r>
              <a:rPr lang="en-US" sz="2000" dirty="0"/>
              <a:t>Adapt slides and text as necessary to highlight any high-value services or programs provided by your organization. </a:t>
            </a:r>
          </a:p>
          <a:p>
            <a:r>
              <a:rPr lang="en-US" sz="2000" dirty="0"/>
              <a:t>Delete any language that does not accurately represent your organization or services. </a:t>
            </a:r>
          </a:p>
          <a:p>
            <a:r>
              <a:rPr lang="en-US" sz="2000" dirty="0"/>
              <a:t>See talking points in notes section to help guide you through the discussion.</a:t>
            </a:r>
          </a:p>
          <a:p>
            <a:r>
              <a:rPr lang="en-US" sz="2000" b="1" dirty="0"/>
              <a:t>Delete talking points and all slides before Slide 4 prior to sharing with health plan. </a:t>
            </a:r>
          </a:p>
        </p:txBody>
      </p:sp>
      <p:sp>
        <p:nvSpPr>
          <p:cNvPr id="5" name="Slide Number Placeholder 3">
            <a:extLst>
              <a:ext uri="{FF2B5EF4-FFF2-40B4-BE49-F238E27FC236}">
                <a16:creationId xmlns:a16="http://schemas.microsoft.com/office/drawing/2014/main" id="{AFEA8308-06EF-442B-801A-C8991A53A617}"/>
              </a:ext>
            </a:extLst>
          </p:cNvPr>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1521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B6A26-2022-497C-A5C1-DB01FFA31407}"/>
              </a:ext>
            </a:extLst>
          </p:cNvPr>
          <p:cNvSpPr>
            <a:spLocks noGrp="1"/>
          </p:cNvSpPr>
          <p:nvPr>
            <p:ph type="title"/>
          </p:nvPr>
        </p:nvSpPr>
        <p:spPr/>
        <p:txBody>
          <a:bodyPr>
            <a:normAutofit/>
          </a:bodyPr>
          <a:lstStyle/>
          <a:p>
            <a:r>
              <a:rPr lang="en-US" sz="2800" b="0" dirty="0"/>
              <a:t>[Month Year]</a:t>
            </a:r>
          </a:p>
        </p:txBody>
      </p:sp>
      <p:sp>
        <p:nvSpPr>
          <p:cNvPr id="3" name="Text Placeholder 2">
            <a:extLst>
              <a:ext uri="{FF2B5EF4-FFF2-40B4-BE49-F238E27FC236}">
                <a16:creationId xmlns:a16="http://schemas.microsoft.com/office/drawing/2014/main" id="{B72318A7-9BC8-4DA7-9F60-2D5F7AAEAD38}"/>
              </a:ext>
            </a:extLst>
          </p:cNvPr>
          <p:cNvSpPr>
            <a:spLocks noGrp="1"/>
          </p:cNvSpPr>
          <p:nvPr>
            <p:ph type="body" idx="1"/>
          </p:nvPr>
        </p:nvSpPr>
        <p:spPr/>
        <p:txBody>
          <a:bodyPr>
            <a:normAutofit/>
          </a:bodyPr>
          <a:lstStyle/>
          <a:p>
            <a:r>
              <a:rPr lang="en-US" sz="3000" dirty="0">
                <a:highlight>
                  <a:srgbClr val="FFFF00"/>
                </a:highlight>
              </a:rPr>
              <a:t>[Your Organization Name]</a:t>
            </a:r>
          </a:p>
        </p:txBody>
      </p:sp>
      <p:sp>
        <p:nvSpPr>
          <p:cNvPr id="4" name="Slide Number Placeholder 3">
            <a:extLst>
              <a:ext uri="{FF2B5EF4-FFF2-40B4-BE49-F238E27FC236}">
                <a16:creationId xmlns:a16="http://schemas.microsoft.com/office/drawing/2014/main" id="{E41107BC-638B-4B2C-B819-9A6EC07E09AA}"/>
              </a:ext>
            </a:extLst>
          </p:cNvPr>
          <p:cNvSpPr>
            <a:spLocks noGrp="1"/>
          </p:cNvSpPr>
          <p:nvPr>
            <p:ph type="sldNum" sz="quarter" idx="12"/>
          </p:nvPr>
        </p:nvSpPr>
        <p:spPr/>
        <p:txBody>
          <a:bodyPr/>
          <a:lstStyle/>
          <a:p>
            <a:fld id="{8ED21966-C764-4C40-97C3-3CEDFB59A7F5}" type="slidenum">
              <a:rPr lang="en-US" smtClean="0">
                <a:solidFill>
                  <a:prstClr val="black"/>
                </a:solidFill>
              </a:rPr>
              <a:pPr/>
              <a:t>4</a:t>
            </a:fld>
            <a:endParaRPr lang="en-US" dirty="0">
              <a:solidFill>
                <a:prstClr val="black"/>
              </a:solidFill>
            </a:endParaRPr>
          </a:p>
        </p:txBody>
      </p:sp>
      <p:sp>
        <p:nvSpPr>
          <p:cNvPr id="5" name="TextBox 4">
            <a:extLst>
              <a:ext uri="{FF2B5EF4-FFF2-40B4-BE49-F238E27FC236}">
                <a16:creationId xmlns:a16="http://schemas.microsoft.com/office/drawing/2014/main" id="{1A3C7DB2-EF21-48DF-ADD2-111A44E07C23}"/>
              </a:ext>
            </a:extLst>
          </p:cNvPr>
          <p:cNvSpPr txBox="1"/>
          <p:nvPr/>
        </p:nvSpPr>
        <p:spPr>
          <a:xfrm>
            <a:off x="6248400" y="179867"/>
            <a:ext cx="2551113" cy="369332"/>
          </a:xfrm>
          <a:prstGeom prst="rect">
            <a:avLst/>
          </a:prstGeom>
          <a:noFill/>
        </p:spPr>
        <p:txBody>
          <a:bodyPr wrap="square" rtlCol="0">
            <a:spAutoFit/>
          </a:bodyPr>
          <a:lstStyle/>
          <a:p>
            <a:pPr algn="ctr"/>
            <a:r>
              <a:rPr lang="en-US" dirty="0">
                <a:highlight>
                  <a:srgbClr val="FFFF00"/>
                </a:highlight>
              </a:rPr>
              <a:t>Insert Your Logo</a:t>
            </a:r>
          </a:p>
        </p:txBody>
      </p:sp>
    </p:spTree>
    <p:extLst>
      <p:ext uri="{BB962C8B-B14F-4D97-AF65-F5344CB8AC3E}">
        <p14:creationId xmlns:p14="http://schemas.microsoft.com/office/powerpoint/2010/main" val="181075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5EEDD9-C818-48F6-858D-861BB7FB6B13}"/>
              </a:ext>
            </a:extLst>
          </p:cNvPr>
          <p:cNvSpPr/>
          <p:nvPr/>
        </p:nvSpPr>
        <p:spPr>
          <a:xfrm>
            <a:off x="190500" y="1524000"/>
            <a:ext cx="8763000" cy="4953000"/>
          </a:xfrm>
          <a:prstGeom prst="rect">
            <a:avLst/>
          </a:prstGeom>
          <a:solidFill>
            <a:schemeClr val="bg1">
              <a:lumMod val="95000"/>
            </a:schemeClr>
          </a:solidFill>
        </p:spPr>
        <p:txBody>
          <a:bodyPr wrap="square">
            <a:noAutofit/>
          </a:bodyPr>
          <a:lstStyle/>
          <a:p>
            <a:pPr algn="ctr"/>
            <a:r>
              <a:rPr lang="en-US" sz="2400" dirty="0">
                <a:solidFill>
                  <a:schemeClr val="bg1">
                    <a:lumMod val="50000"/>
                  </a:schemeClr>
                </a:solidFill>
                <a:latin typeface="+mj-lt"/>
              </a:rPr>
              <a:t>Options Through Which Medicare Advantage Plans Can Offer Supplemental Benefits:</a:t>
            </a:r>
          </a:p>
        </p:txBody>
      </p:sp>
      <p:sp>
        <p:nvSpPr>
          <p:cNvPr id="2" name="Title 1">
            <a:extLst>
              <a:ext uri="{FF2B5EF4-FFF2-40B4-BE49-F238E27FC236}">
                <a16:creationId xmlns:a16="http://schemas.microsoft.com/office/drawing/2014/main" id="{93080ADA-7ABE-4218-8C4A-7DB8E8B7675C}"/>
              </a:ext>
            </a:extLst>
          </p:cNvPr>
          <p:cNvSpPr>
            <a:spLocks noGrp="1"/>
          </p:cNvSpPr>
          <p:nvPr>
            <p:ph type="title"/>
          </p:nvPr>
        </p:nvSpPr>
        <p:spPr/>
        <p:txBody>
          <a:bodyPr>
            <a:noAutofit/>
          </a:bodyPr>
          <a:lstStyle/>
          <a:p>
            <a:r>
              <a:rPr lang="en-US" dirty="0"/>
              <a:t>Expanded Medicare Advantage Supplemental Benefits 2019 and Beyond</a:t>
            </a:r>
          </a:p>
        </p:txBody>
      </p:sp>
      <p:sp>
        <p:nvSpPr>
          <p:cNvPr id="6" name="Freeform: Shape 5">
            <a:extLst>
              <a:ext uri="{FF2B5EF4-FFF2-40B4-BE49-F238E27FC236}">
                <a16:creationId xmlns:a16="http://schemas.microsoft.com/office/drawing/2014/main" id="{755EE5AB-53E9-4994-B033-89F4382093D2}"/>
              </a:ext>
            </a:extLst>
          </p:cNvPr>
          <p:cNvSpPr/>
          <p:nvPr/>
        </p:nvSpPr>
        <p:spPr>
          <a:xfrm>
            <a:off x="457200" y="2418355"/>
            <a:ext cx="4084600" cy="1837519"/>
          </a:xfrm>
          <a:custGeom>
            <a:avLst/>
            <a:gdLst>
              <a:gd name="connsiteX0" fmla="*/ 0 w 4065958"/>
              <a:gd name="connsiteY0" fmla="*/ 0 h 1710482"/>
              <a:gd name="connsiteX1" fmla="*/ 4065958 w 4065958"/>
              <a:gd name="connsiteY1" fmla="*/ 0 h 1710482"/>
              <a:gd name="connsiteX2" fmla="*/ 4065958 w 4065958"/>
              <a:gd name="connsiteY2" fmla="*/ 1710482 h 1710482"/>
              <a:gd name="connsiteX3" fmla="*/ 0 w 4065958"/>
              <a:gd name="connsiteY3" fmla="*/ 1710482 h 1710482"/>
              <a:gd name="connsiteX4" fmla="*/ 0 w 4065958"/>
              <a:gd name="connsiteY4" fmla="*/ 0 h 171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958" h="1710482">
                <a:moveTo>
                  <a:pt x="0" y="0"/>
                </a:moveTo>
                <a:lnTo>
                  <a:pt x="4065958" y="0"/>
                </a:lnTo>
                <a:lnTo>
                  <a:pt x="4065958" y="1710482"/>
                </a:lnTo>
                <a:lnTo>
                  <a:pt x="0" y="1710482"/>
                </a:lnTo>
                <a:lnTo>
                  <a:pt x="0" y="0"/>
                </a:lnTo>
                <a:close/>
              </a:path>
            </a:pathLst>
          </a:custGeom>
          <a:noFill/>
          <a:ln>
            <a:solidFill>
              <a:srgbClr val="558ED5"/>
            </a:solid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000" b="1" kern="1200" dirty="0">
                <a:solidFill>
                  <a:srgbClr val="558ED5"/>
                </a:solidFill>
              </a:rPr>
              <a:t>Updated Primarily Health-Related Definition </a:t>
            </a:r>
            <a:r>
              <a:rPr lang="en-US" sz="2000" kern="1200" dirty="0">
                <a:solidFill>
                  <a:srgbClr val="558ED5"/>
                </a:solidFill>
              </a:rPr>
              <a:t>(permits optional HCBS) </a:t>
            </a:r>
            <a:br>
              <a:rPr lang="en-US" sz="2000" kern="1200" dirty="0">
                <a:solidFill>
                  <a:srgbClr val="558ED5"/>
                </a:solidFill>
              </a:rPr>
            </a:br>
            <a:r>
              <a:rPr lang="en-US" sz="2000" kern="1200" dirty="0">
                <a:solidFill>
                  <a:srgbClr val="558ED5"/>
                </a:solidFill>
              </a:rPr>
              <a:t>(2019)</a:t>
            </a:r>
          </a:p>
        </p:txBody>
      </p:sp>
      <p:sp>
        <p:nvSpPr>
          <p:cNvPr id="7" name="Freeform: Shape 6">
            <a:extLst>
              <a:ext uri="{FF2B5EF4-FFF2-40B4-BE49-F238E27FC236}">
                <a16:creationId xmlns:a16="http://schemas.microsoft.com/office/drawing/2014/main" id="{CB47D258-7F66-48C3-8604-FF3352B4D6D6}"/>
              </a:ext>
            </a:extLst>
          </p:cNvPr>
          <p:cNvSpPr/>
          <p:nvPr/>
        </p:nvSpPr>
        <p:spPr>
          <a:xfrm>
            <a:off x="4828188" y="2418354"/>
            <a:ext cx="3990923" cy="1835177"/>
          </a:xfrm>
          <a:custGeom>
            <a:avLst/>
            <a:gdLst>
              <a:gd name="connsiteX0" fmla="*/ 0 w 3972709"/>
              <a:gd name="connsiteY0" fmla="*/ 0 h 1614558"/>
              <a:gd name="connsiteX1" fmla="*/ 3972709 w 3972709"/>
              <a:gd name="connsiteY1" fmla="*/ 0 h 1614558"/>
              <a:gd name="connsiteX2" fmla="*/ 3972709 w 3972709"/>
              <a:gd name="connsiteY2" fmla="*/ 1614558 h 1614558"/>
              <a:gd name="connsiteX3" fmla="*/ 0 w 3972709"/>
              <a:gd name="connsiteY3" fmla="*/ 1614558 h 1614558"/>
              <a:gd name="connsiteX4" fmla="*/ 0 w 3972709"/>
              <a:gd name="connsiteY4" fmla="*/ 0 h 1614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709" h="1614558">
                <a:moveTo>
                  <a:pt x="0" y="0"/>
                </a:moveTo>
                <a:lnTo>
                  <a:pt x="3972709" y="0"/>
                </a:lnTo>
                <a:lnTo>
                  <a:pt x="3972709" y="1614558"/>
                </a:lnTo>
                <a:lnTo>
                  <a:pt x="0" y="1614558"/>
                </a:lnTo>
                <a:lnTo>
                  <a:pt x="0" y="0"/>
                </a:lnTo>
                <a:close/>
              </a:path>
            </a:pathLst>
          </a:custGeom>
          <a:noFill/>
          <a:ln>
            <a:solidFill>
              <a:srgbClr val="F79646"/>
            </a:solidFill>
          </a:ln>
        </p:spPr>
        <p:style>
          <a:lnRef idx="2">
            <a:schemeClr val="lt1">
              <a:hueOff val="0"/>
              <a:satOff val="0"/>
              <a:lumOff val="0"/>
              <a:alphaOff val="0"/>
            </a:schemeClr>
          </a:lnRef>
          <a:fillRef idx="1">
            <a:scrgbClr r="0" g="0" b="0"/>
          </a:fillRef>
          <a:effectRef idx="0">
            <a:schemeClr val="accent4">
              <a:hueOff val="-2232385"/>
              <a:satOff val="13449"/>
              <a:lumOff val="1078"/>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000" b="1" kern="1200" dirty="0">
                <a:solidFill>
                  <a:schemeClr val="accent6">
                    <a:lumMod val="75000"/>
                  </a:schemeClr>
                </a:solidFill>
              </a:rPr>
              <a:t>Special Supplemental Benefits for the Chronically Ill </a:t>
            </a:r>
            <a:r>
              <a:rPr lang="en-US" sz="2000" kern="1200" dirty="0">
                <a:solidFill>
                  <a:schemeClr val="accent6">
                    <a:lumMod val="75000"/>
                  </a:schemeClr>
                </a:solidFill>
              </a:rPr>
              <a:t>(2020)</a:t>
            </a:r>
          </a:p>
        </p:txBody>
      </p:sp>
      <p:sp>
        <p:nvSpPr>
          <p:cNvPr id="8" name="Freeform: Shape 7">
            <a:extLst>
              <a:ext uri="{FF2B5EF4-FFF2-40B4-BE49-F238E27FC236}">
                <a16:creationId xmlns:a16="http://schemas.microsoft.com/office/drawing/2014/main" id="{490B7AC2-4901-411F-AB3D-6981E4C1BD7E}"/>
              </a:ext>
            </a:extLst>
          </p:cNvPr>
          <p:cNvSpPr/>
          <p:nvPr/>
        </p:nvSpPr>
        <p:spPr>
          <a:xfrm>
            <a:off x="1717964" y="4413223"/>
            <a:ext cx="5708073" cy="1835177"/>
          </a:xfrm>
          <a:custGeom>
            <a:avLst/>
            <a:gdLst>
              <a:gd name="connsiteX0" fmla="*/ 0 w 6556392"/>
              <a:gd name="connsiteY0" fmla="*/ 0 h 1902364"/>
              <a:gd name="connsiteX1" fmla="*/ 6556392 w 6556392"/>
              <a:gd name="connsiteY1" fmla="*/ 0 h 1902364"/>
              <a:gd name="connsiteX2" fmla="*/ 6556392 w 6556392"/>
              <a:gd name="connsiteY2" fmla="*/ 1902364 h 1902364"/>
              <a:gd name="connsiteX3" fmla="*/ 0 w 6556392"/>
              <a:gd name="connsiteY3" fmla="*/ 1902364 h 1902364"/>
              <a:gd name="connsiteX4" fmla="*/ 0 w 6556392"/>
              <a:gd name="connsiteY4" fmla="*/ 0 h 190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392" h="1902364">
                <a:moveTo>
                  <a:pt x="0" y="0"/>
                </a:moveTo>
                <a:lnTo>
                  <a:pt x="6556392" y="0"/>
                </a:lnTo>
                <a:lnTo>
                  <a:pt x="6556392" y="1902364"/>
                </a:lnTo>
                <a:lnTo>
                  <a:pt x="0" y="1902364"/>
                </a:lnTo>
                <a:lnTo>
                  <a:pt x="0" y="0"/>
                </a:lnTo>
                <a:close/>
              </a:path>
            </a:pathLst>
          </a:custGeom>
          <a:noFill/>
          <a:ln>
            <a:solidFill>
              <a:srgbClr val="77933C"/>
            </a:solidFill>
          </a:ln>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000" b="1" kern="1200" dirty="0">
                <a:solidFill>
                  <a:srgbClr val="77933C"/>
                </a:solidFill>
              </a:rPr>
              <a:t>Value-Based Insurance Design*</a:t>
            </a:r>
          </a:p>
          <a:p>
            <a:pPr marL="0" lvl="0" indent="0" algn="ctr" defTabSz="1066800">
              <a:spcBef>
                <a:spcPct val="0"/>
              </a:spcBef>
              <a:spcAft>
                <a:spcPts val="0"/>
              </a:spcAft>
              <a:buFont typeface="Arial" panose="020B0604020202020204" pitchFamily="34" charset="0"/>
              <a:buNone/>
            </a:pPr>
            <a:r>
              <a:rPr lang="en-US" sz="2000" i="0" kern="1200" dirty="0">
                <a:solidFill>
                  <a:srgbClr val="77933C"/>
                </a:solidFill>
              </a:rPr>
              <a:t>By Condition, Socioeconomic Status, or Both (2020)</a:t>
            </a:r>
            <a:endParaRPr lang="en-US" sz="2000" kern="1200" dirty="0">
              <a:solidFill>
                <a:srgbClr val="77933C"/>
              </a:solidFill>
            </a:endParaRPr>
          </a:p>
          <a:p>
            <a:pPr marL="0" lvl="0" indent="0" algn="ctr" defTabSz="1066800">
              <a:spcBef>
                <a:spcPct val="0"/>
              </a:spcBef>
              <a:spcAft>
                <a:spcPts val="0"/>
              </a:spcAft>
              <a:buFont typeface="Arial" panose="020B0604020202020204" pitchFamily="34" charset="0"/>
              <a:buNone/>
            </a:pPr>
            <a:r>
              <a:rPr lang="en-US" sz="2000" kern="1200" dirty="0">
                <a:solidFill>
                  <a:srgbClr val="77933C"/>
                </a:solidFill>
              </a:rPr>
              <a:t>Wellness and Health Care Planning (2020)</a:t>
            </a:r>
          </a:p>
          <a:p>
            <a:pPr marL="0" lvl="0" indent="0" algn="ctr" defTabSz="1066800">
              <a:spcBef>
                <a:spcPct val="0"/>
              </a:spcBef>
              <a:spcAft>
                <a:spcPts val="0"/>
              </a:spcAft>
              <a:buFont typeface="Arial" panose="020B0604020202020204" pitchFamily="34" charset="0"/>
              <a:buNone/>
            </a:pPr>
            <a:r>
              <a:rPr lang="en-US" sz="2000" kern="1200" dirty="0">
                <a:solidFill>
                  <a:srgbClr val="77933C"/>
                </a:solidFill>
              </a:rPr>
              <a:t>Telehealth (2020)</a:t>
            </a:r>
          </a:p>
          <a:p>
            <a:pPr marL="0" lvl="0" indent="0" algn="ctr" defTabSz="1066800">
              <a:spcBef>
                <a:spcPct val="0"/>
              </a:spcBef>
              <a:spcAft>
                <a:spcPts val="0"/>
              </a:spcAft>
              <a:buFont typeface="Arial" panose="020B0604020202020204" pitchFamily="34" charset="0"/>
              <a:buNone/>
            </a:pPr>
            <a:r>
              <a:rPr lang="en-US" sz="2000" kern="1200" dirty="0">
                <a:solidFill>
                  <a:srgbClr val="77933C"/>
                </a:solidFill>
              </a:rPr>
              <a:t>Hospice (2021)</a:t>
            </a:r>
          </a:p>
        </p:txBody>
      </p:sp>
      <p:sp>
        <p:nvSpPr>
          <p:cNvPr id="5" name="Slide Number Placeholder 4">
            <a:extLst>
              <a:ext uri="{FF2B5EF4-FFF2-40B4-BE49-F238E27FC236}">
                <a16:creationId xmlns:a16="http://schemas.microsoft.com/office/drawing/2014/main" id="{C46E7C5C-809F-4C7C-AC0F-6047EA0BD5EF}"/>
              </a:ext>
            </a:extLst>
          </p:cNvPr>
          <p:cNvSpPr>
            <a:spLocks noGrp="1"/>
          </p:cNvSpPr>
          <p:nvPr>
            <p:ph type="sldNum" sz="quarter" idx="12"/>
          </p:nvPr>
        </p:nvSpPr>
        <p:spPr/>
        <p:txBody>
          <a:bodyPr/>
          <a:lstStyle/>
          <a:p>
            <a:fld id="{8ED21966-C764-4C40-97C3-3CEDFB59A7F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824897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129C-34ED-4B18-90BB-4D5AC512A912}"/>
              </a:ext>
            </a:extLst>
          </p:cNvPr>
          <p:cNvSpPr>
            <a:spLocks noGrp="1"/>
          </p:cNvSpPr>
          <p:nvPr>
            <p:ph type="title"/>
          </p:nvPr>
        </p:nvSpPr>
        <p:spPr/>
        <p:txBody>
          <a:bodyPr>
            <a:noAutofit/>
          </a:bodyPr>
          <a:lstStyle/>
          <a:p>
            <a:r>
              <a:rPr lang="en-US" dirty="0"/>
              <a:t>Examples of Benefits that Medicare Advantage Plans Can Offer </a:t>
            </a:r>
          </a:p>
        </p:txBody>
      </p:sp>
      <p:sp>
        <p:nvSpPr>
          <p:cNvPr id="4" name="Slide Number Placeholder 3">
            <a:extLst>
              <a:ext uri="{FF2B5EF4-FFF2-40B4-BE49-F238E27FC236}">
                <a16:creationId xmlns:a16="http://schemas.microsoft.com/office/drawing/2014/main" id="{F3D705A0-C53C-4E43-8F61-24C6A982C4C0}"/>
              </a:ext>
            </a:extLst>
          </p:cNvPr>
          <p:cNvSpPr>
            <a:spLocks noGrp="1"/>
          </p:cNvSpPr>
          <p:nvPr>
            <p:ph type="sldNum" sz="quarter" idx="12"/>
          </p:nvPr>
        </p:nvSpPr>
        <p:spPr/>
        <p:txBody>
          <a:bodyPr/>
          <a:lstStyle/>
          <a:p>
            <a:fld id="{8ED21966-C764-4C40-97C3-3CEDFB59A7F5}" type="slidenum">
              <a:rPr lang="en-US" smtClean="0">
                <a:solidFill>
                  <a:prstClr val="black"/>
                </a:solidFill>
              </a:rPr>
              <a:pPr/>
              <a:t>6</a:t>
            </a:fld>
            <a:endParaRPr lang="en-US">
              <a:solidFill>
                <a:prstClr val="black"/>
              </a:solidFill>
            </a:endParaRPr>
          </a:p>
        </p:txBody>
      </p:sp>
      <p:sp>
        <p:nvSpPr>
          <p:cNvPr id="5" name="Content Placeholder 2">
            <a:extLst>
              <a:ext uri="{FF2B5EF4-FFF2-40B4-BE49-F238E27FC236}">
                <a16:creationId xmlns:a16="http://schemas.microsoft.com/office/drawing/2014/main" id="{BE8C766D-D278-4D15-8FDA-4E81A9DB2652}"/>
              </a:ext>
            </a:extLst>
          </p:cNvPr>
          <p:cNvSpPr>
            <a:spLocks noGrp="1"/>
          </p:cNvSpPr>
          <p:nvPr>
            <p:ph idx="1"/>
          </p:nvPr>
        </p:nvSpPr>
        <p:spPr>
          <a:xfrm>
            <a:off x="457200" y="1219200"/>
            <a:ext cx="8370176" cy="4724400"/>
          </a:xfrm>
          <a:ln w="19050">
            <a:solidFill>
              <a:schemeClr val="bg1">
                <a:lumMod val="50000"/>
              </a:schemeClr>
            </a:solidFill>
          </a:ln>
        </p:spPr>
        <p:txBody>
          <a:bodyPr>
            <a:normAutofit/>
          </a:bodyPr>
          <a:lstStyle/>
          <a:p>
            <a:pPr marL="0" indent="0" algn="ctr">
              <a:buNone/>
            </a:pPr>
            <a:r>
              <a:rPr lang="en-US" sz="1800" b="1" dirty="0">
                <a:solidFill>
                  <a:schemeClr val="accent6">
                    <a:lumMod val="75000"/>
                  </a:schemeClr>
                </a:solidFill>
              </a:rPr>
              <a:t>The Centers for Medicare &amp; Medicaid Services provides specific examples of allowable new benefits.</a:t>
            </a:r>
          </a:p>
          <a:p>
            <a:pPr>
              <a:buClr>
                <a:schemeClr val="accent6"/>
              </a:buClr>
            </a:pPr>
            <a:endParaRPr lang="en-US" sz="1600" dirty="0"/>
          </a:p>
        </p:txBody>
      </p:sp>
      <p:graphicFrame>
        <p:nvGraphicFramePr>
          <p:cNvPr id="8" name="Table 8">
            <a:extLst>
              <a:ext uri="{FF2B5EF4-FFF2-40B4-BE49-F238E27FC236}">
                <a16:creationId xmlns:a16="http://schemas.microsoft.com/office/drawing/2014/main" id="{747FEE67-7B38-4F86-9DD1-6B41570EED73}"/>
              </a:ext>
            </a:extLst>
          </p:cNvPr>
          <p:cNvGraphicFramePr>
            <a:graphicFrameLocks noGrp="1"/>
          </p:cNvGraphicFramePr>
          <p:nvPr>
            <p:extLst>
              <p:ext uri="{D42A27DB-BD31-4B8C-83A1-F6EECF244321}">
                <p14:modId xmlns:p14="http://schemas.microsoft.com/office/powerpoint/2010/main" val="706739361"/>
              </p:ext>
            </p:extLst>
          </p:nvPr>
        </p:nvGraphicFramePr>
        <p:xfrm>
          <a:off x="4427916" y="2392959"/>
          <a:ext cx="427556" cy="3284597"/>
        </p:xfrm>
        <a:graphic>
          <a:graphicData uri="http://schemas.openxmlformats.org/drawingml/2006/table">
            <a:tbl>
              <a:tblPr firstRow="1" bandRow="1">
                <a:tableStyleId>{5C22544A-7EE6-4342-B048-85BDC9FD1C3A}</a:tableStyleId>
              </a:tblPr>
              <a:tblGrid>
                <a:gridCol w="213778">
                  <a:extLst>
                    <a:ext uri="{9D8B030D-6E8A-4147-A177-3AD203B41FA5}">
                      <a16:colId xmlns:a16="http://schemas.microsoft.com/office/drawing/2014/main" val="1242990352"/>
                    </a:ext>
                  </a:extLst>
                </a:gridCol>
                <a:gridCol w="213778">
                  <a:extLst>
                    <a:ext uri="{9D8B030D-6E8A-4147-A177-3AD203B41FA5}">
                      <a16:colId xmlns:a16="http://schemas.microsoft.com/office/drawing/2014/main" val="4284400230"/>
                    </a:ext>
                  </a:extLst>
                </a:gridCol>
              </a:tblGrid>
              <a:tr h="3284597">
                <a:tc>
                  <a:txBody>
                    <a:bodyPr/>
                    <a:lstStyle/>
                    <a:p>
                      <a:endParaRPr lang="en-US"/>
                    </a:p>
                  </a:txBody>
                  <a:tcPr>
                    <a:lnR w="12700" cap="flat" cmpd="sng" algn="ctr">
                      <a:solidFill>
                        <a:schemeClr val="bg1">
                          <a:lumMod val="50000"/>
                        </a:schemeClr>
                      </a:solidFill>
                      <a:prstDash val="dot"/>
                      <a:round/>
                      <a:headEnd type="none" w="med" len="med"/>
                      <a:tailEnd type="none" w="med" len="med"/>
                    </a:lnR>
                    <a:noFill/>
                  </a:tcPr>
                </a:tc>
                <a:tc>
                  <a:txBody>
                    <a:bodyPr/>
                    <a:lstStyle/>
                    <a:p>
                      <a:endParaRPr lang="en-US" dirty="0"/>
                    </a:p>
                  </a:txBody>
                  <a:tcPr>
                    <a:lnL w="12700" cap="flat" cmpd="sng" algn="ctr">
                      <a:solidFill>
                        <a:schemeClr val="bg1">
                          <a:lumMod val="50000"/>
                        </a:schemeClr>
                      </a:solidFill>
                      <a:prstDash val="dot"/>
                      <a:round/>
                      <a:headEnd type="none" w="med" len="med"/>
                      <a:tailEnd type="none" w="med" len="med"/>
                    </a:lnL>
                    <a:noFill/>
                  </a:tcPr>
                </a:tc>
                <a:extLst>
                  <a:ext uri="{0D108BD9-81ED-4DB2-BD59-A6C34878D82A}">
                    <a16:rowId xmlns:a16="http://schemas.microsoft.com/office/drawing/2014/main" val="35927947"/>
                  </a:ext>
                </a:extLst>
              </a:tr>
            </a:tbl>
          </a:graphicData>
        </a:graphic>
      </p:graphicFrame>
      <p:sp>
        <p:nvSpPr>
          <p:cNvPr id="9" name="Plus Sign 8">
            <a:extLst>
              <a:ext uri="{FF2B5EF4-FFF2-40B4-BE49-F238E27FC236}">
                <a16:creationId xmlns:a16="http://schemas.microsoft.com/office/drawing/2014/main" id="{D1F91535-C3DB-4E9F-9534-DFD28065FDE0}"/>
              </a:ext>
            </a:extLst>
          </p:cNvPr>
          <p:cNvSpPr/>
          <p:nvPr/>
        </p:nvSpPr>
        <p:spPr>
          <a:xfrm>
            <a:off x="4501118" y="2096182"/>
            <a:ext cx="281152" cy="254833"/>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B5BEB84-02D0-44F8-8388-CDE4A61662FE}"/>
              </a:ext>
            </a:extLst>
          </p:cNvPr>
          <p:cNvSpPr/>
          <p:nvPr/>
        </p:nvSpPr>
        <p:spPr>
          <a:xfrm>
            <a:off x="4866123" y="2057400"/>
            <a:ext cx="3937605" cy="3785652"/>
          </a:xfrm>
          <a:prstGeom prst="rect">
            <a:avLst/>
          </a:prstGeom>
        </p:spPr>
        <p:txBody>
          <a:bodyPr wrap="square">
            <a:spAutoFit/>
          </a:bodyPr>
          <a:lstStyle/>
          <a:p>
            <a:pPr algn="ctr">
              <a:buClr>
                <a:schemeClr val="accent6"/>
              </a:buClr>
            </a:pPr>
            <a:r>
              <a:rPr lang="en-US" sz="1600" b="1" dirty="0">
                <a:solidFill>
                  <a:schemeClr val="bg1">
                    <a:lumMod val="50000"/>
                  </a:schemeClr>
                </a:solidFill>
                <a:latin typeface="+mj-lt"/>
              </a:rPr>
              <a:t>Examples of SSBCI benefits that plans could offer beginning in 2020</a:t>
            </a:r>
          </a:p>
          <a:p>
            <a:pPr marL="285750" indent="-285750">
              <a:buClr>
                <a:schemeClr val="accent6"/>
              </a:buClr>
              <a:buFont typeface="Arial" panose="020B0604020202020204" pitchFamily="34" charset="0"/>
              <a:buChar char="•"/>
            </a:pPr>
            <a:r>
              <a:rPr lang="en-US" sz="1600" dirty="0">
                <a:latin typeface="+mj-lt"/>
              </a:rPr>
              <a:t>Meals beyond limited basis </a:t>
            </a:r>
          </a:p>
          <a:p>
            <a:pPr marL="285750" indent="-285750">
              <a:buClr>
                <a:schemeClr val="accent6"/>
              </a:buClr>
              <a:buFont typeface="Arial" panose="020B0604020202020204" pitchFamily="34" charset="0"/>
              <a:buChar char="•"/>
            </a:pPr>
            <a:r>
              <a:rPr lang="en-US" sz="1600" dirty="0">
                <a:latin typeface="+mj-lt"/>
              </a:rPr>
              <a:t>Food and produce </a:t>
            </a:r>
          </a:p>
          <a:p>
            <a:pPr marL="285750" indent="-285750">
              <a:buClr>
                <a:schemeClr val="accent6"/>
              </a:buClr>
              <a:buFont typeface="Arial" panose="020B0604020202020204" pitchFamily="34" charset="0"/>
              <a:buChar char="•"/>
            </a:pPr>
            <a:r>
              <a:rPr lang="en-US" sz="1600" dirty="0">
                <a:latin typeface="+mj-lt"/>
              </a:rPr>
              <a:t>Non-medical transportation </a:t>
            </a:r>
          </a:p>
          <a:p>
            <a:pPr marL="285750" indent="-285750">
              <a:buClr>
                <a:schemeClr val="accent6"/>
              </a:buClr>
              <a:buFont typeface="Arial" panose="020B0604020202020204" pitchFamily="34" charset="0"/>
              <a:buChar char="•"/>
            </a:pPr>
            <a:r>
              <a:rPr lang="en-US" sz="1600" dirty="0">
                <a:latin typeface="+mj-lt"/>
              </a:rPr>
              <a:t>Pest control </a:t>
            </a:r>
          </a:p>
          <a:p>
            <a:pPr marL="285750" indent="-285750">
              <a:buClr>
                <a:schemeClr val="accent6"/>
              </a:buClr>
              <a:buFont typeface="Arial" panose="020B0604020202020204" pitchFamily="34" charset="0"/>
              <a:buChar char="•"/>
            </a:pPr>
            <a:r>
              <a:rPr lang="en-US" sz="1600" dirty="0">
                <a:latin typeface="+mj-lt"/>
              </a:rPr>
              <a:t>Indoor air quality improvement and services </a:t>
            </a:r>
          </a:p>
          <a:p>
            <a:pPr marL="285750" indent="-285750">
              <a:buClr>
                <a:schemeClr val="accent6"/>
              </a:buClr>
              <a:buFont typeface="Arial" panose="020B0604020202020204" pitchFamily="34" charset="0"/>
              <a:buChar char="•"/>
            </a:pPr>
            <a:r>
              <a:rPr lang="en-US" sz="1600" dirty="0">
                <a:latin typeface="+mj-lt"/>
              </a:rPr>
              <a:t>Social needs benefits </a:t>
            </a:r>
          </a:p>
          <a:p>
            <a:pPr marL="285750" indent="-285750">
              <a:buClr>
                <a:schemeClr val="accent6"/>
              </a:buClr>
              <a:buFont typeface="Arial" panose="020B0604020202020204" pitchFamily="34" charset="0"/>
              <a:buChar char="•"/>
            </a:pPr>
            <a:r>
              <a:rPr lang="en-US" sz="1600" dirty="0">
                <a:latin typeface="+mj-lt"/>
              </a:rPr>
              <a:t>Complementary therapies alongside traditional medical treatments </a:t>
            </a:r>
          </a:p>
          <a:p>
            <a:pPr marL="285750" indent="-285750">
              <a:buClr>
                <a:schemeClr val="accent6"/>
              </a:buClr>
              <a:buFont typeface="Arial" panose="020B0604020202020204" pitchFamily="34" charset="0"/>
              <a:buChar char="•"/>
            </a:pPr>
            <a:r>
              <a:rPr lang="en-US" sz="1600" dirty="0">
                <a:latin typeface="+mj-lt"/>
              </a:rPr>
              <a:t>Services supporting self-direction </a:t>
            </a:r>
          </a:p>
          <a:p>
            <a:pPr marL="285750" indent="-285750">
              <a:buClr>
                <a:schemeClr val="accent6"/>
              </a:buClr>
              <a:buFont typeface="Arial" panose="020B0604020202020204" pitchFamily="34" charset="0"/>
              <a:buChar char="•"/>
            </a:pPr>
            <a:r>
              <a:rPr lang="en-US" sz="1600" dirty="0">
                <a:latin typeface="+mj-lt"/>
              </a:rPr>
              <a:t>Structural home modifications </a:t>
            </a:r>
          </a:p>
          <a:p>
            <a:pPr marL="285750" indent="-285750">
              <a:buClr>
                <a:schemeClr val="accent6"/>
              </a:buClr>
              <a:buFont typeface="Arial" panose="020B0604020202020204" pitchFamily="34" charset="0"/>
              <a:buChar char="•"/>
            </a:pPr>
            <a:r>
              <a:rPr lang="en-US" sz="1600" dirty="0">
                <a:latin typeface="+mj-lt"/>
              </a:rPr>
              <a:t>General supports for living, such as housing </a:t>
            </a:r>
          </a:p>
        </p:txBody>
      </p:sp>
      <p:sp>
        <p:nvSpPr>
          <p:cNvPr id="11" name="Rectangle 10">
            <a:extLst>
              <a:ext uri="{FF2B5EF4-FFF2-40B4-BE49-F238E27FC236}">
                <a16:creationId xmlns:a16="http://schemas.microsoft.com/office/drawing/2014/main" id="{5BECF583-D020-4425-AADE-02694E933274}"/>
              </a:ext>
            </a:extLst>
          </p:cNvPr>
          <p:cNvSpPr/>
          <p:nvPr/>
        </p:nvSpPr>
        <p:spPr>
          <a:xfrm>
            <a:off x="533400" y="2057400"/>
            <a:ext cx="4003128" cy="3539430"/>
          </a:xfrm>
          <a:prstGeom prst="rect">
            <a:avLst/>
          </a:prstGeom>
        </p:spPr>
        <p:txBody>
          <a:bodyPr wrap="square">
            <a:spAutoFit/>
          </a:bodyPr>
          <a:lstStyle/>
          <a:p>
            <a:pPr algn="ctr">
              <a:buClr>
                <a:schemeClr val="accent6"/>
              </a:buClr>
            </a:pPr>
            <a:r>
              <a:rPr lang="en-US" sz="1600" b="1" dirty="0">
                <a:solidFill>
                  <a:schemeClr val="bg1">
                    <a:lumMod val="50000"/>
                  </a:schemeClr>
                </a:solidFill>
                <a:latin typeface="+mj-lt"/>
              </a:rPr>
              <a:t>Examples of New Primarily Health Related Benefits plans could offer beginning in 2019</a:t>
            </a:r>
          </a:p>
          <a:p>
            <a:pPr marL="285750" indent="-285750">
              <a:buClr>
                <a:schemeClr val="accent6"/>
              </a:buClr>
              <a:buFont typeface="Arial" panose="020B0604020202020204" pitchFamily="34" charset="0"/>
              <a:buChar char="•"/>
            </a:pPr>
            <a:r>
              <a:rPr lang="en-US" sz="1600" dirty="0">
                <a:latin typeface="+mj-lt"/>
              </a:rPr>
              <a:t>Adult day care services </a:t>
            </a:r>
          </a:p>
          <a:p>
            <a:pPr marL="285750" indent="-285750">
              <a:buClr>
                <a:schemeClr val="accent6"/>
              </a:buClr>
              <a:buFont typeface="Arial" panose="020B0604020202020204" pitchFamily="34" charset="0"/>
              <a:buChar char="•"/>
            </a:pPr>
            <a:r>
              <a:rPr lang="en-US" sz="1600" dirty="0">
                <a:latin typeface="+mj-lt"/>
              </a:rPr>
              <a:t>Home-based palliative care </a:t>
            </a:r>
          </a:p>
          <a:p>
            <a:pPr marL="285750" indent="-285750">
              <a:buClr>
                <a:schemeClr val="accent6"/>
              </a:buClr>
              <a:buFont typeface="Arial" panose="020B0604020202020204" pitchFamily="34" charset="0"/>
              <a:buChar char="•"/>
            </a:pPr>
            <a:r>
              <a:rPr lang="en-US" sz="1600" dirty="0">
                <a:latin typeface="+mj-lt"/>
              </a:rPr>
              <a:t>In-home support services </a:t>
            </a:r>
          </a:p>
          <a:p>
            <a:pPr marL="285750" indent="-285750">
              <a:buClr>
                <a:schemeClr val="accent6"/>
              </a:buClr>
              <a:buFont typeface="Arial" panose="020B0604020202020204" pitchFamily="34" charset="0"/>
              <a:buChar char="•"/>
            </a:pPr>
            <a:r>
              <a:rPr lang="en-US" sz="1600" dirty="0">
                <a:latin typeface="+mj-lt"/>
              </a:rPr>
              <a:t>Support for caregivers of enrollees </a:t>
            </a:r>
          </a:p>
          <a:p>
            <a:pPr marL="285750" indent="-285750">
              <a:buClr>
                <a:schemeClr val="accent6"/>
              </a:buClr>
              <a:buFont typeface="Arial" panose="020B0604020202020204" pitchFamily="34" charset="0"/>
              <a:buChar char="•"/>
            </a:pPr>
            <a:r>
              <a:rPr lang="en-US" sz="1600" dirty="0">
                <a:latin typeface="+mj-lt"/>
              </a:rPr>
              <a:t>Medically-approved non-opioid pain management </a:t>
            </a:r>
          </a:p>
          <a:p>
            <a:pPr marL="285750" indent="-285750">
              <a:buClr>
                <a:schemeClr val="accent6"/>
              </a:buClr>
              <a:buFont typeface="Arial" panose="020B0604020202020204" pitchFamily="34" charset="0"/>
              <a:buChar char="•"/>
            </a:pPr>
            <a:r>
              <a:rPr lang="en-US" sz="1600" dirty="0">
                <a:latin typeface="+mj-lt"/>
              </a:rPr>
              <a:t>Stand-alone memory fitness benefit </a:t>
            </a:r>
          </a:p>
          <a:p>
            <a:pPr marL="285750" indent="-285750">
              <a:buClr>
                <a:schemeClr val="accent6"/>
              </a:buClr>
              <a:buFont typeface="Arial" panose="020B0604020202020204" pitchFamily="34" charset="0"/>
              <a:buChar char="•"/>
            </a:pPr>
            <a:r>
              <a:rPr lang="en-US" sz="1600" dirty="0">
                <a:latin typeface="+mj-lt"/>
              </a:rPr>
              <a:t>Home &amp; bathroom safety devices &amp; modifications </a:t>
            </a:r>
          </a:p>
          <a:p>
            <a:pPr marL="285750" indent="-285750">
              <a:buClr>
                <a:schemeClr val="accent6"/>
              </a:buClr>
              <a:buFont typeface="Arial" panose="020B0604020202020204" pitchFamily="34" charset="0"/>
              <a:buChar char="•"/>
            </a:pPr>
            <a:r>
              <a:rPr lang="en-US" sz="1600" dirty="0">
                <a:latin typeface="+mj-lt"/>
              </a:rPr>
              <a:t>Transportation </a:t>
            </a:r>
          </a:p>
          <a:p>
            <a:pPr marL="285750" indent="-285750">
              <a:buClr>
                <a:schemeClr val="accent6"/>
              </a:buClr>
              <a:buFont typeface="Arial" panose="020B0604020202020204" pitchFamily="34" charset="0"/>
              <a:buChar char="•"/>
            </a:pPr>
            <a:r>
              <a:rPr lang="en-US" sz="1600" dirty="0">
                <a:latin typeface="+mj-lt"/>
              </a:rPr>
              <a:t>Over-the-counter benefits </a:t>
            </a:r>
          </a:p>
          <a:p>
            <a:pPr marL="285750" indent="-285750">
              <a:buClr>
                <a:schemeClr val="accent6"/>
              </a:buClr>
              <a:buFont typeface="Arial" panose="020B0604020202020204" pitchFamily="34" charset="0"/>
              <a:buChar char="•"/>
            </a:pPr>
            <a:endParaRPr lang="en-US" sz="1600" dirty="0">
              <a:latin typeface="+mj-lt"/>
            </a:endParaRPr>
          </a:p>
        </p:txBody>
      </p:sp>
    </p:spTree>
    <p:extLst>
      <p:ext uri="{BB962C8B-B14F-4D97-AF65-F5344CB8AC3E}">
        <p14:creationId xmlns:p14="http://schemas.microsoft.com/office/powerpoint/2010/main" val="223764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8D9669-DD98-4DAE-A875-0B38531792E8}"/>
              </a:ext>
            </a:extLst>
          </p:cNvPr>
          <p:cNvSpPr>
            <a:spLocks noGrp="1"/>
          </p:cNvSpPr>
          <p:nvPr>
            <p:ph type="sldNum" sz="quarter" idx="12"/>
          </p:nvPr>
        </p:nvSpPr>
        <p:spPr/>
        <p:txBody>
          <a:bodyPr/>
          <a:lstStyle/>
          <a:p>
            <a:fld id="{8ED21966-C764-4C40-97C3-3CEDFB59A7F5}" type="slidenum">
              <a:rPr lang="en-US" smtClean="0">
                <a:solidFill>
                  <a:prstClr val="black"/>
                </a:solidFill>
              </a:rPr>
              <a:pPr/>
              <a:t>7</a:t>
            </a:fld>
            <a:endParaRPr lang="en-US">
              <a:solidFill>
                <a:prstClr val="black"/>
              </a:solidFill>
            </a:endParaRPr>
          </a:p>
        </p:txBody>
      </p:sp>
      <p:sp>
        <p:nvSpPr>
          <p:cNvPr id="8" name="Title 1">
            <a:extLst>
              <a:ext uri="{FF2B5EF4-FFF2-40B4-BE49-F238E27FC236}">
                <a16:creationId xmlns:a16="http://schemas.microsoft.com/office/drawing/2014/main" id="{D0D44182-C4C2-43B0-9F5C-455F224194F1}"/>
              </a:ext>
            </a:extLst>
          </p:cNvPr>
          <p:cNvSpPr>
            <a:spLocks noGrp="1"/>
          </p:cNvSpPr>
          <p:nvPr>
            <p:ph type="title"/>
          </p:nvPr>
        </p:nvSpPr>
        <p:spPr>
          <a:xfrm>
            <a:off x="457200" y="274638"/>
            <a:ext cx="8229600" cy="715962"/>
          </a:xfrm>
        </p:spPr>
        <p:txBody>
          <a:bodyPr>
            <a:noAutofit/>
          </a:bodyPr>
          <a:lstStyle/>
          <a:p>
            <a:r>
              <a:rPr lang="en-US" dirty="0"/>
              <a:t>Growing Evidence Base on In-Home and Non-Medical Interventions’ Outcomes</a:t>
            </a:r>
          </a:p>
        </p:txBody>
      </p:sp>
      <p:graphicFrame>
        <p:nvGraphicFramePr>
          <p:cNvPr id="11" name="Table 11">
            <a:extLst>
              <a:ext uri="{FF2B5EF4-FFF2-40B4-BE49-F238E27FC236}">
                <a16:creationId xmlns:a16="http://schemas.microsoft.com/office/drawing/2014/main" id="{B069C70D-0640-4FCF-9B21-30529E030970}"/>
              </a:ext>
            </a:extLst>
          </p:cNvPr>
          <p:cNvGraphicFramePr>
            <a:graphicFrameLocks noGrp="1"/>
          </p:cNvGraphicFramePr>
          <p:nvPr>
            <p:extLst>
              <p:ext uri="{D42A27DB-BD31-4B8C-83A1-F6EECF244321}">
                <p14:modId xmlns:p14="http://schemas.microsoft.com/office/powerpoint/2010/main" val="608280059"/>
              </p:ext>
            </p:extLst>
          </p:nvPr>
        </p:nvGraphicFramePr>
        <p:xfrm>
          <a:off x="444867" y="1285173"/>
          <a:ext cx="8254266" cy="5071177"/>
        </p:xfrm>
        <a:graphic>
          <a:graphicData uri="http://schemas.openxmlformats.org/drawingml/2006/table">
            <a:tbl>
              <a:tblPr firstRow="1" bandRow="1">
                <a:tableStyleId>{5C22544A-7EE6-4342-B048-85BDC9FD1C3A}</a:tableStyleId>
              </a:tblPr>
              <a:tblGrid>
                <a:gridCol w="2225322">
                  <a:extLst>
                    <a:ext uri="{9D8B030D-6E8A-4147-A177-3AD203B41FA5}">
                      <a16:colId xmlns:a16="http://schemas.microsoft.com/office/drawing/2014/main" val="4253617955"/>
                    </a:ext>
                  </a:extLst>
                </a:gridCol>
                <a:gridCol w="2957992">
                  <a:extLst>
                    <a:ext uri="{9D8B030D-6E8A-4147-A177-3AD203B41FA5}">
                      <a16:colId xmlns:a16="http://schemas.microsoft.com/office/drawing/2014/main" val="2361042278"/>
                    </a:ext>
                  </a:extLst>
                </a:gridCol>
                <a:gridCol w="3070952">
                  <a:extLst>
                    <a:ext uri="{9D8B030D-6E8A-4147-A177-3AD203B41FA5}">
                      <a16:colId xmlns:a16="http://schemas.microsoft.com/office/drawing/2014/main" val="1825097319"/>
                    </a:ext>
                  </a:extLst>
                </a:gridCol>
              </a:tblGrid>
              <a:tr h="499177">
                <a:tc>
                  <a:txBody>
                    <a:bodyPr/>
                    <a:lstStyle/>
                    <a:p>
                      <a:pPr algn="ctr"/>
                      <a:r>
                        <a:rPr lang="en-US" dirty="0"/>
                        <a:t>Program Service</a:t>
                      </a:r>
                    </a:p>
                  </a:txBody>
                  <a:tcPr anchor="ctr"/>
                </a:tc>
                <a:tc>
                  <a:txBody>
                    <a:bodyPr/>
                    <a:lstStyle/>
                    <a:p>
                      <a:pPr algn="ctr"/>
                      <a:r>
                        <a:rPr lang="en-US" dirty="0"/>
                        <a:t>Outcomes </a:t>
                      </a:r>
                    </a:p>
                  </a:txBody>
                  <a:tcPr anchor="ctr"/>
                </a:tc>
                <a:tc>
                  <a:txBody>
                    <a:bodyPr/>
                    <a:lstStyle/>
                    <a:p>
                      <a:pPr algn="ctr"/>
                      <a:r>
                        <a:rPr lang="en-US" dirty="0"/>
                        <a:t>Source</a:t>
                      </a:r>
                    </a:p>
                  </a:txBody>
                  <a:tcPr anchor="ctr"/>
                </a:tc>
                <a:extLst>
                  <a:ext uri="{0D108BD9-81ED-4DB2-BD59-A6C34878D82A}">
                    <a16:rowId xmlns:a16="http://schemas.microsoft.com/office/drawing/2014/main" val="3867949234"/>
                  </a:ext>
                </a:extLst>
              </a:tr>
              <a:tr h="702207">
                <a:tc>
                  <a:txBody>
                    <a:bodyPr/>
                    <a:lstStyle/>
                    <a:p>
                      <a:r>
                        <a:rPr lang="en-US" sz="1400" dirty="0">
                          <a:highlight>
                            <a:srgbClr val="FFFF00"/>
                          </a:highlight>
                        </a:rPr>
                        <a:t>An adult day program </a:t>
                      </a:r>
                    </a:p>
                  </a:txBody>
                  <a:tcPr anchor="ctr"/>
                </a:tc>
                <a:tc>
                  <a:txBody>
                    <a:bodyPr/>
                    <a:lstStyle/>
                    <a:p>
                      <a:r>
                        <a:rPr lang="en-US" sz="1400" dirty="0"/>
                        <a:t>Reduction in 100-day rates of ER visits, hospital admissions, and days in the hospital; reduction in days of hospital stay; and days in a home care program.</a:t>
                      </a:r>
                    </a:p>
                  </a:txBody>
                  <a:tcPr anchor="ctr"/>
                </a:tc>
                <a:tc>
                  <a:txBody>
                    <a:bodyPr/>
                    <a:lstStyle/>
                    <a:p>
                      <a:r>
                        <a:rPr lang="en-US" sz="1200" dirty="0"/>
                        <a:t>The Gerontologist, The Effect of Adult Day Program Attendance on Emergency Room Registrations, Hospital Admissions, and Days in Hospital: A Propensity-Matching Study: </a:t>
                      </a:r>
                      <a:r>
                        <a:rPr lang="en-US" sz="1200" dirty="0">
                          <a:hlinkClick r:id="rId3"/>
                        </a:rPr>
                        <a:t>https://academic.oup.com/gerontologist/article/57/3/552/2632072</a:t>
                      </a:r>
                      <a:endParaRPr lang="en-US" sz="1200" dirty="0"/>
                    </a:p>
                  </a:txBody>
                  <a:tcPr/>
                </a:tc>
                <a:extLst>
                  <a:ext uri="{0D108BD9-81ED-4DB2-BD59-A6C34878D82A}">
                    <a16:rowId xmlns:a16="http://schemas.microsoft.com/office/drawing/2014/main" val="1991736558"/>
                  </a:ext>
                </a:extLst>
              </a:tr>
              <a:tr h="702207">
                <a:tc>
                  <a:txBody>
                    <a:bodyPr/>
                    <a:lstStyle/>
                    <a:p>
                      <a:r>
                        <a:rPr lang="en-US" sz="1400" dirty="0">
                          <a:highlight>
                            <a:srgbClr val="FFFF00"/>
                          </a:highlight>
                        </a:rPr>
                        <a:t>An adult day center</a:t>
                      </a:r>
                    </a:p>
                  </a:txBody>
                  <a:tcPr anchor="ctr"/>
                </a:tc>
                <a:tc>
                  <a:txBody>
                    <a:bodyPr/>
                    <a:lstStyle/>
                    <a:p>
                      <a:r>
                        <a:rPr lang="en-US" sz="1400" dirty="0"/>
                        <a:t>Positive health-related, social, psychological, and behavioral outcomes for care recipients and caregivers.</a:t>
                      </a:r>
                    </a:p>
                  </a:txBody>
                  <a:tcPr anchor="ctr"/>
                </a:tc>
                <a:tc>
                  <a:txBody>
                    <a:bodyPr/>
                    <a:lstStyle/>
                    <a:p>
                      <a:r>
                        <a:rPr lang="en-US" sz="1200" dirty="0"/>
                        <a:t>The Gerontologist, Adult Day Care Center Programs and Their Associated Outcomes on Clients, Caregivers, and the Health System: A Scoping Review: </a:t>
                      </a:r>
                      <a:r>
                        <a:rPr lang="en-US" sz="1200" dirty="0">
                          <a:hlinkClick r:id="rId4"/>
                        </a:rPr>
                        <a:t>https://www.ncbi.nlm.nih.gov/pubmed/28329856</a:t>
                      </a:r>
                      <a:endParaRPr lang="en-US" sz="1200" dirty="0"/>
                    </a:p>
                  </a:txBody>
                  <a:tcPr/>
                </a:tc>
                <a:extLst>
                  <a:ext uri="{0D108BD9-81ED-4DB2-BD59-A6C34878D82A}">
                    <a16:rowId xmlns:a16="http://schemas.microsoft.com/office/drawing/2014/main" val="2864786932"/>
                  </a:ext>
                </a:extLst>
              </a:tr>
              <a:tr h="702207">
                <a:tc>
                  <a:txBody>
                    <a:bodyPr/>
                    <a:lstStyle/>
                    <a:p>
                      <a:r>
                        <a:rPr lang="en-US" sz="1400" dirty="0">
                          <a:highlight>
                            <a:srgbClr val="FFFF00"/>
                          </a:highlight>
                        </a:rPr>
                        <a:t>A meal delivery program </a:t>
                      </a:r>
                    </a:p>
                  </a:txBody>
                  <a:tcPr anchor="ctr"/>
                </a:tc>
                <a:tc>
                  <a:txBody>
                    <a:bodyPr/>
                    <a:lstStyle/>
                    <a:p>
                      <a:r>
                        <a:rPr lang="en-US" sz="1400" dirty="0"/>
                        <a:t>Reduction in emergency department visits and lower use of high-cost health services for the dual-eligible population.</a:t>
                      </a:r>
                    </a:p>
                  </a:txBody>
                  <a:tcPr anchor="ctr"/>
                </a:tc>
                <a:tc>
                  <a:txBody>
                    <a:bodyPr/>
                    <a:lstStyle/>
                    <a:p>
                      <a:r>
                        <a:rPr lang="en-US" sz="1200" dirty="0"/>
                        <a:t>Health Affairs, Meal Delivery Programs Reduce The Use of Costly Health Care in Dually Eligible Medicare and Medicaid Beneficiaries:</a:t>
                      </a:r>
                    </a:p>
                    <a:p>
                      <a:r>
                        <a:rPr lang="en-US" sz="1200" dirty="0">
                          <a:hlinkClick r:id="rId5"/>
                        </a:rPr>
                        <a:t>https://www.healthaffairs.org/doi/pdf/10.1377/hlthaff.2017.0999</a:t>
                      </a:r>
                      <a:r>
                        <a:rPr lang="en-US" sz="1200" dirty="0"/>
                        <a:t> </a:t>
                      </a:r>
                    </a:p>
                  </a:txBody>
                  <a:tcPr/>
                </a:tc>
                <a:extLst>
                  <a:ext uri="{0D108BD9-81ED-4DB2-BD59-A6C34878D82A}">
                    <a16:rowId xmlns:a16="http://schemas.microsoft.com/office/drawing/2014/main" val="36148495"/>
                  </a:ext>
                </a:extLst>
              </a:tr>
              <a:tr h="702207">
                <a:tc>
                  <a:txBody>
                    <a:bodyPr/>
                    <a:lstStyle/>
                    <a:p>
                      <a:r>
                        <a:rPr lang="en-US" sz="1400" dirty="0">
                          <a:highlight>
                            <a:srgbClr val="FFFF00"/>
                          </a:highlight>
                        </a:rPr>
                        <a:t>A program offering 10 home visits by registered nurses, occupational therapists, and handymen</a:t>
                      </a:r>
                    </a:p>
                  </a:txBody>
                  <a:tcPr anchor="ctr"/>
                </a:tc>
                <a:tc>
                  <a:txBody>
                    <a:bodyPr/>
                    <a:lstStyle/>
                    <a:p>
                      <a:r>
                        <a:rPr lang="en-US" sz="1400" dirty="0"/>
                        <a:t>Reduction of Medicare expenditures by $2,765 per quarter, per patient. </a:t>
                      </a:r>
                    </a:p>
                  </a:txBody>
                  <a:tcPr anchor="ctr"/>
                </a:tc>
                <a:tc>
                  <a:txBody>
                    <a:bodyPr/>
                    <a:lstStyle/>
                    <a:p>
                      <a:r>
                        <a:rPr lang="en-US" sz="1200" dirty="0"/>
                        <a:t>Health Affairs, Innovative Home Visit Models Associated With Reductions In Costs, Hospitalizations, And Emergency Department Use: </a:t>
                      </a:r>
                      <a:r>
                        <a:rPr lang="en-US" sz="1200" dirty="0">
                          <a:hlinkClick r:id="rId6"/>
                        </a:rPr>
                        <a:t>https://www.healthaffairs.org/doi/10.1377/hlthaff.2016.1305</a:t>
                      </a:r>
                      <a:r>
                        <a:rPr lang="en-US" sz="1200" dirty="0"/>
                        <a:t> </a:t>
                      </a:r>
                    </a:p>
                  </a:txBody>
                  <a:tcPr/>
                </a:tc>
                <a:extLst>
                  <a:ext uri="{0D108BD9-81ED-4DB2-BD59-A6C34878D82A}">
                    <a16:rowId xmlns:a16="http://schemas.microsoft.com/office/drawing/2014/main" val="352838124"/>
                  </a:ext>
                </a:extLst>
              </a:tr>
            </a:tbl>
          </a:graphicData>
        </a:graphic>
      </p:graphicFrame>
    </p:spTree>
    <p:extLst>
      <p:ext uri="{BB962C8B-B14F-4D97-AF65-F5344CB8AC3E}">
        <p14:creationId xmlns:p14="http://schemas.microsoft.com/office/powerpoint/2010/main" val="313908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9D45-ED0E-4084-9EB5-002D20D84FAF}"/>
              </a:ext>
            </a:extLst>
          </p:cNvPr>
          <p:cNvSpPr>
            <a:spLocks noGrp="1"/>
          </p:cNvSpPr>
          <p:nvPr>
            <p:ph type="title"/>
          </p:nvPr>
        </p:nvSpPr>
        <p:spPr/>
        <p:txBody>
          <a:bodyPr/>
          <a:lstStyle/>
          <a:p>
            <a:r>
              <a:rPr lang="en-US" dirty="0"/>
              <a:t>The Opportunity </a:t>
            </a:r>
          </a:p>
        </p:txBody>
      </p:sp>
      <p:sp>
        <p:nvSpPr>
          <p:cNvPr id="4" name="Slide Number Placeholder 3">
            <a:extLst>
              <a:ext uri="{FF2B5EF4-FFF2-40B4-BE49-F238E27FC236}">
                <a16:creationId xmlns:a16="http://schemas.microsoft.com/office/drawing/2014/main" id="{92498B78-F799-4314-ABD7-CB5F7AB627C3}"/>
              </a:ext>
            </a:extLst>
          </p:cNvPr>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solidFill>
                  <a:prstClr val="black"/>
                </a:solidFill>
              </a:rPr>
              <a:pPr/>
              <a:t>8</a:t>
            </a:fld>
            <a:endParaRPr lang="en-US" dirty="0">
              <a:solidFill>
                <a:prstClr val="black"/>
              </a:solidFill>
            </a:endParaRPr>
          </a:p>
        </p:txBody>
      </p:sp>
      <p:graphicFrame>
        <p:nvGraphicFramePr>
          <p:cNvPr id="5" name="Content Placeholder 5">
            <a:extLst>
              <a:ext uri="{FF2B5EF4-FFF2-40B4-BE49-F238E27FC236}">
                <a16:creationId xmlns:a16="http://schemas.microsoft.com/office/drawing/2014/main" id="{DEF8D912-619F-4322-A760-9263F7FE88CD}"/>
              </a:ext>
            </a:extLst>
          </p:cNvPr>
          <p:cNvGraphicFramePr>
            <a:graphicFrameLocks noGrp="1"/>
          </p:cNvGraphicFramePr>
          <p:nvPr>
            <p:ph idx="1"/>
            <p:extLst>
              <p:ext uri="{D42A27DB-BD31-4B8C-83A1-F6EECF244321}">
                <p14:modId xmlns:p14="http://schemas.microsoft.com/office/powerpoint/2010/main" val="2498592612"/>
              </p:ext>
            </p:extLst>
          </p:nvPr>
        </p:nvGraphicFramePr>
        <p:xfrm>
          <a:off x="609600" y="1447800"/>
          <a:ext cx="7848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71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1AC-1354-4A40-ACBB-415BCE7F0A75}"/>
              </a:ext>
            </a:extLst>
          </p:cNvPr>
          <p:cNvSpPr>
            <a:spLocks noGrp="1"/>
          </p:cNvSpPr>
          <p:nvPr>
            <p:ph type="title"/>
          </p:nvPr>
        </p:nvSpPr>
        <p:spPr/>
        <p:txBody>
          <a:bodyPr/>
          <a:lstStyle/>
          <a:p>
            <a:r>
              <a:rPr lang="en-US" dirty="0">
                <a:highlight>
                  <a:srgbClr val="FFFF00"/>
                </a:highlight>
              </a:rPr>
              <a:t>[Your Organization Name]</a:t>
            </a:r>
            <a:r>
              <a:rPr lang="en-US" dirty="0"/>
              <a:t> Overview</a:t>
            </a:r>
          </a:p>
        </p:txBody>
      </p:sp>
      <p:sp>
        <p:nvSpPr>
          <p:cNvPr id="4" name="Slide Number Placeholder 3">
            <a:extLst>
              <a:ext uri="{FF2B5EF4-FFF2-40B4-BE49-F238E27FC236}">
                <a16:creationId xmlns:a16="http://schemas.microsoft.com/office/drawing/2014/main" id="{111381C9-FCD9-44AB-A390-14471DD4001E}"/>
              </a:ext>
            </a:extLst>
          </p:cNvPr>
          <p:cNvSpPr>
            <a:spLocks noGrp="1"/>
          </p:cNvSpPr>
          <p:nvPr>
            <p:ph type="sldNum" sz="quarter" idx="12"/>
          </p:nvPr>
        </p:nvSpPr>
        <p:spPr>
          <a:xfrm>
            <a:off x="6553200" y="6356350"/>
            <a:ext cx="2133600" cy="365125"/>
          </a:xfrm>
          <a:prstGeom prst="rect">
            <a:avLst/>
          </a:prstGeom>
        </p:spPr>
        <p:txBody>
          <a:bodyPr/>
          <a:lstStyle/>
          <a:p>
            <a:fld id="{8ED21966-C764-4C40-97C3-3CEDFB59A7F5}" type="slidenum">
              <a:rPr lang="en-US" smtClean="0">
                <a:solidFill>
                  <a:prstClr val="black"/>
                </a:solidFill>
              </a:rPr>
              <a:pPr/>
              <a:t>9</a:t>
            </a:fld>
            <a:endParaRPr lang="en-US" dirty="0">
              <a:solidFill>
                <a:prstClr val="black"/>
              </a:solidFill>
            </a:endParaRPr>
          </a:p>
        </p:txBody>
      </p:sp>
      <p:sp>
        <p:nvSpPr>
          <p:cNvPr id="5" name="Rectangle 4">
            <a:extLst>
              <a:ext uri="{FF2B5EF4-FFF2-40B4-BE49-F238E27FC236}">
                <a16:creationId xmlns:a16="http://schemas.microsoft.com/office/drawing/2014/main" id="{EF7E4F9A-F51D-4502-B30D-3C5BA5B51B37}"/>
              </a:ext>
            </a:extLst>
          </p:cNvPr>
          <p:cNvSpPr/>
          <p:nvPr/>
        </p:nvSpPr>
        <p:spPr>
          <a:xfrm>
            <a:off x="381000" y="1066800"/>
            <a:ext cx="8382000" cy="1066800"/>
          </a:xfrm>
          <a:prstGeom prst="rect">
            <a:avLst/>
          </a:prstGeom>
          <a:solidFill>
            <a:srgbClr val="77933C">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7933C"/>
                </a:solidFill>
                <a:highlight>
                  <a:srgbClr val="FFFF00"/>
                </a:highlight>
              </a:rPr>
              <a:t>[Your Organization Name]</a:t>
            </a:r>
            <a:r>
              <a:rPr lang="en-US" dirty="0">
                <a:solidFill>
                  <a:srgbClr val="77933C"/>
                </a:solidFill>
              </a:rPr>
              <a:t> is a </a:t>
            </a:r>
            <a:r>
              <a:rPr lang="en-US" dirty="0">
                <a:solidFill>
                  <a:srgbClr val="77933C"/>
                </a:solidFill>
                <a:highlight>
                  <a:srgbClr val="FFFF00"/>
                </a:highlight>
              </a:rPr>
              <a:t>[type of organization]</a:t>
            </a:r>
            <a:r>
              <a:rPr lang="en-US" dirty="0">
                <a:solidFill>
                  <a:srgbClr val="77933C"/>
                </a:solidFill>
              </a:rPr>
              <a:t> provider that delivers highly personalized in-home care to meet the needs of our clients.</a:t>
            </a:r>
          </a:p>
        </p:txBody>
      </p:sp>
      <p:sp>
        <p:nvSpPr>
          <p:cNvPr id="6" name="Rectangle 5">
            <a:extLst>
              <a:ext uri="{FF2B5EF4-FFF2-40B4-BE49-F238E27FC236}">
                <a16:creationId xmlns:a16="http://schemas.microsoft.com/office/drawing/2014/main" id="{A73D45C8-E870-439F-B817-0B7D5D075E22}"/>
              </a:ext>
            </a:extLst>
          </p:cNvPr>
          <p:cNvSpPr/>
          <p:nvPr/>
        </p:nvSpPr>
        <p:spPr>
          <a:xfrm>
            <a:off x="381000" y="2209800"/>
            <a:ext cx="2514600" cy="3962400"/>
          </a:xfrm>
          <a:prstGeom prst="rect">
            <a:avLst/>
          </a:prstGeom>
          <a:noFill/>
          <a:ln>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rgbClr val="77933C"/>
                </a:solidFill>
              </a:rPr>
              <a:t>Population Served</a:t>
            </a:r>
          </a:p>
          <a:p>
            <a:pPr marL="285750" indent="-285750">
              <a:spcBef>
                <a:spcPts val="600"/>
              </a:spcBef>
              <a:buFont typeface="Arial" panose="020B0604020202020204" pitchFamily="34" charset="0"/>
              <a:buChar char="•"/>
            </a:pPr>
            <a:r>
              <a:rPr lang="en-US" sz="1400" dirty="0">
                <a:solidFill>
                  <a:schemeClr val="tx1"/>
                </a:solidFill>
              </a:rPr>
              <a:t>Serve </a:t>
            </a:r>
            <a:r>
              <a:rPr lang="en-US" sz="1400" dirty="0">
                <a:solidFill>
                  <a:schemeClr val="tx1"/>
                </a:solidFill>
                <a:highlight>
                  <a:srgbClr val="FFFF00"/>
                </a:highlight>
              </a:rPr>
              <a:t>#</a:t>
            </a:r>
            <a:r>
              <a:rPr lang="en-US" sz="1400" dirty="0">
                <a:solidFill>
                  <a:schemeClr val="tx1"/>
                </a:solidFill>
              </a:rPr>
              <a:t> clients annually with an average age of </a:t>
            </a:r>
            <a:r>
              <a:rPr lang="en-US" sz="1400" dirty="0">
                <a:solidFill>
                  <a:schemeClr val="tx1"/>
                </a:solidFill>
                <a:highlight>
                  <a:srgbClr val="FFFF00"/>
                </a:highlight>
              </a:rPr>
              <a:t>#.</a:t>
            </a:r>
          </a:p>
          <a:p>
            <a:pPr marL="285750" indent="-285750">
              <a:spcBef>
                <a:spcPts val="600"/>
              </a:spcBef>
              <a:buFont typeface="Arial" panose="020B0604020202020204" pitchFamily="34" charset="0"/>
              <a:buChar char="•"/>
            </a:pPr>
            <a:r>
              <a:rPr lang="en-US" sz="1400" dirty="0">
                <a:solidFill>
                  <a:schemeClr val="tx1"/>
                </a:solidFill>
              </a:rPr>
              <a:t>Our clients typically need assistance with </a:t>
            </a:r>
            <a:r>
              <a:rPr lang="en-US" sz="1400" dirty="0">
                <a:solidFill>
                  <a:schemeClr val="tx1"/>
                </a:solidFill>
                <a:highlight>
                  <a:srgbClr val="FFFF00"/>
                </a:highlight>
              </a:rPr>
              <a:t>#</a:t>
            </a:r>
            <a:r>
              <a:rPr lang="en-US" sz="1400" dirty="0">
                <a:solidFill>
                  <a:schemeClr val="tx1"/>
                </a:solidFill>
              </a:rPr>
              <a:t> of ADLs.</a:t>
            </a:r>
          </a:p>
          <a:p>
            <a:pPr marL="285750" indent="-285750">
              <a:spcBef>
                <a:spcPts val="600"/>
              </a:spcBef>
              <a:buFont typeface="Arial" panose="020B0604020202020204" pitchFamily="34" charset="0"/>
              <a:buChar char="•"/>
            </a:pPr>
            <a:r>
              <a:rPr lang="en-US" sz="1400" dirty="0">
                <a:solidFill>
                  <a:schemeClr val="tx1"/>
                </a:solidFill>
                <a:highlight>
                  <a:srgbClr val="FFFF00"/>
                </a:highlight>
              </a:rPr>
              <a:t>We have a contract with [State] Medicaid. </a:t>
            </a:r>
          </a:p>
          <a:p>
            <a:pPr marL="285750" indent="-285750">
              <a:spcBef>
                <a:spcPts val="600"/>
              </a:spcBef>
              <a:buFont typeface="Arial" panose="020B0604020202020204" pitchFamily="34" charset="0"/>
              <a:buChar char="•"/>
            </a:pPr>
            <a:r>
              <a:rPr lang="en-US" sz="1400" dirty="0">
                <a:solidFill>
                  <a:schemeClr val="tx1"/>
                </a:solidFill>
                <a:highlight>
                  <a:srgbClr val="FFFF00"/>
                </a:highlight>
              </a:rPr>
              <a:t>Other details about your population served. </a:t>
            </a:r>
          </a:p>
        </p:txBody>
      </p:sp>
      <p:sp>
        <p:nvSpPr>
          <p:cNvPr id="9" name="Rectangle 8">
            <a:extLst>
              <a:ext uri="{FF2B5EF4-FFF2-40B4-BE49-F238E27FC236}">
                <a16:creationId xmlns:a16="http://schemas.microsoft.com/office/drawing/2014/main" id="{94AB46F9-E00C-479C-8809-8C6DF05AF219}"/>
              </a:ext>
            </a:extLst>
          </p:cNvPr>
          <p:cNvSpPr/>
          <p:nvPr/>
        </p:nvSpPr>
        <p:spPr>
          <a:xfrm>
            <a:off x="3307326" y="2209800"/>
            <a:ext cx="2514600" cy="3962400"/>
          </a:xfrm>
          <a:prstGeom prst="rect">
            <a:avLst/>
          </a:prstGeom>
          <a:noFill/>
          <a:ln>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rgbClr val="77933C"/>
                </a:solidFill>
              </a:rPr>
              <a:t>Services and Programs</a:t>
            </a:r>
          </a:p>
          <a:p>
            <a:pPr marL="285750" indent="-285750">
              <a:spcBef>
                <a:spcPts val="600"/>
              </a:spcBef>
              <a:buFont typeface="Arial" panose="020B0604020202020204" pitchFamily="34" charset="0"/>
              <a:buChar char="•"/>
            </a:pPr>
            <a:r>
              <a:rPr lang="en-US" sz="1400" dirty="0">
                <a:solidFill>
                  <a:schemeClr val="tx1"/>
                </a:solidFill>
                <a:highlight>
                  <a:srgbClr val="FFFF00"/>
                </a:highlight>
              </a:rPr>
              <a:t>Non-medical services provided</a:t>
            </a:r>
          </a:p>
          <a:p>
            <a:pPr marL="285750" indent="-285750">
              <a:spcBef>
                <a:spcPts val="600"/>
              </a:spcBef>
              <a:buFont typeface="Arial" panose="020B0604020202020204" pitchFamily="34" charset="0"/>
              <a:buChar char="•"/>
            </a:pPr>
            <a:r>
              <a:rPr lang="en-US" sz="1400" dirty="0">
                <a:solidFill>
                  <a:schemeClr val="tx1"/>
                </a:solidFill>
                <a:highlight>
                  <a:srgbClr val="FFFF00"/>
                </a:highlight>
              </a:rPr>
              <a:t>Dementia programming </a:t>
            </a:r>
          </a:p>
          <a:p>
            <a:pPr marL="285750" indent="-285750">
              <a:spcBef>
                <a:spcPts val="600"/>
              </a:spcBef>
              <a:buFont typeface="Arial" panose="020B0604020202020204" pitchFamily="34" charset="0"/>
              <a:buChar char="•"/>
            </a:pPr>
            <a:r>
              <a:rPr lang="en-US" sz="1400" dirty="0">
                <a:solidFill>
                  <a:schemeClr val="tx1"/>
                </a:solidFill>
                <a:highlight>
                  <a:srgbClr val="FFFF00"/>
                </a:highlight>
              </a:rPr>
              <a:t>Meals program </a:t>
            </a:r>
          </a:p>
          <a:p>
            <a:pPr marL="285750" indent="-285750">
              <a:spcBef>
                <a:spcPts val="600"/>
              </a:spcBef>
              <a:buFont typeface="Arial" panose="020B0604020202020204" pitchFamily="34" charset="0"/>
              <a:buChar char="•"/>
            </a:pPr>
            <a:r>
              <a:rPr lang="en-US" sz="1400" dirty="0">
                <a:solidFill>
                  <a:schemeClr val="tx1"/>
                </a:solidFill>
                <a:highlight>
                  <a:srgbClr val="FFFF00"/>
                </a:highlight>
              </a:rPr>
              <a:t>Transportation program </a:t>
            </a:r>
          </a:p>
          <a:p>
            <a:pPr marL="285750" indent="-285750">
              <a:spcBef>
                <a:spcPts val="600"/>
              </a:spcBef>
              <a:buFont typeface="Arial" panose="020B0604020202020204" pitchFamily="34" charset="0"/>
              <a:buChar char="•"/>
            </a:pPr>
            <a:r>
              <a:rPr lang="en-US" sz="1400" dirty="0">
                <a:solidFill>
                  <a:schemeClr val="tx1"/>
                </a:solidFill>
                <a:highlight>
                  <a:srgbClr val="FFFF00"/>
                </a:highlight>
              </a:rPr>
              <a:t>Community partnerships </a:t>
            </a:r>
          </a:p>
          <a:p>
            <a:pPr marL="285750" indent="-285750">
              <a:spcBef>
                <a:spcPts val="600"/>
              </a:spcBef>
              <a:buFont typeface="Arial" panose="020B0604020202020204" pitchFamily="34" charset="0"/>
              <a:buChar char="•"/>
            </a:pPr>
            <a:r>
              <a:rPr lang="en-US" sz="1400" dirty="0">
                <a:solidFill>
                  <a:schemeClr val="tx1"/>
                </a:solidFill>
                <a:highlight>
                  <a:srgbClr val="FFFF00"/>
                </a:highlight>
              </a:rPr>
              <a:t>Geography served</a:t>
            </a:r>
          </a:p>
          <a:p>
            <a:pPr marL="285750" indent="-285750">
              <a:spcBef>
                <a:spcPts val="600"/>
              </a:spcBef>
              <a:buFont typeface="Arial" panose="020B0604020202020204" pitchFamily="34" charset="0"/>
              <a:buChar char="•"/>
            </a:pPr>
            <a:r>
              <a:rPr lang="en-US" sz="1400" dirty="0">
                <a:solidFill>
                  <a:schemeClr val="tx1"/>
                </a:solidFill>
                <a:highlight>
                  <a:srgbClr val="FFFF00"/>
                </a:highlight>
              </a:rPr>
              <a:t># of years in business (reliability) </a:t>
            </a:r>
          </a:p>
          <a:p>
            <a:pPr marL="285750" indent="-285750">
              <a:spcBef>
                <a:spcPts val="600"/>
              </a:spcBef>
              <a:buFont typeface="Arial" panose="020B0604020202020204" pitchFamily="34" charset="0"/>
              <a:buChar char="•"/>
            </a:pPr>
            <a:r>
              <a:rPr lang="en-US" sz="1400" dirty="0">
                <a:solidFill>
                  <a:schemeClr val="tx1"/>
                </a:solidFill>
                <a:highlight>
                  <a:srgbClr val="FFFF00"/>
                </a:highlight>
              </a:rPr>
              <a:t>Key referral partners </a:t>
            </a:r>
          </a:p>
        </p:txBody>
      </p:sp>
      <p:sp>
        <p:nvSpPr>
          <p:cNvPr id="10" name="Rectangle 9">
            <a:extLst>
              <a:ext uri="{FF2B5EF4-FFF2-40B4-BE49-F238E27FC236}">
                <a16:creationId xmlns:a16="http://schemas.microsoft.com/office/drawing/2014/main" id="{6AC7E437-7E19-4A80-A5CC-37B5A90B94E5}"/>
              </a:ext>
            </a:extLst>
          </p:cNvPr>
          <p:cNvSpPr/>
          <p:nvPr/>
        </p:nvSpPr>
        <p:spPr>
          <a:xfrm>
            <a:off x="6233652" y="2209800"/>
            <a:ext cx="2514600" cy="3962400"/>
          </a:xfrm>
          <a:prstGeom prst="rect">
            <a:avLst/>
          </a:prstGeom>
          <a:noFill/>
          <a:ln>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rgbClr val="77933C"/>
                </a:solidFill>
              </a:rPr>
              <a:t>Technology and Software</a:t>
            </a:r>
          </a:p>
          <a:p>
            <a:pPr marL="285750" indent="-285750">
              <a:spcBef>
                <a:spcPts val="600"/>
              </a:spcBef>
              <a:buFont typeface="Arial" panose="020B0604020202020204" pitchFamily="34" charset="0"/>
              <a:buChar char="•"/>
            </a:pPr>
            <a:r>
              <a:rPr lang="en-US" sz="1400" dirty="0">
                <a:solidFill>
                  <a:schemeClr val="tx1"/>
                </a:solidFill>
                <a:highlight>
                  <a:srgbClr val="FFFF00"/>
                </a:highlight>
              </a:rPr>
              <a:t>Flexible software infrastructure with ability to submit/track claims electronically. </a:t>
            </a:r>
          </a:p>
          <a:p>
            <a:pPr marL="285750" indent="-285750">
              <a:spcBef>
                <a:spcPts val="600"/>
              </a:spcBef>
              <a:buFont typeface="Arial" panose="020B0604020202020204" pitchFamily="34" charset="0"/>
              <a:buChar char="•"/>
            </a:pPr>
            <a:r>
              <a:rPr lang="en-US" sz="1400" dirty="0">
                <a:solidFill>
                  <a:schemeClr val="tx1"/>
                </a:solidFill>
                <a:highlight>
                  <a:srgbClr val="FFFF00"/>
                </a:highlight>
              </a:rPr>
              <a:t>Electronic visit verification.</a:t>
            </a:r>
          </a:p>
          <a:p>
            <a:pPr marL="285750" indent="-285750">
              <a:spcBef>
                <a:spcPts val="600"/>
              </a:spcBef>
              <a:buFont typeface="Arial" panose="020B0604020202020204" pitchFamily="34" charset="0"/>
              <a:buChar char="•"/>
            </a:pPr>
            <a:r>
              <a:rPr lang="en-US" sz="1400" dirty="0">
                <a:solidFill>
                  <a:schemeClr val="tx1"/>
                </a:solidFill>
                <a:highlight>
                  <a:srgbClr val="FFFF00"/>
                </a:highlight>
              </a:rPr>
              <a:t>Ability to share information in a secure portal.   </a:t>
            </a:r>
          </a:p>
          <a:p>
            <a:pPr marL="285750" indent="-285750">
              <a:spcBef>
                <a:spcPts val="600"/>
              </a:spcBef>
              <a:buFont typeface="Arial" panose="020B0604020202020204" pitchFamily="34" charset="0"/>
              <a:buChar char="•"/>
            </a:pPr>
            <a:r>
              <a:rPr lang="en-US" sz="1400" dirty="0">
                <a:solidFill>
                  <a:schemeClr val="tx1"/>
                </a:solidFill>
                <a:highlight>
                  <a:srgbClr val="FFFF00"/>
                </a:highlight>
              </a:rPr>
              <a:t>Ability for health plans/care managers to build custom assessments. </a:t>
            </a:r>
          </a:p>
          <a:p>
            <a:pPr marL="285750" indent="-285750">
              <a:spcBef>
                <a:spcPts val="600"/>
              </a:spcBef>
              <a:buFont typeface="Arial" panose="020B0604020202020204" pitchFamily="34" charset="0"/>
              <a:buChar char="•"/>
            </a:pPr>
            <a:r>
              <a:rPr lang="en-US" sz="1400" dirty="0">
                <a:solidFill>
                  <a:schemeClr val="tx1"/>
                </a:solidFill>
                <a:highlight>
                  <a:srgbClr val="FFFF00"/>
                </a:highlight>
              </a:rPr>
              <a:t>Ability to share care plans and assessments with clinical care teams. </a:t>
            </a:r>
          </a:p>
        </p:txBody>
      </p:sp>
    </p:spTree>
    <p:extLst>
      <p:ext uri="{BB962C8B-B14F-4D97-AF65-F5344CB8AC3E}">
        <p14:creationId xmlns:p14="http://schemas.microsoft.com/office/powerpoint/2010/main" val="2235513315"/>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7 White_Option_1_notes.pptx" id="{8E7CD06E-B175-40CF-9967-48C1DDE165DE}" vid="{19A2CC29-3148-445F-A129-3DC69871D6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C8862F1220164BBA3D527BEFD50FBB" ma:contentTypeVersion="11" ma:contentTypeDescription="Create a new document." ma:contentTypeScope="" ma:versionID="4c045d60a16dbb13a4d58e214cdc6671">
  <xsd:schema xmlns:xsd="http://www.w3.org/2001/XMLSchema" xmlns:xs="http://www.w3.org/2001/XMLSchema" xmlns:p="http://schemas.microsoft.com/office/2006/metadata/properties" xmlns:ns2="ff96cb13-d0c0-4104-a8ce-6f8b8d4d9939" xmlns:ns3="c3dba2e5-09e0-4981-b43b-727fd8617fbc" targetNamespace="http://schemas.microsoft.com/office/2006/metadata/properties" ma:root="true" ma:fieldsID="3fed2b5da54a01f823bf29766a2b7b44" ns2:_="" ns3:_="">
    <xsd:import namespace="ff96cb13-d0c0-4104-a8ce-6f8b8d4d9939"/>
    <xsd:import namespace="c3dba2e5-09e0-4981-b43b-727fd8617fbc"/>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96cb13-d0c0-4104-a8ce-6f8b8d4d993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dba2e5-09e0-4981-b43b-727fd8617fb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8861C1-18C9-4849-B14B-AF4C3ED52B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96cb13-d0c0-4104-a8ce-6f8b8d4d9939"/>
    <ds:schemaRef ds:uri="c3dba2e5-09e0-4981-b43b-727fd8617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DBFF06-A055-4407-A4FA-8D1F63745E86}">
  <ds:schemaRefs>
    <ds:schemaRef ds:uri="http://schemas.microsoft.com/sharepoint/v3/contenttype/forms"/>
  </ds:schemaRefs>
</ds:datastoreItem>
</file>

<file path=customXml/itemProps3.xml><?xml version="1.0" encoding="utf-8"?>
<ds:datastoreItem xmlns:ds="http://schemas.openxmlformats.org/officeDocument/2006/customXml" ds:itemID="{E5DE6DFC-759A-4DA7-8C2D-68C5749AB09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18132</TotalTime>
  <Words>2201</Words>
  <Application>Microsoft Office PowerPoint</Application>
  <PresentationFormat>On-screen Show (4:3)</PresentationFormat>
  <Paragraphs>181</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(Body)</vt:lpstr>
      <vt:lpstr>Verdana</vt:lpstr>
      <vt:lpstr>Wingdings</vt:lpstr>
      <vt:lpstr>1_2012LeadingAge_gray2PPT</vt:lpstr>
      <vt:lpstr>Telling Your Story Template </vt:lpstr>
      <vt:lpstr>LeadingAge Resources To Support Medicare Advantage Plan Engagement</vt:lpstr>
      <vt:lpstr>Telling Your Story Template: Directions</vt:lpstr>
      <vt:lpstr>[Month Year]</vt:lpstr>
      <vt:lpstr>Expanded Medicare Advantage Supplemental Benefits 2019 and Beyond</vt:lpstr>
      <vt:lpstr>Examples of Benefits that Medicare Advantage Plans Can Offer </vt:lpstr>
      <vt:lpstr>Growing Evidence Base on In-Home and Non-Medical Interventions’ Outcomes</vt:lpstr>
      <vt:lpstr>The Opportunity </vt:lpstr>
      <vt:lpstr>[Your Organization Name] Overview</vt:lpstr>
      <vt:lpstr>[Your Organization’s] Commitment to [Name of Health Plan] </vt:lpstr>
      <vt:lpstr>We Serve the Highest Cost Medicare Beneficiaries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Glenn Crenshaw</dc:creator>
  <cp:lastModifiedBy>Nicole Fallon</cp:lastModifiedBy>
  <cp:revision>54</cp:revision>
  <dcterms:created xsi:type="dcterms:W3CDTF">2017-05-26T17:02:57Z</dcterms:created>
  <dcterms:modified xsi:type="dcterms:W3CDTF">2019-10-21T16:46:54Z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0x0101009AC8862F1220164BBA3D527BEFD50FBB</vt:lpwstr>
  </property>
</Properties>
</file>