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Lst>
  <p:notesMasterIdLst>
    <p:notesMasterId r:id="rId22"/>
  </p:notesMasterIdLst>
  <p:handoutMasterIdLst>
    <p:handoutMasterId r:id="rId23"/>
  </p:handoutMasterIdLst>
  <p:sldIdLst>
    <p:sldId id="369" r:id="rId5"/>
    <p:sldId id="386" r:id="rId6"/>
    <p:sldId id="389" r:id="rId7"/>
    <p:sldId id="376" r:id="rId8"/>
    <p:sldId id="385" r:id="rId9"/>
    <p:sldId id="377" r:id="rId10"/>
    <p:sldId id="393" r:id="rId11"/>
    <p:sldId id="403" r:id="rId12"/>
    <p:sldId id="391" r:id="rId13"/>
    <p:sldId id="392" r:id="rId14"/>
    <p:sldId id="394" r:id="rId15"/>
    <p:sldId id="395" r:id="rId16"/>
    <p:sldId id="396" r:id="rId17"/>
    <p:sldId id="397" r:id="rId18"/>
    <p:sldId id="398" r:id="rId19"/>
    <p:sldId id="399" r:id="rId20"/>
    <p:sldId id="40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CLARK" initials="JC" lastIdx="5" clrIdx="0">
    <p:extLst>
      <p:ext uri="{19B8F6BF-5375-455C-9EA6-DF929625EA0E}">
        <p15:presenceInfo xmlns:p15="http://schemas.microsoft.com/office/powerpoint/2012/main" userId="S-1-5-21-4095628063-3556742122-3606576086-78644" providerId="AD"/>
      </p:ext>
    </p:extLst>
  </p:cmAuthor>
  <p:cmAuthor id="2" name="Donna ODOWD" initials="DO" lastIdx="4" clrIdx="1">
    <p:extLst>
      <p:ext uri="{19B8F6BF-5375-455C-9EA6-DF929625EA0E}">
        <p15:presenceInfo xmlns:p15="http://schemas.microsoft.com/office/powerpoint/2012/main" userId="S-1-5-21-4095628063-3556742122-3606576086-9256" providerId="AD"/>
      </p:ext>
    </p:extLst>
  </p:cmAuthor>
  <p:cmAuthor id="3" name="Scott Helgeson" initials="SH" lastIdx="1" clrIdx="2">
    <p:extLst>
      <p:ext uri="{19B8F6BF-5375-455C-9EA6-DF929625EA0E}">
        <p15:presenceInfo xmlns:p15="http://schemas.microsoft.com/office/powerpoint/2012/main" userId="S-1-5-21-4095628063-3556742122-3606576086-152455" providerId="AD"/>
      </p:ext>
    </p:extLst>
  </p:cmAuthor>
  <p:cmAuthor id="4" name="Hussain, Farheen (HHS/OGC)" initials="HF(" lastIdx="1" clrIdx="3">
    <p:extLst>
      <p:ext uri="{19B8F6BF-5375-455C-9EA6-DF929625EA0E}">
        <p15:presenceInfo xmlns:p15="http://schemas.microsoft.com/office/powerpoint/2012/main" userId="S-1-5-21-1747495209-1248221918-2216747781-48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4"/>
    <a:srgbClr val="0033CC"/>
    <a:srgbClr val="13099B"/>
    <a:srgbClr val="001F82"/>
    <a:srgbClr val="084A9C"/>
    <a:srgbClr val="104294"/>
    <a:srgbClr val="140A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58283" autoAdjust="0"/>
  </p:normalViewPr>
  <p:slideViewPr>
    <p:cSldViewPr>
      <p:cViewPr varScale="1">
        <p:scale>
          <a:sx n="65" d="100"/>
          <a:sy n="65" d="100"/>
        </p:scale>
        <p:origin x="1836" y="72"/>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C32FC-4FCC-42C2-A794-7D230DCEB7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E6F6BE8-8279-47C5-8DCD-0741C41B36DF}">
      <dgm:prSet phldrT="[Text]"/>
      <dgm:spPr/>
      <dgm:t>
        <a:bodyPr/>
        <a:lstStyle/>
        <a:p>
          <a:r>
            <a:rPr lang="en-US" dirty="0" smtClean="0"/>
            <a:t>Facility</a:t>
          </a:r>
          <a:endParaRPr lang="en-US" dirty="0"/>
        </a:p>
      </dgm:t>
    </dgm:pt>
    <dgm:pt modelId="{0E6D1226-AC77-427E-955F-D6CAB48E340B}" type="parTrans" cxnId="{DDF31C62-07C6-4844-B2FC-60F29A2FF12D}">
      <dgm:prSet/>
      <dgm:spPr/>
      <dgm:t>
        <a:bodyPr/>
        <a:lstStyle/>
        <a:p>
          <a:endParaRPr lang="en-US"/>
        </a:p>
      </dgm:t>
    </dgm:pt>
    <dgm:pt modelId="{C236683C-B3F5-4693-9429-520FFD7CA4DC}" type="sibTrans" cxnId="{DDF31C62-07C6-4844-B2FC-60F29A2FF12D}">
      <dgm:prSet/>
      <dgm:spPr/>
      <dgm:t>
        <a:bodyPr/>
        <a:lstStyle/>
        <a:p>
          <a:endParaRPr lang="en-US"/>
        </a:p>
      </dgm:t>
    </dgm:pt>
    <dgm:pt modelId="{90F54BD3-FA5E-4716-A539-6AF78317991B}">
      <dgm:prSet phldrT="[Text]"/>
      <dgm:spPr/>
      <dgm:t>
        <a:bodyPr/>
        <a:lstStyle/>
        <a:p>
          <a:r>
            <a:rPr lang="en-US" dirty="0" smtClean="0"/>
            <a:t>Report</a:t>
          </a:r>
          <a:endParaRPr lang="en-US" dirty="0"/>
        </a:p>
      </dgm:t>
    </dgm:pt>
    <dgm:pt modelId="{6AE68AD0-8F23-4744-BC09-C1864AB4E946}" type="parTrans" cxnId="{5E7A9CC0-A737-4C42-8866-7ED93F41A71B}">
      <dgm:prSet/>
      <dgm:spPr/>
      <dgm:t>
        <a:bodyPr/>
        <a:lstStyle/>
        <a:p>
          <a:endParaRPr lang="en-US"/>
        </a:p>
      </dgm:t>
    </dgm:pt>
    <dgm:pt modelId="{606ED9B2-1D33-49FD-88E6-2B4E970E339A}" type="sibTrans" cxnId="{5E7A9CC0-A737-4C42-8866-7ED93F41A71B}">
      <dgm:prSet/>
      <dgm:spPr/>
      <dgm:t>
        <a:bodyPr/>
        <a:lstStyle/>
        <a:p>
          <a:endParaRPr lang="en-US"/>
        </a:p>
      </dgm:t>
    </dgm:pt>
    <dgm:pt modelId="{718DE2EA-359B-47EB-B1BC-7D1F58065EE5}">
      <dgm:prSet phldrT="[Text]"/>
      <dgm:spPr/>
      <dgm:t>
        <a:bodyPr/>
        <a:lstStyle/>
        <a:p>
          <a:r>
            <a:rPr lang="en-US" dirty="0" smtClean="0"/>
            <a:t>Review</a:t>
          </a:r>
          <a:endParaRPr lang="en-US" dirty="0"/>
        </a:p>
      </dgm:t>
    </dgm:pt>
    <dgm:pt modelId="{68594A0A-5C8E-4322-AC0F-A418D8447870}" type="parTrans" cxnId="{3FACE150-A35B-47B7-A6C8-7B8FECE8DDE3}">
      <dgm:prSet/>
      <dgm:spPr/>
      <dgm:t>
        <a:bodyPr/>
        <a:lstStyle/>
        <a:p>
          <a:endParaRPr lang="en-US"/>
        </a:p>
      </dgm:t>
    </dgm:pt>
    <dgm:pt modelId="{247B0351-8A50-4F4A-A3AE-80E0FAD22A2F}" type="sibTrans" cxnId="{3FACE150-A35B-47B7-A6C8-7B8FECE8DDE3}">
      <dgm:prSet/>
      <dgm:spPr/>
      <dgm:t>
        <a:bodyPr/>
        <a:lstStyle/>
        <a:p>
          <a:endParaRPr lang="en-US"/>
        </a:p>
      </dgm:t>
    </dgm:pt>
    <dgm:pt modelId="{0B02EF48-7FEB-41C6-B59F-7617F112CA0D}">
      <dgm:prSet/>
      <dgm:spPr/>
      <dgm:t>
        <a:bodyPr/>
        <a:lstStyle/>
        <a:p>
          <a:r>
            <a:rPr lang="en-US" dirty="0" smtClean="0"/>
            <a:t>Action</a:t>
          </a:r>
          <a:endParaRPr lang="en-US" dirty="0"/>
        </a:p>
      </dgm:t>
    </dgm:pt>
    <dgm:pt modelId="{90B3D4B8-4944-4DE6-A648-BF24DEB58951}" type="parTrans" cxnId="{142B6066-BFE9-4FEF-9AF0-56F0F666DD68}">
      <dgm:prSet/>
      <dgm:spPr/>
      <dgm:t>
        <a:bodyPr/>
        <a:lstStyle/>
        <a:p>
          <a:endParaRPr lang="en-US"/>
        </a:p>
      </dgm:t>
    </dgm:pt>
    <dgm:pt modelId="{594E7817-071E-4F85-A630-330545E1EC3F}" type="sibTrans" cxnId="{142B6066-BFE9-4FEF-9AF0-56F0F666DD68}">
      <dgm:prSet/>
      <dgm:spPr/>
      <dgm:t>
        <a:bodyPr/>
        <a:lstStyle/>
        <a:p>
          <a:endParaRPr lang="en-US"/>
        </a:p>
      </dgm:t>
    </dgm:pt>
    <dgm:pt modelId="{C38CF7E1-5A4E-444D-9232-86BB829B4418}" type="pres">
      <dgm:prSet presAssocID="{066C32FC-4FCC-42C2-A794-7D230DCEB743}" presName="Name0" presStyleCnt="0">
        <dgm:presLayoutVars>
          <dgm:chPref val="3"/>
          <dgm:dir/>
          <dgm:animLvl val="lvl"/>
          <dgm:resizeHandles/>
        </dgm:presLayoutVars>
      </dgm:prSet>
      <dgm:spPr/>
      <dgm:t>
        <a:bodyPr/>
        <a:lstStyle/>
        <a:p>
          <a:endParaRPr lang="en-US"/>
        </a:p>
      </dgm:t>
    </dgm:pt>
    <dgm:pt modelId="{44F24A32-B63F-455E-8B2A-70A95E1C9ED0}" type="pres">
      <dgm:prSet presAssocID="{EE6F6BE8-8279-47C5-8DCD-0741C41B36DF}" presName="horFlow" presStyleCnt="0"/>
      <dgm:spPr/>
    </dgm:pt>
    <dgm:pt modelId="{3F422DED-5692-49D6-99B6-02ECEF726FD6}" type="pres">
      <dgm:prSet presAssocID="{EE6F6BE8-8279-47C5-8DCD-0741C41B36DF}" presName="bigChev" presStyleLbl="node1" presStyleIdx="0" presStyleCnt="1" custScaleY="139165"/>
      <dgm:spPr/>
      <dgm:t>
        <a:bodyPr/>
        <a:lstStyle/>
        <a:p>
          <a:endParaRPr lang="en-US"/>
        </a:p>
      </dgm:t>
    </dgm:pt>
    <dgm:pt modelId="{E1293DC6-B5C4-4EDE-BA4B-334865AFC1AC}" type="pres">
      <dgm:prSet presAssocID="{6AE68AD0-8F23-4744-BC09-C1864AB4E946}" presName="parTrans" presStyleCnt="0"/>
      <dgm:spPr/>
    </dgm:pt>
    <dgm:pt modelId="{AECDA1D9-0C71-43A2-B8F7-74AAFB8D1CBB}" type="pres">
      <dgm:prSet presAssocID="{90F54BD3-FA5E-4716-A539-6AF78317991B}" presName="node" presStyleLbl="alignAccFollowNode1" presStyleIdx="0" presStyleCnt="3" custScaleY="139165">
        <dgm:presLayoutVars>
          <dgm:bulletEnabled val="1"/>
        </dgm:presLayoutVars>
      </dgm:prSet>
      <dgm:spPr/>
      <dgm:t>
        <a:bodyPr/>
        <a:lstStyle/>
        <a:p>
          <a:endParaRPr lang="en-US"/>
        </a:p>
      </dgm:t>
    </dgm:pt>
    <dgm:pt modelId="{23A61EC5-B080-43E2-9DF3-DCBC928DD8FB}" type="pres">
      <dgm:prSet presAssocID="{606ED9B2-1D33-49FD-88E6-2B4E970E339A}" presName="sibTrans" presStyleCnt="0"/>
      <dgm:spPr/>
    </dgm:pt>
    <dgm:pt modelId="{CA4107A0-69D9-452B-950A-47E18FDD9259}" type="pres">
      <dgm:prSet presAssocID="{718DE2EA-359B-47EB-B1BC-7D1F58065EE5}" presName="node" presStyleLbl="alignAccFollowNode1" presStyleIdx="1" presStyleCnt="3" custScaleY="139165">
        <dgm:presLayoutVars>
          <dgm:bulletEnabled val="1"/>
        </dgm:presLayoutVars>
      </dgm:prSet>
      <dgm:spPr/>
      <dgm:t>
        <a:bodyPr/>
        <a:lstStyle/>
        <a:p>
          <a:endParaRPr lang="en-US"/>
        </a:p>
      </dgm:t>
    </dgm:pt>
    <dgm:pt modelId="{4AC2B6D8-8420-413D-B3C4-56CC46528B5D}" type="pres">
      <dgm:prSet presAssocID="{247B0351-8A50-4F4A-A3AE-80E0FAD22A2F}" presName="sibTrans" presStyleCnt="0"/>
      <dgm:spPr/>
    </dgm:pt>
    <dgm:pt modelId="{A95221E9-B328-4816-B8AD-ACB6962724C8}" type="pres">
      <dgm:prSet presAssocID="{0B02EF48-7FEB-41C6-B59F-7617F112CA0D}" presName="node" presStyleLbl="alignAccFollowNode1" presStyleIdx="2" presStyleCnt="3" custScaleY="139356">
        <dgm:presLayoutVars>
          <dgm:bulletEnabled val="1"/>
        </dgm:presLayoutVars>
      </dgm:prSet>
      <dgm:spPr/>
      <dgm:t>
        <a:bodyPr/>
        <a:lstStyle/>
        <a:p>
          <a:endParaRPr lang="en-US"/>
        </a:p>
      </dgm:t>
    </dgm:pt>
  </dgm:ptLst>
  <dgm:cxnLst>
    <dgm:cxn modelId="{F69D417C-4B1F-4816-BD3F-A3464A0FA7C1}" type="presOf" srcId="{90F54BD3-FA5E-4716-A539-6AF78317991B}" destId="{AECDA1D9-0C71-43A2-B8F7-74AAFB8D1CBB}" srcOrd="0" destOrd="0" presId="urn:microsoft.com/office/officeart/2005/8/layout/lProcess3"/>
    <dgm:cxn modelId="{DE9E199B-395D-494C-B1F3-184CA2A26915}" type="presOf" srcId="{718DE2EA-359B-47EB-B1BC-7D1F58065EE5}" destId="{CA4107A0-69D9-452B-950A-47E18FDD9259}" srcOrd="0" destOrd="0" presId="urn:microsoft.com/office/officeart/2005/8/layout/lProcess3"/>
    <dgm:cxn modelId="{DDF31C62-07C6-4844-B2FC-60F29A2FF12D}" srcId="{066C32FC-4FCC-42C2-A794-7D230DCEB743}" destId="{EE6F6BE8-8279-47C5-8DCD-0741C41B36DF}" srcOrd="0" destOrd="0" parTransId="{0E6D1226-AC77-427E-955F-D6CAB48E340B}" sibTransId="{C236683C-B3F5-4693-9429-520FFD7CA4DC}"/>
    <dgm:cxn modelId="{660DC58E-4A0D-46BB-8A52-45D0E6D424EF}" type="presOf" srcId="{EE6F6BE8-8279-47C5-8DCD-0741C41B36DF}" destId="{3F422DED-5692-49D6-99B6-02ECEF726FD6}" srcOrd="0" destOrd="0" presId="urn:microsoft.com/office/officeart/2005/8/layout/lProcess3"/>
    <dgm:cxn modelId="{C9F7A0C0-EDAF-46DA-90D1-5C283EEE122E}" type="presOf" srcId="{066C32FC-4FCC-42C2-A794-7D230DCEB743}" destId="{C38CF7E1-5A4E-444D-9232-86BB829B4418}" srcOrd="0" destOrd="0" presId="urn:microsoft.com/office/officeart/2005/8/layout/lProcess3"/>
    <dgm:cxn modelId="{3FACE150-A35B-47B7-A6C8-7B8FECE8DDE3}" srcId="{EE6F6BE8-8279-47C5-8DCD-0741C41B36DF}" destId="{718DE2EA-359B-47EB-B1BC-7D1F58065EE5}" srcOrd="1" destOrd="0" parTransId="{68594A0A-5C8E-4322-AC0F-A418D8447870}" sibTransId="{247B0351-8A50-4F4A-A3AE-80E0FAD22A2F}"/>
    <dgm:cxn modelId="{5E7A9CC0-A737-4C42-8866-7ED93F41A71B}" srcId="{EE6F6BE8-8279-47C5-8DCD-0741C41B36DF}" destId="{90F54BD3-FA5E-4716-A539-6AF78317991B}" srcOrd="0" destOrd="0" parTransId="{6AE68AD0-8F23-4744-BC09-C1864AB4E946}" sibTransId="{606ED9B2-1D33-49FD-88E6-2B4E970E339A}"/>
    <dgm:cxn modelId="{2BAB0924-3708-4417-BB82-87B329F310BD}" type="presOf" srcId="{0B02EF48-7FEB-41C6-B59F-7617F112CA0D}" destId="{A95221E9-B328-4816-B8AD-ACB6962724C8}" srcOrd="0" destOrd="0" presId="urn:microsoft.com/office/officeart/2005/8/layout/lProcess3"/>
    <dgm:cxn modelId="{142B6066-BFE9-4FEF-9AF0-56F0F666DD68}" srcId="{EE6F6BE8-8279-47C5-8DCD-0741C41B36DF}" destId="{0B02EF48-7FEB-41C6-B59F-7617F112CA0D}" srcOrd="2" destOrd="0" parTransId="{90B3D4B8-4944-4DE6-A648-BF24DEB58951}" sibTransId="{594E7817-071E-4F85-A630-330545E1EC3F}"/>
    <dgm:cxn modelId="{9338FD9C-E13A-4ED2-893D-37352994BACF}" type="presParOf" srcId="{C38CF7E1-5A4E-444D-9232-86BB829B4418}" destId="{44F24A32-B63F-455E-8B2A-70A95E1C9ED0}" srcOrd="0" destOrd="0" presId="urn:microsoft.com/office/officeart/2005/8/layout/lProcess3"/>
    <dgm:cxn modelId="{E8F75E17-0E55-44E7-BEA7-0E0C5DAA7768}" type="presParOf" srcId="{44F24A32-B63F-455E-8B2A-70A95E1C9ED0}" destId="{3F422DED-5692-49D6-99B6-02ECEF726FD6}" srcOrd="0" destOrd="0" presId="urn:microsoft.com/office/officeart/2005/8/layout/lProcess3"/>
    <dgm:cxn modelId="{98D0194F-1119-4AC4-A649-B753E1E13F1E}" type="presParOf" srcId="{44F24A32-B63F-455E-8B2A-70A95E1C9ED0}" destId="{E1293DC6-B5C4-4EDE-BA4B-334865AFC1AC}" srcOrd="1" destOrd="0" presId="urn:microsoft.com/office/officeart/2005/8/layout/lProcess3"/>
    <dgm:cxn modelId="{15C301D2-5BD4-4B85-838F-1C0AEC91EE57}" type="presParOf" srcId="{44F24A32-B63F-455E-8B2A-70A95E1C9ED0}" destId="{AECDA1D9-0C71-43A2-B8F7-74AAFB8D1CBB}" srcOrd="2" destOrd="0" presId="urn:microsoft.com/office/officeart/2005/8/layout/lProcess3"/>
    <dgm:cxn modelId="{2FD41FDC-FA4B-4101-8B92-4C86955B0D96}" type="presParOf" srcId="{44F24A32-B63F-455E-8B2A-70A95E1C9ED0}" destId="{23A61EC5-B080-43E2-9DF3-DCBC928DD8FB}" srcOrd="3" destOrd="0" presId="urn:microsoft.com/office/officeart/2005/8/layout/lProcess3"/>
    <dgm:cxn modelId="{5CDC0325-0958-4F7F-92BD-9D69D014479A}" type="presParOf" srcId="{44F24A32-B63F-455E-8B2A-70A95E1C9ED0}" destId="{CA4107A0-69D9-452B-950A-47E18FDD9259}" srcOrd="4" destOrd="0" presId="urn:microsoft.com/office/officeart/2005/8/layout/lProcess3"/>
    <dgm:cxn modelId="{C5F254C7-9A85-4C40-A365-FBB5C22E9D59}" type="presParOf" srcId="{44F24A32-B63F-455E-8B2A-70A95E1C9ED0}" destId="{4AC2B6D8-8420-413D-B3C4-56CC46528B5D}" srcOrd="5" destOrd="0" presId="urn:microsoft.com/office/officeart/2005/8/layout/lProcess3"/>
    <dgm:cxn modelId="{66AAEAA3-D796-40F6-939F-DBD6A74EE8DA}" type="presParOf" srcId="{44F24A32-B63F-455E-8B2A-70A95E1C9ED0}" destId="{A95221E9-B328-4816-B8AD-ACB6962724C8}"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11/7/2018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11/7/2018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Survey Process – FY2017</a:t>
            </a:r>
            <a:endParaRPr lang="en-US" dirty="0"/>
          </a:p>
        </p:txBody>
      </p:sp>
      <p:sp>
        <p:nvSpPr>
          <p:cNvPr id="4" name="Slide Number Placeholder 3"/>
          <p:cNvSpPr>
            <a:spLocks noGrp="1"/>
          </p:cNvSpPr>
          <p:nvPr>
            <p:ph type="sldNum" sz="quarter" idx="10"/>
          </p:nvPr>
        </p:nvSpPr>
        <p:spPr/>
        <p:txBody>
          <a:bodyPr/>
          <a:lstStyle/>
          <a:p>
            <a:fld id="{890F84CF-5ECD-4B62-9537-D6E02C1D8120}" type="slidenum">
              <a:rPr lang="en-US" smtClean="0"/>
              <a:t>3</a:t>
            </a:fld>
            <a:endParaRPr lang="en-US"/>
          </a:p>
        </p:txBody>
      </p:sp>
    </p:spTree>
    <p:extLst>
      <p:ext uri="{BB962C8B-B14F-4D97-AF65-F5344CB8AC3E}">
        <p14:creationId xmlns:p14="http://schemas.microsoft.com/office/powerpoint/2010/main" val="274061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 – What?</a:t>
            </a:r>
          </a:p>
          <a:p>
            <a:endParaRPr lang="en-US" dirty="0" smtClean="0"/>
          </a:p>
          <a:p>
            <a:r>
              <a:rPr lang="en-US" dirty="0" smtClean="0"/>
              <a:t>Facility Actions (Investigation and Remediation)</a:t>
            </a:r>
          </a:p>
          <a:p>
            <a:endParaRPr lang="en-US" dirty="0" smtClean="0"/>
          </a:p>
          <a:p>
            <a:r>
              <a:rPr lang="en-US" dirty="0" smtClean="0"/>
              <a:t>Intake </a:t>
            </a:r>
          </a:p>
          <a:p>
            <a:r>
              <a:rPr lang="en-US" dirty="0" smtClean="0"/>
              <a:t/>
            </a:r>
            <a:br>
              <a:rPr lang="en-US" dirty="0" smtClean="0"/>
            </a:br>
            <a:r>
              <a:rPr lang="en-US" dirty="0" smtClean="0"/>
              <a:t>Triage and Prioritization</a:t>
            </a:r>
          </a:p>
          <a:p>
            <a:endParaRPr lang="en-US" dirty="0" smtClean="0"/>
          </a:p>
          <a:p>
            <a:r>
              <a:rPr lang="en-US" dirty="0" smtClean="0"/>
              <a:t>Systems – ACTS</a:t>
            </a:r>
          </a:p>
          <a:p>
            <a:endParaRPr lang="en-US" dirty="0"/>
          </a:p>
        </p:txBody>
      </p:sp>
      <p:sp>
        <p:nvSpPr>
          <p:cNvPr id="4" name="Slide Number Placeholder 3"/>
          <p:cNvSpPr>
            <a:spLocks noGrp="1"/>
          </p:cNvSpPr>
          <p:nvPr>
            <p:ph type="sldNum" sz="quarter" idx="10"/>
          </p:nvPr>
        </p:nvSpPr>
        <p:spPr/>
        <p:txBody>
          <a:bodyPr/>
          <a:lstStyle/>
          <a:p>
            <a:fld id="{890F84CF-5ECD-4B62-9537-D6E02C1D8120}" type="slidenum">
              <a:rPr lang="en-US" smtClean="0"/>
              <a:t>9</a:t>
            </a:fld>
            <a:endParaRPr lang="en-US"/>
          </a:p>
        </p:txBody>
      </p:sp>
    </p:spTree>
    <p:extLst>
      <p:ext uri="{BB962C8B-B14F-4D97-AF65-F5344CB8AC3E}">
        <p14:creationId xmlns:p14="http://schemas.microsoft.com/office/powerpoint/2010/main" val="25944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Facilities are selected for audits based on data analysis.  </a:t>
            </a:r>
          </a:p>
          <a:p>
            <a:r>
              <a:rPr lang="en-US" sz="1200" dirty="0" smtClean="0"/>
              <a:t>Facilities receive a letter informing them of the audit, and requesting information to be uploaded to a secure server (letter is from Myers and Stauffer, the audit firm contracted by CMS). </a:t>
            </a:r>
          </a:p>
          <a:p>
            <a:r>
              <a:rPr lang="en-US" sz="1200" dirty="0" smtClean="0"/>
              <a:t>Facilities have 5 business days to submit the requested data to a secure FTP site.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Significant variances between data submitted and verified: Assigned one-star staffing rating</a:t>
            </a:r>
          </a:p>
          <a:p>
            <a:endParaRPr lang="en-US" dirty="0" smtClean="0"/>
          </a:p>
          <a:p>
            <a:r>
              <a:rPr lang="en-US" sz="1200" dirty="0" smtClean="0"/>
              <a:t>Slight variances</a:t>
            </a:r>
            <a:r>
              <a:rPr lang="en-US" sz="1200" baseline="0" dirty="0" smtClean="0"/>
              <a:t> </a:t>
            </a:r>
            <a:r>
              <a:rPr lang="en-US" sz="1200" dirty="0" smtClean="0"/>
              <a:t>w/policy issues: Facility informed of issues with expectations to correct in future quarters</a:t>
            </a:r>
          </a:p>
          <a:p>
            <a:endParaRPr lang="en-US" sz="1200" dirty="0" smtClean="0"/>
          </a:p>
          <a:p>
            <a:r>
              <a:rPr lang="en-US" sz="1200" kern="1200" dirty="0" smtClean="0">
                <a:solidFill>
                  <a:schemeClr val="tx1"/>
                </a:solidFill>
                <a:effectLst/>
                <a:latin typeface="+mn-lt"/>
                <a:ea typeface="+mn-ea"/>
                <a:cs typeface="+mn-cs"/>
              </a:rPr>
              <a:t>Initially, I had included this bullet point on the first slide but this was cut when I reviewed the slides with Evan.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There are two types of audits:</a:t>
            </a:r>
          </a:p>
          <a:p>
            <a:pPr lvl="1"/>
            <a:r>
              <a:rPr lang="en-US" sz="1200" kern="1200" dirty="0" smtClean="0">
                <a:solidFill>
                  <a:schemeClr val="tx1"/>
                </a:solidFill>
                <a:effectLst/>
                <a:latin typeface="+mn-lt"/>
                <a:ea typeface="+mn-ea"/>
                <a:cs typeface="+mn-cs"/>
              </a:rPr>
              <a:t>Targeted audits looking at a specific issue which may indicate inaccurate reporting and;</a:t>
            </a:r>
          </a:p>
          <a:p>
            <a:pPr lvl="1"/>
            <a:r>
              <a:rPr lang="en-US" sz="1200" kern="1200" dirty="0" smtClean="0">
                <a:solidFill>
                  <a:schemeClr val="tx1"/>
                </a:solidFill>
                <a:effectLst/>
                <a:latin typeface="+mn-lt"/>
                <a:ea typeface="+mn-ea"/>
                <a:cs typeface="+mn-cs"/>
              </a:rPr>
              <a:t>General audits looking at overall PBJ reporting</a:t>
            </a:r>
          </a:p>
          <a:p>
            <a:r>
              <a:rPr lang="en-US" sz="1200" kern="1200" dirty="0" smtClean="0">
                <a:solidFill>
                  <a:schemeClr val="tx1"/>
                </a:solidFill>
                <a:effectLst/>
                <a:latin typeface="+mn-lt"/>
                <a:ea typeface="+mn-ea"/>
                <a:cs typeface="+mn-cs"/>
              </a:rPr>
              <a:t>The talking points went on to explain the audits currently being done as follows: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two types of audits being done currently.  </a:t>
            </a:r>
          </a:p>
          <a:p>
            <a:pPr lvl="0"/>
            <a:r>
              <a:rPr lang="en-US" sz="1200" kern="1200" dirty="0" smtClean="0">
                <a:solidFill>
                  <a:schemeClr val="tx1"/>
                </a:solidFill>
                <a:effectLst/>
                <a:latin typeface="+mn-lt"/>
                <a:ea typeface="+mn-ea"/>
                <a:cs typeface="+mn-cs"/>
              </a:rPr>
              <a:t>Targeted audits are a shortened version of the audit process.  These audits focus on specific data anomalies found in the facility’s submitted data. (An example of this would be a facility with an employee or employees working more than 400 hours in a one month period.)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General audits (also called off-sites) cover all aspects of the PBJ reporting requirements.  Auditors are checking the accuracy of the staffing data being reported and verifying that the facility is following all CMS policy related to PBJ.    Myers and Stauffer does an entrance conference with providers for all off-sites.  They discuss process, time line and go through an entrance questionnaire where they ask a series of questions about how the facility submitted data for PBJ.  At the conclusion of the audit, the auditors discuss the findings with the facility. If the audit results in actions taken against the provider, a formal report is provided.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the audits being done currently are off-site (whether they are targeted (also called short form) or the full off-site audit.  I revised the talking points so that they don’t start post audit but still did not mention the two types.  If you think this should be part of your presentation, let me know and I will revise accordingly.  </a:t>
            </a:r>
          </a:p>
          <a:p>
            <a:endParaRPr lang="en-US"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a:p>
        </p:txBody>
      </p:sp>
    </p:spTree>
    <p:extLst>
      <p:ext uri="{BB962C8B-B14F-4D97-AF65-F5344CB8AC3E}">
        <p14:creationId xmlns:p14="http://schemas.microsoft.com/office/powerpoint/2010/main" val="303565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a:p>
        </p:txBody>
      </p:sp>
    </p:spTree>
    <p:extLst>
      <p:ext uri="{BB962C8B-B14F-4D97-AF65-F5344CB8AC3E}">
        <p14:creationId xmlns:p14="http://schemas.microsoft.com/office/powerpoint/2010/main" val="304841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time</a:t>
            </a:r>
            <a:r>
              <a:rPr lang="en-US" baseline="0" dirty="0" smtClean="0"/>
              <a:t> limited waiver is a waiver that holds life safety enforcement actions in abeyance for a specific period of time as requested by the facility.   It is requested when a life safety code deficiency cannot be corrected in less than 90 days.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a:p>
        </p:txBody>
      </p:sp>
    </p:spTree>
    <p:extLst>
      <p:ext uri="{BB962C8B-B14F-4D97-AF65-F5344CB8AC3E}">
        <p14:creationId xmlns:p14="http://schemas.microsoft.com/office/powerpoint/2010/main" val="297911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time</a:t>
            </a:r>
            <a:r>
              <a:rPr lang="en-US" baseline="0" dirty="0" smtClean="0"/>
              <a:t> limited waiver is a waiver that holds life safety enforcement actions in abeyance for a specific period of time as requested by the facility.   It is requested when a life safety code deficiency cannot be corrected in less than 90 days.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a:p>
        </p:txBody>
      </p:sp>
    </p:spTree>
    <p:extLst>
      <p:ext uri="{BB962C8B-B14F-4D97-AF65-F5344CB8AC3E}">
        <p14:creationId xmlns:p14="http://schemas.microsoft.com/office/powerpoint/2010/main" val="194629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time</a:t>
            </a:r>
            <a:r>
              <a:rPr lang="en-US" baseline="0" dirty="0" smtClean="0"/>
              <a:t> limited waiver is a waiver that holds life safety enforcement actions in abeyance for a specific period of time as requested by the facility.   It is requested when a life safety code deficiency cannot be corrected in less than 90 days.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a:p>
        </p:txBody>
      </p:sp>
    </p:spTree>
    <p:extLst>
      <p:ext uri="{BB962C8B-B14F-4D97-AF65-F5344CB8AC3E}">
        <p14:creationId xmlns:p14="http://schemas.microsoft.com/office/powerpoint/2010/main" val="340267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a:p>
        </p:txBody>
      </p:sp>
    </p:spTree>
    <p:extLst>
      <p:ext uri="{BB962C8B-B14F-4D97-AF65-F5344CB8AC3E}">
        <p14:creationId xmlns:p14="http://schemas.microsoft.com/office/powerpoint/2010/main" val="4246914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a:p>
        </p:txBody>
      </p:sp>
    </p:spTree>
    <p:extLst>
      <p:ext uri="{BB962C8B-B14F-4D97-AF65-F5344CB8AC3E}">
        <p14:creationId xmlns:p14="http://schemas.microsoft.com/office/powerpoint/2010/main" val="74773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430503"/>
            <a:ext cx="8229600" cy="868362"/>
          </a:xfrm>
          <a:prstGeom prst="rect">
            <a:avLst/>
          </a:prstGeom>
          <a:noFill/>
          <a:effectLst/>
        </p:spPr>
        <p:txBody>
          <a:bodyPr vert="horz" lIns="91440" tIns="45720" rIns="91440" bIns="45720" rtlCol="0" anchor="ctr" anchorCtr="0">
            <a:normAutofit/>
          </a:bodyPr>
          <a:lstStyle>
            <a:lvl1pPr>
              <a:lnSpc>
                <a:spcPts val="2400"/>
              </a:lnSpc>
              <a:defRPr lang="en-US"/>
            </a:lvl1pPr>
          </a:lstStyle>
          <a:p>
            <a:r>
              <a:rPr lang="en-US" dirty="0"/>
              <a:t>Click to edit Master title style</a:t>
            </a:r>
          </a:p>
        </p:txBody>
      </p:sp>
      <p:sp>
        <p:nvSpPr>
          <p:cNvPr id="6" name="Slide Number Placeholder 5"/>
          <p:cNvSpPr>
            <a:spLocks noGrp="1"/>
          </p:cNvSpPr>
          <p:nvPr>
            <p:ph type="sldNum" sz="quarter" idx="4"/>
          </p:nvPr>
        </p:nvSpPr>
        <p:spPr>
          <a:xfrm>
            <a:off x="8398830" y="93030"/>
            <a:ext cx="495766" cy="180918"/>
          </a:xfrm>
          <a:prstGeom prst="rect">
            <a:avLst/>
          </a:prstGeom>
        </p:spPr>
        <p:txBody>
          <a:bodyPr vert="horz" lIns="91440" tIns="45720" rIns="91440" bIns="45720" rtlCol="0" anchor="b"/>
          <a:lstStyle>
            <a:lvl1pPr algn="ctr">
              <a:defRPr lang="en-US" smtClean="0"/>
            </a:lvl1pPr>
          </a:lstStyle>
          <a:p>
            <a:fld id="{295008BC-DA31-4D19-837B-EFA4386B05F5}" type="slidenum">
              <a:rPr>
                <a:solidFill>
                  <a:srgbClr val="FFFFFF">
                    <a:lumMod val="50000"/>
                  </a:srgbClr>
                </a:solidFill>
              </a:rPr>
              <a:pPr/>
              <a:t>‹#›</a:t>
            </a:fld>
            <a:endParaRPr dirty="0">
              <a:solidFill>
                <a:srgbClr val="FFFFFF">
                  <a:lumMod val="50000"/>
                </a:srgbClr>
              </a:solidFill>
            </a:endParaRPr>
          </a:p>
        </p:txBody>
      </p:sp>
      <p:cxnSp>
        <p:nvCxnSpPr>
          <p:cNvPr id="3" name="Straight Connector 2"/>
          <p:cNvCxnSpPr>
            <a:stCxn id="6" idx="3"/>
            <a:endCxn id="6" idx="3"/>
          </p:cNvCxnSpPr>
          <p:nvPr userDrawn="1"/>
        </p:nvCxnSpPr>
        <p:spPr>
          <a:xfrm>
            <a:off x="8894596" y="183489"/>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839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58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bwMode="auto">
          <a:xfrm>
            <a:off x="1" y="2"/>
            <a:ext cx="423333" cy="1117599"/>
          </a:xfrm>
          <a:prstGeom prst="rect">
            <a:avLst/>
          </a:prstGeom>
          <a:solidFill>
            <a:srgbClr val="EFC20D"/>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fontAlgn="base" hangingPunct="0">
              <a:lnSpc>
                <a:spcPts val="1875"/>
              </a:lnSpc>
              <a:spcBef>
                <a:spcPct val="0"/>
              </a:spcBef>
              <a:spcAft>
                <a:spcPts val="750"/>
              </a:spcAft>
              <a:buClr>
                <a:srgbClr val="FDAA03"/>
              </a:buClr>
            </a:pPr>
            <a:endParaRPr lang="en-US" sz="1350" b="1" dirty="0">
              <a:solidFill>
                <a:prstClr val="black"/>
              </a:solidFill>
              <a:latin typeface="Arial" charset="0"/>
            </a:endParaRPr>
          </a:p>
        </p:txBody>
      </p:sp>
      <p:cxnSp>
        <p:nvCxnSpPr>
          <p:cNvPr id="11" name="Straight Connector 10"/>
          <p:cNvCxnSpPr/>
          <p:nvPr userDrawn="1"/>
        </p:nvCxnSpPr>
        <p:spPr bwMode="auto">
          <a:xfrm>
            <a:off x="840583" y="1178468"/>
            <a:ext cx="7944793" cy="0"/>
          </a:xfrm>
          <a:prstGeom prst="line">
            <a:avLst/>
          </a:prstGeom>
          <a:solidFill>
            <a:srgbClr val="FFCC99"/>
          </a:solidFill>
          <a:ln w="12700" cap="flat" cmpd="sng" algn="ctr">
            <a:solidFill>
              <a:srgbClr val="EFC20D"/>
            </a:solidFill>
            <a:prstDash val="solid"/>
            <a:round/>
            <a:headEnd type="none" w="med" len="med"/>
            <a:tailEnd type="none" w="med" len="med"/>
          </a:ln>
          <a:effectLst/>
        </p:spPr>
      </p:cxnSp>
      <p:sp>
        <p:nvSpPr>
          <p:cNvPr id="12" name="Rectangle 11"/>
          <p:cNvSpPr/>
          <p:nvPr userDrawn="1"/>
        </p:nvSpPr>
        <p:spPr bwMode="auto">
          <a:xfrm>
            <a:off x="1" y="1320801"/>
            <a:ext cx="406400" cy="5537200"/>
          </a:xfrm>
          <a:prstGeom prst="rect">
            <a:avLst/>
          </a:prstGeom>
          <a:solidFill>
            <a:schemeClr val="tx2"/>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fontAlgn="base" hangingPunct="0">
              <a:lnSpc>
                <a:spcPts val="1875"/>
              </a:lnSpc>
              <a:spcBef>
                <a:spcPct val="0"/>
              </a:spcBef>
              <a:spcAft>
                <a:spcPts val="750"/>
              </a:spcAft>
              <a:buClr>
                <a:srgbClr val="FDAA03"/>
              </a:buClr>
            </a:pPr>
            <a:endParaRPr lang="en-US" sz="1350" b="1" dirty="0">
              <a:solidFill>
                <a:srgbClr val="005F9E"/>
              </a:solidFill>
              <a:latin typeface="Arial" charset="0"/>
            </a:endParaRPr>
          </a:p>
        </p:txBody>
      </p:sp>
    </p:spTree>
    <p:extLst>
      <p:ext uri="{BB962C8B-B14F-4D97-AF65-F5344CB8AC3E}">
        <p14:creationId xmlns:p14="http://schemas.microsoft.com/office/powerpoint/2010/main" val="2864322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430503"/>
            <a:ext cx="8229600" cy="868362"/>
          </a:xfrm>
          <a:prstGeom prst="rect">
            <a:avLst/>
          </a:prstGeom>
          <a:noFill/>
          <a:effectLst/>
        </p:spPr>
        <p:txBody>
          <a:bodyPr vert="horz" lIns="91440" tIns="45720" rIns="91440" bIns="45720" rtlCol="0" anchor="ctr" anchorCtr="0">
            <a:normAutofit/>
          </a:bodyPr>
          <a:lstStyle>
            <a:lvl1pPr>
              <a:lnSpc>
                <a:spcPts val="2400"/>
              </a:lnSpc>
              <a:defRPr lang="en-US"/>
            </a:lvl1pPr>
          </a:lstStyle>
          <a:p>
            <a:r>
              <a:rPr lang="en-US" dirty="0"/>
              <a:t>Click to edit Master title style</a:t>
            </a:r>
          </a:p>
        </p:txBody>
      </p:sp>
      <p:sp>
        <p:nvSpPr>
          <p:cNvPr id="6" name="Slide Number Placeholder 5"/>
          <p:cNvSpPr>
            <a:spLocks noGrp="1"/>
          </p:cNvSpPr>
          <p:nvPr>
            <p:ph type="sldNum" sz="quarter" idx="4"/>
          </p:nvPr>
        </p:nvSpPr>
        <p:spPr>
          <a:xfrm>
            <a:off x="8398830" y="93030"/>
            <a:ext cx="495766" cy="180918"/>
          </a:xfrm>
          <a:prstGeom prst="rect">
            <a:avLst/>
          </a:prstGeom>
        </p:spPr>
        <p:txBody>
          <a:bodyPr vert="horz" lIns="91440" tIns="45720" rIns="91440" bIns="45720" rtlCol="0" anchor="b"/>
          <a:lstStyle>
            <a:lvl1pPr algn="ctr">
              <a:defRPr lang="en-US" smtClean="0"/>
            </a:lvl1pPr>
          </a:lstStyle>
          <a:p>
            <a:fld id="{295008BC-DA31-4D19-837B-EFA4386B05F5}" type="slidenum">
              <a:rPr>
                <a:solidFill>
                  <a:srgbClr val="FFFFFF">
                    <a:lumMod val="50000"/>
                  </a:srgbClr>
                </a:solidFill>
              </a:rPr>
              <a:pPr/>
              <a:t>‹#›</a:t>
            </a:fld>
            <a:endParaRPr dirty="0">
              <a:solidFill>
                <a:srgbClr val="FFFFFF">
                  <a:lumMod val="50000"/>
                </a:srgbClr>
              </a:solidFill>
            </a:endParaRPr>
          </a:p>
        </p:txBody>
      </p:sp>
      <p:cxnSp>
        <p:nvCxnSpPr>
          <p:cNvPr id="3" name="Straight Connector 2"/>
          <p:cNvCxnSpPr>
            <a:stCxn id="6" idx="3"/>
            <a:endCxn id="6" idx="3"/>
          </p:cNvCxnSpPr>
          <p:nvPr userDrawn="1"/>
        </p:nvCxnSpPr>
        <p:spPr>
          <a:xfrm>
            <a:off x="8894596" y="183489"/>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839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58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bwMode="auto">
          <a:xfrm>
            <a:off x="1" y="2"/>
            <a:ext cx="423333" cy="1117599"/>
          </a:xfrm>
          <a:prstGeom prst="rect">
            <a:avLst/>
          </a:prstGeom>
          <a:solidFill>
            <a:srgbClr val="EFC20D"/>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fontAlgn="base" hangingPunct="0">
              <a:lnSpc>
                <a:spcPts val="1875"/>
              </a:lnSpc>
              <a:spcBef>
                <a:spcPct val="0"/>
              </a:spcBef>
              <a:spcAft>
                <a:spcPts val="750"/>
              </a:spcAft>
              <a:buClr>
                <a:srgbClr val="FDAA03"/>
              </a:buClr>
            </a:pPr>
            <a:endParaRPr lang="en-US" sz="1350" b="1" dirty="0">
              <a:solidFill>
                <a:prstClr val="black"/>
              </a:solidFill>
              <a:latin typeface="Arial" charset="0"/>
            </a:endParaRPr>
          </a:p>
        </p:txBody>
      </p:sp>
      <p:cxnSp>
        <p:nvCxnSpPr>
          <p:cNvPr id="11" name="Straight Connector 10"/>
          <p:cNvCxnSpPr/>
          <p:nvPr userDrawn="1"/>
        </p:nvCxnSpPr>
        <p:spPr bwMode="auto">
          <a:xfrm>
            <a:off x="840583" y="1178468"/>
            <a:ext cx="7944793" cy="0"/>
          </a:xfrm>
          <a:prstGeom prst="line">
            <a:avLst/>
          </a:prstGeom>
          <a:solidFill>
            <a:srgbClr val="FFCC99"/>
          </a:solidFill>
          <a:ln w="12700" cap="flat" cmpd="sng" algn="ctr">
            <a:solidFill>
              <a:srgbClr val="EFC20D"/>
            </a:solidFill>
            <a:prstDash val="solid"/>
            <a:round/>
            <a:headEnd type="none" w="med" len="med"/>
            <a:tailEnd type="none" w="med" len="med"/>
          </a:ln>
          <a:effectLst/>
        </p:spPr>
      </p:cxnSp>
      <p:sp>
        <p:nvSpPr>
          <p:cNvPr id="12" name="Rectangle 11"/>
          <p:cNvSpPr/>
          <p:nvPr userDrawn="1"/>
        </p:nvSpPr>
        <p:spPr bwMode="auto">
          <a:xfrm>
            <a:off x="1" y="1320801"/>
            <a:ext cx="406400" cy="5537200"/>
          </a:xfrm>
          <a:prstGeom prst="rect">
            <a:avLst/>
          </a:prstGeom>
          <a:solidFill>
            <a:schemeClr val="tx2"/>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fontAlgn="base" hangingPunct="0">
              <a:lnSpc>
                <a:spcPts val="1875"/>
              </a:lnSpc>
              <a:spcBef>
                <a:spcPct val="0"/>
              </a:spcBef>
              <a:spcAft>
                <a:spcPts val="750"/>
              </a:spcAft>
              <a:buClr>
                <a:srgbClr val="FDAA03"/>
              </a:buClr>
            </a:pPr>
            <a:endParaRPr lang="en-US" sz="1350" b="1" dirty="0">
              <a:solidFill>
                <a:srgbClr val="005F9E"/>
              </a:solidFill>
              <a:latin typeface="Arial" charset="0"/>
            </a:endParaRPr>
          </a:p>
        </p:txBody>
      </p:sp>
    </p:spTree>
    <p:extLst>
      <p:ext uri="{BB962C8B-B14F-4D97-AF65-F5344CB8AC3E}">
        <p14:creationId xmlns:p14="http://schemas.microsoft.com/office/powerpoint/2010/main" val="1885332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8A3AB8-2EB7-46EE-9517-B3F1D5A745E9}" type="datetimeFigureOut">
              <a:rPr lang="en-US" smtClean="0"/>
              <a:t>11/7/2018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E8686A7-3777-4DF7-B003-364A19EEB4EA}" type="slidenum">
              <a:rPr lang="en-US" smtClean="0"/>
              <a:t>‹#›</a:t>
            </a:fld>
            <a:endParaRPr lang="en-US"/>
          </a:p>
        </p:txBody>
      </p:sp>
    </p:spTree>
    <p:extLst>
      <p:ext uri="{BB962C8B-B14F-4D97-AF65-F5344CB8AC3E}">
        <p14:creationId xmlns:p14="http://schemas.microsoft.com/office/powerpoint/2010/main" val="1677423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14" name="Group 13"/>
          <p:cNvGrpSpPr/>
          <p:nvPr userDrawn="1"/>
        </p:nvGrpSpPr>
        <p:grpSpPr>
          <a:xfrm>
            <a:off x="-16933" y="1"/>
            <a:ext cx="9211733" cy="1015999"/>
            <a:chOff x="-16933" y="1"/>
            <a:chExt cx="9211733" cy="1015999"/>
          </a:xfrm>
        </p:grpSpPr>
        <p:sp>
          <p:nvSpPr>
            <p:cNvPr id="6" name="Rectangle 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3" name="Rectangle 12"/>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a:p>
        </p:txBody>
      </p:sp>
      <p:sp>
        <p:nvSpPr>
          <p:cNvPr id="4"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0" y="135467"/>
            <a:ext cx="9144000" cy="69426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86622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14" name="Group 13"/>
          <p:cNvGrpSpPr/>
          <p:nvPr userDrawn="1"/>
        </p:nvGrpSpPr>
        <p:grpSpPr>
          <a:xfrm>
            <a:off x="-16933" y="1"/>
            <a:ext cx="9211733" cy="1015999"/>
            <a:chOff x="-16933" y="1"/>
            <a:chExt cx="9211733" cy="1015999"/>
          </a:xfrm>
        </p:grpSpPr>
        <p:sp>
          <p:nvSpPr>
            <p:cNvPr id="6" name="Rectangle 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3" name="Rectangle 12"/>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a:p>
        </p:txBody>
      </p:sp>
      <p:sp>
        <p:nvSpPr>
          <p:cNvPr id="4"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0" y="135467"/>
            <a:ext cx="9144000" cy="69426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75624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grpSp>
        <p:nvGrpSpPr>
          <p:cNvPr id="14" name="Group 13"/>
          <p:cNvGrpSpPr/>
          <p:nvPr userDrawn="1"/>
        </p:nvGrpSpPr>
        <p:grpSpPr>
          <a:xfrm>
            <a:off x="-16933" y="1"/>
            <a:ext cx="9211733" cy="1015999"/>
            <a:chOff x="-16933" y="1"/>
            <a:chExt cx="9211733" cy="1015999"/>
          </a:xfrm>
        </p:grpSpPr>
        <p:sp>
          <p:nvSpPr>
            <p:cNvPr id="6" name="Rectangle 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3" name="Rectangle 12"/>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a:p>
        </p:txBody>
      </p:sp>
      <p:sp>
        <p:nvSpPr>
          <p:cNvPr id="4"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0" y="135467"/>
            <a:ext cx="9144000" cy="69426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8048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14" name="Group 13"/>
          <p:cNvGrpSpPr/>
          <p:nvPr userDrawn="1"/>
        </p:nvGrpSpPr>
        <p:grpSpPr>
          <a:xfrm>
            <a:off x="-16933" y="1"/>
            <a:ext cx="9211733" cy="1015999"/>
            <a:chOff x="-16933" y="1"/>
            <a:chExt cx="9211733" cy="1015999"/>
          </a:xfrm>
        </p:grpSpPr>
        <p:sp>
          <p:nvSpPr>
            <p:cNvPr id="6" name="Rectangle 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3" name="Rectangle 12"/>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a:p>
        </p:txBody>
      </p:sp>
      <p:sp>
        <p:nvSpPr>
          <p:cNvPr id="4"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0" y="135467"/>
            <a:ext cx="9144000" cy="69426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05547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grpSp>
        <p:nvGrpSpPr>
          <p:cNvPr id="14" name="Group 13"/>
          <p:cNvGrpSpPr/>
          <p:nvPr userDrawn="1"/>
        </p:nvGrpSpPr>
        <p:grpSpPr>
          <a:xfrm>
            <a:off x="-16933" y="1"/>
            <a:ext cx="9211733" cy="1015999"/>
            <a:chOff x="-16933" y="1"/>
            <a:chExt cx="9211733" cy="1015999"/>
          </a:xfrm>
        </p:grpSpPr>
        <p:sp>
          <p:nvSpPr>
            <p:cNvPr id="6" name="Rectangle 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3" name="Rectangle 12"/>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a:p>
        </p:txBody>
      </p:sp>
      <p:sp>
        <p:nvSpPr>
          <p:cNvPr id="4"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0" y="135467"/>
            <a:ext cx="9144000" cy="69426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2669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0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mailto:NHStaffing@cms.hhs.gov"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LeadingAge</a:t>
            </a:r>
            <a:r>
              <a:rPr lang="en-US" dirty="0" smtClean="0"/>
              <a:t> Annual Meeting</a:t>
            </a:r>
            <a:endParaRPr lang="en-US" dirty="0"/>
          </a:p>
        </p:txBody>
      </p:sp>
      <p:sp>
        <p:nvSpPr>
          <p:cNvPr id="4" name="Text Placeholder 3"/>
          <p:cNvSpPr>
            <a:spLocks noGrp="1"/>
          </p:cNvSpPr>
          <p:nvPr>
            <p:ph type="body" sz="quarter" idx="11"/>
          </p:nvPr>
        </p:nvSpPr>
        <p:spPr>
          <a:xfrm>
            <a:off x="5943600" y="3200400"/>
            <a:ext cx="2971800" cy="2133600"/>
          </a:xfrm>
        </p:spPr>
        <p:txBody>
          <a:bodyPr>
            <a:normAutofit/>
          </a:bodyPr>
          <a:lstStyle/>
          <a:p>
            <a:r>
              <a:rPr lang="en-US" dirty="0" smtClean="0"/>
              <a:t>Karen Tritz</a:t>
            </a:r>
          </a:p>
          <a:p>
            <a:endParaRPr lang="en-US" dirty="0"/>
          </a:p>
          <a:p>
            <a:r>
              <a:rPr lang="en-US" dirty="0" smtClean="0"/>
              <a:t>Division of Nursing Homes, QSOG</a:t>
            </a:r>
          </a:p>
        </p:txBody>
      </p:sp>
    </p:spTree>
    <p:extLst>
      <p:ext uri="{BB962C8B-B14F-4D97-AF65-F5344CB8AC3E}">
        <p14:creationId xmlns:p14="http://schemas.microsoft.com/office/powerpoint/2010/main" val="132973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Survey Actions</a:t>
            </a:r>
            <a:endParaRPr lang="en-US" dirty="0"/>
          </a:p>
        </p:txBody>
      </p:sp>
      <p:grpSp>
        <p:nvGrpSpPr>
          <p:cNvPr id="3" name="Group 2"/>
          <p:cNvGrpSpPr/>
          <p:nvPr/>
        </p:nvGrpSpPr>
        <p:grpSpPr>
          <a:xfrm>
            <a:off x="473162" y="2455109"/>
            <a:ext cx="2681236" cy="1505278"/>
            <a:chOff x="163335" y="4318956"/>
            <a:chExt cx="3542575" cy="1417030"/>
          </a:xfrm>
        </p:grpSpPr>
        <p:sp>
          <p:nvSpPr>
            <p:cNvPr id="13" name="Chevron 12"/>
            <p:cNvSpPr/>
            <p:nvPr/>
          </p:nvSpPr>
          <p:spPr>
            <a:xfrm>
              <a:off x="163335" y="4318956"/>
              <a:ext cx="3542575" cy="141703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hevron 4"/>
            <p:cNvSpPr/>
            <p:nvPr/>
          </p:nvSpPr>
          <p:spPr>
            <a:xfrm>
              <a:off x="871850" y="4318956"/>
              <a:ext cx="2125545" cy="1417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0003" rIns="0" bIns="20003" numCol="1" spcCol="1270" anchor="ctr" anchorCtr="0">
              <a:noAutofit/>
            </a:bodyPr>
            <a:lstStyle/>
            <a:p>
              <a:pPr algn="ctr" defTabSz="1400175">
                <a:lnSpc>
                  <a:spcPct val="90000"/>
                </a:lnSpc>
                <a:spcBef>
                  <a:spcPct val="0"/>
                </a:spcBef>
                <a:spcAft>
                  <a:spcPct val="35000"/>
                </a:spcAft>
              </a:pPr>
              <a:r>
                <a:rPr lang="en-US" sz="3150" dirty="0"/>
                <a:t>State Agency</a:t>
              </a:r>
            </a:p>
          </p:txBody>
        </p:sp>
      </p:grpSp>
      <p:grpSp>
        <p:nvGrpSpPr>
          <p:cNvPr id="4" name="Group 3"/>
          <p:cNvGrpSpPr/>
          <p:nvPr/>
        </p:nvGrpSpPr>
        <p:grpSpPr>
          <a:xfrm>
            <a:off x="2784692" y="2455109"/>
            <a:ext cx="2225426" cy="1414943"/>
            <a:chOff x="3245376" y="4439405"/>
            <a:chExt cx="2940337" cy="1176135"/>
          </a:xfrm>
        </p:grpSpPr>
        <p:sp>
          <p:nvSpPr>
            <p:cNvPr id="11" name="Chevron 10"/>
            <p:cNvSpPr/>
            <p:nvPr/>
          </p:nvSpPr>
          <p:spPr>
            <a:xfrm>
              <a:off x="3245376" y="4439405"/>
              <a:ext cx="2940337" cy="1176135"/>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Chevron 6"/>
            <p:cNvSpPr/>
            <p:nvPr/>
          </p:nvSpPr>
          <p:spPr>
            <a:xfrm>
              <a:off x="3833443" y="4439405"/>
              <a:ext cx="2352269" cy="11761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4288" rIns="0" bIns="14288" numCol="1" spcCol="1270" anchor="ctr" anchorCtr="0">
              <a:noAutofit/>
            </a:bodyPr>
            <a:lstStyle/>
            <a:p>
              <a:pPr algn="ctr" defTabSz="1000125">
                <a:lnSpc>
                  <a:spcPct val="90000"/>
                </a:lnSpc>
                <a:spcBef>
                  <a:spcPct val="0"/>
                </a:spcBef>
                <a:spcAft>
                  <a:spcPct val="35000"/>
                </a:spcAft>
              </a:pPr>
              <a:r>
                <a:rPr lang="en-US" sz="2250" dirty="0"/>
                <a:t>Investigate </a:t>
              </a:r>
            </a:p>
          </p:txBody>
        </p:sp>
      </p:grpSp>
      <p:grpSp>
        <p:nvGrpSpPr>
          <p:cNvPr id="5" name="Group 4"/>
          <p:cNvGrpSpPr/>
          <p:nvPr/>
        </p:nvGrpSpPr>
        <p:grpSpPr>
          <a:xfrm>
            <a:off x="4681210" y="2474705"/>
            <a:ext cx="2225426" cy="1395349"/>
            <a:chOff x="5774067" y="4451237"/>
            <a:chExt cx="2940337" cy="1159847"/>
          </a:xfrm>
        </p:grpSpPr>
        <p:sp>
          <p:nvSpPr>
            <p:cNvPr id="9" name="Chevron 8"/>
            <p:cNvSpPr/>
            <p:nvPr/>
          </p:nvSpPr>
          <p:spPr>
            <a:xfrm>
              <a:off x="5774067" y="4451237"/>
              <a:ext cx="2940337" cy="1152471"/>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Chevron 8"/>
            <p:cNvSpPr/>
            <p:nvPr/>
          </p:nvSpPr>
          <p:spPr>
            <a:xfrm>
              <a:off x="6472188" y="4458613"/>
              <a:ext cx="1787866" cy="11524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4288" rIns="0" bIns="14288" numCol="1" spcCol="1270" anchor="ctr" anchorCtr="0">
              <a:noAutofit/>
            </a:bodyPr>
            <a:lstStyle/>
            <a:p>
              <a:pPr algn="ctr" defTabSz="1000125">
                <a:lnSpc>
                  <a:spcPct val="90000"/>
                </a:lnSpc>
                <a:spcBef>
                  <a:spcPct val="0"/>
                </a:spcBef>
                <a:spcAft>
                  <a:spcPct val="35000"/>
                </a:spcAft>
              </a:pPr>
              <a:r>
                <a:rPr lang="en-US" sz="2250" dirty="0"/>
                <a:t>Triage-Follow-up</a:t>
              </a:r>
            </a:p>
          </p:txBody>
        </p:sp>
      </p:grpSp>
      <p:grpSp>
        <p:nvGrpSpPr>
          <p:cNvPr id="6" name="Group 5"/>
          <p:cNvGrpSpPr/>
          <p:nvPr/>
        </p:nvGrpSpPr>
        <p:grpSpPr>
          <a:xfrm>
            <a:off x="6633948" y="2446237"/>
            <a:ext cx="2205253" cy="1423817"/>
            <a:chOff x="8153233" y="4432029"/>
            <a:chExt cx="2940337" cy="1183511"/>
          </a:xfrm>
        </p:grpSpPr>
        <p:sp>
          <p:nvSpPr>
            <p:cNvPr id="7" name="Chevron 6"/>
            <p:cNvSpPr/>
            <p:nvPr/>
          </p:nvSpPr>
          <p:spPr>
            <a:xfrm>
              <a:off x="8153233" y="4439405"/>
              <a:ext cx="2940337" cy="1176135"/>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Chevron 10"/>
            <p:cNvSpPr/>
            <p:nvPr/>
          </p:nvSpPr>
          <p:spPr>
            <a:xfrm>
              <a:off x="8917722" y="4432029"/>
              <a:ext cx="1764202" cy="11761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4288" rIns="0" bIns="14288" numCol="1" spcCol="1270" anchor="ctr" anchorCtr="0">
              <a:noAutofit/>
            </a:bodyPr>
            <a:lstStyle/>
            <a:p>
              <a:pPr algn="ctr" defTabSz="1000125">
                <a:lnSpc>
                  <a:spcPct val="90000"/>
                </a:lnSpc>
                <a:spcBef>
                  <a:spcPct val="0"/>
                </a:spcBef>
                <a:spcAft>
                  <a:spcPct val="35000"/>
                </a:spcAft>
              </a:pPr>
              <a:r>
                <a:rPr lang="en-US" sz="2250" dirty="0"/>
                <a:t>System</a:t>
              </a:r>
            </a:p>
          </p:txBody>
        </p:sp>
      </p:grpSp>
    </p:spTree>
    <p:extLst>
      <p:ext uri="{BB962C8B-B14F-4D97-AF65-F5344CB8AC3E}">
        <p14:creationId xmlns:p14="http://schemas.microsoft.com/office/powerpoint/2010/main" val="309713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445928"/>
            <a:ext cx="2569984" cy="1705260"/>
          </a:xfrm>
          <a:prstGeom prst="rect">
            <a:avLst/>
          </a:prstGeom>
        </p:spPr>
      </p:pic>
      <p:sp>
        <p:nvSpPr>
          <p:cNvPr id="4" name="Title 3"/>
          <p:cNvSpPr>
            <a:spLocks noGrp="1"/>
          </p:cNvSpPr>
          <p:nvPr>
            <p:ph type="title"/>
          </p:nvPr>
        </p:nvSpPr>
        <p:spPr>
          <a:xfrm>
            <a:off x="628650" y="120365"/>
            <a:ext cx="7886700" cy="1325563"/>
          </a:xfrm>
        </p:spPr>
        <p:txBody>
          <a:bodyPr>
            <a:normAutofit/>
          </a:bodyPr>
          <a:lstStyle/>
          <a:p>
            <a:r>
              <a:rPr lang="en-US" sz="4000" dirty="0" smtClean="0"/>
              <a:t>    Payroll Based Journal Audit</a:t>
            </a:r>
            <a:endParaRPr lang="en-US" sz="4000" dirty="0"/>
          </a:p>
        </p:txBody>
      </p:sp>
      <p:sp>
        <p:nvSpPr>
          <p:cNvPr id="5" name="Content Placeholder 4"/>
          <p:cNvSpPr>
            <a:spLocks noGrp="1"/>
          </p:cNvSpPr>
          <p:nvPr>
            <p:ph idx="1"/>
          </p:nvPr>
        </p:nvSpPr>
        <p:spPr>
          <a:xfrm>
            <a:off x="628650" y="1287780"/>
            <a:ext cx="7886700" cy="4972050"/>
          </a:xfrm>
        </p:spPr>
        <p:txBody>
          <a:bodyPr>
            <a:normAutofit/>
          </a:bodyPr>
          <a:lstStyle/>
          <a:p>
            <a:endParaRPr lang="en-US" sz="2000" dirty="0" smtClean="0"/>
          </a:p>
          <a:p>
            <a:r>
              <a:rPr lang="en-US" sz="2000" dirty="0" smtClean="0"/>
              <a:t>Selection (Two types – targeted/general)</a:t>
            </a:r>
          </a:p>
          <a:p>
            <a:r>
              <a:rPr lang="en-US" sz="2000" dirty="0" smtClean="0"/>
              <a:t>Notification</a:t>
            </a:r>
          </a:p>
          <a:p>
            <a:r>
              <a:rPr lang="en-US" sz="2000" dirty="0" smtClean="0"/>
              <a:t>Entrance Conference with Provider</a:t>
            </a:r>
          </a:p>
          <a:p>
            <a:r>
              <a:rPr lang="en-US" sz="2000" dirty="0" smtClean="0"/>
              <a:t>Timely Upload of Requested Data to FTP site.</a:t>
            </a:r>
          </a:p>
          <a:p>
            <a:endParaRPr lang="en-US" sz="2000" dirty="0" smtClean="0"/>
          </a:p>
          <a:p>
            <a:r>
              <a:rPr lang="en-US" sz="2000" dirty="0" smtClean="0"/>
              <a:t>Post audit: Findings are documented and sent to facility:</a:t>
            </a:r>
          </a:p>
          <a:p>
            <a:pPr marL="800100" lvl="1" indent="-342900">
              <a:buAutoNum type="arabicPeriod"/>
            </a:pPr>
            <a:r>
              <a:rPr lang="en-US" sz="1800" dirty="0"/>
              <a:t>No issues</a:t>
            </a:r>
          </a:p>
          <a:p>
            <a:pPr marL="800100" lvl="1" indent="-342900">
              <a:buAutoNum type="arabicPeriod"/>
            </a:pPr>
            <a:r>
              <a:rPr lang="en-US" sz="1800" dirty="0" smtClean="0"/>
              <a:t>Slight variances = Information  and expectation to correct.</a:t>
            </a:r>
          </a:p>
          <a:p>
            <a:pPr marL="800100" lvl="1" indent="-342900">
              <a:buFont typeface="Arial" pitchFamily="34" charset="0"/>
              <a:buAutoNum type="arabicPeriod"/>
            </a:pPr>
            <a:r>
              <a:rPr lang="en-US" sz="1800" dirty="0"/>
              <a:t>Significant Issues or No response = Assigned one-star staffing rating (for 3 months)</a:t>
            </a:r>
          </a:p>
          <a:p>
            <a:pPr marL="800100" lvl="1" indent="-342900">
              <a:buAutoNum type="arabicPeriod"/>
            </a:pPr>
            <a:endParaRPr lang="en-US" sz="1800" dirty="0" smtClean="0"/>
          </a:p>
          <a:p>
            <a:r>
              <a:rPr lang="en-US" sz="2000" dirty="0" smtClean="0"/>
              <a:t>One-star staffing rating reduces a facility’s overall rating by one star</a:t>
            </a:r>
            <a:endParaRPr lang="en-US" sz="2000" dirty="0"/>
          </a:p>
          <a:p>
            <a:endParaRPr lang="en-US" dirty="0"/>
          </a:p>
        </p:txBody>
      </p:sp>
    </p:spTree>
    <p:extLst>
      <p:ext uri="{BB962C8B-B14F-4D97-AF65-F5344CB8AC3E}">
        <p14:creationId xmlns:p14="http://schemas.microsoft.com/office/powerpoint/2010/main" val="278210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88582"/>
            <a:ext cx="7886700" cy="1325563"/>
          </a:xfrm>
        </p:spPr>
        <p:txBody>
          <a:bodyPr>
            <a:normAutofit/>
          </a:bodyPr>
          <a:lstStyle/>
          <a:p>
            <a:pPr algn="ctr"/>
            <a:r>
              <a:rPr lang="en-US" sz="4000" dirty="0" smtClean="0"/>
              <a:t>PBJ Lessons Learned –</a:t>
            </a:r>
            <a:r>
              <a:rPr lang="en-US" sz="4000" dirty="0"/>
              <a:t> </a:t>
            </a:r>
            <a:r>
              <a:rPr lang="en-US" sz="4000" dirty="0" smtClean="0"/>
              <a:t>Avoid Common Errors</a:t>
            </a:r>
            <a:endParaRPr lang="en-US" sz="4000" dirty="0"/>
          </a:p>
        </p:txBody>
      </p:sp>
      <p:sp>
        <p:nvSpPr>
          <p:cNvPr id="3" name="Content Placeholder 2"/>
          <p:cNvSpPr>
            <a:spLocks noGrp="1"/>
          </p:cNvSpPr>
          <p:nvPr>
            <p:ph idx="1"/>
          </p:nvPr>
        </p:nvSpPr>
        <p:spPr>
          <a:xfrm>
            <a:off x="582930" y="2209800"/>
            <a:ext cx="7886700" cy="4275138"/>
          </a:xfrm>
        </p:spPr>
        <p:txBody>
          <a:bodyPr>
            <a:normAutofit fontScale="92500" lnSpcReduction="20000"/>
          </a:bodyPr>
          <a:lstStyle/>
          <a:p>
            <a:r>
              <a:rPr lang="en-US" sz="2400" dirty="0" smtClean="0">
                <a:solidFill>
                  <a:schemeClr val="bg2">
                    <a:lumMod val="25000"/>
                  </a:schemeClr>
                </a:solidFill>
              </a:rPr>
              <a:t>Exclude </a:t>
            </a:r>
            <a:r>
              <a:rPr lang="en-US" sz="2400" dirty="0">
                <a:solidFill>
                  <a:schemeClr val="bg2">
                    <a:lumMod val="25000"/>
                  </a:schemeClr>
                </a:solidFill>
              </a:rPr>
              <a:t>time for meal </a:t>
            </a:r>
            <a:r>
              <a:rPr lang="en-US" sz="2400" dirty="0" smtClean="0">
                <a:solidFill>
                  <a:schemeClr val="bg2">
                    <a:lumMod val="25000"/>
                  </a:schemeClr>
                </a:solidFill>
              </a:rPr>
              <a:t>breaks</a:t>
            </a:r>
          </a:p>
          <a:p>
            <a:endParaRPr lang="en-US" sz="800" dirty="0">
              <a:solidFill>
                <a:schemeClr val="bg2">
                  <a:lumMod val="25000"/>
                </a:schemeClr>
              </a:solidFill>
            </a:endParaRPr>
          </a:p>
          <a:p>
            <a:r>
              <a:rPr lang="en-US" sz="2400" dirty="0" smtClean="0">
                <a:solidFill>
                  <a:schemeClr val="bg2">
                    <a:lumMod val="25000"/>
                  </a:schemeClr>
                </a:solidFill>
              </a:rPr>
              <a:t>Assign </a:t>
            </a:r>
            <a:r>
              <a:rPr lang="en-US" sz="2400" dirty="0">
                <a:solidFill>
                  <a:schemeClr val="bg2">
                    <a:lumMod val="25000"/>
                  </a:schemeClr>
                </a:solidFill>
              </a:rPr>
              <a:t>unique </a:t>
            </a:r>
            <a:r>
              <a:rPr lang="en-US" sz="2400" dirty="0" smtClean="0">
                <a:solidFill>
                  <a:schemeClr val="bg2">
                    <a:lumMod val="25000"/>
                  </a:schemeClr>
                </a:solidFill>
              </a:rPr>
              <a:t>IDs to employees</a:t>
            </a:r>
          </a:p>
          <a:p>
            <a:endParaRPr lang="en-US" sz="800" dirty="0">
              <a:solidFill>
                <a:schemeClr val="bg2">
                  <a:lumMod val="25000"/>
                </a:schemeClr>
              </a:solidFill>
            </a:endParaRPr>
          </a:p>
          <a:p>
            <a:r>
              <a:rPr lang="en-US" sz="2400" dirty="0" smtClean="0">
                <a:solidFill>
                  <a:schemeClr val="bg2">
                    <a:lumMod val="25000"/>
                  </a:schemeClr>
                </a:solidFill>
              </a:rPr>
              <a:t>Complete MDS </a:t>
            </a:r>
            <a:r>
              <a:rPr lang="en-US" sz="2400" dirty="0">
                <a:solidFill>
                  <a:schemeClr val="bg2">
                    <a:lumMod val="25000"/>
                  </a:schemeClr>
                </a:solidFill>
              </a:rPr>
              <a:t>assessments </a:t>
            </a:r>
            <a:r>
              <a:rPr lang="en-US" sz="2400" dirty="0" smtClean="0">
                <a:solidFill>
                  <a:schemeClr val="bg2">
                    <a:lumMod val="25000"/>
                  </a:schemeClr>
                </a:solidFill>
              </a:rPr>
              <a:t>for all residents</a:t>
            </a:r>
          </a:p>
          <a:p>
            <a:endParaRPr lang="en-US" sz="800" dirty="0" smtClean="0">
              <a:solidFill>
                <a:schemeClr val="bg2">
                  <a:lumMod val="25000"/>
                </a:schemeClr>
              </a:solidFill>
            </a:endParaRPr>
          </a:p>
          <a:p>
            <a:r>
              <a:rPr lang="en-US" sz="2400" dirty="0" smtClean="0">
                <a:solidFill>
                  <a:schemeClr val="bg2">
                    <a:lumMod val="25000"/>
                  </a:schemeClr>
                </a:solidFill>
              </a:rPr>
              <a:t>Subtract hours </a:t>
            </a:r>
            <a:r>
              <a:rPr lang="en-US" sz="2400" dirty="0">
                <a:solidFill>
                  <a:schemeClr val="bg2">
                    <a:lumMod val="25000"/>
                  </a:schemeClr>
                </a:solidFill>
              </a:rPr>
              <a:t>for staff providing care </a:t>
            </a:r>
            <a:r>
              <a:rPr lang="en-US" sz="2400" dirty="0" smtClean="0">
                <a:solidFill>
                  <a:schemeClr val="bg2">
                    <a:lumMod val="25000"/>
                  </a:schemeClr>
                </a:solidFill>
              </a:rPr>
              <a:t>to individuals who are not in certified facility</a:t>
            </a:r>
          </a:p>
          <a:p>
            <a:endParaRPr lang="en-US" sz="800" dirty="0" smtClean="0">
              <a:solidFill>
                <a:schemeClr val="bg2">
                  <a:lumMod val="25000"/>
                </a:schemeClr>
              </a:solidFill>
            </a:endParaRPr>
          </a:p>
          <a:p>
            <a:r>
              <a:rPr lang="en-US" sz="2400" dirty="0" smtClean="0">
                <a:solidFill>
                  <a:schemeClr val="bg2">
                    <a:lumMod val="25000"/>
                  </a:schemeClr>
                </a:solidFill>
              </a:rPr>
              <a:t>Avoid submitting </a:t>
            </a:r>
            <a:r>
              <a:rPr lang="en-US" sz="2400" dirty="0">
                <a:solidFill>
                  <a:schemeClr val="bg2">
                    <a:lumMod val="25000"/>
                  </a:schemeClr>
                </a:solidFill>
              </a:rPr>
              <a:t>corporate staff hours </a:t>
            </a:r>
            <a:r>
              <a:rPr lang="en-US" sz="2400" dirty="0" smtClean="0">
                <a:solidFill>
                  <a:schemeClr val="bg2">
                    <a:lumMod val="25000"/>
                  </a:schemeClr>
                </a:solidFill>
              </a:rPr>
              <a:t>for non-direct care</a:t>
            </a:r>
          </a:p>
          <a:p>
            <a:endParaRPr lang="en-US" sz="900" dirty="0" smtClean="0">
              <a:solidFill>
                <a:schemeClr val="bg2">
                  <a:lumMod val="25000"/>
                </a:schemeClr>
              </a:solidFill>
            </a:endParaRPr>
          </a:p>
          <a:p>
            <a:r>
              <a:rPr lang="en-US" sz="2400" dirty="0" smtClean="0">
                <a:solidFill>
                  <a:schemeClr val="bg2">
                    <a:lumMod val="25000"/>
                  </a:schemeClr>
                </a:solidFill>
              </a:rPr>
              <a:t>Have an RN onsite every day and report correctly</a:t>
            </a:r>
          </a:p>
          <a:p>
            <a:endParaRPr lang="en-US" sz="900" dirty="0" smtClean="0">
              <a:solidFill>
                <a:schemeClr val="bg2">
                  <a:lumMod val="25000"/>
                </a:schemeClr>
              </a:solidFill>
            </a:endParaRPr>
          </a:p>
          <a:p>
            <a:r>
              <a:rPr lang="en-US" sz="2400" dirty="0" smtClean="0">
                <a:solidFill>
                  <a:schemeClr val="bg2">
                    <a:lumMod val="25000"/>
                  </a:schemeClr>
                </a:solidFill>
              </a:rPr>
              <a:t>Have CNA’s onsite every day and report correctly</a:t>
            </a:r>
          </a:p>
          <a:p>
            <a:endParaRPr lang="en-US" sz="2400" dirty="0" smtClean="0">
              <a:solidFill>
                <a:schemeClr val="bg2">
                  <a:lumMod val="25000"/>
                </a:schemeClr>
              </a:solidFill>
            </a:endParaRPr>
          </a:p>
          <a:p>
            <a:r>
              <a:rPr lang="en-US" sz="2400" dirty="0" smtClean="0">
                <a:solidFill>
                  <a:schemeClr val="bg2">
                    <a:lumMod val="25000"/>
                  </a:schemeClr>
                </a:solidFill>
              </a:rPr>
              <a:t>Questions? email </a:t>
            </a:r>
            <a:r>
              <a:rPr lang="en-US" sz="2400" dirty="0" smtClean="0">
                <a:solidFill>
                  <a:schemeClr val="bg2">
                    <a:lumMod val="25000"/>
                  </a:schemeClr>
                </a:solidFill>
                <a:hlinkClick r:id="rId3"/>
              </a:rPr>
              <a:t>NHStaffing@cms.hhs.gov</a:t>
            </a:r>
            <a:endParaRPr lang="en-US" sz="2400" dirty="0">
              <a:solidFill>
                <a:schemeClr val="bg2">
                  <a:lumMod val="25000"/>
                </a:schemeClr>
              </a:solidFill>
            </a:endParaRPr>
          </a:p>
          <a:p>
            <a:pPr marL="0" indent="0">
              <a:buNone/>
            </a:pPr>
            <a:endParaRPr lang="en-US" sz="2000" dirty="0">
              <a:solidFill>
                <a:schemeClr val="bg2">
                  <a:lumMod val="25000"/>
                </a:schemeClr>
              </a:solidFill>
            </a:endParaRPr>
          </a:p>
          <a:p>
            <a:endParaRPr lang="en-US" sz="2000" dirty="0">
              <a:solidFill>
                <a:schemeClr val="bg2">
                  <a:lumMod val="25000"/>
                </a:schemeClr>
              </a:solidFill>
            </a:endParaRPr>
          </a:p>
          <a:p>
            <a:endParaRPr lang="en-US" sz="2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512764"/>
            <a:ext cx="2377094" cy="1581930"/>
          </a:xfrm>
          <a:prstGeom prst="rect">
            <a:avLst/>
          </a:prstGeom>
        </p:spPr>
      </p:pic>
    </p:spTree>
    <p:extLst>
      <p:ext uri="{BB962C8B-B14F-4D97-AF65-F5344CB8AC3E}">
        <p14:creationId xmlns:p14="http://schemas.microsoft.com/office/powerpoint/2010/main" val="172942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95400"/>
            <a:ext cx="8229600" cy="4830763"/>
          </a:xfrm>
        </p:spPr>
        <p:txBody>
          <a:bodyPr>
            <a:normAutofit/>
          </a:bodyPr>
          <a:lstStyle/>
          <a:p>
            <a:pPr marL="0" indent="0">
              <a:buNone/>
            </a:pPr>
            <a:r>
              <a:rPr lang="en-US" dirty="0" smtClean="0"/>
              <a:t>Requested by the facility to allow for an extended timeframe to correct a deficiency found on a Life Safety Code survey.  </a:t>
            </a:r>
          </a:p>
          <a:p>
            <a:pPr marL="0" indent="0">
              <a:buNone/>
            </a:pPr>
            <a:endParaRPr lang="en-US" dirty="0" smtClean="0"/>
          </a:p>
          <a:p>
            <a:pPr marL="0" indent="0">
              <a:buNone/>
            </a:pPr>
            <a:r>
              <a:rPr lang="en-US" dirty="0" smtClean="0"/>
              <a:t>Delays the imposition of remedies that could be imposed at 90 days and at 6 months.</a:t>
            </a:r>
          </a:p>
          <a:p>
            <a:pPr marL="0" indent="0">
              <a:buNone/>
            </a:pPr>
            <a:endParaRPr lang="en-US" dirty="0" smtClean="0"/>
          </a:p>
          <a:p>
            <a:pPr marL="0" indent="0">
              <a:buNone/>
            </a:pPr>
            <a:r>
              <a:rPr lang="en-US" dirty="0" smtClean="0"/>
              <a:t>Applies </a:t>
            </a:r>
            <a:r>
              <a:rPr lang="en-US" u="sng" dirty="0" smtClean="0"/>
              <a:t>only</a:t>
            </a:r>
            <a:r>
              <a:rPr lang="en-US" dirty="0" smtClean="0"/>
              <a:t> to life safety code deficiencies.</a:t>
            </a:r>
          </a:p>
          <a:p>
            <a:endParaRPr lang="en-US" u="sng" dirty="0"/>
          </a:p>
          <a:p>
            <a:pPr marL="0" indent="0">
              <a:buNone/>
            </a:pPr>
            <a:endParaRPr lang="en-US" u="sng" dirty="0" smtClean="0"/>
          </a:p>
          <a:p>
            <a:pPr marL="0" indent="0">
              <a:buNone/>
            </a:pPr>
            <a:endParaRPr lang="en-US" dirty="0" smtClean="0"/>
          </a:p>
          <a:p>
            <a:pPr marL="0" indent="0">
              <a:buNone/>
            </a:pPr>
            <a:endParaRPr lang="en-US" dirty="0"/>
          </a:p>
          <a:p>
            <a:pPr marL="0" indent="0">
              <a:buNone/>
            </a:pPr>
            <a:endParaRPr lang="en-US" dirty="0"/>
          </a:p>
        </p:txBody>
      </p:sp>
      <p:sp>
        <p:nvSpPr>
          <p:cNvPr id="5" name="Title 4"/>
          <p:cNvSpPr>
            <a:spLocks noGrp="1"/>
          </p:cNvSpPr>
          <p:nvPr>
            <p:ph type="title"/>
          </p:nvPr>
        </p:nvSpPr>
        <p:spPr/>
        <p:txBody>
          <a:bodyPr/>
          <a:lstStyle/>
          <a:p>
            <a:r>
              <a:rPr lang="en-US" sz="4000" dirty="0" smtClean="0"/>
              <a:t>Time Limited Waivers – Life Safety Code</a:t>
            </a:r>
            <a:endParaRPr lang="en-US" sz="4000" dirty="0"/>
          </a:p>
        </p:txBody>
      </p:sp>
    </p:spTree>
    <p:extLst>
      <p:ext uri="{BB962C8B-B14F-4D97-AF65-F5344CB8AC3E}">
        <p14:creationId xmlns:p14="http://schemas.microsoft.com/office/powerpoint/2010/main" val="329061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7500" lnSpcReduction="20000"/>
          </a:bodyPr>
          <a:lstStyle/>
          <a:p>
            <a:pPr marL="0" indent="0">
              <a:buNone/>
            </a:pPr>
            <a:r>
              <a:rPr lang="en-US" dirty="0" smtClean="0"/>
              <a:t>Requested on the Plan of Correction with justification </a:t>
            </a:r>
          </a:p>
          <a:p>
            <a:pPr marL="0" indent="0">
              <a:buNone/>
            </a:pPr>
            <a:endParaRPr lang="en-US" dirty="0" smtClean="0"/>
          </a:p>
          <a:p>
            <a:pPr marL="0" indent="0">
              <a:buNone/>
            </a:pPr>
            <a:r>
              <a:rPr lang="en-US" dirty="0" smtClean="0"/>
              <a:t>Include a timetable with milestones of activities to correct.</a:t>
            </a:r>
          </a:p>
          <a:p>
            <a:pPr marL="0" indent="0">
              <a:buNone/>
            </a:pPr>
            <a:endParaRPr lang="en-US" dirty="0" smtClean="0"/>
          </a:p>
          <a:p>
            <a:pPr marL="0" indent="0">
              <a:buNone/>
            </a:pPr>
            <a:r>
              <a:rPr lang="en-US" dirty="0" smtClean="0"/>
              <a:t>Address: Increased fire safety awareness in the facility may be required depending on type of work being done:</a:t>
            </a:r>
          </a:p>
          <a:p>
            <a:pPr marL="0" indent="0">
              <a:buNone/>
            </a:pPr>
            <a:r>
              <a:rPr lang="en-US" dirty="0" smtClean="0"/>
              <a:t>	A fire watch may be needed in the facility </a:t>
            </a:r>
          </a:p>
          <a:p>
            <a:pPr marL="0" indent="0">
              <a:buNone/>
            </a:pPr>
            <a:r>
              <a:rPr lang="en-US" dirty="0" smtClean="0"/>
              <a:t>	An increase in fire drills and staff training</a:t>
            </a:r>
          </a:p>
          <a:p>
            <a:pPr marL="0" indent="0">
              <a:buNone/>
            </a:pPr>
            <a:r>
              <a:rPr lang="en-US" dirty="0" smtClean="0"/>
              <a:t>	Temporary installation of additional fire detection 	in affected area may be needed   </a:t>
            </a:r>
          </a:p>
          <a:p>
            <a:pPr marL="0" indent="0">
              <a:buNone/>
            </a:pPr>
            <a:endParaRPr lang="en-US" dirty="0" smtClean="0"/>
          </a:p>
          <a:p>
            <a:endParaRPr lang="en-US" u="sng" dirty="0"/>
          </a:p>
          <a:p>
            <a:pPr marL="0" indent="0">
              <a:buNone/>
            </a:pPr>
            <a:endParaRPr lang="en-US" u="sng" dirty="0" smtClean="0"/>
          </a:p>
          <a:p>
            <a:pPr marL="0" indent="0">
              <a:buNone/>
            </a:pPr>
            <a:endParaRPr lang="en-US" dirty="0" smtClean="0"/>
          </a:p>
          <a:p>
            <a:pPr marL="0" indent="0">
              <a:buNone/>
            </a:pPr>
            <a:endParaRPr lang="en-US" dirty="0"/>
          </a:p>
          <a:p>
            <a:pPr marL="0" indent="0">
              <a:buNone/>
            </a:pPr>
            <a:endParaRPr lang="en-US" dirty="0"/>
          </a:p>
        </p:txBody>
      </p:sp>
      <p:sp>
        <p:nvSpPr>
          <p:cNvPr id="5" name="Title 4"/>
          <p:cNvSpPr>
            <a:spLocks noGrp="1"/>
          </p:cNvSpPr>
          <p:nvPr>
            <p:ph type="title"/>
          </p:nvPr>
        </p:nvSpPr>
        <p:spPr/>
        <p:txBody>
          <a:bodyPr/>
          <a:lstStyle/>
          <a:p>
            <a:r>
              <a:rPr lang="en-US" dirty="0" smtClean="0"/>
              <a:t>Time Limited Waivers - LSC</a:t>
            </a:r>
            <a:endParaRPr lang="en-US" dirty="0"/>
          </a:p>
        </p:txBody>
      </p:sp>
    </p:spTree>
    <p:extLst>
      <p:ext uri="{BB962C8B-B14F-4D97-AF65-F5344CB8AC3E}">
        <p14:creationId xmlns:p14="http://schemas.microsoft.com/office/powerpoint/2010/main" val="223864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US" dirty="0" smtClean="0"/>
              <a:t>Process:</a:t>
            </a:r>
          </a:p>
          <a:p>
            <a:r>
              <a:rPr lang="en-US" dirty="0" smtClean="0"/>
              <a:t>Reviewed by the State Agency </a:t>
            </a:r>
          </a:p>
          <a:p>
            <a:r>
              <a:rPr lang="en-US" dirty="0" smtClean="0"/>
              <a:t>Recommend approval/disapproval to CMS Region</a:t>
            </a:r>
          </a:p>
          <a:p>
            <a:r>
              <a:rPr lang="en-US" dirty="0" smtClean="0"/>
              <a:t>CMS Region approves/disapproves and returned to facility</a:t>
            </a:r>
          </a:p>
          <a:p>
            <a:pPr marL="0" indent="0">
              <a:buNone/>
            </a:pPr>
            <a:endParaRPr lang="en-US" dirty="0" smtClean="0"/>
          </a:p>
          <a:p>
            <a:endParaRPr lang="en-US" u="sng" dirty="0"/>
          </a:p>
          <a:p>
            <a:pPr marL="0" indent="0">
              <a:buNone/>
            </a:pPr>
            <a:endParaRPr lang="en-US" u="sng" dirty="0" smtClean="0"/>
          </a:p>
          <a:p>
            <a:pPr marL="0" indent="0">
              <a:buNone/>
            </a:pPr>
            <a:endParaRPr lang="en-US" dirty="0" smtClean="0"/>
          </a:p>
          <a:p>
            <a:pPr marL="0" indent="0">
              <a:buNone/>
            </a:pPr>
            <a:endParaRPr lang="en-US" dirty="0"/>
          </a:p>
          <a:p>
            <a:pPr marL="0" indent="0">
              <a:buNone/>
            </a:pPr>
            <a:endParaRPr lang="en-US" dirty="0"/>
          </a:p>
        </p:txBody>
      </p:sp>
      <p:sp>
        <p:nvSpPr>
          <p:cNvPr id="5" name="Title 4"/>
          <p:cNvSpPr>
            <a:spLocks noGrp="1"/>
          </p:cNvSpPr>
          <p:nvPr>
            <p:ph type="title"/>
          </p:nvPr>
        </p:nvSpPr>
        <p:spPr/>
        <p:txBody>
          <a:bodyPr/>
          <a:lstStyle/>
          <a:p>
            <a:r>
              <a:rPr lang="en-US" dirty="0" smtClean="0"/>
              <a:t>Time Limited Waivers</a:t>
            </a:r>
            <a:endParaRPr lang="en-US" dirty="0"/>
          </a:p>
        </p:txBody>
      </p:sp>
    </p:spTree>
    <p:extLst>
      <p:ext uri="{BB962C8B-B14F-4D97-AF65-F5344CB8AC3E}">
        <p14:creationId xmlns:p14="http://schemas.microsoft.com/office/powerpoint/2010/main" val="1938542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en-US" dirty="0" smtClean="0"/>
              <a:t>A fire rated door has to be ordered and delivery is not expected for 3 months with installation taking another 2 weeks</a:t>
            </a:r>
          </a:p>
          <a:p>
            <a:endParaRPr lang="en-US" dirty="0" smtClean="0"/>
          </a:p>
          <a:p>
            <a:r>
              <a:rPr lang="en-US" dirty="0" smtClean="0"/>
              <a:t>A time limited waiver could be asked for a period of 4 months when the POC is originally submitted by the facility.  This would delay the imposition of remedies for the period requested.</a:t>
            </a:r>
          </a:p>
        </p:txBody>
      </p:sp>
      <p:sp>
        <p:nvSpPr>
          <p:cNvPr id="5" name="Title 4"/>
          <p:cNvSpPr>
            <a:spLocks noGrp="1"/>
          </p:cNvSpPr>
          <p:nvPr>
            <p:ph type="title"/>
          </p:nvPr>
        </p:nvSpPr>
        <p:spPr/>
        <p:txBody>
          <a:bodyPr/>
          <a:lstStyle/>
          <a:p>
            <a:r>
              <a:rPr lang="en-US" dirty="0" smtClean="0"/>
              <a:t>Time Limited Waivers - Example</a:t>
            </a:r>
            <a:endParaRPr lang="en-US" dirty="0"/>
          </a:p>
        </p:txBody>
      </p:sp>
    </p:spTree>
    <p:extLst>
      <p:ext uri="{BB962C8B-B14F-4D97-AF65-F5344CB8AC3E}">
        <p14:creationId xmlns:p14="http://schemas.microsoft.com/office/powerpoint/2010/main" val="304592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400" dirty="0" smtClean="0"/>
              <a:t>A Special Example:</a:t>
            </a:r>
          </a:p>
          <a:p>
            <a:r>
              <a:rPr lang="en-US" sz="2400" dirty="0" smtClean="0"/>
              <a:t>This applies only to health care facilities using the FSES</a:t>
            </a:r>
          </a:p>
          <a:p>
            <a:r>
              <a:rPr lang="en-US" sz="2400" dirty="0" smtClean="0"/>
              <a:t>that do not achieve a passing score on the FSES</a:t>
            </a:r>
          </a:p>
          <a:p>
            <a:endParaRPr lang="en-US" sz="2400" dirty="0" smtClean="0"/>
          </a:p>
          <a:p>
            <a:r>
              <a:rPr lang="en-US" sz="2400" dirty="0" smtClean="0"/>
              <a:t>S&amp;C: 17-15 </a:t>
            </a:r>
            <a:r>
              <a:rPr lang="en-US" sz="2400" i="1" dirty="0" smtClean="0">
                <a:latin typeface="Constantia" panose="02030602050306030303" pitchFamily="18" charset="0"/>
              </a:rPr>
              <a:t>Use </a:t>
            </a:r>
            <a:r>
              <a:rPr lang="en-US" sz="2400" i="1" dirty="0">
                <a:latin typeface="Constantia" panose="02030602050306030303" pitchFamily="18" charset="0"/>
              </a:rPr>
              <a:t>of the Fire Safety </a:t>
            </a:r>
            <a:r>
              <a:rPr lang="en-US" sz="2400" i="1" dirty="0" smtClean="0">
                <a:latin typeface="Constantia" panose="02030602050306030303" pitchFamily="18" charset="0"/>
              </a:rPr>
              <a:t>Evaluation System </a:t>
            </a:r>
            <a:r>
              <a:rPr lang="en-US" sz="2400" i="1" dirty="0">
                <a:latin typeface="Constantia" panose="02030602050306030303" pitchFamily="18" charset="0"/>
              </a:rPr>
              <a:t>(FSES), National Fire Protection Association (NFPA) 101A, Guide on Alternative Approaches to Life Safety, 2013 Edition by Health Care Occupancies and Board and Care </a:t>
            </a:r>
            <a:r>
              <a:rPr lang="en-US" sz="2400" i="1" dirty="0" smtClean="0">
                <a:latin typeface="Constantia" panose="02030602050306030303" pitchFamily="18" charset="0"/>
              </a:rPr>
              <a:t>Occupancies</a:t>
            </a:r>
          </a:p>
          <a:p>
            <a:pPr lvl="1"/>
            <a:r>
              <a:rPr lang="en-US" sz="2400" dirty="0" smtClean="0"/>
              <a:t>Extends Timeframe for Compliance: 5 years </a:t>
            </a:r>
          </a:p>
          <a:p>
            <a:pPr lvl="1"/>
            <a:r>
              <a:rPr lang="en-US" sz="2400" dirty="0" smtClean="0"/>
              <a:t>Waiver is approved and granted by CMS RO</a:t>
            </a:r>
            <a:endParaRPr lang="en-US" sz="2400" dirty="0"/>
          </a:p>
        </p:txBody>
      </p:sp>
      <p:sp>
        <p:nvSpPr>
          <p:cNvPr id="5" name="Title 4"/>
          <p:cNvSpPr>
            <a:spLocks noGrp="1"/>
          </p:cNvSpPr>
          <p:nvPr>
            <p:ph type="title"/>
          </p:nvPr>
        </p:nvSpPr>
        <p:spPr/>
        <p:txBody>
          <a:bodyPr/>
          <a:lstStyle/>
          <a:p>
            <a:r>
              <a:rPr lang="en-US" dirty="0" smtClean="0"/>
              <a:t>Time Limited Waivers-FSES</a:t>
            </a:r>
            <a:endParaRPr lang="en-US" dirty="0"/>
          </a:p>
        </p:txBody>
      </p:sp>
    </p:spTree>
    <p:extLst>
      <p:ext uri="{BB962C8B-B14F-4D97-AF65-F5344CB8AC3E}">
        <p14:creationId xmlns:p14="http://schemas.microsoft.com/office/powerpoint/2010/main" val="211986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LTC Survey Process – Approaching 1 year old…</a:t>
            </a:r>
          </a:p>
          <a:p>
            <a:pPr lvl="0"/>
            <a:r>
              <a:rPr lang="en-US" dirty="0" smtClean="0"/>
              <a:t>Phase 3 and Nursing Home Oversight</a:t>
            </a:r>
          </a:p>
          <a:p>
            <a:pPr lvl="0"/>
            <a:r>
              <a:rPr lang="en-US" dirty="0" smtClean="0"/>
              <a:t>Facility Reported Incidents</a:t>
            </a:r>
          </a:p>
          <a:p>
            <a:pPr lvl="0"/>
            <a:r>
              <a:rPr lang="en-US" dirty="0" smtClean="0"/>
              <a:t>Immediate Jeopardy</a:t>
            </a:r>
          </a:p>
          <a:p>
            <a:pPr lvl="0"/>
            <a:r>
              <a:rPr lang="en-US" dirty="0" smtClean="0"/>
              <a:t>PBJ Audits</a:t>
            </a:r>
          </a:p>
          <a:p>
            <a:pPr lvl="0"/>
            <a:r>
              <a:rPr lang="en-US" dirty="0" smtClean="0"/>
              <a:t>Time-limited waivers – Life Safety Code</a:t>
            </a:r>
          </a:p>
          <a:p>
            <a:pPr lvl="0"/>
            <a:endParaRPr lang="en-US" dirty="0"/>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2</a:t>
            </a:fld>
            <a:endParaRPr lang="en-US"/>
          </a:p>
        </p:txBody>
      </p:sp>
    </p:spTree>
    <p:extLst>
      <p:ext uri="{BB962C8B-B14F-4D97-AF65-F5344CB8AC3E}">
        <p14:creationId xmlns:p14="http://schemas.microsoft.com/office/powerpoint/2010/main" val="60425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Deficiencies - Recertification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0426267"/>
              </p:ext>
            </p:extLst>
          </p:nvPr>
        </p:nvGraphicFramePr>
        <p:xfrm>
          <a:off x="609600" y="1831398"/>
          <a:ext cx="8344619" cy="4128185"/>
        </p:xfrm>
        <a:graphic>
          <a:graphicData uri="http://schemas.openxmlformats.org/drawingml/2006/table">
            <a:tbl>
              <a:tblPr firstRow="1" bandRow="1">
                <a:tableStyleId>{6E25E649-3F16-4E02-A733-19D2CDBF48F0}</a:tableStyleId>
              </a:tblPr>
              <a:tblGrid>
                <a:gridCol w="759652">
                  <a:extLst>
                    <a:ext uri="{9D8B030D-6E8A-4147-A177-3AD203B41FA5}">
                      <a16:colId xmlns:a16="http://schemas.microsoft.com/office/drawing/2014/main" xmlns="" val="20000"/>
                    </a:ext>
                  </a:extLst>
                </a:gridCol>
                <a:gridCol w="3300926">
                  <a:extLst>
                    <a:ext uri="{9D8B030D-6E8A-4147-A177-3AD203B41FA5}">
                      <a16:colId xmlns:a16="http://schemas.microsoft.com/office/drawing/2014/main" xmlns="" val="20001"/>
                    </a:ext>
                  </a:extLst>
                </a:gridCol>
                <a:gridCol w="946193">
                  <a:extLst>
                    <a:ext uri="{9D8B030D-6E8A-4147-A177-3AD203B41FA5}">
                      <a16:colId xmlns:a16="http://schemas.microsoft.com/office/drawing/2014/main" xmlns="" val="20002"/>
                    </a:ext>
                  </a:extLst>
                </a:gridCol>
                <a:gridCol w="3337848">
                  <a:extLst>
                    <a:ext uri="{9D8B030D-6E8A-4147-A177-3AD203B41FA5}">
                      <a16:colId xmlns:a16="http://schemas.microsoft.com/office/drawing/2014/main" xmlns="" val="20003"/>
                    </a:ext>
                  </a:extLst>
                </a:gridCol>
              </a:tblGrid>
              <a:tr h="517431">
                <a:tc gridSpan="2">
                  <a:txBody>
                    <a:bodyPr/>
                    <a:lstStyle/>
                    <a:p>
                      <a:r>
                        <a:rPr lang="en-US" sz="2100" dirty="0" smtClean="0"/>
                        <a:t>New Survey Process</a:t>
                      </a:r>
                      <a:endParaRPr lang="en-US" sz="2100" dirty="0"/>
                    </a:p>
                  </a:txBody>
                  <a:tcPr marL="68580" marR="68580" marT="34290" marB="34290"/>
                </a:tc>
                <a:tc hMerge="1">
                  <a:txBody>
                    <a:bodyPr/>
                    <a:lstStyle/>
                    <a:p>
                      <a:endParaRPr lang="en-US" dirty="0"/>
                    </a:p>
                  </a:txBody>
                  <a:tcPr/>
                </a:tc>
                <a:tc gridSpan="2">
                  <a:txBody>
                    <a:bodyPr/>
                    <a:lstStyle/>
                    <a:p>
                      <a:r>
                        <a:rPr lang="en-US" sz="2100" dirty="0" smtClean="0"/>
                        <a:t>FY2017</a:t>
                      </a:r>
                      <a:r>
                        <a:rPr lang="en-US" sz="2100" baseline="0" dirty="0" smtClean="0"/>
                        <a:t> Surveys</a:t>
                      </a:r>
                      <a:endParaRPr lang="en-US" sz="2100" dirty="0"/>
                    </a:p>
                  </a:txBody>
                  <a:tcPr marL="68580" marR="68580" marT="34290" marB="34290"/>
                </a:tc>
                <a:tc hMerge="1">
                  <a:txBody>
                    <a:bodyPr/>
                    <a:lstStyle/>
                    <a:p>
                      <a:endParaRPr lang="en-US"/>
                    </a:p>
                  </a:txBody>
                  <a:tcPr/>
                </a:tc>
                <a:extLst>
                  <a:ext uri="{0D108BD9-81ED-4DB2-BD59-A6C34878D82A}">
                    <a16:rowId xmlns:a16="http://schemas.microsoft.com/office/drawing/2014/main" xmlns="" val="10000"/>
                  </a:ext>
                </a:extLst>
              </a:tr>
              <a:tr h="459767">
                <a:tc>
                  <a:txBody>
                    <a:bodyPr/>
                    <a:lstStyle/>
                    <a:p>
                      <a:pPr algn="l" rtl="0" fontAlgn="b"/>
                      <a:r>
                        <a:rPr lang="en-US" sz="2100" b="1" i="0" u="none" strike="noStrike">
                          <a:solidFill>
                            <a:srgbClr val="000000"/>
                          </a:solidFill>
                          <a:effectLst/>
                          <a:latin typeface="Constantia" panose="02030602050306030303" pitchFamily="18" charset="0"/>
                        </a:rPr>
                        <a:t> F880</a:t>
                      </a:r>
                    </a:p>
                  </a:txBody>
                  <a:tcPr marL="9525" marR="9525" marT="9525" marB="0" anchor="b"/>
                </a:tc>
                <a:tc>
                  <a:txBody>
                    <a:bodyPr/>
                    <a:lstStyle/>
                    <a:p>
                      <a:pPr algn="l" rtl="0" fontAlgn="b"/>
                      <a:r>
                        <a:rPr lang="en-US" sz="2100" b="0" i="0" u="none" strike="noStrike" dirty="0">
                          <a:solidFill>
                            <a:srgbClr val="000000"/>
                          </a:solidFill>
                          <a:effectLst/>
                          <a:latin typeface="Constantia" panose="02030602050306030303" pitchFamily="18" charset="0"/>
                        </a:rPr>
                        <a:t>Infection Prevention</a:t>
                      </a:r>
                    </a:p>
                  </a:txBody>
                  <a:tcPr marL="9525" marR="9525" marT="9525" marB="0" anchor="b"/>
                </a:tc>
                <a:tc>
                  <a:txBody>
                    <a:bodyPr/>
                    <a:lstStyle/>
                    <a:p>
                      <a:pPr algn="l" fontAlgn="b"/>
                      <a:r>
                        <a:rPr lang="en-US" sz="2100" u="none" strike="noStrike" dirty="0">
                          <a:effectLst/>
                        </a:rPr>
                        <a:t> </a:t>
                      </a:r>
                      <a:r>
                        <a:rPr lang="en-US" sz="2100" b="1" u="none" strike="noStrike" dirty="0">
                          <a:effectLst/>
                        </a:rPr>
                        <a:t>F0441</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2100" u="none" strike="noStrike" dirty="0" smtClean="0">
                          <a:effectLst/>
                        </a:rPr>
                        <a:t>Infection Prevention</a:t>
                      </a:r>
                      <a:endParaRPr lang="en-US" sz="21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10001"/>
                  </a:ext>
                </a:extLst>
              </a:tr>
              <a:tr h="477586">
                <a:tc>
                  <a:txBody>
                    <a:bodyPr/>
                    <a:lstStyle/>
                    <a:p>
                      <a:pPr algn="l" rtl="0" fontAlgn="b"/>
                      <a:r>
                        <a:rPr lang="en-US" sz="2100" b="1" i="0" u="none" strike="noStrike">
                          <a:solidFill>
                            <a:srgbClr val="000000"/>
                          </a:solidFill>
                          <a:effectLst/>
                          <a:latin typeface="Constantia" panose="02030602050306030303" pitchFamily="18" charset="0"/>
                        </a:rPr>
                        <a:t> F812</a:t>
                      </a:r>
                    </a:p>
                  </a:txBody>
                  <a:tcPr marL="9525" marR="9525" marT="9525" marB="0" anchor="b"/>
                </a:tc>
                <a:tc>
                  <a:txBody>
                    <a:bodyPr/>
                    <a:lstStyle/>
                    <a:p>
                      <a:pPr algn="l" rtl="0" fontAlgn="b"/>
                      <a:r>
                        <a:rPr lang="en-US" sz="2100" b="0" i="0" u="none" strike="noStrike">
                          <a:solidFill>
                            <a:srgbClr val="000000"/>
                          </a:solidFill>
                          <a:effectLst/>
                          <a:latin typeface="Constantia" panose="02030602050306030303" pitchFamily="18" charset="0"/>
                        </a:rPr>
                        <a:t>Food Procurement – Storage</a:t>
                      </a:r>
                    </a:p>
                  </a:txBody>
                  <a:tcPr marL="9525" marR="9525" marT="9525" marB="0" anchor="b"/>
                </a:tc>
                <a:tc>
                  <a:txBody>
                    <a:bodyPr/>
                    <a:lstStyle/>
                    <a:p>
                      <a:pPr algn="l" fontAlgn="b"/>
                      <a:r>
                        <a:rPr lang="en-US" sz="2100" u="none" strike="noStrike" dirty="0">
                          <a:effectLst/>
                        </a:rPr>
                        <a:t> </a:t>
                      </a:r>
                      <a:r>
                        <a:rPr lang="en-US" sz="2100" b="1" u="none" strike="noStrike" dirty="0">
                          <a:effectLst/>
                        </a:rPr>
                        <a:t>F0371</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2100" u="none" strike="noStrike" dirty="0" smtClean="0">
                          <a:effectLst/>
                        </a:rPr>
                        <a:t>Food Procurement – Storage</a:t>
                      </a:r>
                      <a:endParaRPr lang="en-US" sz="21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10002"/>
                  </a:ext>
                </a:extLst>
              </a:tr>
              <a:tr h="393306">
                <a:tc>
                  <a:txBody>
                    <a:bodyPr/>
                    <a:lstStyle/>
                    <a:p>
                      <a:pPr algn="l" rtl="0" fontAlgn="b"/>
                      <a:r>
                        <a:rPr lang="en-US" sz="2100" b="0" i="0" u="none" strike="noStrike" dirty="0">
                          <a:solidFill>
                            <a:srgbClr val="000000"/>
                          </a:solidFill>
                          <a:effectLst/>
                          <a:latin typeface="Constantia" panose="02030602050306030303" pitchFamily="18" charset="0"/>
                        </a:rPr>
                        <a:t> </a:t>
                      </a:r>
                      <a:r>
                        <a:rPr lang="en-US" sz="2100" b="1" i="0" u="none" strike="noStrike" dirty="0">
                          <a:solidFill>
                            <a:schemeClr val="tx1"/>
                          </a:solidFill>
                          <a:effectLst/>
                          <a:latin typeface="Constantia" panose="02030602050306030303" pitchFamily="18" charset="0"/>
                        </a:rPr>
                        <a:t>F656</a:t>
                      </a:r>
                      <a:endParaRPr lang="en-US" sz="2100" b="0" i="0" u="none" strike="noStrike" dirty="0">
                        <a:solidFill>
                          <a:schemeClr val="tx1"/>
                        </a:solidFill>
                        <a:effectLst/>
                        <a:latin typeface="Constantia" panose="02030602050306030303" pitchFamily="18" charset="0"/>
                      </a:endParaRPr>
                    </a:p>
                  </a:txBody>
                  <a:tcPr marL="9525" marR="9525" marT="9525" marB="0" anchor="b"/>
                </a:tc>
                <a:tc>
                  <a:txBody>
                    <a:bodyPr/>
                    <a:lstStyle/>
                    <a:p>
                      <a:pPr algn="l" rtl="0" fontAlgn="b"/>
                      <a:r>
                        <a:rPr lang="en-US" sz="2100" b="0" i="0" u="none" strike="noStrike">
                          <a:solidFill>
                            <a:srgbClr val="000000"/>
                          </a:solidFill>
                          <a:effectLst/>
                          <a:latin typeface="Constantia" panose="02030602050306030303" pitchFamily="18" charset="0"/>
                        </a:rPr>
                        <a:t>Comprehensive Care Plan</a:t>
                      </a:r>
                    </a:p>
                  </a:txBody>
                  <a:tcPr marL="9525" marR="9525" marT="9525" marB="0" anchor="b"/>
                </a:tc>
                <a:tc>
                  <a:txBody>
                    <a:bodyPr/>
                    <a:lstStyle/>
                    <a:p>
                      <a:pPr algn="l" fontAlgn="b"/>
                      <a:r>
                        <a:rPr lang="en-US" sz="2100" b="1" u="none" strike="noStrike" dirty="0">
                          <a:effectLst/>
                        </a:rPr>
                        <a:t> F0323</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2100" u="none" strike="noStrike" dirty="0" smtClean="0">
                          <a:effectLst/>
                        </a:rPr>
                        <a:t>Accident &amp; Supervision</a:t>
                      </a:r>
                      <a:endParaRPr lang="en-US" sz="21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10003"/>
                  </a:ext>
                </a:extLst>
              </a:tr>
              <a:tr h="421400">
                <a:tc>
                  <a:txBody>
                    <a:bodyPr/>
                    <a:lstStyle/>
                    <a:p>
                      <a:pPr algn="l" rtl="0" fontAlgn="b"/>
                      <a:r>
                        <a:rPr lang="en-US" sz="2100" b="0" i="0" u="none" strike="noStrike">
                          <a:solidFill>
                            <a:srgbClr val="000000"/>
                          </a:solidFill>
                          <a:effectLst/>
                          <a:latin typeface="Constantia" panose="02030602050306030303" pitchFamily="18" charset="0"/>
                        </a:rPr>
                        <a:t> </a:t>
                      </a:r>
                      <a:r>
                        <a:rPr lang="en-US" sz="2100" b="1" i="0" u="none" strike="noStrike">
                          <a:solidFill>
                            <a:srgbClr val="000000"/>
                          </a:solidFill>
                          <a:effectLst/>
                          <a:latin typeface="Constantia" panose="02030602050306030303" pitchFamily="18" charset="0"/>
                        </a:rPr>
                        <a:t>F689</a:t>
                      </a:r>
                      <a:endParaRPr lang="en-US" sz="21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b"/>
                      <a:r>
                        <a:rPr lang="en-US" sz="2100" b="0" i="0" u="none" strike="noStrike">
                          <a:solidFill>
                            <a:srgbClr val="000000"/>
                          </a:solidFill>
                          <a:effectLst/>
                          <a:latin typeface="Constantia" panose="02030602050306030303" pitchFamily="18" charset="0"/>
                        </a:rPr>
                        <a:t>Accident &amp; Supervision</a:t>
                      </a:r>
                    </a:p>
                  </a:txBody>
                  <a:tcPr marL="9525" marR="9525" marT="9525" marB="0" anchor="b"/>
                </a:tc>
                <a:tc>
                  <a:txBody>
                    <a:bodyPr/>
                    <a:lstStyle/>
                    <a:p>
                      <a:pPr algn="l" fontAlgn="b"/>
                      <a:r>
                        <a:rPr lang="en-US" sz="2100" b="1" u="none" strike="noStrike" dirty="0">
                          <a:effectLst/>
                        </a:rPr>
                        <a:t> F0309</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2100" u="none" strike="noStrike" dirty="0">
                          <a:effectLst/>
                        </a:rPr>
                        <a:t>Quality of Care</a:t>
                      </a:r>
                      <a:endParaRPr lang="en-US" sz="21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10004"/>
                  </a:ext>
                </a:extLst>
              </a:tr>
              <a:tr h="647224">
                <a:tc>
                  <a:txBody>
                    <a:bodyPr/>
                    <a:lstStyle/>
                    <a:p>
                      <a:pPr algn="l" rtl="0" fontAlgn="b"/>
                      <a:r>
                        <a:rPr lang="en-US" sz="2100" b="1" i="0" u="none" strike="noStrike">
                          <a:solidFill>
                            <a:srgbClr val="000000"/>
                          </a:solidFill>
                          <a:effectLst/>
                          <a:latin typeface="Constantia" panose="02030602050306030303" pitchFamily="18" charset="0"/>
                        </a:rPr>
                        <a:t> F761</a:t>
                      </a:r>
                    </a:p>
                  </a:txBody>
                  <a:tcPr marL="9525" marR="9525" marT="9525" marB="0" anchor="b"/>
                </a:tc>
                <a:tc>
                  <a:txBody>
                    <a:bodyPr/>
                    <a:lstStyle/>
                    <a:p>
                      <a:pPr algn="l" rtl="0" fontAlgn="b"/>
                      <a:r>
                        <a:rPr lang="en-US" sz="2100" b="0" i="0" u="none" strike="noStrike">
                          <a:solidFill>
                            <a:srgbClr val="000000"/>
                          </a:solidFill>
                          <a:effectLst/>
                          <a:latin typeface="Constantia" panose="02030602050306030303" pitchFamily="18" charset="0"/>
                        </a:rPr>
                        <a:t>Label/Store Drugs</a:t>
                      </a:r>
                    </a:p>
                  </a:txBody>
                  <a:tcPr marL="9525" marR="9525" marT="9525" marB="0" anchor="b"/>
                </a:tc>
                <a:tc>
                  <a:txBody>
                    <a:bodyPr/>
                    <a:lstStyle/>
                    <a:p>
                      <a:pPr algn="l" fontAlgn="b"/>
                      <a:r>
                        <a:rPr lang="en-US" sz="2100" b="1" u="none" strike="noStrike" dirty="0">
                          <a:effectLst/>
                        </a:rPr>
                        <a:t> F0431</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2100" u="none" strike="noStrike" dirty="0" smtClean="0">
                          <a:effectLst/>
                        </a:rPr>
                        <a:t>Label/Store Drugs</a:t>
                      </a:r>
                      <a:endParaRPr lang="en-US" sz="21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10005"/>
                  </a:ext>
                </a:extLst>
              </a:tr>
              <a:tr h="477586">
                <a:tc>
                  <a:txBody>
                    <a:bodyPr/>
                    <a:lstStyle/>
                    <a:p>
                      <a:pPr algn="l" rtl="0" fontAlgn="b"/>
                      <a:r>
                        <a:rPr lang="en-US" sz="2100" b="0" i="0" u="none" strike="noStrike">
                          <a:solidFill>
                            <a:srgbClr val="000000"/>
                          </a:solidFill>
                          <a:effectLst/>
                          <a:latin typeface="Constantia" panose="02030602050306030303" pitchFamily="18" charset="0"/>
                        </a:rPr>
                        <a:t> F657</a:t>
                      </a:r>
                    </a:p>
                  </a:txBody>
                  <a:tcPr marL="9525" marR="9525" marT="9525" marB="0" anchor="b"/>
                </a:tc>
                <a:tc>
                  <a:txBody>
                    <a:bodyPr/>
                    <a:lstStyle/>
                    <a:p>
                      <a:pPr algn="l" rtl="0" fontAlgn="b"/>
                      <a:r>
                        <a:rPr lang="en-US" sz="2100" b="0" i="0" u="none" strike="noStrike" dirty="0">
                          <a:solidFill>
                            <a:srgbClr val="000000"/>
                          </a:solidFill>
                          <a:effectLst/>
                          <a:latin typeface="Constantia" panose="02030602050306030303" pitchFamily="18" charset="0"/>
                        </a:rPr>
                        <a:t>Care Plan Timing and Revision</a:t>
                      </a:r>
                    </a:p>
                  </a:txBody>
                  <a:tcPr marL="9525" marR="9525" marT="9525" marB="0" anchor="b"/>
                </a:tc>
                <a:tc>
                  <a:txBody>
                    <a:bodyPr/>
                    <a:lstStyle/>
                    <a:p>
                      <a:pPr algn="l" fontAlgn="b"/>
                      <a:r>
                        <a:rPr lang="en-US" sz="2100" b="1" i="1" u="none" strike="noStrike" dirty="0">
                          <a:solidFill>
                            <a:srgbClr val="FF0000"/>
                          </a:solidFill>
                          <a:effectLst/>
                        </a:rPr>
                        <a:t> </a:t>
                      </a:r>
                      <a:r>
                        <a:rPr lang="en-US" sz="2100" b="1" i="0" u="none" strike="noStrike" dirty="0">
                          <a:solidFill>
                            <a:schemeClr val="tx1"/>
                          </a:solidFill>
                          <a:effectLst/>
                        </a:rPr>
                        <a:t>F0329</a:t>
                      </a:r>
                      <a:endParaRPr lang="en-US" sz="2100" b="1" i="0" u="none" strike="noStrike" dirty="0">
                        <a:solidFill>
                          <a:schemeClr val="tx1"/>
                        </a:solidFill>
                        <a:effectLst/>
                        <a:latin typeface="Calibri" panose="020F0502020204030204" pitchFamily="34" charset="0"/>
                      </a:endParaRPr>
                    </a:p>
                  </a:txBody>
                  <a:tcPr marL="7144" marR="7144" marT="7144" marB="0" anchor="b"/>
                </a:tc>
                <a:tc>
                  <a:txBody>
                    <a:bodyPr/>
                    <a:lstStyle/>
                    <a:p>
                      <a:pPr algn="l" fontAlgn="b"/>
                      <a:r>
                        <a:rPr lang="en-US" sz="2100" u="none" strike="noStrike" dirty="0">
                          <a:effectLst/>
                        </a:rPr>
                        <a:t>Free from Unnecessary Meds</a:t>
                      </a:r>
                      <a:endParaRPr lang="en-US" sz="21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10006"/>
                  </a:ext>
                </a:extLst>
              </a:tr>
              <a:tr h="561866">
                <a:tc>
                  <a:txBody>
                    <a:bodyPr/>
                    <a:lstStyle/>
                    <a:p>
                      <a:pPr algn="l" rtl="0" fontAlgn="b"/>
                      <a:r>
                        <a:rPr lang="en-US" sz="2100" b="0" i="0" u="none" strike="noStrike">
                          <a:solidFill>
                            <a:srgbClr val="000000"/>
                          </a:solidFill>
                          <a:effectLst/>
                          <a:latin typeface="Constantia" panose="02030602050306030303" pitchFamily="18" charset="0"/>
                        </a:rPr>
                        <a:t> </a:t>
                      </a:r>
                      <a:r>
                        <a:rPr lang="en-US" sz="2100" b="1" i="0" u="none" strike="noStrike">
                          <a:solidFill>
                            <a:srgbClr val="000000"/>
                          </a:solidFill>
                          <a:effectLst/>
                          <a:latin typeface="Constantia" panose="02030602050306030303" pitchFamily="18" charset="0"/>
                        </a:rPr>
                        <a:t>F684</a:t>
                      </a:r>
                      <a:endParaRPr lang="en-US" sz="21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b"/>
                      <a:r>
                        <a:rPr lang="en-US" sz="2100" b="0" i="0" u="none" strike="noStrike" dirty="0">
                          <a:solidFill>
                            <a:srgbClr val="000000"/>
                          </a:solidFill>
                          <a:effectLst/>
                          <a:latin typeface="Constantia" panose="02030602050306030303" pitchFamily="18" charset="0"/>
                        </a:rPr>
                        <a:t>Quality of Care</a:t>
                      </a:r>
                    </a:p>
                  </a:txBody>
                  <a:tcPr marL="9525" marR="9525" marT="9525" marB="0" anchor="b"/>
                </a:tc>
                <a:tc>
                  <a:txBody>
                    <a:bodyPr/>
                    <a:lstStyle/>
                    <a:p>
                      <a:pPr algn="l" fontAlgn="b"/>
                      <a:r>
                        <a:rPr lang="en-US" sz="2100" u="none" strike="noStrike" dirty="0">
                          <a:effectLst/>
                        </a:rPr>
                        <a:t> </a:t>
                      </a:r>
                      <a:r>
                        <a:rPr lang="en-US" sz="2100" b="1" i="0" u="none" strike="noStrike" dirty="0">
                          <a:solidFill>
                            <a:schemeClr val="tx1"/>
                          </a:solidFill>
                          <a:effectLst/>
                        </a:rPr>
                        <a:t>F0279</a:t>
                      </a:r>
                      <a:endParaRPr lang="en-US" sz="2100" b="1" i="0" u="none" strike="noStrike" dirty="0">
                        <a:solidFill>
                          <a:schemeClr val="tx1"/>
                        </a:solidFill>
                        <a:effectLst/>
                        <a:latin typeface="Calibri" panose="020F0502020204030204" pitchFamily="34" charset="0"/>
                      </a:endParaRPr>
                    </a:p>
                  </a:txBody>
                  <a:tcPr marL="7144" marR="7144" marT="7144" marB="0" anchor="b"/>
                </a:tc>
                <a:tc>
                  <a:txBody>
                    <a:bodyPr/>
                    <a:lstStyle/>
                    <a:p>
                      <a:pPr algn="l" fontAlgn="b"/>
                      <a:r>
                        <a:rPr lang="en-US" sz="2100" u="none" strike="noStrike" dirty="0">
                          <a:effectLst/>
                        </a:rPr>
                        <a:t>Develop </a:t>
                      </a:r>
                      <a:r>
                        <a:rPr lang="en-US" sz="2100" u="none" strike="noStrike" dirty="0" smtClean="0">
                          <a:effectLst/>
                        </a:rPr>
                        <a:t>Comp </a:t>
                      </a:r>
                      <a:r>
                        <a:rPr lang="en-US" sz="2100" u="none" strike="noStrike" dirty="0">
                          <a:effectLst/>
                        </a:rPr>
                        <a:t>Care Plans</a:t>
                      </a:r>
                      <a:endParaRPr lang="en-US" sz="21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4927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96714186"/>
              </p:ext>
            </p:extLst>
          </p:nvPr>
        </p:nvGraphicFramePr>
        <p:xfrm>
          <a:off x="228598" y="1676400"/>
          <a:ext cx="8458202" cy="3855510"/>
        </p:xfrm>
        <a:graphic>
          <a:graphicData uri="http://schemas.openxmlformats.org/drawingml/2006/table">
            <a:tbl>
              <a:tblPr firstRow="1" firstCol="1" bandRow="1">
                <a:tableStyleId>{5C22544A-7EE6-4342-B048-85BDC9FD1C3A}</a:tableStyleId>
              </a:tblPr>
              <a:tblGrid>
                <a:gridCol w="2438402">
                  <a:extLst>
                    <a:ext uri="{9D8B030D-6E8A-4147-A177-3AD203B41FA5}">
                      <a16:colId xmlns:a16="http://schemas.microsoft.com/office/drawing/2014/main" xmlns="" val="20000"/>
                    </a:ext>
                  </a:extLst>
                </a:gridCol>
                <a:gridCol w="1590563">
                  <a:extLst>
                    <a:ext uri="{9D8B030D-6E8A-4147-A177-3AD203B41FA5}">
                      <a16:colId xmlns:a16="http://schemas.microsoft.com/office/drawing/2014/main" xmlns="" val="20001"/>
                    </a:ext>
                  </a:extLst>
                </a:gridCol>
                <a:gridCol w="2509901">
                  <a:extLst>
                    <a:ext uri="{9D8B030D-6E8A-4147-A177-3AD203B41FA5}">
                      <a16:colId xmlns:a16="http://schemas.microsoft.com/office/drawing/2014/main" xmlns="" val="20002"/>
                    </a:ext>
                  </a:extLst>
                </a:gridCol>
                <a:gridCol w="1919336">
                  <a:extLst>
                    <a:ext uri="{9D8B030D-6E8A-4147-A177-3AD203B41FA5}">
                      <a16:colId xmlns:a16="http://schemas.microsoft.com/office/drawing/2014/main" xmlns="" val="20003"/>
                    </a:ext>
                  </a:extLst>
                </a:gridCol>
              </a:tblGrid>
              <a:tr h="993563">
                <a:tc>
                  <a:txBody>
                    <a:bodyPr/>
                    <a:lstStyle/>
                    <a:p>
                      <a:pPr>
                        <a:lnSpc>
                          <a:spcPct val="107000"/>
                        </a:lnSpc>
                      </a:pPr>
                      <a:endParaRPr lang="en-US" sz="2000" dirty="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Number Invest/ Surveyor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Total Investigation /Survey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smtClean="0">
                          <a:effectLst/>
                        </a:rPr>
                        <a:t>Average # Deficiencies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78037">
                <a:tc>
                  <a:txBody>
                    <a:bodyPr/>
                    <a:lstStyle/>
                    <a:p>
                      <a:pPr marL="0" marR="0" algn="ctr">
                        <a:lnSpc>
                          <a:spcPct val="107000"/>
                        </a:lnSpc>
                        <a:spcBef>
                          <a:spcPts val="0"/>
                        </a:spcBef>
                        <a:spcAft>
                          <a:spcPts val="800"/>
                        </a:spcAft>
                      </a:pPr>
                      <a:r>
                        <a:rPr lang="en-US" sz="2000" dirty="0" smtClean="0">
                          <a:effectLst/>
                        </a:rPr>
                        <a:t>FY2017, </a:t>
                      </a:r>
                      <a:r>
                        <a:rPr lang="en-US" sz="2000" dirty="0" err="1" smtClean="0">
                          <a:effectLst/>
                        </a:rPr>
                        <a:t>Trad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800"/>
                        </a:spcAft>
                      </a:pPr>
                      <a:r>
                        <a:rPr lang="en-US" sz="2000">
                          <a:effectLst/>
                        </a:rPr>
                        <a:t>5.8</a:t>
                      </a:r>
                    </a:p>
                    <a:p>
                      <a:pPr marL="0" marR="0" algn="ctr">
                        <a:lnSpc>
                          <a:spcPct val="107000"/>
                        </a:lnSpc>
                        <a:spcBef>
                          <a:spcPts val="0"/>
                        </a:spcBef>
                        <a:spcAft>
                          <a:spcPts val="80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66186">
                <a:tc>
                  <a:txBody>
                    <a:bodyPr/>
                    <a:lstStyle/>
                    <a:p>
                      <a:pPr marL="0" marR="0" algn="ctr">
                        <a:lnSpc>
                          <a:spcPct val="107000"/>
                        </a:lnSpc>
                        <a:spcBef>
                          <a:spcPts val="0"/>
                        </a:spcBef>
                        <a:spcAft>
                          <a:spcPts val="800"/>
                        </a:spcAft>
                      </a:pPr>
                      <a:r>
                        <a:rPr lang="en-US" sz="2000" dirty="0" smtClean="0">
                          <a:effectLst/>
                        </a:rPr>
                        <a:t>FY2017, QIS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 </a:t>
                      </a:r>
                      <a:r>
                        <a:rPr lang="en-US" sz="2000" dirty="0" smtClean="0">
                          <a:effectLst/>
                        </a:rPr>
                        <a:t>5.3</a:t>
                      </a:r>
                    </a:p>
                  </a:txBody>
                  <a:tcPr marL="68580" marR="68580" marT="0" marB="0" anchor="ctr"/>
                </a:tc>
                <a:tc>
                  <a:txBody>
                    <a:bodyPr/>
                    <a:lstStyle/>
                    <a:p>
                      <a:pPr marL="0" marR="0" algn="ctr">
                        <a:lnSpc>
                          <a:spcPct val="107000"/>
                        </a:lnSpc>
                        <a:spcBef>
                          <a:spcPts val="0"/>
                        </a:spcBef>
                        <a:spcAft>
                          <a:spcPts val="800"/>
                        </a:spcAft>
                      </a:pPr>
                      <a:r>
                        <a:rPr lang="en-US" sz="2000">
                          <a:effectLst/>
                        </a:rPr>
                        <a:t>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2"/>
                  </a:ext>
                </a:extLst>
              </a:tr>
              <a:tr h="699966">
                <a:tc>
                  <a:txBody>
                    <a:bodyPr/>
                    <a:lstStyle/>
                    <a:p>
                      <a:pPr marL="0" marR="0" algn="ctr">
                        <a:lnSpc>
                          <a:spcPct val="107000"/>
                        </a:lnSpc>
                        <a:spcBef>
                          <a:spcPts val="0"/>
                        </a:spcBef>
                        <a:spcAft>
                          <a:spcPts val="800"/>
                        </a:spcAft>
                      </a:pPr>
                      <a:r>
                        <a:rPr lang="en-US" sz="2000" dirty="0">
                          <a:effectLst/>
                        </a:rPr>
                        <a:t>April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11.60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55.90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6.26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33322">
                <a:tc>
                  <a:txBody>
                    <a:bodyPr/>
                    <a:lstStyle/>
                    <a:p>
                      <a:pPr marL="0" marR="0" algn="ctr">
                        <a:lnSpc>
                          <a:spcPct val="107000"/>
                        </a:lnSpc>
                        <a:spcBef>
                          <a:spcPts val="0"/>
                        </a:spcBef>
                        <a:spcAft>
                          <a:spcPts val="800"/>
                        </a:spcAft>
                      </a:pPr>
                      <a:r>
                        <a:rPr lang="en-US" sz="2000">
                          <a:effectLst/>
                        </a:rPr>
                        <a:t>May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11.42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55.52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33322">
                <a:tc>
                  <a:txBody>
                    <a:bodyPr/>
                    <a:lstStyle/>
                    <a:p>
                      <a:pPr marL="0" marR="0" algn="ctr">
                        <a:lnSpc>
                          <a:spcPct val="107000"/>
                        </a:lnSpc>
                        <a:spcBef>
                          <a:spcPts val="0"/>
                        </a:spcBef>
                        <a:spcAft>
                          <a:spcPts val="800"/>
                        </a:spcAft>
                      </a:pPr>
                      <a:r>
                        <a:rPr lang="en-US" sz="2000">
                          <a:effectLst/>
                        </a:rPr>
                        <a:t>June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11.47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55.26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33322">
                <a:tc>
                  <a:txBody>
                    <a:bodyPr/>
                    <a:lstStyle/>
                    <a:p>
                      <a:pPr marL="0" marR="0" algn="ctr">
                        <a:lnSpc>
                          <a:spcPct val="107000"/>
                        </a:lnSpc>
                        <a:spcBef>
                          <a:spcPts val="0"/>
                        </a:spcBef>
                        <a:spcAft>
                          <a:spcPts val="800"/>
                        </a:spcAft>
                      </a:pPr>
                      <a:r>
                        <a:rPr lang="en-US" sz="2000">
                          <a:effectLst/>
                        </a:rPr>
                        <a:t>July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11.41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54.72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429701">
                <a:tc>
                  <a:txBody>
                    <a:bodyPr/>
                    <a:lstStyle/>
                    <a:p>
                      <a:pPr marL="0" marR="0" algn="ctr">
                        <a:lnSpc>
                          <a:spcPct val="107000"/>
                        </a:lnSpc>
                        <a:spcBef>
                          <a:spcPts val="0"/>
                        </a:spcBef>
                        <a:spcAft>
                          <a:spcPts val="800"/>
                        </a:spcAft>
                      </a:pPr>
                      <a:r>
                        <a:rPr lang="en-US" sz="2000">
                          <a:effectLst/>
                        </a:rPr>
                        <a:t>August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11.38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54.16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3" name="Title 2"/>
          <p:cNvSpPr>
            <a:spLocks noGrp="1"/>
          </p:cNvSpPr>
          <p:nvPr>
            <p:ph type="title"/>
          </p:nvPr>
        </p:nvSpPr>
        <p:spPr/>
        <p:txBody>
          <a:bodyPr/>
          <a:lstStyle/>
          <a:p>
            <a:r>
              <a:rPr lang="en-US" dirty="0" smtClean="0"/>
              <a:t>Effectiveness?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4</a:t>
            </a:fld>
            <a:endParaRPr lang="en-US"/>
          </a:p>
        </p:txBody>
      </p:sp>
    </p:spTree>
    <p:extLst>
      <p:ext uri="{BB962C8B-B14F-4D97-AF65-F5344CB8AC3E}">
        <p14:creationId xmlns:p14="http://schemas.microsoft.com/office/powerpoint/2010/main" val="347206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Number of Deficiencies Cited</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5</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848600" cy="4495800"/>
          </a:xfrm>
          <a:prstGeom prst="rect">
            <a:avLst/>
          </a:prstGeom>
          <a:noFill/>
        </p:spPr>
      </p:pic>
    </p:spTree>
    <p:extLst>
      <p:ext uri="{BB962C8B-B14F-4D97-AF65-F5344CB8AC3E}">
        <p14:creationId xmlns:p14="http://schemas.microsoft.com/office/powerpoint/2010/main" val="42573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40016278"/>
              </p:ext>
            </p:extLst>
          </p:nvPr>
        </p:nvGraphicFramePr>
        <p:xfrm>
          <a:off x="1600200" y="1905000"/>
          <a:ext cx="5958290" cy="3796537"/>
        </p:xfrm>
        <a:graphic>
          <a:graphicData uri="http://schemas.openxmlformats.org/drawingml/2006/table">
            <a:tbl>
              <a:tblPr firstRow="1" firstCol="1" bandRow="1">
                <a:tableStyleId>{5C22544A-7EE6-4342-B048-85BDC9FD1C3A}</a:tableStyleId>
              </a:tblPr>
              <a:tblGrid>
                <a:gridCol w="1813391">
                  <a:extLst>
                    <a:ext uri="{9D8B030D-6E8A-4147-A177-3AD203B41FA5}">
                      <a16:colId xmlns:a16="http://schemas.microsoft.com/office/drawing/2014/main" xmlns="" val="20000"/>
                    </a:ext>
                  </a:extLst>
                </a:gridCol>
                <a:gridCol w="2072449">
                  <a:extLst>
                    <a:ext uri="{9D8B030D-6E8A-4147-A177-3AD203B41FA5}">
                      <a16:colId xmlns:a16="http://schemas.microsoft.com/office/drawing/2014/main" xmlns="" val="20001"/>
                    </a:ext>
                  </a:extLst>
                </a:gridCol>
                <a:gridCol w="2072450">
                  <a:extLst>
                    <a:ext uri="{9D8B030D-6E8A-4147-A177-3AD203B41FA5}">
                      <a16:colId xmlns:a16="http://schemas.microsoft.com/office/drawing/2014/main" xmlns="" val="20002"/>
                    </a:ext>
                  </a:extLst>
                </a:gridCol>
              </a:tblGrid>
              <a:tr h="412749">
                <a:tc>
                  <a:txBody>
                    <a:bodyPr/>
                    <a:lstStyle/>
                    <a:p>
                      <a:pPr>
                        <a:lnSpc>
                          <a:spcPct val="107000"/>
                        </a:lnSpc>
                      </a:pPr>
                      <a:endParaRPr lang="en-US" sz="20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Team Size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Time/ Surveyor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6555">
                <a:tc>
                  <a:txBody>
                    <a:bodyPr/>
                    <a:lstStyle/>
                    <a:p>
                      <a:pPr marL="0" marR="0" algn="ctr">
                        <a:lnSpc>
                          <a:spcPct val="107000"/>
                        </a:lnSpc>
                        <a:spcBef>
                          <a:spcPts val="0"/>
                        </a:spcBef>
                        <a:spcAft>
                          <a:spcPts val="800"/>
                        </a:spcAft>
                      </a:pPr>
                      <a:r>
                        <a:rPr lang="en-US" sz="2000">
                          <a:effectLst/>
                        </a:rPr>
                        <a:t>FY2017,</a:t>
                      </a:r>
                    </a:p>
                    <a:p>
                      <a:pPr marL="0" marR="0" algn="ctr">
                        <a:lnSpc>
                          <a:spcPct val="107000"/>
                        </a:lnSpc>
                        <a:spcBef>
                          <a:spcPts val="0"/>
                        </a:spcBef>
                        <a:spcAft>
                          <a:spcPts val="800"/>
                        </a:spcAft>
                      </a:pPr>
                      <a:r>
                        <a:rPr lang="en-US" sz="2000">
                          <a:effectLst/>
                        </a:rPr>
                        <a:t>Trad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23.08</a:t>
                      </a:r>
                    </a:p>
                    <a:p>
                      <a:pPr marL="0" marR="0" algn="ctr">
                        <a:lnSpc>
                          <a:spcPct val="107000"/>
                        </a:lnSpc>
                        <a:spcBef>
                          <a:spcPts val="0"/>
                        </a:spcBef>
                        <a:spcAft>
                          <a:spcPts val="8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56540">
                <a:tc>
                  <a:txBody>
                    <a:bodyPr/>
                    <a:lstStyle/>
                    <a:p>
                      <a:pPr marL="0" marR="0" algn="ctr">
                        <a:lnSpc>
                          <a:spcPct val="107000"/>
                        </a:lnSpc>
                        <a:spcBef>
                          <a:spcPts val="0"/>
                        </a:spcBef>
                        <a:spcAft>
                          <a:spcPts val="800"/>
                        </a:spcAft>
                      </a:pPr>
                      <a:r>
                        <a:rPr lang="en-US" sz="2000" dirty="0">
                          <a:effectLst/>
                        </a:rPr>
                        <a:t>FY2017,</a:t>
                      </a:r>
                    </a:p>
                    <a:p>
                      <a:pPr marL="0" marR="0" algn="ctr">
                        <a:lnSpc>
                          <a:spcPct val="107000"/>
                        </a:lnSpc>
                        <a:spcBef>
                          <a:spcPts val="0"/>
                        </a:spcBef>
                        <a:spcAft>
                          <a:spcPts val="800"/>
                        </a:spcAft>
                      </a:pPr>
                      <a:r>
                        <a:rPr lang="en-US" sz="2000" dirty="0">
                          <a:effectLst/>
                        </a:rPr>
                        <a:t>QIS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2000" dirty="0">
                          <a:effectLst/>
                        </a:rPr>
                        <a:t>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2000" dirty="0">
                          <a:effectLst/>
                        </a:rPr>
                        <a:t>28.6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71500">
                <a:tc>
                  <a:txBody>
                    <a:bodyPr/>
                    <a:lstStyle/>
                    <a:p>
                      <a:pPr marL="0" marR="0" algn="ctr">
                        <a:lnSpc>
                          <a:spcPct val="107000"/>
                        </a:lnSpc>
                        <a:spcBef>
                          <a:spcPts val="0"/>
                        </a:spcBef>
                        <a:spcAft>
                          <a:spcPts val="800"/>
                        </a:spcAft>
                      </a:pPr>
                      <a:r>
                        <a:rPr lang="en-US" sz="2000" dirty="0">
                          <a:effectLst/>
                        </a:rPr>
                        <a:t>April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5.15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27.80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marL="0" marR="0" algn="ctr">
                        <a:lnSpc>
                          <a:spcPct val="107000"/>
                        </a:lnSpc>
                        <a:spcBef>
                          <a:spcPts val="0"/>
                        </a:spcBef>
                        <a:spcAft>
                          <a:spcPts val="800"/>
                        </a:spcAft>
                      </a:pPr>
                      <a:r>
                        <a:rPr lang="en-US" sz="2000" dirty="0">
                          <a:effectLst/>
                        </a:rPr>
                        <a:t>May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5.13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27.48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marL="0" marR="0" algn="ctr">
                        <a:lnSpc>
                          <a:spcPct val="107000"/>
                        </a:lnSpc>
                        <a:spcBef>
                          <a:spcPts val="0"/>
                        </a:spcBef>
                        <a:spcAft>
                          <a:spcPts val="800"/>
                        </a:spcAft>
                      </a:pPr>
                      <a:r>
                        <a:rPr lang="en-US" sz="2000">
                          <a:effectLst/>
                        </a:rPr>
                        <a:t>June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rPr>
                        <a:t>5.08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27.21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90500">
                <a:tc>
                  <a:txBody>
                    <a:bodyPr/>
                    <a:lstStyle/>
                    <a:p>
                      <a:pPr marL="0" marR="0" algn="ctr">
                        <a:lnSpc>
                          <a:spcPct val="107000"/>
                        </a:lnSpc>
                        <a:spcBef>
                          <a:spcPts val="0"/>
                        </a:spcBef>
                        <a:spcAft>
                          <a:spcPts val="800"/>
                        </a:spcAft>
                      </a:pPr>
                      <a:r>
                        <a:rPr lang="en-US" sz="2000">
                          <a:effectLst/>
                        </a:rPr>
                        <a:t>July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rPr>
                        <a:t>5.06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26.97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marL="0" marR="0" algn="ctr">
                        <a:lnSpc>
                          <a:spcPct val="107000"/>
                        </a:lnSpc>
                        <a:spcBef>
                          <a:spcPts val="0"/>
                        </a:spcBef>
                        <a:spcAft>
                          <a:spcPts val="800"/>
                        </a:spcAft>
                      </a:pPr>
                      <a:r>
                        <a:rPr lang="en-US" sz="2000">
                          <a:effectLst/>
                        </a:rPr>
                        <a:t>August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rPr>
                        <a:t>5.01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dirty="0">
                          <a:effectLst/>
                        </a:rPr>
                        <a:t>26.67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3" name="Title 2"/>
          <p:cNvSpPr>
            <a:spLocks noGrp="1"/>
          </p:cNvSpPr>
          <p:nvPr>
            <p:ph type="title"/>
          </p:nvPr>
        </p:nvSpPr>
        <p:spPr/>
        <p:txBody>
          <a:bodyPr/>
          <a:lstStyle/>
          <a:p>
            <a:r>
              <a:rPr lang="en-US" dirty="0" smtClean="0"/>
              <a:t>Efficiency – Results to date</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6</a:t>
            </a:fld>
            <a:endParaRPr lang="en-US"/>
          </a:p>
        </p:txBody>
      </p:sp>
      <p:cxnSp>
        <p:nvCxnSpPr>
          <p:cNvPr id="6" name="Straight Connector 5"/>
          <p:cNvCxnSpPr>
            <a:endCxn id="5" idx="3"/>
          </p:cNvCxnSpPr>
          <p:nvPr/>
        </p:nvCxnSpPr>
        <p:spPr>
          <a:xfrm flipV="1">
            <a:off x="1655379" y="3803268"/>
            <a:ext cx="5903111" cy="673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6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Phase 3 – Effective 11/28/19</a:t>
            </a:r>
          </a:p>
          <a:p>
            <a:endParaRPr lang="en-US" dirty="0" smtClean="0"/>
          </a:p>
          <a:p>
            <a:r>
              <a:rPr lang="en-US" dirty="0" smtClean="0"/>
              <a:t>Unfreezing the Health Inspection Rating on Nursing Home Compare</a:t>
            </a:r>
          </a:p>
          <a:p>
            <a:endParaRPr lang="en-US" dirty="0"/>
          </a:p>
        </p:txBody>
      </p:sp>
      <p:sp>
        <p:nvSpPr>
          <p:cNvPr id="3" name="Title 2"/>
          <p:cNvSpPr>
            <a:spLocks noGrp="1"/>
          </p:cNvSpPr>
          <p:nvPr>
            <p:ph type="title"/>
          </p:nvPr>
        </p:nvSpPr>
        <p:spPr/>
        <p:txBody>
          <a:bodyPr/>
          <a:lstStyle/>
          <a:p>
            <a:r>
              <a:rPr lang="en-US" dirty="0" smtClean="0"/>
              <a:t>Nursing Home Oversight and Phase 3</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7</a:t>
            </a:fld>
            <a:endParaRPr lang="en-US"/>
          </a:p>
        </p:txBody>
      </p:sp>
    </p:spTree>
    <p:extLst>
      <p:ext uri="{BB962C8B-B14F-4D97-AF65-F5344CB8AC3E}">
        <p14:creationId xmlns:p14="http://schemas.microsoft.com/office/powerpoint/2010/main" val="339225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Immediate Jeopardy – Revisions to Appendix Q</a:t>
            </a:r>
          </a:p>
          <a:p>
            <a:endParaRPr lang="en-US" dirty="0"/>
          </a:p>
          <a:p>
            <a:r>
              <a:rPr lang="en-US" dirty="0" smtClean="0"/>
              <a:t>Clarification of Facility Reported Incidents</a:t>
            </a:r>
            <a:endParaRPr lang="en-US" dirty="0"/>
          </a:p>
        </p:txBody>
      </p:sp>
      <p:sp>
        <p:nvSpPr>
          <p:cNvPr id="3" name="Title 2"/>
          <p:cNvSpPr>
            <a:spLocks noGrp="1"/>
          </p:cNvSpPr>
          <p:nvPr>
            <p:ph type="title"/>
          </p:nvPr>
        </p:nvSpPr>
        <p:spPr/>
        <p:txBody>
          <a:bodyPr/>
          <a:lstStyle/>
          <a:p>
            <a:r>
              <a:rPr lang="en-US" dirty="0" smtClean="0"/>
              <a:t>Other Policy Issues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8</a:t>
            </a:fld>
            <a:endParaRPr lang="en-US"/>
          </a:p>
        </p:txBody>
      </p:sp>
    </p:spTree>
    <p:extLst>
      <p:ext uri="{BB962C8B-B14F-4D97-AF65-F5344CB8AC3E}">
        <p14:creationId xmlns:p14="http://schemas.microsoft.com/office/powerpoint/2010/main" val="266721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3300" dirty="0"/>
              <a:t>Facility Actions</a:t>
            </a:r>
            <a:endParaRPr lang="en-US" dirty="0" smtClean="0">
              <a:effectLst/>
            </a:endParaRPr>
          </a:p>
        </p:txBody>
      </p:sp>
      <p:graphicFrame>
        <p:nvGraphicFramePr>
          <p:cNvPr id="4" name="Diagram 3"/>
          <p:cNvGraphicFramePr/>
          <p:nvPr>
            <p:extLst/>
          </p:nvPr>
        </p:nvGraphicFramePr>
        <p:xfrm>
          <a:off x="711679" y="1672447"/>
          <a:ext cx="8320178" cy="423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9603239"/>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DFCA69346FA849868A21EA65E6BAFC" ma:contentTypeVersion="1" ma:contentTypeDescription="Create a new document." ma:contentTypeScope="" ma:versionID="5f0463e640b51981ceca3335b535b1d0">
  <xsd:schema xmlns:xsd="http://www.w3.org/2001/XMLSchema" xmlns:xs="http://www.w3.org/2001/XMLSchema" xmlns:p="http://schemas.microsoft.com/office/2006/metadata/properties" xmlns:ns2="3aa09871-aa9b-420c-b66c-dd11504843b3" targetNamespace="http://schemas.microsoft.com/office/2006/metadata/properties" ma:root="true" ma:fieldsID="25f44ebc2bd55d5ec86ae7b5f89c8899" ns2:_="">
    <xsd:import namespace="3aa09871-aa9b-420c-b66c-dd11504843b3"/>
    <xsd:element name="properties">
      <xsd:complexType>
        <xsd:sequence>
          <xsd:element name="documentManagement">
            <xsd:complexType>
              <xsd:all>
                <xsd:element ref="ns2:Mee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09871-aa9b-420c-b66c-dd11504843b3" elementFormDefault="qualified">
    <xsd:import namespace="http://schemas.microsoft.com/office/2006/documentManagement/types"/>
    <xsd:import namespace="http://schemas.microsoft.com/office/infopath/2007/PartnerControls"/>
    <xsd:element name="Meeting" ma:index="8" nillable="true" ma:displayName="Meeting" ma:list="{7f2effce-d329-4120-9637-53e4d65dd8a7}" ma:internalName="Meeting"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eting xmlns="3aa09871-aa9b-420c-b66c-dd11504843b3" xsi:nil="true"/>
  </documentManagement>
</p:properties>
</file>

<file path=customXml/itemProps1.xml><?xml version="1.0" encoding="utf-8"?>
<ds:datastoreItem xmlns:ds="http://schemas.openxmlformats.org/officeDocument/2006/customXml" ds:itemID="{B35BC435-6C1F-43CB-9924-43B6017D0262}">
  <ds:schemaRefs>
    <ds:schemaRef ds:uri="http://schemas.microsoft.com/sharepoint/v3/contenttype/forms"/>
  </ds:schemaRefs>
</ds:datastoreItem>
</file>

<file path=customXml/itemProps2.xml><?xml version="1.0" encoding="utf-8"?>
<ds:datastoreItem xmlns:ds="http://schemas.openxmlformats.org/officeDocument/2006/customXml" ds:itemID="{B6AF768D-20D4-4117-9AF5-9B17F06D1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a09871-aa9b-420c-b66c-dd1150484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C9CE9F-F0F4-4DAD-A6F6-71A277DEFDD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aa09871-aa9b-420c-b66c-dd11504843b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9080</TotalTime>
  <Words>936</Words>
  <Application>Microsoft Office PowerPoint</Application>
  <PresentationFormat>On-screen Show (4:3)</PresentationFormat>
  <Paragraphs>240</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Constantia</vt:lpstr>
      <vt:lpstr>Times New Roman</vt:lpstr>
      <vt:lpstr>CMS_template</vt:lpstr>
      <vt:lpstr>LeadingAge Annual Meeting</vt:lpstr>
      <vt:lpstr>Overview</vt:lpstr>
      <vt:lpstr>Top Deficiencies - Recertification</vt:lpstr>
      <vt:lpstr>Effectiveness?</vt:lpstr>
      <vt:lpstr>Number of Deficiencies Cited</vt:lpstr>
      <vt:lpstr>Efficiency – Results to date</vt:lpstr>
      <vt:lpstr>Nursing Home Oversight and Phase 3</vt:lpstr>
      <vt:lpstr>Other Policy Issues</vt:lpstr>
      <vt:lpstr>Facility Actions</vt:lpstr>
      <vt:lpstr>State Survey Actions</vt:lpstr>
      <vt:lpstr>    Payroll Based Journal Audit</vt:lpstr>
      <vt:lpstr>PBJ Lessons Learned – Avoid Common Errors</vt:lpstr>
      <vt:lpstr>Time Limited Waivers – Life Safety Code</vt:lpstr>
      <vt:lpstr>Time Limited Waivers - LSC</vt:lpstr>
      <vt:lpstr>Time Limited Waivers</vt:lpstr>
      <vt:lpstr>Time Limited Waivers - Example</vt:lpstr>
      <vt:lpstr>Time Limited Waivers-FSES</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Barbara Gay</cp:lastModifiedBy>
  <cp:revision>584</cp:revision>
  <cp:lastPrinted>2018-08-14T12:58:20Z</cp:lastPrinted>
  <dcterms:created xsi:type="dcterms:W3CDTF">2012-02-10T20:51:24Z</dcterms:created>
  <dcterms:modified xsi:type="dcterms:W3CDTF">2018-11-07T15:04:17Z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0x01010050DFCA69346FA849868A21EA65E6BAFC</vt:lpwstr>
  </property>
</Properties>
</file>