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47"/>
  </p:notesMasterIdLst>
  <p:handoutMasterIdLst>
    <p:handoutMasterId r:id="rId48"/>
  </p:handoutMasterIdLst>
  <p:sldIdLst>
    <p:sldId id="276" r:id="rId2"/>
    <p:sldId id="300" r:id="rId3"/>
    <p:sldId id="302" r:id="rId4"/>
    <p:sldId id="303" r:id="rId5"/>
    <p:sldId id="304" r:id="rId6"/>
    <p:sldId id="301" r:id="rId7"/>
    <p:sldId id="305" r:id="rId8"/>
    <p:sldId id="306" r:id="rId9"/>
    <p:sldId id="308" r:id="rId10"/>
    <p:sldId id="307" r:id="rId11"/>
    <p:sldId id="309" r:id="rId12"/>
    <p:sldId id="310" r:id="rId13"/>
    <p:sldId id="311" r:id="rId14"/>
    <p:sldId id="312" r:id="rId15"/>
    <p:sldId id="313" r:id="rId16"/>
    <p:sldId id="314" r:id="rId17"/>
    <p:sldId id="319" r:id="rId18"/>
    <p:sldId id="315" r:id="rId19"/>
    <p:sldId id="316" r:id="rId20"/>
    <p:sldId id="317" r:id="rId21"/>
    <p:sldId id="318"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337" r:id="rId40"/>
    <p:sldId id="338" r:id="rId41"/>
    <p:sldId id="339" r:id="rId42"/>
    <p:sldId id="340" r:id="rId43"/>
    <p:sldId id="341" r:id="rId44"/>
    <p:sldId id="342" r:id="rId45"/>
    <p:sldId id="343"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8" autoAdjust="0"/>
    <p:restoredTop sz="65399" autoAdjust="0"/>
  </p:normalViewPr>
  <p:slideViewPr>
    <p:cSldViewPr>
      <p:cViewPr varScale="1">
        <p:scale>
          <a:sx n="67" d="100"/>
          <a:sy n="67" d="100"/>
        </p:scale>
        <p:origin x="1548"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11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BFF665-A431-423A-8E99-46A6AC10A599}" type="datetimeFigureOut">
              <a:rPr lang="en-US" smtClean="0"/>
              <a:pPr/>
              <a:t>5/9/2019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63D2D-29C9-4FD8-AA42-E975D4858AF2}" type="slidenum">
              <a:rPr lang="en-US" smtClean="0"/>
              <a:pPr/>
              <a:t>‹#›</a:t>
            </a:fld>
            <a:endParaRPr lang="en-US" dirty="0"/>
          </a:p>
        </p:txBody>
      </p:sp>
    </p:spTree>
    <p:extLst>
      <p:ext uri="{BB962C8B-B14F-4D97-AF65-F5344CB8AC3E}">
        <p14:creationId xmlns:p14="http://schemas.microsoft.com/office/powerpoint/2010/main" val="3814268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C13FF-8D04-4BEC-B8D1-66B1A302CC68}" type="datetimeFigureOut">
              <a:rPr lang="en-US" smtClean="0"/>
              <a:pPr/>
              <a:t>5/9/2019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83AE9-5228-4641-AE46-DAC04049BDD6}" type="slidenum">
              <a:rPr lang="en-US" smtClean="0"/>
              <a:pPr/>
              <a:t>‹#›</a:t>
            </a:fld>
            <a:endParaRPr lang="en-US" dirty="0"/>
          </a:p>
        </p:txBody>
      </p:sp>
    </p:spTree>
    <p:extLst>
      <p:ext uri="{BB962C8B-B14F-4D97-AF65-F5344CB8AC3E}">
        <p14:creationId xmlns:p14="http://schemas.microsoft.com/office/powerpoint/2010/main" val="400956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and Welcome to the program on competency with the Restorative Nursing Program</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a:t>
            </a:fld>
            <a:endParaRPr lang="en-US" dirty="0"/>
          </a:p>
        </p:txBody>
      </p:sp>
    </p:spTree>
    <p:extLst>
      <p:ext uri="{BB962C8B-B14F-4D97-AF65-F5344CB8AC3E}">
        <p14:creationId xmlns:p14="http://schemas.microsoft.com/office/powerpoint/2010/main" val="1106785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definitions include:</a:t>
            </a:r>
          </a:p>
          <a:p>
            <a:r>
              <a:rPr lang="en-US" dirty="0"/>
              <a:t>**For range of motion (active): any participation by the resident in the ROM activity should be coded 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**Note:  AROM and AAROM are both coded under AROM</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11</a:t>
            </a:fld>
            <a:endParaRPr lang="en-US" dirty="0"/>
          </a:p>
        </p:txBody>
      </p:sp>
    </p:spTree>
    <p:extLst>
      <p:ext uri="{BB962C8B-B14F-4D97-AF65-F5344CB8AC3E}">
        <p14:creationId xmlns:p14="http://schemas.microsoft.com/office/powerpoint/2010/main" val="3343468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CMS also defines Active and Passive Range of Motion in the CMS State Operations Manual which is the Federal rules for nursing facilities to comply with.</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12</a:t>
            </a:fld>
            <a:endParaRPr lang="en-US" dirty="0"/>
          </a:p>
        </p:txBody>
      </p:sp>
    </p:spTree>
    <p:extLst>
      <p:ext uri="{BB962C8B-B14F-4D97-AF65-F5344CB8AC3E}">
        <p14:creationId xmlns:p14="http://schemas.microsoft.com/office/powerpoint/2010/main" val="3763461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acceptable to use groups when appropriate but there are rules for group restorative programs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13</a:t>
            </a:fld>
            <a:endParaRPr lang="en-US" dirty="0"/>
          </a:p>
        </p:txBody>
      </p:sp>
    </p:spTree>
    <p:extLst>
      <p:ext uri="{BB962C8B-B14F-4D97-AF65-F5344CB8AC3E}">
        <p14:creationId xmlns:p14="http://schemas.microsoft.com/office/powerpoint/2010/main" val="3814859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of the time the residents fall under #2-a scheduled program of applying and removing a splint or brace.  You will need to follow the directions on the care plan.  Most times the instructions will describe range of motion prior to application.  It is also imperative that all staff observe for any pain or skin integrity concerns.  You will need to report any concerns to the nurse.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14</a:t>
            </a:fld>
            <a:endParaRPr lang="en-US" dirty="0"/>
          </a:p>
        </p:txBody>
      </p:sp>
    </p:spTree>
    <p:extLst>
      <p:ext uri="{BB962C8B-B14F-4D97-AF65-F5344CB8AC3E}">
        <p14:creationId xmlns:p14="http://schemas.microsoft.com/office/powerpoint/2010/main" val="3134072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Directions from the MDS 3.0 RAI Manual</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15</a:t>
            </a:fld>
            <a:endParaRPr lang="en-US" dirty="0"/>
          </a:p>
        </p:txBody>
      </p:sp>
    </p:spTree>
    <p:extLst>
      <p:ext uri="{BB962C8B-B14F-4D97-AF65-F5344CB8AC3E}">
        <p14:creationId xmlns:p14="http://schemas.microsoft.com/office/powerpoint/2010/main" val="3039954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staff transferring resident must be trained in resident transfer and gait belts must be used according to facility procedure (describe).  It is essential that the CNA follows the resident care plan and ensure resident is wearing proper footwear.  Resident should be encouraged to participate as much as possible in the process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16</a:t>
            </a:fld>
            <a:endParaRPr lang="en-US" dirty="0"/>
          </a:p>
        </p:txBody>
      </p:sp>
    </p:spTree>
    <p:extLst>
      <p:ext uri="{BB962C8B-B14F-4D97-AF65-F5344CB8AC3E}">
        <p14:creationId xmlns:p14="http://schemas.microsoft.com/office/powerpoint/2010/main" val="3861760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MDS RAI Manual indicates to Code activities provided to improve or maintain the resident’s self-performance in walking, with or without assistive devices.  The program should be individualized to the resident specific needs.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17</a:t>
            </a:fld>
            <a:endParaRPr lang="en-US" dirty="0"/>
          </a:p>
        </p:txBody>
      </p:sp>
    </p:spTree>
    <p:extLst>
      <p:ext uri="{BB962C8B-B14F-4D97-AF65-F5344CB8AC3E}">
        <p14:creationId xmlns:p14="http://schemas.microsoft.com/office/powerpoint/2010/main" val="569534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Code activities provided to improve or maintain the resident’s self-performance in dressing and undressing, bathing and washing, and performing other personal hygiene tasks.  Each program must be at least 15 minutes and when you are providing this program, you can use the time to SELECT AND OBTAIN the items—because you are working with the resident in being able to become more independent with the goal of them doing as much as they can and that will include the entire process—selecting, obtaining and putting on/off all items.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18</a:t>
            </a:fld>
            <a:endParaRPr lang="en-US" dirty="0"/>
          </a:p>
        </p:txBody>
      </p:sp>
    </p:spTree>
    <p:extLst>
      <p:ext uri="{BB962C8B-B14F-4D97-AF65-F5344CB8AC3E}">
        <p14:creationId xmlns:p14="http://schemas.microsoft.com/office/powerpoint/2010/main" val="1991614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Code activities provided to improve or maintain the resident’s self-performance in dressing and undressing, bathing and washing, and performing other personal hygiene tasks.  For this program, you again, can include the time to plan which items, obtain and them provide the interventions in the program.</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19</a:t>
            </a:fld>
            <a:endParaRPr lang="en-US" dirty="0"/>
          </a:p>
        </p:txBody>
      </p:sp>
    </p:spTree>
    <p:extLst>
      <p:ext uri="{BB962C8B-B14F-4D97-AF65-F5344CB8AC3E}">
        <p14:creationId xmlns:p14="http://schemas.microsoft.com/office/powerpoint/2010/main" val="1542727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Code activities provided to improve or maintain the resident’s self-performance in feeding oneself food and fluids, or activities used to improve or maintain the resident’s ability to ingest nutrition and hydration by mouth.  In order to code this program, resident can be in either the eating or swallowing program (or even both if it applies).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20</a:t>
            </a:fld>
            <a:endParaRPr lang="en-US" dirty="0"/>
          </a:p>
        </p:txBody>
      </p:sp>
    </p:spTree>
    <p:extLst>
      <p:ext uri="{BB962C8B-B14F-4D97-AF65-F5344CB8AC3E}">
        <p14:creationId xmlns:p14="http://schemas.microsoft.com/office/powerpoint/2010/main" val="2585075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start out talking about the new revised requirements for long term care facilities</a:t>
            </a:r>
          </a:p>
          <a:p>
            <a:pPr eaLnBrk="1" hangingPunct="1">
              <a:buFont typeface="Wingdings" pitchFamily="2" charset="2"/>
              <a:buNone/>
            </a:pPr>
            <a:r>
              <a:rPr lang="en-US" sz="1200" b="1" dirty="0">
                <a:latin typeface="Verdana" pitchFamily="34" charset="0"/>
                <a:ea typeface="Verdana" pitchFamily="34" charset="0"/>
                <a:cs typeface="Verdana" pitchFamily="34" charset="0"/>
              </a:rPr>
              <a:t>The CMS State Operations Manual, Appendix PP addresses:</a:t>
            </a:r>
          </a:p>
          <a:p>
            <a:pPr>
              <a:spcAft>
                <a:spcPts val="1200"/>
              </a:spcAft>
            </a:pPr>
            <a:r>
              <a:rPr lang="en-US" sz="1200" dirty="0">
                <a:latin typeface="Verdana" pitchFamily="34" charset="0"/>
                <a:ea typeface="Verdana" pitchFamily="34" charset="0"/>
                <a:cs typeface="Verdana" pitchFamily="34" charset="0"/>
              </a:rPr>
              <a:t>“Provide necessary care and services to help each resident attain or maintain their highest practicable physical, mental, and psychosocial well-being.”</a:t>
            </a:r>
          </a:p>
          <a:p>
            <a:r>
              <a:rPr lang="en-US" sz="1200" dirty="0">
                <a:latin typeface="Verdana" pitchFamily="34" charset="0"/>
                <a:ea typeface="Verdana" pitchFamily="34" charset="0"/>
                <a:cs typeface="Verdana" pitchFamily="34" charset="0"/>
              </a:rPr>
              <a:t>Established standards of practice for facilities to ensure that the resident obtains optimal improvement or does not deteriorate within the limits of the resident’s rights to refuse treatment, and within the limits of recognized pathology and the normal aging process.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a:t>
            </a:fld>
            <a:endParaRPr lang="en-US" dirty="0"/>
          </a:p>
        </p:txBody>
      </p:sp>
    </p:spTree>
    <p:extLst>
      <p:ext uri="{BB962C8B-B14F-4D97-AF65-F5344CB8AC3E}">
        <p14:creationId xmlns:p14="http://schemas.microsoft.com/office/powerpoint/2010/main" val="123320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 this program even includes providing appropriate hygiene (and monitoring of skin integrity)</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21</a:t>
            </a:fld>
            <a:endParaRPr lang="en-US" dirty="0"/>
          </a:p>
        </p:txBody>
      </p:sp>
    </p:spTree>
    <p:extLst>
      <p:ext uri="{BB962C8B-B14F-4D97-AF65-F5344CB8AC3E}">
        <p14:creationId xmlns:p14="http://schemas.microsoft.com/office/powerpoint/2010/main" val="4028436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Communication programs can include teaching residents how to successfully use a communication board, or even using paper handouts on tracing letters, writing words and more!  Most facilities will communicate with the Speech Therapist to continue successful interventions once formal Speech Therapy is discontinued.</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22</a:t>
            </a:fld>
            <a:endParaRPr lang="en-US" dirty="0"/>
          </a:p>
        </p:txBody>
      </p:sp>
    </p:spTree>
    <p:extLst>
      <p:ext uri="{BB962C8B-B14F-4D97-AF65-F5344CB8AC3E}">
        <p14:creationId xmlns:p14="http://schemas.microsoft.com/office/powerpoint/2010/main" val="585488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Toileting Programs ARE part of Restorative Nursing.  If a resident is incontinent, a full evaluation of the resident’s pattern and assessment to determine an individualized program that staff must adhere to.  Discuss the facility requirement for a 3 day diary AND the Bowel and Bladder Evaluation/Assessment Form</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23</a:t>
            </a:fld>
            <a:endParaRPr lang="en-US" dirty="0"/>
          </a:p>
        </p:txBody>
      </p:sp>
    </p:spTree>
    <p:extLst>
      <p:ext uri="{BB962C8B-B14F-4D97-AF65-F5344CB8AC3E}">
        <p14:creationId xmlns:p14="http://schemas.microsoft.com/office/powerpoint/2010/main" val="2399405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the program is identified, it will need to be care planned and staff must follow the program.  Dependent changing of a brief is not considered a toileting program</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24</a:t>
            </a:fld>
            <a:endParaRPr lang="en-US" dirty="0"/>
          </a:p>
        </p:txBody>
      </p:sp>
    </p:spTree>
    <p:extLst>
      <p:ext uri="{BB962C8B-B14F-4D97-AF65-F5344CB8AC3E}">
        <p14:creationId xmlns:p14="http://schemas.microsoft.com/office/powerpoint/2010/main" val="2560845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b="1" dirty="0"/>
              <a:t>Symptoms or types of Fecal Incontinence may include:</a:t>
            </a:r>
          </a:p>
          <a:p>
            <a:pPr marL="205740" indent="-205740">
              <a:lnSpc>
                <a:spcPct val="120000"/>
              </a:lnSpc>
              <a:buFont typeface="Arial" panose="020B0604020202020204" pitchFamily="34" charset="0"/>
              <a:buChar char="•"/>
            </a:pPr>
            <a:r>
              <a:rPr lang="en-US" sz="1200" b="1" dirty="0"/>
              <a:t>“Passive incontinence </a:t>
            </a:r>
            <a:r>
              <a:rPr lang="en-US" sz="1200" dirty="0"/>
              <a:t>— which is the involuntary discharge of fecal matter or flatus without any awareness. This suggests a loss of perception and/or impaired rectoanal reflexes either with or without sphincter dysfunction; </a:t>
            </a:r>
          </a:p>
          <a:p>
            <a:pPr marL="205740" indent="-205740">
              <a:lnSpc>
                <a:spcPct val="120000"/>
              </a:lnSpc>
              <a:buFont typeface="Arial" panose="020B0604020202020204" pitchFamily="34" charset="0"/>
              <a:buChar char="•"/>
            </a:pPr>
            <a:r>
              <a:rPr lang="en-US" sz="1200" b="1" dirty="0"/>
              <a:t>Urge incontinence </a:t>
            </a:r>
            <a:r>
              <a:rPr lang="en-US" sz="1200" dirty="0"/>
              <a:t>— which is the discharge of fecal matter or flatus in spite of active attempts to retain these contents. Here, there is a predominant disruption of the sphincter function or the rectal capacity to retain stool; and/or </a:t>
            </a:r>
          </a:p>
          <a:p>
            <a:pPr marL="205740" indent="-205740">
              <a:lnSpc>
                <a:spcPct val="120000"/>
              </a:lnSpc>
              <a:buFont typeface="Arial" panose="020B0604020202020204" pitchFamily="34" charset="0"/>
              <a:buChar char="•"/>
            </a:pPr>
            <a:r>
              <a:rPr lang="en-US" sz="1200" b="1" dirty="0"/>
              <a:t>Fecal seepage </a:t>
            </a:r>
            <a:r>
              <a:rPr lang="en-US" sz="1200" dirty="0"/>
              <a:t>— which is the undesired leakage of stool, often after a bowel movement with otherwise normal continence and evacuation. This condition is mostly due to incomplete evacuation of stool and/or impaired rectal sensation. The sphincter function and pudendal nerve function are mostly intact”. </a:t>
            </a:r>
          </a:p>
          <a:p>
            <a:pPr>
              <a:lnSpc>
                <a:spcPct val="120000"/>
              </a:lnSpc>
            </a:pPr>
            <a:r>
              <a:rPr lang="en-US" sz="900" dirty="0">
                <a:hlinkClick r:id="rId3"/>
              </a:rPr>
              <a:t>https://www.cms.gov/Regulations-and-Guidance/Guidance/Manuals/downloads/som107ap_pp_guidelines_ltcf.pdf</a:t>
            </a:r>
            <a:r>
              <a:rPr lang="en-US" sz="900" dirty="0"/>
              <a:t>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27</a:t>
            </a:fld>
            <a:endParaRPr lang="en-US" dirty="0"/>
          </a:p>
        </p:txBody>
      </p:sp>
    </p:spTree>
    <p:extLst>
      <p:ext uri="{BB962C8B-B14F-4D97-AF65-F5344CB8AC3E}">
        <p14:creationId xmlns:p14="http://schemas.microsoft.com/office/powerpoint/2010/main" val="1866305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regulatory language</a:t>
            </a:r>
          </a:p>
          <a:p>
            <a:r>
              <a:rPr lang="en-US" sz="1100" b="1" dirty="0"/>
              <a:t>Care Plan</a:t>
            </a:r>
          </a:p>
          <a:p>
            <a:pPr marL="274320" indent="-274320">
              <a:buFont typeface="Arial" panose="020B0604020202020204" pitchFamily="34" charset="0"/>
              <a:buChar char="•"/>
            </a:pPr>
            <a:r>
              <a:rPr lang="en-US" sz="1200" dirty="0"/>
              <a:t>“For the resident with fecal incontinence, the care plan must reflect the results of the resident’s assessment and include resident specific interventions for any potential reversible causes and, if irreversible, appropriate interventions for management of fecal incontinence. Interventions and the provision of care should address treating the resident with respect, enhancing dignity and self-worth and reducing embarrassment and shame in relation to FI.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28</a:t>
            </a:fld>
            <a:endParaRPr lang="en-US" dirty="0"/>
          </a:p>
        </p:txBody>
      </p:sp>
    </p:spTree>
    <p:extLst>
      <p:ext uri="{BB962C8B-B14F-4D97-AF65-F5344CB8AC3E}">
        <p14:creationId xmlns:p14="http://schemas.microsoft.com/office/powerpoint/2010/main" val="3074578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imperative that there is good communication of resident assessment, plan of care, implementation expectations, change of condition such as pain, inability to perform the program, endurance, SOB, etc. and refusals in order for the nurse to discuss the risks and benefits of programs and attempt to identify reasons why (such as pain) in order to offer alternatives.  This way we know the resident is making an informed choice.</a:t>
            </a:r>
          </a:p>
          <a:p>
            <a:pPr marL="342900" indent="-342900">
              <a:buFont typeface="Arial" panose="020B0604020202020204" pitchFamily="34" charset="0"/>
              <a:buChar char="•"/>
            </a:pPr>
            <a:r>
              <a:rPr lang="en-US" sz="1200" dirty="0"/>
              <a:t>Formal Therapy to Nursing</a:t>
            </a:r>
          </a:p>
          <a:p>
            <a:pPr marL="342900" indent="-342900">
              <a:buFont typeface="Arial" panose="020B0604020202020204" pitchFamily="34" charset="0"/>
              <a:buChar char="•"/>
            </a:pPr>
            <a:r>
              <a:rPr lang="en-US" sz="1200" dirty="0"/>
              <a:t>Restorative Nurse to CNA</a:t>
            </a:r>
          </a:p>
          <a:p>
            <a:pPr marL="342900" indent="-342900">
              <a:buFont typeface="Arial" panose="020B0604020202020204" pitchFamily="34" charset="0"/>
              <a:buChar char="•"/>
            </a:pPr>
            <a:r>
              <a:rPr lang="en-US" sz="1200" dirty="0"/>
              <a:t>Restorative Nurse to RNA</a:t>
            </a:r>
          </a:p>
          <a:p>
            <a:pPr marL="342900" indent="-342900">
              <a:buFont typeface="Arial" panose="020B0604020202020204" pitchFamily="34" charset="0"/>
              <a:buChar char="•"/>
            </a:pPr>
            <a:r>
              <a:rPr lang="en-US" sz="1200" dirty="0"/>
              <a:t>Restorative Nurse to Charge Nurse</a:t>
            </a:r>
          </a:p>
          <a:p>
            <a:pPr marL="342900" indent="-342900">
              <a:buFont typeface="Arial" panose="020B0604020202020204" pitchFamily="34" charset="0"/>
              <a:buChar char="•"/>
            </a:pPr>
            <a:r>
              <a:rPr lang="en-US" sz="1200" dirty="0"/>
              <a:t>CNA/RNA to Restorative Nurse</a:t>
            </a:r>
          </a:p>
          <a:p>
            <a:pPr marL="342900" indent="-342900">
              <a:buFont typeface="Arial" panose="020B0604020202020204" pitchFamily="34" charset="0"/>
              <a:buChar char="•"/>
            </a:pPr>
            <a:r>
              <a:rPr lang="en-US" sz="1200" dirty="0"/>
              <a:t>Nurse to Physician</a:t>
            </a:r>
          </a:p>
          <a:p>
            <a:pPr marL="342900" indent="-342900">
              <a:buFont typeface="Arial" panose="020B0604020202020204" pitchFamily="34" charset="0"/>
              <a:buChar char="•"/>
            </a:pPr>
            <a:r>
              <a:rPr lang="en-US" sz="1200" dirty="0"/>
              <a:t>Nursing to Therapy</a:t>
            </a:r>
          </a:p>
          <a:p>
            <a:pPr marL="342900" indent="-342900">
              <a:buFont typeface="Arial" panose="020B0604020202020204" pitchFamily="34" charset="0"/>
              <a:buChar char="•"/>
            </a:pPr>
            <a:r>
              <a:rPr lang="en-US" sz="1200" dirty="0"/>
              <a:t>Nursing to Resident</a:t>
            </a:r>
          </a:p>
          <a:p>
            <a:pPr marL="342900" indent="-342900">
              <a:buFont typeface="Arial" panose="020B0604020202020204" pitchFamily="34" charset="0"/>
              <a:buChar char="•"/>
            </a:pPr>
            <a:r>
              <a:rPr lang="en-US" sz="1200" dirty="0"/>
              <a:t>Nursing to Resident Representative</a:t>
            </a:r>
          </a:p>
          <a:p>
            <a:pPr marL="342900" indent="-342900">
              <a:buFont typeface="Arial" panose="020B0604020202020204" pitchFamily="34" charset="0"/>
              <a:buChar char="•"/>
            </a:pPr>
            <a:r>
              <a:rPr lang="en-US" sz="1200" dirty="0"/>
              <a:t>Nursing to Activities</a:t>
            </a:r>
          </a:p>
          <a:p>
            <a:pPr marL="342900" indent="-342900">
              <a:buFont typeface="Arial" panose="020B0604020202020204" pitchFamily="34" charset="0"/>
              <a:buChar char="•"/>
            </a:pPr>
            <a:r>
              <a:rPr lang="en-US" sz="1200" dirty="0"/>
              <a:t>Nursing to Dietary</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30</a:t>
            </a:fld>
            <a:endParaRPr lang="en-US" dirty="0"/>
          </a:p>
        </p:txBody>
      </p:sp>
    </p:spTree>
    <p:extLst>
      <p:ext uri="{BB962C8B-B14F-4D97-AF65-F5344CB8AC3E}">
        <p14:creationId xmlns:p14="http://schemas.microsoft.com/office/powerpoint/2010/main" val="2378406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CNAs MUST be trained in the techniques that promote resident involvement in the activity per the CMS RAI Manual</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31</a:t>
            </a:fld>
            <a:endParaRPr lang="en-US" dirty="0"/>
          </a:p>
        </p:txBody>
      </p:sp>
    </p:spTree>
    <p:extLst>
      <p:ext uri="{BB962C8B-B14F-4D97-AF65-F5344CB8AC3E}">
        <p14:creationId xmlns:p14="http://schemas.microsoft.com/office/powerpoint/2010/main" val="3062727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 will discuss MDS Coding and the documentation that will be necessary to support the MDS-for both regulations and for reimbursement</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33</a:t>
            </a:fld>
            <a:endParaRPr lang="en-US" dirty="0"/>
          </a:p>
        </p:txBody>
      </p:sp>
    </p:spTree>
    <p:extLst>
      <p:ext uri="{BB962C8B-B14F-4D97-AF65-F5344CB8AC3E}">
        <p14:creationId xmlns:p14="http://schemas.microsoft.com/office/powerpoint/2010/main" val="32791395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indent="0">
              <a:buNone/>
            </a:pPr>
            <a:r>
              <a:rPr lang="en-US" sz="1200" b="1" dirty="0"/>
              <a:t>Section G:  ADL Documentation</a:t>
            </a:r>
          </a:p>
          <a:p>
            <a:pPr>
              <a:defRPr/>
            </a:pPr>
            <a:r>
              <a:rPr lang="en-US" sz="3200" dirty="0"/>
              <a:t>Limited vs. Extensive Assist - it’s all about weight bearing assistance!</a:t>
            </a:r>
          </a:p>
          <a:p>
            <a:pPr marL="150871" lvl="1" indent="0">
              <a:buNone/>
              <a:defRPr/>
            </a:pPr>
            <a:r>
              <a:rPr lang="en-US" sz="3200" b="1" dirty="0"/>
              <a:t>Examples</a:t>
            </a:r>
          </a:p>
          <a:p>
            <a:pPr>
              <a:buFont typeface="Arial" panose="020B0604020202020204" pitchFamily="34" charset="0"/>
              <a:buChar char="•"/>
              <a:defRPr/>
            </a:pPr>
            <a:r>
              <a:rPr lang="en-US" sz="3200" dirty="0"/>
              <a:t>“Holes” in tracking</a:t>
            </a:r>
          </a:p>
          <a:p>
            <a:pPr>
              <a:buFont typeface="Arial" panose="020B0604020202020204" pitchFamily="34" charset="0"/>
              <a:buChar char="•"/>
              <a:defRPr/>
            </a:pPr>
            <a:r>
              <a:rPr lang="en-US" sz="3200" dirty="0"/>
              <a:t>MDS coder doesn’t agree with tracking</a:t>
            </a:r>
          </a:p>
          <a:p>
            <a:pPr>
              <a:buFont typeface="Arial" panose="020B0604020202020204" pitchFamily="34" charset="0"/>
              <a:buChar char="•"/>
              <a:defRPr/>
            </a:pPr>
            <a:r>
              <a:rPr lang="en-US" sz="3200" dirty="0"/>
              <a:t>“Copycat” tracking</a:t>
            </a:r>
          </a:p>
          <a:p>
            <a:pPr>
              <a:buFont typeface="Arial" panose="020B0604020202020204" pitchFamily="34" charset="0"/>
              <a:buChar char="•"/>
              <a:defRPr/>
            </a:pPr>
            <a:r>
              <a:rPr lang="en-US" sz="3200" dirty="0"/>
              <a:t>Tracking once/shift</a:t>
            </a:r>
          </a:p>
          <a:p>
            <a:pPr>
              <a:buFont typeface="Arial" panose="020B0604020202020204" pitchFamily="34" charset="0"/>
              <a:buChar char="•"/>
              <a:defRPr/>
            </a:pPr>
            <a:r>
              <a:rPr lang="en-US" sz="3200" dirty="0"/>
              <a:t>Staff track what they “think” the resident can do</a:t>
            </a:r>
            <a:endParaRPr lang="en-US" dirty="0"/>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34</a:t>
            </a:fld>
            <a:endParaRPr lang="en-US" dirty="0"/>
          </a:p>
        </p:txBody>
      </p:sp>
    </p:spTree>
    <p:extLst>
      <p:ext uri="{BB962C8B-B14F-4D97-AF65-F5344CB8AC3E}">
        <p14:creationId xmlns:p14="http://schemas.microsoft.com/office/powerpoint/2010/main" val="72589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some of the F-tags that surveyors could identify as a concern if the facility does not have a solid Restorative Program in place.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4</a:t>
            </a:fld>
            <a:endParaRPr lang="en-US" dirty="0"/>
          </a:p>
        </p:txBody>
      </p:sp>
    </p:spTree>
    <p:extLst>
      <p:ext uri="{BB962C8B-B14F-4D97-AF65-F5344CB8AC3E}">
        <p14:creationId xmlns:p14="http://schemas.microsoft.com/office/powerpoint/2010/main" val="32033536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there is a decline in ADL’s surveyors will investigate if it is due to staff not providing proper care!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35</a:t>
            </a:fld>
            <a:endParaRPr lang="en-US" dirty="0"/>
          </a:p>
        </p:txBody>
      </p:sp>
    </p:spTree>
    <p:extLst>
      <p:ext uri="{BB962C8B-B14F-4D97-AF65-F5344CB8AC3E}">
        <p14:creationId xmlns:p14="http://schemas.microsoft.com/office/powerpoint/2010/main" val="3828521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why it is essential to document resident incontinent episodes.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37</a:t>
            </a:fld>
            <a:endParaRPr lang="en-US" dirty="0"/>
          </a:p>
        </p:txBody>
      </p:sp>
    </p:spTree>
    <p:extLst>
      <p:ext uri="{BB962C8B-B14F-4D97-AF65-F5344CB8AC3E}">
        <p14:creationId xmlns:p14="http://schemas.microsoft.com/office/powerpoint/2010/main" val="8557181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requirement.  The 15 minutes must be for EACH program EACH day for the number of days coded on the MDS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38</a:t>
            </a:fld>
            <a:endParaRPr lang="en-US" dirty="0"/>
          </a:p>
        </p:txBody>
      </p:sp>
    </p:spTree>
    <p:extLst>
      <p:ext uri="{BB962C8B-B14F-4D97-AF65-F5344CB8AC3E}">
        <p14:creationId xmlns:p14="http://schemas.microsoft.com/office/powerpoint/2010/main" val="3974251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1" dirty="0">
                <a:ea typeface="ヒラギノ角ゴ Pro W3" pitchFamily="2" charset="-128"/>
              </a:rPr>
              <a:t>Promoting a higher level of function requires:</a:t>
            </a:r>
          </a:p>
          <a:p>
            <a:pPr marL="457200" indent="-457200">
              <a:buFont typeface="Arial" panose="020B0604020202020204" pitchFamily="34" charset="0"/>
              <a:buChar char="•"/>
            </a:pPr>
            <a:r>
              <a:rPr lang="en-US" sz="1200" dirty="0">
                <a:ea typeface="ヒラギノ角ゴ Pro W3" pitchFamily="2" charset="-128"/>
              </a:rPr>
              <a:t>Identification of what the resident actually does for him/herself</a:t>
            </a:r>
          </a:p>
          <a:p>
            <a:pPr marL="457200" indent="-457200">
              <a:buFont typeface="Arial" panose="020B0604020202020204" pitchFamily="34" charset="0"/>
              <a:buChar char="•"/>
            </a:pPr>
            <a:r>
              <a:rPr lang="en-US" sz="1200" dirty="0">
                <a:ea typeface="ヒラギノ角ゴ Pro W3" pitchFamily="2" charset="-128"/>
              </a:rPr>
              <a:t>Identification of assistance needed and what level</a:t>
            </a:r>
          </a:p>
          <a:p>
            <a:pPr marL="457200" indent="-457200">
              <a:buFont typeface="Arial" panose="020B0604020202020204" pitchFamily="34" charset="0"/>
              <a:buChar char="•"/>
            </a:pPr>
            <a:r>
              <a:rPr lang="en-US" sz="1200" dirty="0">
                <a:ea typeface="ヒラギノ角ゴ Pro W3" pitchFamily="2" charset="-128"/>
              </a:rPr>
              <a:t>24/7 view must be observed - residents vary</a:t>
            </a:r>
          </a:p>
          <a:p>
            <a:pPr marL="457200" indent="-457200">
              <a:buFont typeface="Arial" panose="020B0604020202020204" pitchFamily="34" charset="0"/>
              <a:buChar char="•"/>
            </a:pPr>
            <a:r>
              <a:rPr lang="en-US" sz="1200" dirty="0">
                <a:ea typeface="ヒラギノ角ゴ Pro W3" pitchFamily="2" charset="-128"/>
              </a:rPr>
              <a:t>Multiple sources are required in the assessment</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5</a:t>
            </a:fld>
            <a:endParaRPr lang="en-US" dirty="0"/>
          </a:p>
        </p:txBody>
      </p:sp>
    </p:spTree>
    <p:extLst>
      <p:ext uri="{BB962C8B-B14F-4D97-AF65-F5344CB8AC3E}">
        <p14:creationId xmlns:p14="http://schemas.microsoft.com/office/powerpoint/2010/main" val="449315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RAI Manual also indicates:  </a:t>
            </a:r>
            <a:r>
              <a:rPr lang="en-US" sz="1200" dirty="0"/>
              <a:t>“A resident may be started on a restorative nursing program when he or she is admitted to the facility with restorative needs, but is not a candidate for formalized rehabilitation therapy, or when restorative needs arise during the course of a longer-term stay, or in conjunction with formalized rehabilitation therapy. Generally, restorative nursing programs are initiated when a resident is discharged from formalized physical, occupational or speech rehabilitation therapy.”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t>
            </a:r>
            <a:r>
              <a:rPr lang="en-US" sz="1200" dirty="0">
                <a:ea typeface="ヒラギノ角ゴ Pro W3" pitchFamily="2" charset="-128"/>
              </a:rPr>
              <a:t>MDS 3.0, RAI Manual, Pg. 0-37)</a:t>
            </a:r>
            <a:r>
              <a:rPr lang="en-US" dirty="0">
                <a:ea typeface="ヒラギノ角ゴ Pro W3" pitchFamily="2" charset="-128"/>
              </a:rPr>
              <a:t>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6</a:t>
            </a:fld>
            <a:endParaRPr lang="en-US" dirty="0"/>
          </a:p>
        </p:txBody>
      </p:sp>
    </p:spTree>
    <p:extLst>
      <p:ext uri="{BB962C8B-B14F-4D97-AF65-F5344CB8AC3E}">
        <p14:creationId xmlns:p14="http://schemas.microsoft.com/office/powerpoint/2010/main" val="3922634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restorative programs and they are listed in Section H and Section O=O0500 on the MDS.  Directions for each program are outlined in the MDS 3.0 RAI Manual.  </a:t>
            </a:r>
          </a:p>
          <a:p>
            <a:r>
              <a:rPr lang="en-US" dirty="0"/>
              <a:t>NOTE:  ALL programs MUST be implemented as care planned for the number of days per week unless resident refuses (than the CNA must notify the nurse) or if there is a contraindication that is discussed with the nurse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7</a:t>
            </a:fld>
            <a:endParaRPr lang="en-US" dirty="0"/>
          </a:p>
        </p:txBody>
      </p:sp>
    </p:spTree>
    <p:extLst>
      <p:ext uri="{BB962C8B-B14F-4D97-AF65-F5344CB8AC3E}">
        <p14:creationId xmlns:p14="http://schemas.microsoft.com/office/powerpoint/2010/main" val="1506942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each Restorative Program must be individualized, we need to complete an assessment to determine each resident’s unique needs.</a:t>
            </a:r>
          </a:p>
          <a:p>
            <a:r>
              <a:rPr lang="en-US" dirty="0"/>
              <a:t>(Read slide)</a:t>
            </a:r>
          </a:p>
          <a:p>
            <a:r>
              <a:rPr lang="en-US" dirty="0"/>
              <a:t>Residents can decline and here are a few reasons why a resident can lose functional ability</a:t>
            </a:r>
          </a:p>
          <a:p>
            <a:pPr marL="457200" indent="-457200" eaLnBrk="1" hangingPunct="1">
              <a:buFont typeface="Arial" panose="020B0604020202020204" pitchFamily="34" charset="0"/>
              <a:buChar char="•"/>
            </a:pPr>
            <a:r>
              <a:rPr lang="en-US" sz="1200" dirty="0">
                <a:latin typeface="Verdana" pitchFamily="34" charset="0"/>
                <a:ea typeface="Verdana" pitchFamily="34" charset="0"/>
                <a:cs typeface="Verdana" pitchFamily="34" charset="0"/>
              </a:rPr>
              <a:t>Cognitive deficits</a:t>
            </a:r>
          </a:p>
          <a:p>
            <a:pPr marL="457200" indent="-457200" eaLnBrk="1" hangingPunct="1">
              <a:buFont typeface="Arial" panose="020B0604020202020204" pitchFamily="34" charset="0"/>
              <a:buChar char="•"/>
            </a:pPr>
            <a:r>
              <a:rPr lang="en-US" sz="1200" dirty="0">
                <a:latin typeface="Verdana" pitchFamily="34" charset="0"/>
                <a:ea typeface="Verdana" pitchFamily="34" charset="0"/>
                <a:cs typeface="Verdana" pitchFamily="34" charset="0"/>
              </a:rPr>
              <a:t>Physical/neurological deficits</a:t>
            </a:r>
          </a:p>
          <a:p>
            <a:pPr marL="457200" indent="-457200" eaLnBrk="1" hangingPunct="1">
              <a:buFont typeface="Arial" panose="020B0604020202020204" pitchFamily="34" charset="0"/>
              <a:buChar char="•"/>
            </a:pPr>
            <a:r>
              <a:rPr lang="en-US" sz="1200" dirty="0">
                <a:latin typeface="Verdana" pitchFamily="34" charset="0"/>
                <a:ea typeface="Verdana" pitchFamily="34" charset="0"/>
                <a:cs typeface="Verdana" pitchFamily="34" charset="0"/>
              </a:rPr>
              <a:t>Stamina</a:t>
            </a:r>
          </a:p>
          <a:p>
            <a:pPr marL="457200" indent="-457200" eaLnBrk="1" hangingPunct="1">
              <a:buFont typeface="Arial" panose="020B0604020202020204" pitchFamily="34" charset="0"/>
              <a:buChar char="•"/>
            </a:pPr>
            <a:r>
              <a:rPr lang="en-US" sz="1200" dirty="0">
                <a:latin typeface="Verdana" pitchFamily="34" charset="0"/>
                <a:ea typeface="Verdana" pitchFamily="34" charset="0"/>
                <a:cs typeface="Verdana" pitchFamily="34" charset="0"/>
              </a:rPr>
              <a:t>Muscle tone</a:t>
            </a:r>
          </a:p>
          <a:p>
            <a:pPr marL="457200" indent="-457200" eaLnBrk="1" hangingPunct="1">
              <a:buFont typeface="Arial" panose="020B0604020202020204" pitchFamily="34" charset="0"/>
              <a:buChar char="•"/>
            </a:pPr>
            <a:r>
              <a:rPr lang="en-US" sz="1200" dirty="0">
                <a:latin typeface="Verdana" pitchFamily="34" charset="0"/>
                <a:ea typeface="Verdana" pitchFamily="34" charset="0"/>
                <a:cs typeface="Verdana" pitchFamily="34" charset="0"/>
              </a:rPr>
              <a:t>Balance</a:t>
            </a:r>
          </a:p>
          <a:p>
            <a:pPr marL="457200" indent="-457200" eaLnBrk="1" hangingPunct="1">
              <a:buFont typeface="Arial" panose="020B0604020202020204" pitchFamily="34" charset="0"/>
              <a:buChar char="•"/>
            </a:pPr>
            <a:r>
              <a:rPr lang="en-US" sz="1200" dirty="0">
                <a:latin typeface="Verdana" pitchFamily="34" charset="0"/>
                <a:ea typeface="Verdana" pitchFamily="34" charset="0"/>
                <a:cs typeface="Verdana" pitchFamily="34" charset="0"/>
              </a:rPr>
              <a:t>Bone strength</a:t>
            </a:r>
          </a:p>
          <a:p>
            <a:pPr marL="457200" indent="-457200" eaLnBrk="1" hangingPunct="1">
              <a:buFont typeface="Arial" panose="020B0604020202020204" pitchFamily="34" charset="0"/>
              <a:buChar char="•"/>
            </a:pPr>
            <a:r>
              <a:rPr lang="en-US" sz="1200" dirty="0">
                <a:latin typeface="Verdana" pitchFamily="34" charset="0"/>
                <a:ea typeface="Verdana" pitchFamily="34" charset="0"/>
                <a:cs typeface="Verdana" pitchFamily="34" charset="0"/>
              </a:rPr>
              <a:t>Side effect of medications</a:t>
            </a:r>
          </a:p>
          <a:p>
            <a:pPr marL="0" indent="0" eaLnBrk="1" hangingPunct="1">
              <a:buFont typeface="Arial" panose="020B0604020202020204" pitchFamily="34" charset="0"/>
              <a:buNone/>
            </a:pPr>
            <a:endParaRPr lang="en-US" sz="1200" dirty="0">
              <a:latin typeface="Verdana" pitchFamily="34" charset="0"/>
              <a:ea typeface="Verdana" pitchFamily="34" charset="0"/>
              <a:cs typeface="Verdana" pitchFamily="34" charset="0"/>
            </a:endParaRPr>
          </a:p>
          <a:p>
            <a:pPr marL="0" indent="0" eaLnBrk="1" hangingPunct="1">
              <a:buFont typeface="Arial" panose="020B0604020202020204" pitchFamily="34" charset="0"/>
              <a:buNone/>
            </a:pPr>
            <a:r>
              <a:rPr lang="en-US" sz="1200" dirty="0">
                <a:latin typeface="Verdana" pitchFamily="34" charset="0"/>
                <a:ea typeface="Verdana" pitchFamily="34" charset="0"/>
                <a:cs typeface="Verdana" pitchFamily="34" charset="0"/>
              </a:rPr>
              <a:t>Additional assessments that can be important with the Restorative assessment process include:</a:t>
            </a:r>
          </a:p>
          <a:p>
            <a:pPr marL="0" indent="0">
              <a:buNone/>
            </a:pPr>
            <a:r>
              <a:rPr lang="en-US" sz="1200" dirty="0"/>
              <a:t>Other assessments with a direct relationship to Restorative Nursing include:</a:t>
            </a:r>
          </a:p>
          <a:p>
            <a:pPr marL="457200" indent="-457200">
              <a:buFont typeface="Arial" panose="020B0604020202020204" pitchFamily="34" charset="0"/>
              <a:buChar char="•"/>
            </a:pPr>
            <a:r>
              <a:rPr lang="en-US" sz="1200" dirty="0"/>
              <a:t>Pain Assessment</a:t>
            </a:r>
          </a:p>
          <a:p>
            <a:pPr marL="457200" indent="-457200">
              <a:buFont typeface="Arial" panose="020B0604020202020204" pitchFamily="34" charset="0"/>
              <a:buChar char="•"/>
            </a:pPr>
            <a:r>
              <a:rPr lang="en-US" sz="1200" dirty="0"/>
              <a:t>Safety Risk or Fall Assessment</a:t>
            </a:r>
          </a:p>
          <a:p>
            <a:pPr marL="457200" indent="-457200">
              <a:buFont typeface="Arial" panose="020B0604020202020204" pitchFamily="34" charset="0"/>
              <a:buChar char="•"/>
            </a:pPr>
            <a:r>
              <a:rPr lang="en-US" sz="1200" dirty="0"/>
              <a:t>Nutritional Assessment</a:t>
            </a:r>
          </a:p>
          <a:p>
            <a:pPr marL="457200" indent="-457200">
              <a:buFont typeface="Arial" panose="020B0604020202020204" pitchFamily="34" charset="0"/>
              <a:buChar char="•"/>
            </a:pPr>
            <a:r>
              <a:rPr lang="en-US" sz="1200" dirty="0"/>
              <a:t>Cognitive Assessment</a:t>
            </a:r>
          </a:p>
          <a:p>
            <a:pPr marL="457200" indent="-457200">
              <a:buFont typeface="Arial" panose="020B0604020202020204" pitchFamily="34" charset="0"/>
              <a:buChar char="•"/>
            </a:pPr>
            <a:r>
              <a:rPr lang="en-US" sz="1200" dirty="0"/>
              <a:t>Mood and Behavior Assessments</a:t>
            </a:r>
          </a:p>
          <a:p>
            <a:pPr marL="457200" indent="-457200">
              <a:buFont typeface="Arial" panose="020B0604020202020204" pitchFamily="34" charset="0"/>
              <a:buChar char="•"/>
            </a:pPr>
            <a:r>
              <a:rPr lang="en-US" sz="1200" dirty="0"/>
              <a:t>Skin Risk Assessment</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8</a:t>
            </a:fld>
            <a:endParaRPr lang="en-US" dirty="0"/>
          </a:p>
        </p:txBody>
      </p:sp>
    </p:spTree>
    <p:extLst>
      <p:ext uri="{BB962C8B-B14F-4D97-AF65-F5344CB8AC3E}">
        <p14:creationId xmlns:p14="http://schemas.microsoft.com/office/powerpoint/2010/main" val="3497911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 will discuss each program briefly-individually</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9</a:t>
            </a:fld>
            <a:endParaRPr lang="en-US" dirty="0"/>
          </a:p>
        </p:txBody>
      </p:sp>
    </p:spTree>
    <p:extLst>
      <p:ext uri="{BB962C8B-B14F-4D97-AF65-F5344CB8AC3E}">
        <p14:creationId xmlns:p14="http://schemas.microsoft.com/office/powerpoint/2010/main" val="4187068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For range of motion (passive): the caregiver moves the body part around a fixed point or joint through the resident’s available range of motion. The resident provides no assistance.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10</a:t>
            </a:fld>
            <a:endParaRPr lang="en-US" dirty="0"/>
          </a:p>
        </p:txBody>
      </p:sp>
    </p:spTree>
    <p:extLst>
      <p:ext uri="{BB962C8B-B14F-4D97-AF65-F5344CB8AC3E}">
        <p14:creationId xmlns:p14="http://schemas.microsoft.com/office/powerpoint/2010/main" val="1133963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0E9803A5-EFA6-40DB-8FA8-E6D6676991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85B469-5187-4EC5-A46A-5246E39C36E9}" type="datetime1">
              <a:rPr lang="en-US" smtClean="0">
                <a:solidFill>
                  <a:prstClr val="black"/>
                </a:solidFill>
              </a:rPr>
              <a:t>5/9/2019</a:t>
            </a:fld>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85BCF9A2-57A2-4F96-9C6C-1ADAD7F00E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522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DD955-D679-42C0-8C7E-F3F25ECF904E}" type="datetime1">
              <a:rPr lang="en-US" smtClean="0">
                <a:solidFill>
                  <a:prstClr val="black"/>
                </a:solidFill>
              </a:rPr>
              <a:t>5/9/2019</a:t>
            </a:fld>
            <a:endParaRPr lang="en-US" dirty="0">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79220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E55542-2A52-46FD-A5AC-DD17EE18F3A6}" type="datetime1">
              <a:rPr lang="en-US" smtClean="0">
                <a:solidFill>
                  <a:prstClr val="black"/>
                </a:solidFill>
              </a:rPr>
              <a:t>5/9/2019</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7" name="Picture 6">
            <a:extLst>
              <a:ext uri="{FF2B5EF4-FFF2-40B4-BE49-F238E27FC236}">
                <a16:creationId xmlns:a16="http://schemas.microsoft.com/office/drawing/2014/main" id="{936C90E5-F9D5-43CD-A0C4-5626FCC60F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6914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13C75C-1DD4-4EFB-96F4-CD016AE835F6}" type="datetime1">
              <a:rPr lang="en-US" smtClean="0">
                <a:solidFill>
                  <a:prstClr val="black"/>
                </a:solidFill>
              </a:rPr>
              <a:t>5/9/2019</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BF4F55C6-B0BC-4894-9D4B-6156D6A400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81A95B-B40D-432F-BDE3-0F0C037B57E3}" type="datetime1">
              <a:rPr lang="en-US" smtClean="0">
                <a:solidFill>
                  <a:prstClr val="black"/>
                </a:solidFill>
              </a:rPr>
              <a:t>5/9/2019</a:t>
            </a:fld>
            <a:endParaRPr lang="en-US" dirty="0">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045820-4DB1-4339-8AEB-7BCAF0FDFEA8}" type="datetime1">
              <a:rPr lang="en-US" smtClean="0">
                <a:solidFill>
                  <a:prstClr val="black"/>
                </a:solidFill>
              </a:rPr>
              <a:t>5/9/2019</a:t>
            </a:fld>
            <a:endParaRPr lang="en-US" dirty="0">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AC2DFD05-C655-4D1F-9BA0-23752AA6F6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A1124-85F9-448D-B3E4-AC9E07F4E290}" type="datetime1">
              <a:rPr lang="en-US" smtClean="0">
                <a:solidFill>
                  <a:prstClr val="black"/>
                </a:solidFill>
              </a:rPr>
              <a:t>5/9/2019</a:t>
            </a:fld>
            <a:endParaRPr lang="en-US" dirty="0">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5" name="Picture 4">
            <a:extLst>
              <a:ext uri="{FF2B5EF4-FFF2-40B4-BE49-F238E27FC236}">
                <a16:creationId xmlns:a16="http://schemas.microsoft.com/office/drawing/2014/main" id="{419BB5C9-FC73-4804-861F-DD93BDDC4C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C9F4AF-83BA-4844-90A6-1A2537F102CC}" type="datetime1">
              <a:rPr lang="en-US" smtClean="0">
                <a:solidFill>
                  <a:prstClr val="black"/>
                </a:solidFill>
              </a:rPr>
              <a:t>5/9/2019</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09849B57-4B73-4165-9059-71076BC754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FF0AA6-727A-4116-83EB-06F1397B9832}" type="datetime1">
              <a:rPr lang="en-US" smtClean="0">
                <a:solidFill>
                  <a:prstClr val="black"/>
                </a:solidFill>
              </a:rPr>
              <a:t>5/9/2019</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9DEE8811-35E9-4324-BED5-D8D232F364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EA25747C-6F3A-4B6F-85EC-0F505796E425}" type="datetime1">
              <a:rPr lang="en-US" smtClean="0">
                <a:solidFill>
                  <a:prstClr val="black"/>
                </a:solidFill>
              </a:rPr>
              <a:t>5/9/2019</a:t>
            </a:fld>
            <a:endParaRPr lang="en-US" dirty="0">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8ED21966-C764-4C40-97C3-3CEDFB59A7F5}"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userDrawn="1"/>
        </p:nvPicPr>
        <p:blipFill>
          <a:blip r:embed="rId12" r:link="rId13" cstate="print">
            <a:extLst>
              <a:ext uri="{28A0092B-C50C-407E-A947-70E740481C1C}">
                <a14:useLocalDpi xmlns:a14="http://schemas.microsoft.com/office/drawing/2010/main" val="0"/>
              </a:ext>
            </a:extLst>
          </a:blip>
          <a:stretch>
            <a:fillRect/>
          </a:stretch>
        </p:blipFill>
        <p:spPr>
          <a:xfrm>
            <a:off x="6503377" y="6149609"/>
            <a:ext cx="2209800" cy="650896"/>
          </a:xfrm>
          <a:prstGeom prst="rect">
            <a:avLst/>
          </a:prstGeom>
        </p:spPr>
      </p:pic>
      <p:sp>
        <p:nvSpPr>
          <p:cNvPr id="7" name="TextBox 6"/>
          <p:cNvSpPr txBox="1"/>
          <p:nvPr userDrawn="1"/>
        </p:nvSpPr>
        <p:spPr>
          <a:xfrm>
            <a:off x="2514600" y="6356350"/>
            <a:ext cx="3962400" cy="323165"/>
          </a:xfrm>
          <a:prstGeom prst="rect">
            <a:avLst/>
          </a:prstGeom>
          <a:noFill/>
        </p:spPr>
        <p:txBody>
          <a:bodyPr wrap="square" rtlCol="0">
            <a:spAutoFit/>
          </a:bodyPr>
          <a:lstStyle/>
          <a:p>
            <a:pPr algn="ctr"/>
            <a:r>
              <a:rPr lang="en-US" sz="500" kern="1200" dirty="0">
                <a:solidFill>
                  <a:schemeClr val="tx1"/>
                </a:solidFill>
                <a:effectLst/>
                <a:latin typeface="Calibri" panose="020F0502020204030204" pitchFamily="34" charset="0"/>
                <a:ea typeface="+mn-ea"/>
                <a:cs typeface="Arial" charset="0"/>
              </a:rPr>
              <a:t>This document is for general informational purposes only.  </a:t>
            </a:r>
          </a:p>
          <a:p>
            <a:pPr algn="ctr"/>
            <a:r>
              <a:rPr lang="en-US" sz="500" kern="1200" dirty="0">
                <a:solidFill>
                  <a:schemeClr val="tx1"/>
                </a:solidFill>
                <a:effectLst/>
                <a:latin typeface="Calibri" panose="020F0502020204030204" pitchFamily="34" charset="0"/>
                <a:ea typeface="+mn-ea"/>
                <a:cs typeface="Arial" charset="0"/>
              </a:rPr>
              <a:t>It does not represent legal advice nor relied upon as supporting documentation or advice with CMS or other regulatory entities.</a:t>
            </a:r>
          </a:p>
          <a:p>
            <a:pPr algn="ctr"/>
            <a:r>
              <a:rPr lang="en-US" sz="500" kern="1200" dirty="0">
                <a:solidFill>
                  <a:schemeClr val="tx1"/>
                </a:solidFill>
                <a:effectLst/>
                <a:latin typeface="Calibri" panose="020F0502020204030204" pitchFamily="34" charset="0"/>
                <a:ea typeface="+mn-ea"/>
                <a:cs typeface="Arial" charset="0"/>
              </a:rPr>
              <a:t>© Pathway Health Services, Inc. – All Rights Reserved – Copy with Permission Only </a:t>
            </a:r>
          </a:p>
        </p:txBody>
      </p:sp>
      <p:pic>
        <p:nvPicPr>
          <p:cNvPr id="10" name="Picture 9">
            <a:extLst>
              <a:ext uri="{FF2B5EF4-FFF2-40B4-BE49-F238E27FC236}">
                <a16:creationId xmlns:a16="http://schemas.microsoft.com/office/drawing/2014/main" id="{205A3798-5358-442B-B70A-09435E4DCF0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cms.gov/Regulations-and-Guidance/Guidance/Manuals/downloads/som107ap_pp_guidelines_ltcf.pdf" TargetMode="Externa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hyperlink" Target="https://www.cms.gov/medicare/quality-initiatives-patient-assessment-instruments/nursinghomequalityinits/mds30raimanual.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162050"/>
          </a:xfrm>
        </p:spPr>
        <p:txBody>
          <a:bodyPr>
            <a:normAutofit/>
          </a:bodyPr>
          <a:lstStyle/>
          <a:p>
            <a:r>
              <a:rPr lang="en-US" b="1" dirty="0">
                <a:solidFill>
                  <a:schemeClr val="bg1"/>
                </a:solidFill>
              </a:rPr>
              <a:t>Restorative Nursing Competency </a:t>
            </a:r>
          </a:p>
        </p:txBody>
      </p:sp>
      <p:sp>
        <p:nvSpPr>
          <p:cNvPr id="2" name="Subtitle 1"/>
          <p:cNvSpPr>
            <a:spLocks noGrp="1"/>
          </p:cNvSpPr>
          <p:nvPr>
            <p:ph type="subTitle" idx="1"/>
          </p:nvPr>
        </p:nvSpPr>
        <p:spPr>
          <a:xfrm>
            <a:off x="1371600" y="2457450"/>
            <a:ext cx="6400800" cy="914400"/>
          </a:xfrm>
        </p:spPr>
        <p:txBody>
          <a:bodyPr/>
          <a:lstStyle/>
          <a:p>
            <a:r>
              <a:rPr lang="en-US" dirty="0">
                <a:solidFill>
                  <a:schemeClr val="bg1"/>
                </a:solidFill>
                <a:latin typeface="+mj-lt"/>
              </a:rPr>
              <a:t>Staff Training </a:t>
            </a:r>
          </a:p>
        </p:txBody>
      </p:sp>
    </p:spTree>
    <p:extLst>
      <p:ext uri="{BB962C8B-B14F-4D97-AF65-F5344CB8AC3E}">
        <p14:creationId xmlns:p14="http://schemas.microsoft.com/office/powerpoint/2010/main" val="350987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9DFBB-F38B-4A9A-B378-C924B479BE3D}"/>
              </a:ext>
            </a:extLst>
          </p:cNvPr>
          <p:cNvSpPr>
            <a:spLocks noGrp="1"/>
          </p:cNvSpPr>
          <p:nvPr>
            <p:ph type="title"/>
          </p:nvPr>
        </p:nvSpPr>
        <p:spPr/>
        <p:txBody>
          <a:bodyPr/>
          <a:lstStyle/>
          <a:p>
            <a:r>
              <a:rPr lang="en-US" dirty="0"/>
              <a:t>Range of Motion Exercises</a:t>
            </a:r>
          </a:p>
        </p:txBody>
      </p:sp>
      <p:sp>
        <p:nvSpPr>
          <p:cNvPr id="3" name="Content Placeholder 2">
            <a:extLst>
              <a:ext uri="{FF2B5EF4-FFF2-40B4-BE49-F238E27FC236}">
                <a16:creationId xmlns:a16="http://schemas.microsoft.com/office/drawing/2014/main" id="{1CF40FD1-843C-4888-AFE2-0928C22BB6CF}"/>
              </a:ext>
            </a:extLst>
          </p:cNvPr>
          <p:cNvSpPr>
            <a:spLocks noGrp="1"/>
          </p:cNvSpPr>
          <p:nvPr>
            <p:ph idx="1"/>
          </p:nvPr>
        </p:nvSpPr>
        <p:spPr>
          <a:xfrm>
            <a:off x="351348" y="1600200"/>
            <a:ext cx="5486400" cy="4525963"/>
          </a:xfrm>
        </p:spPr>
        <p:txBody>
          <a:bodyPr/>
          <a:lstStyle/>
          <a:p>
            <a:pPr marL="0" indent="0" fontAlgn="auto">
              <a:spcAft>
                <a:spcPts val="0"/>
              </a:spcAft>
              <a:buNone/>
              <a:defRPr/>
            </a:pPr>
            <a:r>
              <a:rPr lang="en-US" dirty="0"/>
              <a:t>The MDS 3.0 RAI Manual describes Range of Motion as:</a:t>
            </a:r>
          </a:p>
          <a:p>
            <a:pPr fontAlgn="auto">
              <a:spcAft>
                <a:spcPts val="0"/>
              </a:spcAft>
              <a:defRPr/>
            </a:pPr>
            <a:r>
              <a:rPr lang="en-US" b="1" dirty="0"/>
              <a:t>Passive Range of Motion (PROM):  </a:t>
            </a:r>
            <a:r>
              <a:rPr lang="en-US" dirty="0"/>
              <a:t>“Code provision of passive movements in order to maintain flexibility and useful motion in the joints of the body.”</a:t>
            </a:r>
          </a:p>
          <a:p>
            <a:pPr marL="0" indent="0">
              <a:buNone/>
            </a:pPr>
            <a:endParaRPr lang="en-US" dirty="0"/>
          </a:p>
        </p:txBody>
      </p:sp>
      <p:sp>
        <p:nvSpPr>
          <p:cNvPr id="4" name="Rectangle 3">
            <a:extLst>
              <a:ext uri="{FF2B5EF4-FFF2-40B4-BE49-F238E27FC236}">
                <a16:creationId xmlns:a16="http://schemas.microsoft.com/office/drawing/2014/main" id="{F187AF06-0D05-4AE4-A60A-F5418BEF4A30}"/>
              </a:ext>
            </a:extLst>
          </p:cNvPr>
          <p:cNvSpPr/>
          <p:nvPr/>
        </p:nvSpPr>
        <p:spPr>
          <a:xfrm>
            <a:off x="4962202" y="5638800"/>
            <a:ext cx="3715633" cy="369332"/>
          </a:xfrm>
          <a:prstGeom prst="rect">
            <a:avLst/>
          </a:prstGeom>
        </p:spPr>
        <p:txBody>
          <a:bodyPr wrap="none">
            <a:spAutoFit/>
          </a:bodyPr>
          <a:lstStyle/>
          <a:p>
            <a:r>
              <a:rPr lang="en-US" dirty="0"/>
              <a:t>CMS, MDS 3.0 RAI Manual, Page O-38</a:t>
            </a:r>
          </a:p>
        </p:txBody>
      </p:sp>
      <p:pic>
        <p:nvPicPr>
          <p:cNvPr id="5" name="Picture 2" descr="C:\Users\smlagrange\Desktop\March 17\March 3\New folder (2)\Images fro Shutterstock\elderly couple exercising.jpg">
            <a:extLst>
              <a:ext uri="{FF2B5EF4-FFF2-40B4-BE49-F238E27FC236}">
                <a16:creationId xmlns:a16="http://schemas.microsoft.com/office/drawing/2014/main" id="{798165EA-049F-480D-B3FC-E459ECE015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339" r="18339"/>
          <a:stretch>
            <a:fillRect/>
          </a:stretch>
        </p:blipFill>
        <p:spPr bwMode="auto">
          <a:xfrm>
            <a:off x="6019800" y="1905000"/>
            <a:ext cx="2754923" cy="304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192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D0A23-1771-453C-895E-2D0A22E1FD86}"/>
              </a:ext>
            </a:extLst>
          </p:cNvPr>
          <p:cNvSpPr>
            <a:spLocks noGrp="1"/>
          </p:cNvSpPr>
          <p:nvPr>
            <p:ph type="title"/>
          </p:nvPr>
        </p:nvSpPr>
        <p:spPr/>
        <p:txBody>
          <a:bodyPr/>
          <a:lstStyle/>
          <a:p>
            <a:r>
              <a:rPr lang="en-US" dirty="0"/>
              <a:t>Range of Motion Exercises</a:t>
            </a:r>
          </a:p>
        </p:txBody>
      </p:sp>
      <p:sp>
        <p:nvSpPr>
          <p:cNvPr id="3" name="Content Placeholder 2">
            <a:extLst>
              <a:ext uri="{FF2B5EF4-FFF2-40B4-BE49-F238E27FC236}">
                <a16:creationId xmlns:a16="http://schemas.microsoft.com/office/drawing/2014/main" id="{83F98899-1B8E-4D4A-AC54-251A35EE1597}"/>
              </a:ext>
            </a:extLst>
          </p:cNvPr>
          <p:cNvSpPr>
            <a:spLocks noGrp="1"/>
          </p:cNvSpPr>
          <p:nvPr>
            <p:ph idx="1"/>
          </p:nvPr>
        </p:nvSpPr>
        <p:spPr>
          <a:xfrm>
            <a:off x="457200" y="1600200"/>
            <a:ext cx="5105400" cy="4525963"/>
          </a:xfrm>
        </p:spPr>
        <p:txBody>
          <a:bodyPr>
            <a:normAutofit fontScale="92500" lnSpcReduction="20000"/>
          </a:bodyPr>
          <a:lstStyle/>
          <a:p>
            <a:pPr marL="0" indent="0" fontAlgn="auto">
              <a:spcAft>
                <a:spcPts val="0"/>
              </a:spcAft>
              <a:buNone/>
              <a:defRPr/>
            </a:pPr>
            <a:r>
              <a:rPr lang="en-US" dirty="0"/>
              <a:t>Continued:</a:t>
            </a:r>
          </a:p>
          <a:p>
            <a:pPr fontAlgn="auto">
              <a:spcAft>
                <a:spcPts val="0"/>
              </a:spcAft>
              <a:defRPr/>
            </a:pPr>
            <a:r>
              <a:rPr lang="en-US" b="1" dirty="0"/>
              <a:t>Active Range of Motion (AROM):  </a:t>
            </a:r>
            <a:r>
              <a:rPr lang="en-US" dirty="0"/>
              <a:t>“Code exercises performed by the resident, with cueing, supervision, or physical assist by staff that are individualized to the resident’s needs, planned, monitored, evaluated, and documented in the resident’s medical record.”</a:t>
            </a:r>
          </a:p>
        </p:txBody>
      </p:sp>
      <p:sp>
        <p:nvSpPr>
          <p:cNvPr id="4" name="Rectangle 3">
            <a:extLst>
              <a:ext uri="{FF2B5EF4-FFF2-40B4-BE49-F238E27FC236}">
                <a16:creationId xmlns:a16="http://schemas.microsoft.com/office/drawing/2014/main" id="{8CDB4959-9B20-428C-9B96-B450CBCD5794}"/>
              </a:ext>
            </a:extLst>
          </p:cNvPr>
          <p:cNvSpPr/>
          <p:nvPr/>
        </p:nvSpPr>
        <p:spPr>
          <a:xfrm>
            <a:off x="4724400" y="5725455"/>
            <a:ext cx="3715633" cy="369332"/>
          </a:xfrm>
          <a:prstGeom prst="rect">
            <a:avLst/>
          </a:prstGeom>
        </p:spPr>
        <p:txBody>
          <a:bodyPr wrap="none">
            <a:spAutoFit/>
          </a:bodyPr>
          <a:lstStyle/>
          <a:p>
            <a:r>
              <a:rPr lang="en-US" dirty="0"/>
              <a:t>CMS, MDS 3.0 RAI Manual, Page O-38</a:t>
            </a:r>
          </a:p>
        </p:txBody>
      </p:sp>
      <p:pic>
        <p:nvPicPr>
          <p:cNvPr id="5" name="Picture 2" descr="C:\Users\smlagrange\Desktop\March 17\March 3\New folder (2)\Images fro Shutterstock\elderly couple exercising.jpg">
            <a:extLst>
              <a:ext uri="{FF2B5EF4-FFF2-40B4-BE49-F238E27FC236}">
                <a16:creationId xmlns:a16="http://schemas.microsoft.com/office/drawing/2014/main" id="{43A1C6ED-A5F6-469D-92B9-9743C6457F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339" r="18339"/>
          <a:stretch>
            <a:fillRect/>
          </a:stretch>
        </p:blipFill>
        <p:spPr bwMode="auto">
          <a:xfrm>
            <a:off x="5961949" y="2209800"/>
            <a:ext cx="2724851" cy="30802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714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D8AC2-94DC-4EB0-A96B-034F62F5ECCC}"/>
              </a:ext>
            </a:extLst>
          </p:cNvPr>
          <p:cNvSpPr>
            <a:spLocks noGrp="1"/>
          </p:cNvSpPr>
          <p:nvPr>
            <p:ph type="title"/>
          </p:nvPr>
        </p:nvSpPr>
        <p:spPr/>
        <p:txBody>
          <a:bodyPr/>
          <a:lstStyle/>
          <a:p>
            <a:r>
              <a:rPr lang="en-US" dirty="0"/>
              <a:t>F688:  Mobility</a:t>
            </a:r>
          </a:p>
        </p:txBody>
      </p:sp>
      <p:sp>
        <p:nvSpPr>
          <p:cNvPr id="3" name="Content Placeholder 2">
            <a:extLst>
              <a:ext uri="{FF2B5EF4-FFF2-40B4-BE49-F238E27FC236}">
                <a16:creationId xmlns:a16="http://schemas.microsoft.com/office/drawing/2014/main" id="{F509C247-0E84-46B0-9821-1F6955D99221}"/>
              </a:ext>
            </a:extLst>
          </p:cNvPr>
          <p:cNvSpPr>
            <a:spLocks noGrp="1"/>
          </p:cNvSpPr>
          <p:nvPr>
            <p:ph idx="1"/>
          </p:nvPr>
        </p:nvSpPr>
        <p:spPr>
          <a:xfrm>
            <a:off x="457200" y="1600201"/>
            <a:ext cx="8229600" cy="4038600"/>
          </a:xfrm>
        </p:spPr>
        <p:txBody>
          <a:bodyPr>
            <a:normAutofit fontScale="77500" lnSpcReduction="20000"/>
          </a:bodyPr>
          <a:lstStyle/>
          <a:p>
            <a:pPr marL="0" indent="0">
              <a:buNone/>
            </a:pPr>
            <a:r>
              <a:rPr lang="en-US" b="1" dirty="0"/>
              <a:t>DEFINITIONS</a:t>
            </a:r>
            <a:r>
              <a:rPr lang="en-US" dirty="0"/>
              <a:t> from the CMS State Operations Manual:</a:t>
            </a:r>
          </a:p>
          <a:p>
            <a:r>
              <a:rPr lang="en-US" dirty="0"/>
              <a:t>“</a:t>
            </a:r>
            <a:r>
              <a:rPr lang="en-US" b="1" dirty="0"/>
              <a:t>Active ROM</a:t>
            </a:r>
            <a:r>
              <a:rPr lang="en-US" dirty="0"/>
              <a:t>” means the performance of an exercise to move a joint without any assistance or effort of another person to the muscles surrounding the joint. </a:t>
            </a:r>
          </a:p>
          <a:p>
            <a:r>
              <a:rPr lang="en-US" dirty="0"/>
              <a:t>“</a:t>
            </a:r>
            <a:r>
              <a:rPr lang="en-US" b="1" dirty="0"/>
              <a:t>Active Assisted ROM” </a:t>
            </a:r>
            <a:r>
              <a:rPr lang="en-US" dirty="0"/>
              <a:t>means the use of the muscles surrounding the joint to perform the exercise but requires some help from the therapist or equipment (such as a strap). Mobility refers to all types of movement, including walking, movement in a bed, transferring from a bed to a chair, all with or without assistance or moving about an area either with or without an appliance (chair, walker, cane, crutches, etc.).”</a:t>
            </a:r>
          </a:p>
          <a:p>
            <a:pPr marL="0" indent="0">
              <a:buNone/>
            </a:pPr>
            <a:endParaRPr lang="en-US" dirty="0"/>
          </a:p>
        </p:txBody>
      </p:sp>
      <p:sp>
        <p:nvSpPr>
          <p:cNvPr id="4" name="Rectangle 3">
            <a:extLst>
              <a:ext uri="{FF2B5EF4-FFF2-40B4-BE49-F238E27FC236}">
                <a16:creationId xmlns:a16="http://schemas.microsoft.com/office/drawing/2014/main" id="{A5C3843D-FE9A-4B69-A9DF-DF874B53EC3A}"/>
              </a:ext>
            </a:extLst>
          </p:cNvPr>
          <p:cNvSpPr/>
          <p:nvPr/>
        </p:nvSpPr>
        <p:spPr>
          <a:xfrm>
            <a:off x="609600" y="5528976"/>
            <a:ext cx="6934200" cy="430887"/>
          </a:xfrm>
          <a:prstGeom prst="rect">
            <a:avLst/>
          </a:prstGeom>
        </p:spPr>
        <p:txBody>
          <a:bodyPr wrap="square">
            <a:spAutoFit/>
          </a:bodyPr>
          <a:lstStyle/>
          <a:p>
            <a:r>
              <a:rPr lang="en-US" sz="1100" dirty="0">
                <a:hlinkClick r:id="rId3"/>
              </a:rPr>
              <a:t>https://www.cms.gov/Regulations-and-Guidance/Guidance/Manuals/downloads/som107ap_pp_guidelines_ltcf.pdf</a:t>
            </a:r>
            <a:r>
              <a:rPr lang="en-US" sz="1100" dirty="0"/>
              <a:t> </a:t>
            </a:r>
          </a:p>
        </p:txBody>
      </p:sp>
    </p:spTree>
    <p:extLst>
      <p:ext uri="{BB962C8B-B14F-4D97-AF65-F5344CB8AC3E}">
        <p14:creationId xmlns:p14="http://schemas.microsoft.com/office/powerpoint/2010/main" val="3299339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7CB3B-C9B2-4678-B659-11C979D55478}"/>
              </a:ext>
            </a:extLst>
          </p:cNvPr>
          <p:cNvSpPr>
            <a:spLocks noGrp="1"/>
          </p:cNvSpPr>
          <p:nvPr>
            <p:ph type="title"/>
          </p:nvPr>
        </p:nvSpPr>
        <p:spPr/>
        <p:txBody>
          <a:bodyPr/>
          <a:lstStyle/>
          <a:p>
            <a:r>
              <a:rPr lang="en-US" altLang="en-US" dirty="0">
                <a:cs typeface="Verdana" pitchFamily="34" charset="0"/>
              </a:rPr>
              <a:t>GROUP AROM</a:t>
            </a:r>
            <a:endParaRPr lang="en-US" dirty="0"/>
          </a:p>
        </p:txBody>
      </p:sp>
      <p:sp>
        <p:nvSpPr>
          <p:cNvPr id="3" name="Content Placeholder 2">
            <a:extLst>
              <a:ext uri="{FF2B5EF4-FFF2-40B4-BE49-F238E27FC236}">
                <a16:creationId xmlns:a16="http://schemas.microsoft.com/office/drawing/2014/main" id="{94829C89-E034-49A1-B496-13DE2A163616}"/>
              </a:ext>
            </a:extLst>
          </p:cNvPr>
          <p:cNvSpPr>
            <a:spLocks noGrp="1"/>
          </p:cNvSpPr>
          <p:nvPr>
            <p:ph idx="1"/>
          </p:nvPr>
        </p:nvSpPr>
        <p:spPr>
          <a:xfrm>
            <a:off x="457200" y="1600200"/>
            <a:ext cx="4876800" cy="4525963"/>
          </a:xfrm>
        </p:spPr>
        <p:txBody>
          <a:bodyPr>
            <a:normAutofit fontScale="77500" lnSpcReduction="20000"/>
          </a:bodyPr>
          <a:lstStyle/>
          <a:p>
            <a:pPr marL="514350" indent="-514350">
              <a:buFont typeface="Wingdings" pitchFamily="2" charset="2"/>
              <a:buAutoNum type="arabicPeriod"/>
            </a:pPr>
            <a:r>
              <a:rPr lang="en-US" altLang="en-US" dirty="0">
                <a:cs typeface="Verdana" pitchFamily="34" charset="0"/>
              </a:rPr>
              <a:t>Group restorative/rehabilitative AROM programs can be highly effective and enjoyable for residents.</a:t>
            </a:r>
          </a:p>
          <a:p>
            <a:pPr marL="514350" indent="-514350">
              <a:buFont typeface="Wingdings" pitchFamily="2" charset="2"/>
              <a:buAutoNum type="arabicPeriod"/>
            </a:pPr>
            <a:r>
              <a:rPr lang="en-US" altLang="en-US" dirty="0">
                <a:cs typeface="Verdana" pitchFamily="34" charset="0"/>
              </a:rPr>
              <a:t>Groups cannot be more than 4 residents to 1 caregiver/leader.</a:t>
            </a:r>
          </a:p>
          <a:p>
            <a:pPr marL="514350" indent="-514350">
              <a:buFont typeface="Wingdings" pitchFamily="2" charset="2"/>
              <a:buAutoNum type="arabicPeriod"/>
            </a:pPr>
            <a:r>
              <a:rPr lang="en-US" altLang="en-US" dirty="0">
                <a:cs typeface="Verdana" pitchFamily="34" charset="0"/>
              </a:rPr>
              <a:t>The caregiver/leader must be aware of the goals and approaches of each individual within the group.</a:t>
            </a:r>
          </a:p>
          <a:p>
            <a:pPr marL="514350" indent="-514350">
              <a:buFont typeface="Wingdings" pitchFamily="2" charset="2"/>
              <a:buAutoNum type="arabicPeriod"/>
            </a:pPr>
            <a:r>
              <a:rPr lang="en-US" altLang="en-US" dirty="0">
                <a:cs typeface="Verdana" pitchFamily="34" charset="0"/>
              </a:rPr>
              <a:t>Groups of 4:1 or less allow for individualized attention within the group</a:t>
            </a:r>
            <a:r>
              <a:rPr lang="en-US" altLang="en-US" sz="2800" dirty="0">
                <a:latin typeface="Verdana" pitchFamily="34" charset="0"/>
                <a:cs typeface="Verdana" pitchFamily="34" charset="0"/>
              </a:rPr>
              <a:t>.</a:t>
            </a:r>
          </a:p>
          <a:p>
            <a:endParaRPr lang="en-US" dirty="0"/>
          </a:p>
        </p:txBody>
      </p:sp>
      <p:pic>
        <p:nvPicPr>
          <p:cNvPr id="4" name="Picture 2" descr="C:\Users\smlagrange\Desktop\March 17\March 3\New folder (2)\Images fro Shutterstock\elderly couple exercising.jpg">
            <a:extLst>
              <a:ext uri="{FF2B5EF4-FFF2-40B4-BE49-F238E27FC236}">
                <a16:creationId xmlns:a16="http://schemas.microsoft.com/office/drawing/2014/main" id="{9C4548D3-8AE7-4E9B-8506-9CB8C57595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8339" r="18339"/>
          <a:stretch>
            <a:fillRect/>
          </a:stretch>
        </p:blipFill>
        <p:spPr bwMode="auto">
          <a:xfrm>
            <a:off x="5961949" y="2209800"/>
            <a:ext cx="2724851" cy="30802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36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037F-7A70-4338-9B1A-870C3B6AC372}"/>
              </a:ext>
            </a:extLst>
          </p:cNvPr>
          <p:cNvSpPr>
            <a:spLocks noGrp="1"/>
          </p:cNvSpPr>
          <p:nvPr>
            <p:ph type="title"/>
          </p:nvPr>
        </p:nvSpPr>
        <p:spPr/>
        <p:txBody>
          <a:bodyPr/>
          <a:lstStyle/>
          <a:p>
            <a:r>
              <a:rPr lang="en-US" altLang="en-US" dirty="0">
                <a:cs typeface="Verdana" pitchFamily="34" charset="0"/>
              </a:rPr>
              <a:t>Splint or Brace Assistance</a:t>
            </a:r>
            <a:endParaRPr lang="en-US" dirty="0"/>
          </a:p>
        </p:txBody>
      </p:sp>
      <p:sp>
        <p:nvSpPr>
          <p:cNvPr id="3" name="Content Placeholder 2">
            <a:extLst>
              <a:ext uri="{FF2B5EF4-FFF2-40B4-BE49-F238E27FC236}">
                <a16:creationId xmlns:a16="http://schemas.microsoft.com/office/drawing/2014/main" id="{AA947713-D937-459F-B951-761873817753}"/>
              </a:ext>
            </a:extLst>
          </p:cNvPr>
          <p:cNvSpPr>
            <a:spLocks noGrp="1"/>
          </p:cNvSpPr>
          <p:nvPr>
            <p:ph idx="1"/>
          </p:nvPr>
        </p:nvSpPr>
        <p:spPr>
          <a:xfrm>
            <a:off x="457200" y="1600200"/>
            <a:ext cx="5334000" cy="4525963"/>
          </a:xfrm>
        </p:spPr>
        <p:txBody>
          <a:bodyPr>
            <a:normAutofit fontScale="77500" lnSpcReduction="20000"/>
          </a:bodyPr>
          <a:lstStyle/>
          <a:p>
            <a:pPr>
              <a:buNone/>
            </a:pPr>
            <a:r>
              <a:rPr lang="en-US" altLang="en-US" dirty="0">
                <a:cs typeface="Verdana" pitchFamily="34" charset="0"/>
              </a:rPr>
              <a:t>“Code provision of </a:t>
            </a:r>
          </a:p>
          <a:p>
            <a:pPr marL="514350" indent="-514350">
              <a:buFont typeface="Arial" pitchFamily="34" charset="0"/>
              <a:buAutoNum type="arabicParenBoth"/>
            </a:pPr>
            <a:r>
              <a:rPr lang="en-US" altLang="en-US" dirty="0">
                <a:cs typeface="Verdana" pitchFamily="34" charset="0"/>
              </a:rPr>
              <a:t>verbal and physical guidance and direction that teaches the resident how to apply, manipulate, and care for a brace or splint; or </a:t>
            </a:r>
          </a:p>
          <a:p>
            <a:pPr marL="514350" indent="-514350">
              <a:buFont typeface="Arial" pitchFamily="34" charset="0"/>
              <a:buAutoNum type="arabicParenBoth"/>
            </a:pPr>
            <a:r>
              <a:rPr lang="en-US" altLang="en-US" dirty="0">
                <a:cs typeface="Verdana" pitchFamily="34" charset="0"/>
              </a:rPr>
              <a:t>a scheduled program of applying and removing a splint or brace. These sessions are individualized to the resident’s needs, planned, monitored, evaluated , and documented in the resident’s medical record.” </a:t>
            </a:r>
          </a:p>
          <a:p>
            <a:pPr marL="0" indent="0">
              <a:buNone/>
            </a:pPr>
            <a:r>
              <a:rPr lang="en-US" altLang="en-US" sz="2400" dirty="0">
                <a:cs typeface="Verdana" pitchFamily="34" charset="0"/>
              </a:rPr>
              <a:t>RAI Manual, Chapter 3, Page O-38</a:t>
            </a:r>
          </a:p>
          <a:p>
            <a:pPr marL="514350" indent="-514350">
              <a:buFont typeface="Arial" pitchFamily="34" charset="0"/>
              <a:buAutoNum type="arabicParenBoth"/>
            </a:pPr>
            <a:endParaRPr lang="en-US" altLang="en-US" dirty="0">
              <a:cs typeface="Verdana" pitchFamily="34" charset="0"/>
            </a:endParaRPr>
          </a:p>
          <a:p>
            <a:endParaRPr lang="en-US" dirty="0"/>
          </a:p>
        </p:txBody>
      </p:sp>
      <p:pic>
        <p:nvPicPr>
          <p:cNvPr id="4" name="Picture 3">
            <a:extLst>
              <a:ext uri="{FF2B5EF4-FFF2-40B4-BE49-F238E27FC236}">
                <a16:creationId xmlns:a16="http://schemas.microsoft.com/office/drawing/2014/main" id="{B525CA83-5713-416F-9717-FDC2C5EED4C8}"/>
              </a:ext>
            </a:extLst>
          </p:cNvPr>
          <p:cNvPicPr>
            <a:picLocks noChangeAspect="1"/>
          </p:cNvPicPr>
          <p:nvPr/>
        </p:nvPicPr>
        <p:blipFill>
          <a:blip r:embed="rId3"/>
          <a:stretch>
            <a:fillRect/>
          </a:stretch>
        </p:blipFill>
        <p:spPr>
          <a:xfrm rot="20572432">
            <a:off x="5697144" y="2710639"/>
            <a:ext cx="3251200" cy="2438400"/>
          </a:xfrm>
          <a:prstGeom prst="rect">
            <a:avLst/>
          </a:prstGeom>
          <a:ln>
            <a:noFill/>
          </a:ln>
          <a:effectLst>
            <a:softEdge rad="112500"/>
          </a:effectLst>
        </p:spPr>
      </p:pic>
    </p:spTree>
    <p:extLst>
      <p:ext uri="{BB962C8B-B14F-4D97-AF65-F5344CB8AC3E}">
        <p14:creationId xmlns:p14="http://schemas.microsoft.com/office/powerpoint/2010/main" val="1911684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D076-74C1-43AF-ADF2-096ACEABE977}"/>
              </a:ext>
            </a:extLst>
          </p:cNvPr>
          <p:cNvSpPr>
            <a:spLocks noGrp="1"/>
          </p:cNvSpPr>
          <p:nvPr>
            <p:ph type="title"/>
          </p:nvPr>
        </p:nvSpPr>
        <p:spPr/>
        <p:txBody>
          <a:bodyPr/>
          <a:lstStyle/>
          <a:p>
            <a:r>
              <a:rPr lang="en-US" altLang="en-US" dirty="0">
                <a:cs typeface="Verdana" pitchFamily="34" charset="0"/>
              </a:rPr>
              <a:t>Bed Mobility</a:t>
            </a:r>
            <a:endParaRPr lang="en-US" dirty="0"/>
          </a:p>
        </p:txBody>
      </p:sp>
      <p:sp>
        <p:nvSpPr>
          <p:cNvPr id="3" name="Content Placeholder 2">
            <a:extLst>
              <a:ext uri="{FF2B5EF4-FFF2-40B4-BE49-F238E27FC236}">
                <a16:creationId xmlns:a16="http://schemas.microsoft.com/office/drawing/2014/main" id="{8662182E-6111-4792-8E5D-121560CF5651}"/>
              </a:ext>
            </a:extLst>
          </p:cNvPr>
          <p:cNvSpPr>
            <a:spLocks noGrp="1"/>
          </p:cNvSpPr>
          <p:nvPr>
            <p:ph idx="1"/>
          </p:nvPr>
        </p:nvSpPr>
        <p:spPr>
          <a:xfrm>
            <a:off x="457200" y="1417638"/>
            <a:ext cx="4953000" cy="4525963"/>
          </a:xfrm>
        </p:spPr>
        <p:txBody>
          <a:bodyPr>
            <a:normAutofit fontScale="85000" lnSpcReduction="10000"/>
          </a:bodyPr>
          <a:lstStyle/>
          <a:p>
            <a:pPr marL="0" indent="0">
              <a:buNone/>
            </a:pPr>
            <a:r>
              <a:rPr lang="en-US" altLang="en-US" dirty="0">
                <a:cs typeface="Verdana" pitchFamily="34" charset="0"/>
              </a:rPr>
              <a:t>“Code activities provided to improve or maintain the resident’s self-performance in moving to and from a lying position, turning side to side and positioning himself or herself in bed. These activities are individualized to the resident’s needs, planned, monitored, evaluated, and documented in the resident’s medical record.” </a:t>
            </a:r>
          </a:p>
          <a:p>
            <a:pPr marL="0" indent="0">
              <a:buNone/>
            </a:pPr>
            <a:r>
              <a:rPr lang="en-US" altLang="en-US" sz="1900" dirty="0">
                <a:cs typeface="Verdana" pitchFamily="34" charset="0"/>
              </a:rPr>
              <a:t>RAI Manual, Chapter 3, Page 0-39</a:t>
            </a:r>
          </a:p>
          <a:p>
            <a:pPr marL="0" indent="0">
              <a:buNone/>
            </a:pPr>
            <a:endParaRPr lang="en-US" altLang="en-US" dirty="0">
              <a:cs typeface="Verdana" pitchFamily="34" charset="0"/>
            </a:endParaRPr>
          </a:p>
          <a:p>
            <a:endParaRPr lang="en-US" dirty="0"/>
          </a:p>
        </p:txBody>
      </p:sp>
      <p:pic>
        <p:nvPicPr>
          <p:cNvPr id="4" name="Picture 3">
            <a:extLst>
              <a:ext uri="{FF2B5EF4-FFF2-40B4-BE49-F238E27FC236}">
                <a16:creationId xmlns:a16="http://schemas.microsoft.com/office/drawing/2014/main" id="{38B9CE78-F391-44D6-AC04-80815F0747B1}"/>
              </a:ext>
            </a:extLst>
          </p:cNvPr>
          <p:cNvPicPr>
            <a:picLocks noChangeAspect="1"/>
          </p:cNvPicPr>
          <p:nvPr/>
        </p:nvPicPr>
        <p:blipFill>
          <a:blip r:embed="rId3"/>
          <a:stretch>
            <a:fillRect/>
          </a:stretch>
        </p:blipFill>
        <p:spPr>
          <a:xfrm>
            <a:off x="5829300" y="2476500"/>
            <a:ext cx="2857500" cy="1905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7501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0CA7-9BFF-44E0-9D73-6143AB7119EF}"/>
              </a:ext>
            </a:extLst>
          </p:cNvPr>
          <p:cNvSpPr>
            <a:spLocks noGrp="1"/>
          </p:cNvSpPr>
          <p:nvPr>
            <p:ph type="title"/>
          </p:nvPr>
        </p:nvSpPr>
        <p:spPr/>
        <p:txBody>
          <a:bodyPr/>
          <a:lstStyle/>
          <a:p>
            <a:r>
              <a:rPr lang="en-US" altLang="en-US" dirty="0">
                <a:cs typeface="Verdana" pitchFamily="34" charset="0"/>
              </a:rPr>
              <a:t>Transfer</a:t>
            </a:r>
            <a:endParaRPr lang="en-US" dirty="0"/>
          </a:p>
        </p:txBody>
      </p:sp>
      <p:sp>
        <p:nvSpPr>
          <p:cNvPr id="3" name="Content Placeholder 2">
            <a:extLst>
              <a:ext uri="{FF2B5EF4-FFF2-40B4-BE49-F238E27FC236}">
                <a16:creationId xmlns:a16="http://schemas.microsoft.com/office/drawing/2014/main" id="{70CD4A91-EBFB-42D0-B9A3-DDA16BC5535A}"/>
              </a:ext>
            </a:extLst>
          </p:cNvPr>
          <p:cNvSpPr>
            <a:spLocks noGrp="1"/>
          </p:cNvSpPr>
          <p:nvPr>
            <p:ph idx="1"/>
          </p:nvPr>
        </p:nvSpPr>
        <p:spPr>
          <a:xfrm>
            <a:off x="308264" y="1600200"/>
            <a:ext cx="6092536" cy="4525963"/>
          </a:xfrm>
        </p:spPr>
        <p:txBody>
          <a:bodyPr>
            <a:normAutofit fontScale="92500" lnSpcReduction="10000"/>
          </a:bodyPr>
          <a:lstStyle/>
          <a:p>
            <a:pPr marL="0" indent="0">
              <a:buNone/>
            </a:pPr>
            <a:r>
              <a:rPr lang="en-US" altLang="en-US" dirty="0">
                <a:cs typeface="Verdana" pitchFamily="34" charset="0"/>
              </a:rPr>
              <a:t>Includes “activities provided to improve or maintain the resident’s self-performance in moving between surfaces or planes either with or without assistive devices. These activities are individualized to the resident’s needs, planned, monitored, evaluated, and documented in the resident’s medical record”</a:t>
            </a:r>
          </a:p>
          <a:p>
            <a:pPr marL="0" indent="0">
              <a:buNone/>
            </a:pPr>
            <a:r>
              <a:rPr lang="en-US" altLang="en-US" dirty="0">
                <a:cs typeface="Verdana" pitchFamily="34" charset="0"/>
              </a:rPr>
              <a:t> </a:t>
            </a:r>
            <a:r>
              <a:rPr lang="en-US" altLang="en-US" sz="2200" dirty="0">
                <a:cs typeface="Verdana" pitchFamily="34" charset="0"/>
              </a:rPr>
              <a:t>MDS 3.0 RAI Manual, Pg. O-38 </a:t>
            </a:r>
          </a:p>
          <a:p>
            <a:pPr marL="0" indent="0">
              <a:buNone/>
            </a:pPr>
            <a:endParaRPr lang="en-US" altLang="en-US" dirty="0">
              <a:cs typeface="Verdana" pitchFamily="34" charset="0"/>
            </a:endParaRPr>
          </a:p>
          <a:p>
            <a:endParaRPr lang="en-US" dirty="0"/>
          </a:p>
        </p:txBody>
      </p:sp>
      <p:pic>
        <p:nvPicPr>
          <p:cNvPr id="4" name="Picture 6" descr="C:\Users\smlagrange\Desktop\March 17\March 3\New folder (2)\Images fro Shutterstock\elderly person using walker.jpg">
            <a:extLst>
              <a:ext uri="{FF2B5EF4-FFF2-40B4-BE49-F238E27FC236}">
                <a16:creationId xmlns:a16="http://schemas.microsoft.com/office/drawing/2014/main" id="{128E1DEE-FF5C-4895-ABA4-A912A22DF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438400"/>
            <a:ext cx="2206336" cy="198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147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0C64B-DD71-43AE-BFC7-8B5B78AD9E6D}"/>
              </a:ext>
            </a:extLst>
          </p:cNvPr>
          <p:cNvSpPr>
            <a:spLocks noGrp="1"/>
          </p:cNvSpPr>
          <p:nvPr>
            <p:ph type="title"/>
          </p:nvPr>
        </p:nvSpPr>
        <p:spPr/>
        <p:txBody>
          <a:bodyPr/>
          <a:lstStyle/>
          <a:p>
            <a:r>
              <a:rPr lang="en-US" altLang="en-US" dirty="0">
                <a:cs typeface="Verdana" pitchFamily="34" charset="0"/>
              </a:rPr>
              <a:t>Walking</a:t>
            </a:r>
            <a:endParaRPr lang="en-US" dirty="0"/>
          </a:p>
        </p:txBody>
      </p:sp>
      <p:sp>
        <p:nvSpPr>
          <p:cNvPr id="3" name="Content Placeholder 2">
            <a:extLst>
              <a:ext uri="{FF2B5EF4-FFF2-40B4-BE49-F238E27FC236}">
                <a16:creationId xmlns:a16="http://schemas.microsoft.com/office/drawing/2014/main" id="{7649E8B6-EF1D-4F81-B105-6E57C0AC5E4E}"/>
              </a:ext>
            </a:extLst>
          </p:cNvPr>
          <p:cNvSpPr>
            <a:spLocks noGrp="1"/>
          </p:cNvSpPr>
          <p:nvPr>
            <p:ph idx="1"/>
          </p:nvPr>
        </p:nvSpPr>
        <p:spPr>
          <a:xfrm>
            <a:off x="457200" y="1600200"/>
            <a:ext cx="5715000" cy="4525963"/>
          </a:xfrm>
        </p:spPr>
        <p:txBody>
          <a:bodyPr>
            <a:normAutofit lnSpcReduction="10000"/>
          </a:bodyPr>
          <a:lstStyle/>
          <a:p>
            <a:pPr>
              <a:buFont typeface="Arial"/>
              <a:buChar char="•"/>
              <a:defRPr/>
            </a:pPr>
            <a:r>
              <a:rPr lang="en-US" sz="2400" dirty="0">
                <a:ea typeface="Verdana" panose="020B0604030504040204" pitchFamily="34" charset="0"/>
                <a:cs typeface="Verdana" panose="020B0604030504040204" pitchFamily="34" charset="0"/>
              </a:rPr>
              <a:t>Planned and organized program based on resident’s individualized needs:</a:t>
            </a:r>
          </a:p>
          <a:p>
            <a:pPr lvl="1">
              <a:buFont typeface="Arial"/>
              <a:buChar char="–"/>
              <a:defRPr/>
            </a:pPr>
            <a:r>
              <a:rPr lang="en-US" sz="2400" dirty="0">
                <a:ea typeface="Verdana" panose="020B0604030504040204" pitchFamily="34" charset="0"/>
                <a:cs typeface="Verdana" panose="020B0604030504040204" pitchFamily="34" charset="0"/>
              </a:rPr>
              <a:t>Distance</a:t>
            </a:r>
          </a:p>
          <a:p>
            <a:pPr lvl="1">
              <a:buFont typeface="Arial"/>
              <a:buChar char="–"/>
              <a:defRPr/>
            </a:pPr>
            <a:r>
              <a:rPr lang="en-US" sz="2400" dirty="0">
                <a:ea typeface="Verdana" panose="020B0604030504040204" pitchFamily="34" charset="0"/>
                <a:cs typeface="Verdana" panose="020B0604030504040204" pitchFamily="34" charset="0"/>
              </a:rPr>
              <a:t>Staff Assistance</a:t>
            </a:r>
          </a:p>
          <a:p>
            <a:pPr lvl="1">
              <a:buFont typeface="Arial"/>
              <a:buChar char="–"/>
              <a:defRPr/>
            </a:pPr>
            <a:r>
              <a:rPr lang="en-US" sz="2400" dirty="0">
                <a:ea typeface="Verdana" panose="020B0604030504040204" pitchFamily="34" charset="0"/>
                <a:cs typeface="Verdana" panose="020B0604030504040204" pitchFamily="34" charset="0"/>
              </a:rPr>
              <a:t>Assistive Devices</a:t>
            </a:r>
          </a:p>
          <a:p>
            <a:pPr lvl="1">
              <a:buFont typeface="Arial"/>
              <a:buChar char="–"/>
              <a:defRPr/>
            </a:pPr>
            <a:r>
              <a:rPr lang="en-US" sz="2400" dirty="0">
                <a:ea typeface="Verdana" panose="020B0604030504040204" pitchFamily="34" charset="0"/>
                <a:cs typeface="Verdana" panose="020B0604030504040204" pitchFamily="34" charset="0"/>
              </a:rPr>
              <a:t>Special Considerations</a:t>
            </a:r>
          </a:p>
          <a:p>
            <a:pPr lvl="1">
              <a:buFont typeface="Arial"/>
              <a:buChar char="–"/>
              <a:defRPr/>
            </a:pPr>
            <a:r>
              <a:rPr lang="en-US" sz="2400" dirty="0">
                <a:ea typeface="Verdana" panose="020B0604030504040204" pitchFamily="34" charset="0"/>
                <a:cs typeface="Verdana" panose="020B0604030504040204" pitchFamily="34" charset="0"/>
              </a:rPr>
              <a:t>Surfaces consideration (tile, carpet, cement, grass, etc.)</a:t>
            </a:r>
          </a:p>
          <a:p>
            <a:pPr marL="457200" lvl="1" fontAlgn="auto">
              <a:buFont typeface="Verdana" pitchFamily="34" charset="0"/>
              <a:buChar char="*"/>
              <a:defRPr/>
            </a:pPr>
            <a:r>
              <a:rPr lang="en-US" sz="2400" dirty="0">
                <a:ea typeface="Verdana" panose="020B0604030504040204" pitchFamily="34" charset="0"/>
                <a:cs typeface="Verdana" panose="020B0604030504040204" pitchFamily="34" charset="0"/>
              </a:rPr>
              <a:t>A facility wide “walk-to-dine” may be appropriate for some residents but not all!</a:t>
            </a:r>
          </a:p>
          <a:p>
            <a:endParaRPr lang="en-US" dirty="0"/>
          </a:p>
        </p:txBody>
      </p:sp>
      <p:pic>
        <p:nvPicPr>
          <p:cNvPr id="4" name="Picture 6" descr="C:\Users\smlagrange\Desktop\March 17\March 3\New folder (2)\Images fro Shutterstock\elderly person using walker.jpg">
            <a:extLst>
              <a:ext uri="{FF2B5EF4-FFF2-40B4-BE49-F238E27FC236}">
                <a16:creationId xmlns:a16="http://schemas.microsoft.com/office/drawing/2014/main" id="{320BCCFC-BECB-499F-8AF0-5713C085B4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514600"/>
            <a:ext cx="2743200" cy="205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9498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2AB35-76D3-4BCB-B0A5-55C152B0404D}"/>
              </a:ext>
            </a:extLst>
          </p:cNvPr>
          <p:cNvSpPr>
            <a:spLocks noGrp="1"/>
          </p:cNvSpPr>
          <p:nvPr>
            <p:ph type="title"/>
          </p:nvPr>
        </p:nvSpPr>
        <p:spPr/>
        <p:txBody>
          <a:bodyPr/>
          <a:lstStyle/>
          <a:p>
            <a:r>
              <a:rPr lang="en-US" altLang="en-US" dirty="0">
                <a:ea typeface="ヒラギノ角ゴ Pro W3"/>
                <a:cs typeface="ヒラギノ角ゴ Pro W3"/>
              </a:rPr>
              <a:t>Dressing</a:t>
            </a:r>
            <a:endParaRPr lang="en-US" dirty="0"/>
          </a:p>
        </p:txBody>
      </p:sp>
      <p:sp>
        <p:nvSpPr>
          <p:cNvPr id="3" name="Content Placeholder 2">
            <a:extLst>
              <a:ext uri="{FF2B5EF4-FFF2-40B4-BE49-F238E27FC236}">
                <a16:creationId xmlns:a16="http://schemas.microsoft.com/office/drawing/2014/main" id="{7B6E75E8-E902-409D-962B-6F1FB9A4D6F5}"/>
              </a:ext>
            </a:extLst>
          </p:cNvPr>
          <p:cNvSpPr>
            <a:spLocks noGrp="1"/>
          </p:cNvSpPr>
          <p:nvPr>
            <p:ph idx="1"/>
          </p:nvPr>
        </p:nvSpPr>
        <p:spPr>
          <a:xfrm>
            <a:off x="450056" y="1752600"/>
            <a:ext cx="5327733" cy="4525963"/>
          </a:xfrm>
        </p:spPr>
        <p:txBody>
          <a:bodyPr>
            <a:normAutofit/>
          </a:bodyPr>
          <a:lstStyle/>
          <a:p>
            <a:pPr marL="0" indent="0">
              <a:buNone/>
            </a:pPr>
            <a:r>
              <a:rPr lang="en-US" altLang="en-US" sz="3000" b="1" dirty="0">
                <a:cs typeface="Verdana" pitchFamily="34" charset="0"/>
              </a:rPr>
              <a:t>Dressing</a:t>
            </a:r>
            <a:r>
              <a:rPr lang="en-US" altLang="en-US" sz="3000" dirty="0">
                <a:cs typeface="Verdana" pitchFamily="34" charset="0"/>
              </a:rPr>
              <a:t> - Selecting, obtaining, putting on, fastening (buttons, snaps, zippers, Velcro, laces), taking off all items of clothing, and putting on and removing braces and artificial limbs, socks and shoes, accessories (belts, jewelry, scarf tying, and knotting a tie).</a:t>
            </a:r>
          </a:p>
          <a:p>
            <a:endParaRPr lang="en-US" sz="3000" dirty="0"/>
          </a:p>
        </p:txBody>
      </p:sp>
      <p:pic>
        <p:nvPicPr>
          <p:cNvPr id="4" name="Picture 3">
            <a:extLst>
              <a:ext uri="{FF2B5EF4-FFF2-40B4-BE49-F238E27FC236}">
                <a16:creationId xmlns:a16="http://schemas.microsoft.com/office/drawing/2014/main" id="{5C4E29EA-61EB-41BE-AED8-180CF3B8CB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2540829"/>
            <a:ext cx="2891666" cy="19287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8529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3DC5F-80DA-4703-88C0-0A7E8D00E7AA}"/>
              </a:ext>
            </a:extLst>
          </p:cNvPr>
          <p:cNvSpPr>
            <a:spLocks noGrp="1"/>
          </p:cNvSpPr>
          <p:nvPr>
            <p:ph type="title"/>
          </p:nvPr>
        </p:nvSpPr>
        <p:spPr/>
        <p:txBody>
          <a:bodyPr/>
          <a:lstStyle/>
          <a:p>
            <a:r>
              <a:rPr lang="en-US" altLang="en-US" dirty="0">
                <a:ea typeface="ヒラギノ角ゴ Pro W3"/>
                <a:cs typeface="ヒラギノ角ゴ Pro W3"/>
              </a:rPr>
              <a:t>Grooming</a:t>
            </a:r>
            <a:endParaRPr lang="en-US" dirty="0"/>
          </a:p>
        </p:txBody>
      </p:sp>
      <p:sp>
        <p:nvSpPr>
          <p:cNvPr id="3" name="Content Placeholder 2">
            <a:extLst>
              <a:ext uri="{FF2B5EF4-FFF2-40B4-BE49-F238E27FC236}">
                <a16:creationId xmlns:a16="http://schemas.microsoft.com/office/drawing/2014/main" id="{66CCE681-5542-4441-8550-11FCD2F84432}"/>
              </a:ext>
            </a:extLst>
          </p:cNvPr>
          <p:cNvSpPr>
            <a:spLocks noGrp="1"/>
          </p:cNvSpPr>
          <p:nvPr>
            <p:ph idx="1"/>
          </p:nvPr>
        </p:nvSpPr>
        <p:spPr>
          <a:xfrm>
            <a:off x="457200" y="1600200"/>
            <a:ext cx="5257800" cy="4525963"/>
          </a:xfrm>
        </p:spPr>
        <p:txBody>
          <a:bodyPr>
            <a:normAutofit fontScale="92500" lnSpcReduction="20000"/>
          </a:bodyPr>
          <a:lstStyle/>
          <a:p>
            <a:pPr marL="0" indent="0">
              <a:buNone/>
            </a:pPr>
            <a:r>
              <a:rPr lang="en-US" b="1" dirty="0"/>
              <a:t>Grooming</a:t>
            </a:r>
            <a:r>
              <a:rPr lang="en-US" dirty="0"/>
              <a:t> - Maintaining personal hygiene, including planning the task and gathering supplies, combing and/or styling hair, washing face and hands, brushing teeth, shaving or applying make-up, oral hygiene, self manicure (safety awareness with nail care), and/or application of deodorant or powder.</a:t>
            </a:r>
          </a:p>
          <a:p>
            <a:endParaRPr lang="en-US" dirty="0"/>
          </a:p>
        </p:txBody>
      </p:sp>
      <p:pic>
        <p:nvPicPr>
          <p:cNvPr id="4" name="Picture 6" descr="C:\Users\smlagrange\Desktop\March 17\March 3\New folder (2)\Images fro Shutterstock\elderly woman at salon.jpg">
            <a:extLst>
              <a:ext uri="{FF2B5EF4-FFF2-40B4-BE49-F238E27FC236}">
                <a16:creationId xmlns:a16="http://schemas.microsoft.com/office/drawing/2014/main" id="{4ED1DCDA-5054-4B71-9E6D-6CDF8813A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509218"/>
            <a:ext cx="2546888" cy="18395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457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t>Upon completion of the program, attendees should be able to:</a:t>
            </a:r>
          </a:p>
          <a:p>
            <a:pPr marL="514350" indent="-514350">
              <a:buFont typeface="+mj-lt"/>
              <a:buAutoNum type="arabicPeriod"/>
            </a:pPr>
            <a:r>
              <a:rPr lang="en-US" sz="2800" dirty="0"/>
              <a:t>Obtain a basic understanding of the RoP for Restorative Nursing and Competencies</a:t>
            </a:r>
          </a:p>
          <a:p>
            <a:pPr marL="514350" indent="-514350">
              <a:buFont typeface="+mj-lt"/>
              <a:buAutoNum type="arabicPeriod"/>
            </a:pPr>
            <a:r>
              <a:rPr lang="en-US" sz="2800" dirty="0"/>
              <a:t>Describe the components of a Restorative Nursing Program</a:t>
            </a:r>
          </a:p>
          <a:p>
            <a:pPr marL="514350" indent="-514350">
              <a:buFont typeface="+mj-lt"/>
              <a:buAutoNum type="arabicPeriod"/>
            </a:pPr>
            <a:r>
              <a:rPr lang="en-US" sz="2800" dirty="0"/>
              <a:t>Describe essential documentation requirements for the Restorative Nursing Program</a:t>
            </a:r>
          </a:p>
          <a:p>
            <a:pPr marL="0" indent="0">
              <a:buNone/>
            </a:pPr>
            <a:endParaRPr lang="en-US" sz="2800" dirty="0"/>
          </a:p>
        </p:txBody>
      </p:sp>
    </p:spTree>
    <p:extLst>
      <p:ext uri="{BB962C8B-B14F-4D97-AF65-F5344CB8AC3E}">
        <p14:creationId xmlns:p14="http://schemas.microsoft.com/office/powerpoint/2010/main" val="260168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E9121-5F77-4710-AD06-FAC3650AC7DE}"/>
              </a:ext>
            </a:extLst>
          </p:cNvPr>
          <p:cNvSpPr>
            <a:spLocks noGrp="1"/>
          </p:cNvSpPr>
          <p:nvPr>
            <p:ph type="title"/>
          </p:nvPr>
        </p:nvSpPr>
        <p:spPr/>
        <p:txBody>
          <a:bodyPr/>
          <a:lstStyle/>
          <a:p>
            <a:r>
              <a:rPr lang="en-US" altLang="en-US" dirty="0">
                <a:cs typeface="Verdana" pitchFamily="34" charset="0"/>
              </a:rPr>
              <a:t>Dining Programs</a:t>
            </a:r>
            <a:endParaRPr lang="en-US" dirty="0"/>
          </a:p>
        </p:txBody>
      </p:sp>
      <p:sp>
        <p:nvSpPr>
          <p:cNvPr id="3" name="Content Placeholder 2">
            <a:extLst>
              <a:ext uri="{FF2B5EF4-FFF2-40B4-BE49-F238E27FC236}">
                <a16:creationId xmlns:a16="http://schemas.microsoft.com/office/drawing/2014/main" id="{CBFC48D2-532F-4472-BF4B-F57444B00976}"/>
              </a:ext>
            </a:extLst>
          </p:cNvPr>
          <p:cNvSpPr>
            <a:spLocks noGrp="1"/>
          </p:cNvSpPr>
          <p:nvPr>
            <p:ph idx="1"/>
          </p:nvPr>
        </p:nvSpPr>
        <p:spPr>
          <a:xfrm>
            <a:off x="457200" y="1417638"/>
            <a:ext cx="5029200" cy="4525963"/>
          </a:xfrm>
        </p:spPr>
        <p:txBody>
          <a:bodyPr>
            <a:normAutofit fontScale="92500" lnSpcReduction="20000"/>
          </a:bodyPr>
          <a:lstStyle/>
          <a:p>
            <a:pPr>
              <a:spcAft>
                <a:spcPct val="0"/>
              </a:spcAft>
              <a:buFontTx/>
              <a:buNone/>
            </a:pPr>
            <a:r>
              <a:rPr lang="en-US" altLang="en-US" b="1" dirty="0">
                <a:cs typeface="Verdana" pitchFamily="34" charset="0"/>
              </a:rPr>
              <a:t>Purpose</a:t>
            </a:r>
          </a:p>
          <a:p>
            <a:pPr>
              <a:spcAft>
                <a:spcPct val="0"/>
              </a:spcAft>
              <a:buFontTx/>
              <a:buNone/>
            </a:pPr>
            <a:r>
              <a:rPr lang="en-US" altLang="en-US" dirty="0">
                <a:cs typeface="Verdana" pitchFamily="34" charset="0"/>
              </a:rPr>
              <a:t>Dining programs are designed to maintain or improve safe dependent or self-feeding ability, maintain or improve nutrition/hydration status, and enhance socialization and self-esteem.</a:t>
            </a:r>
          </a:p>
          <a:p>
            <a:pPr>
              <a:spcAft>
                <a:spcPct val="0"/>
              </a:spcAft>
              <a:buFontTx/>
              <a:buNone/>
            </a:pPr>
            <a:r>
              <a:rPr lang="en-US" altLang="en-US" b="1" dirty="0">
                <a:cs typeface="Verdana" pitchFamily="34" charset="0"/>
              </a:rPr>
              <a:t>Can be 2 types:</a:t>
            </a:r>
          </a:p>
          <a:p>
            <a:pPr>
              <a:spcAft>
                <a:spcPct val="0"/>
              </a:spcAft>
            </a:pPr>
            <a:r>
              <a:rPr lang="en-US" altLang="en-US" dirty="0">
                <a:cs typeface="Verdana" pitchFamily="34" charset="0"/>
              </a:rPr>
              <a:t>Eating</a:t>
            </a:r>
          </a:p>
          <a:p>
            <a:pPr>
              <a:spcAft>
                <a:spcPct val="0"/>
              </a:spcAft>
            </a:pPr>
            <a:r>
              <a:rPr lang="en-US" altLang="en-US" dirty="0">
                <a:cs typeface="Verdana" pitchFamily="34" charset="0"/>
              </a:rPr>
              <a:t>Swallowing</a:t>
            </a:r>
          </a:p>
          <a:p>
            <a:endParaRPr lang="en-US" dirty="0"/>
          </a:p>
        </p:txBody>
      </p:sp>
      <p:pic>
        <p:nvPicPr>
          <p:cNvPr id="4" name="Picture 3">
            <a:extLst>
              <a:ext uri="{FF2B5EF4-FFF2-40B4-BE49-F238E27FC236}">
                <a16:creationId xmlns:a16="http://schemas.microsoft.com/office/drawing/2014/main" id="{7640B88F-C01F-44AB-85F2-A10BF9CDE6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6146" y="2869312"/>
            <a:ext cx="2666997" cy="19312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151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64E93-2320-4149-B2C7-C706DF47FC45}"/>
              </a:ext>
            </a:extLst>
          </p:cNvPr>
          <p:cNvSpPr>
            <a:spLocks noGrp="1"/>
          </p:cNvSpPr>
          <p:nvPr>
            <p:ph type="title"/>
          </p:nvPr>
        </p:nvSpPr>
        <p:spPr/>
        <p:txBody>
          <a:bodyPr/>
          <a:lstStyle/>
          <a:p>
            <a:r>
              <a:rPr lang="en-US" altLang="en-US" dirty="0">
                <a:cs typeface="Verdana" pitchFamily="34" charset="0"/>
              </a:rPr>
              <a:t>Amputation/Prosthesis Care</a:t>
            </a:r>
            <a:endParaRPr lang="en-US" dirty="0"/>
          </a:p>
        </p:txBody>
      </p:sp>
      <p:sp>
        <p:nvSpPr>
          <p:cNvPr id="3" name="Content Placeholder 2">
            <a:extLst>
              <a:ext uri="{FF2B5EF4-FFF2-40B4-BE49-F238E27FC236}">
                <a16:creationId xmlns:a16="http://schemas.microsoft.com/office/drawing/2014/main" id="{11B94A81-88E1-4FE4-A250-0ABCE15A196B}"/>
              </a:ext>
            </a:extLst>
          </p:cNvPr>
          <p:cNvSpPr>
            <a:spLocks noGrp="1"/>
          </p:cNvSpPr>
          <p:nvPr>
            <p:ph idx="1"/>
          </p:nvPr>
        </p:nvSpPr>
        <p:spPr>
          <a:xfrm>
            <a:off x="457200" y="1828800"/>
            <a:ext cx="5181600" cy="4525963"/>
          </a:xfrm>
        </p:spPr>
        <p:txBody>
          <a:bodyPr>
            <a:normAutofit fontScale="92500" lnSpcReduction="20000"/>
          </a:bodyPr>
          <a:lstStyle/>
          <a:p>
            <a:pPr marL="0" indent="0">
              <a:buNone/>
            </a:pPr>
            <a:r>
              <a:rPr lang="en-US" altLang="en-US" dirty="0">
                <a:cs typeface="Verdana" pitchFamily="34" charset="0"/>
              </a:rPr>
              <a:t>Includes “activities provided to improve or maintain the resident’s self-performance in putting on and removing a prosthesis, caring for the prosthesis, and providing appropriate hygiene at the site where the prosthesis attaches to the body” </a:t>
            </a:r>
          </a:p>
          <a:p>
            <a:pPr marL="0" indent="0">
              <a:buNone/>
            </a:pPr>
            <a:endParaRPr lang="en-US" altLang="en-US" dirty="0">
              <a:cs typeface="Verdana" pitchFamily="34" charset="0"/>
            </a:endParaRPr>
          </a:p>
          <a:p>
            <a:pPr marL="0" indent="0">
              <a:buNone/>
            </a:pPr>
            <a:r>
              <a:rPr lang="en-US" altLang="en-US" sz="2400" dirty="0">
                <a:cs typeface="Verdana" pitchFamily="34" charset="0"/>
              </a:rPr>
              <a:t> -</a:t>
            </a:r>
            <a:r>
              <a:rPr lang="en-US" altLang="en-US" sz="1800" dirty="0">
                <a:cs typeface="Verdana" pitchFamily="34" charset="0"/>
              </a:rPr>
              <a:t>MDS 3.0 RAI Manual, Chapter 3, Pg. O-39</a:t>
            </a:r>
          </a:p>
          <a:p>
            <a:pPr marL="0" indent="0">
              <a:buNone/>
            </a:pPr>
            <a:endParaRPr lang="en-US" altLang="en-US" dirty="0">
              <a:cs typeface="Verdana" pitchFamily="34" charset="0"/>
            </a:endParaRPr>
          </a:p>
          <a:p>
            <a:endParaRPr lang="en-US" dirty="0"/>
          </a:p>
        </p:txBody>
      </p:sp>
      <p:pic>
        <p:nvPicPr>
          <p:cNvPr id="5" name="Picture 4">
            <a:extLst>
              <a:ext uri="{FF2B5EF4-FFF2-40B4-BE49-F238E27FC236}">
                <a16:creationId xmlns:a16="http://schemas.microsoft.com/office/drawing/2014/main" id="{066BD9A0-051D-4EAB-83E1-A9FA1A575439}"/>
              </a:ext>
            </a:extLst>
          </p:cNvPr>
          <p:cNvPicPr>
            <a:picLocks noChangeAspect="1"/>
          </p:cNvPicPr>
          <p:nvPr/>
        </p:nvPicPr>
        <p:blipFill>
          <a:blip r:embed="rId3"/>
          <a:stretch>
            <a:fillRect/>
          </a:stretch>
        </p:blipFill>
        <p:spPr>
          <a:xfrm>
            <a:off x="6096000" y="1981200"/>
            <a:ext cx="2254448" cy="3200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3243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CC603-951E-4BCF-AE29-8B122B16B05C}"/>
              </a:ext>
            </a:extLst>
          </p:cNvPr>
          <p:cNvSpPr>
            <a:spLocks noGrp="1"/>
          </p:cNvSpPr>
          <p:nvPr>
            <p:ph type="title"/>
          </p:nvPr>
        </p:nvSpPr>
        <p:spPr/>
        <p:txBody>
          <a:bodyPr/>
          <a:lstStyle/>
          <a:p>
            <a:r>
              <a:rPr lang="en-US" altLang="en-US" dirty="0">
                <a:cs typeface="Verdana" pitchFamily="34" charset="0"/>
              </a:rPr>
              <a:t>Communication</a:t>
            </a:r>
            <a:endParaRPr lang="en-US" dirty="0"/>
          </a:p>
        </p:txBody>
      </p:sp>
      <p:sp>
        <p:nvSpPr>
          <p:cNvPr id="3" name="Content Placeholder 2">
            <a:extLst>
              <a:ext uri="{FF2B5EF4-FFF2-40B4-BE49-F238E27FC236}">
                <a16:creationId xmlns:a16="http://schemas.microsoft.com/office/drawing/2014/main" id="{2FF5F748-4DAA-44A4-BF5C-EBE0410DB72C}"/>
              </a:ext>
            </a:extLst>
          </p:cNvPr>
          <p:cNvSpPr>
            <a:spLocks noGrp="1"/>
          </p:cNvSpPr>
          <p:nvPr>
            <p:ph idx="1"/>
          </p:nvPr>
        </p:nvSpPr>
        <p:spPr>
          <a:xfrm>
            <a:off x="457200" y="1600200"/>
            <a:ext cx="4953000" cy="4525963"/>
          </a:xfrm>
        </p:spPr>
        <p:txBody>
          <a:bodyPr/>
          <a:lstStyle/>
          <a:p>
            <a:pPr marL="0" indent="0">
              <a:buNone/>
            </a:pPr>
            <a:r>
              <a:rPr lang="en-US" altLang="en-US" sz="3000" dirty="0">
                <a:cs typeface="Verdana" pitchFamily="34" charset="0"/>
              </a:rPr>
              <a:t>“Code activities provided to improve or maintain the resident’s self-performance in functional communication skills or assisting the resident in using residual communication skills and adaptive devices.” </a:t>
            </a:r>
          </a:p>
          <a:p>
            <a:pPr marL="0" indent="0">
              <a:buNone/>
            </a:pPr>
            <a:r>
              <a:rPr lang="en-US" altLang="en-US" sz="1800" dirty="0">
                <a:cs typeface="Verdana" pitchFamily="34" charset="0"/>
              </a:rPr>
              <a:t>RAI Manual, Chapter 3, Page 0-39</a:t>
            </a:r>
          </a:p>
          <a:p>
            <a:pPr marL="0" indent="0">
              <a:buNone/>
            </a:pPr>
            <a:endParaRPr lang="en-US" dirty="0"/>
          </a:p>
        </p:txBody>
      </p:sp>
      <p:pic>
        <p:nvPicPr>
          <p:cNvPr id="4" name="Picture 2" descr="C:\Users\smlagrange\Desktop\March 17\March 3\New folder (2)\Images fro Shutterstock\happy elderly woman 3.jpg">
            <a:extLst>
              <a:ext uri="{FF2B5EF4-FFF2-40B4-BE49-F238E27FC236}">
                <a16:creationId xmlns:a16="http://schemas.microsoft.com/office/drawing/2014/main" id="{84280030-9E53-4CF8-BD20-47F017FE54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6327" y="2667000"/>
            <a:ext cx="2866332" cy="213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773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D671B-1E9E-4247-8DFB-82265D41388F}"/>
              </a:ext>
            </a:extLst>
          </p:cNvPr>
          <p:cNvSpPr>
            <a:spLocks noGrp="1"/>
          </p:cNvSpPr>
          <p:nvPr>
            <p:ph type="title"/>
          </p:nvPr>
        </p:nvSpPr>
        <p:spPr/>
        <p:txBody>
          <a:bodyPr>
            <a:normAutofit/>
          </a:bodyPr>
          <a:lstStyle/>
          <a:p>
            <a:r>
              <a:rPr lang="en-US" dirty="0"/>
              <a:t>Toileting Programs</a:t>
            </a:r>
          </a:p>
        </p:txBody>
      </p:sp>
      <p:pic>
        <p:nvPicPr>
          <p:cNvPr id="4" name="Content Placeholder 3">
            <a:extLst>
              <a:ext uri="{FF2B5EF4-FFF2-40B4-BE49-F238E27FC236}">
                <a16:creationId xmlns:a16="http://schemas.microsoft.com/office/drawing/2014/main" id="{7ECB6E45-D420-4CF0-BBF1-170FB4976B5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9900" y="1446213"/>
            <a:ext cx="5664200" cy="4248150"/>
          </a:xfrm>
          <a:prstGeom prst="rect">
            <a:avLst/>
          </a:prstGeom>
          <a:ln>
            <a:noFill/>
          </a:ln>
          <a:effectLst>
            <a:softEdge rad="112500"/>
          </a:effectLst>
        </p:spPr>
      </p:pic>
    </p:spTree>
    <p:extLst>
      <p:ext uri="{BB962C8B-B14F-4D97-AF65-F5344CB8AC3E}">
        <p14:creationId xmlns:p14="http://schemas.microsoft.com/office/powerpoint/2010/main" val="1377413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5C2FD-2CE3-4A89-B985-4D68FBDF4E6C}"/>
              </a:ext>
            </a:extLst>
          </p:cNvPr>
          <p:cNvSpPr>
            <a:spLocks noGrp="1"/>
          </p:cNvSpPr>
          <p:nvPr>
            <p:ph type="title"/>
          </p:nvPr>
        </p:nvSpPr>
        <p:spPr/>
        <p:txBody>
          <a:bodyPr/>
          <a:lstStyle/>
          <a:p>
            <a:r>
              <a:rPr lang="en-US" altLang="en-US" dirty="0">
                <a:cs typeface="Verdana" pitchFamily="34" charset="0"/>
              </a:rPr>
              <a:t>Toileting Programs</a:t>
            </a:r>
            <a:endParaRPr lang="en-US" dirty="0"/>
          </a:p>
        </p:txBody>
      </p:sp>
      <p:sp>
        <p:nvSpPr>
          <p:cNvPr id="3" name="Content Placeholder 2">
            <a:extLst>
              <a:ext uri="{FF2B5EF4-FFF2-40B4-BE49-F238E27FC236}">
                <a16:creationId xmlns:a16="http://schemas.microsoft.com/office/drawing/2014/main" id="{4B955030-758F-4A24-BEAB-39EC9B7DBEA6}"/>
              </a:ext>
            </a:extLst>
          </p:cNvPr>
          <p:cNvSpPr>
            <a:spLocks noGrp="1"/>
          </p:cNvSpPr>
          <p:nvPr>
            <p:ph idx="1"/>
          </p:nvPr>
        </p:nvSpPr>
        <p:spPr>
          <a:xfrm>
            <a:off x="152400" y="1417638"/>
            <a:ext cx="5867400" cy="4525963"/>
          </a:xfrm>
        </p:spPr>
        <p:txBody>
          <a:bodyPr>
            <a:normAutofit lnSpcReduction="10000"/>
          </a:bodyPr>
          <a:lstStyle/>
          <a:p>
            <a:pPr marL="0" indent="0">
              <a:buNone/>
            </a:pPr>
            <a:r>
              <a:rPr lang="en-US" altLang="en-US" sz="2800" dirty="0">
                <a:cs typeface="Verdana" pitchFamily="34" charset="0"/>
              </a:rPr>
              <a:t>Based on a 3 day diary for determination of accurate, individualized pattern; followed by a nurse assessment determining:</a:t>
            </a:r>
          </a:p>
          <a:p>
            <a:pPr marL="685800" lvl="1" indent="-342900">
              <a:buFont typeface="Arial" panose="020B0604020202020204" pitchFamily="34" charset="0"/>
              <a:buChar char="•"/>
            </a:pPr>
            <a:r>
              <a:rPr lang="en-US" altLang="en-US" dirty="0">
                <a:cs typeface="Verdana" pitchFamily="34" charset="0"/>
              </a:rPr>
              <a:t>Prompted Voiding Program</a:t>
            </a:r>
          </a:p>
          <a:p>
            <a:pPr marL="685800" lvl="1" indent="-342900">
              <a:buFont typeface="Arial" panose="020B0604020202020204" pitchFamily="34" charset="0"/>
              <a:buChar char="•"/>
            </a:pPr>
            <a:r>
              <a:rPr lang="en-US" altLang="en-US" dirty="0">
                <a:cs typeface="Verdana" pitchFamily="34" charset="0"/>
              </a:rPr>
              <a:t>Scheduled/Habit/Timed Program</a:t>
            </a:r>
          </a:p>
          <a:p>
            <a:pPr marL="685800" lvl="1" indent="-342900">
              <a:buFont typeface="Arial" panose="020B0604020202020204" pitchFamily="34" charset="0"/>
              <a:buChar char="•"/>
            </a:pPr>
            <a:r>
              <a:rPr lang="en-US" altLang="en-US" dirty="0">
                <a:cs typeface="Verdana" pitchFamily="34" charset="0"/>
              </a:rPr>
              <a:t>Bladder Training</a:t>
            </a:r>
          </a:p>
          <a:p>
            <a:pPr lvl="1">
              <a:buNone/>
            </a:pPr>
            <a:endParaRPr lang="en-US" altLang="en-US" dirty="0">
              <a:cs typeface="Verdana" pitchFamily="34" charset="0"/>
            </a:endParaRPr>
          </a:p>
          <a:p>
            <a:pPr lvl="1">
              <a:buNone/>
            </a:pPr>
            <a:r>
              <a:rPr lang="en-US" altLang="en-US" dirty="0">
                <a:cs typeface="Verdana" pitchFamily="34" charset="0"/>
              </a:rPr>
              <a:t>**It is imperative that the 3 day is accurate!</a:t>
            </a:r>
          </a:p>
          <a:p>
            <a:endParaRPr lang="en-US" dirty="0"/>
          </a:p>
        </p:txBody>
      </p:sp>
      <p:pic>
        <p:nvPicPr>
          <p:cNvPr id="4" name="Picture 2" descr="C:\Users\smlagrange\Desktop\March 17\March 3\New folder (2)\Images fro Shutterstock\money toilet.jpg">
            <a:extLst>
              <a:ext uri="{FF2B5EF4-FFF2-40B4-BE49-F238E27FC236}">
                <a16:creationId xmlns:a16="http://schemas.microsoft.com/office/drawing/2014/main" id="{26492534-B40A-48AF-95F1-7D88A3E6A2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2438400"/>
            <a:ext cx="1980746" cy="26807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528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AE832-08AB-4452-AE91-2DB447826B05}"/>
              </a:ext>
            </a:extLst>
          </p:cNvPr>
          <p:cNvSpPr>
            <a:spLocks noGrp="1"/>
          </p:cNvSpPr>
          <p:nvPr>
            <p:ph type="title"/>
          </p:nvPr>
        </p:nvSpPr>
        <p:spPr/>
        <p:txBody>
          <a:bodyPr/>
          <a:lstStyle/>
          <a:p>
            <a:r>
              <a:rPr lang="en-US" altLang="en-US" dirty="0">
                <a:cs typeface="Times New Roman" pitchFamily="18" charset="0"/>
              </a:rPr>
              <a:t>Toileting Programs</a:t>
            </a:r>
            <a:endParaRPr lang="en-US" dirty="0"/>
          </a:p>
        </p:txBody>
      </p:sp>
      <p:sp>
        <p:nvSpPr>
          <p:cNvPr id="3" name="Content Placeholder 2">
            <a:extLst>
              <a:ext uri="{FF2B5EF4-FFF2-40B4-BE49-F238E27FC236}">
                <a16:creationId xmlns:a16="http://schemas.microsoft.com/office/drawing/2014/main" id="{A89A1145-E79C-4A1F-BC3D-EAF58A08E3B5}"/>
              </a:ext>
            </a:extLst>
          </p:cNvPr>
          <p:cNvSpPr>
            <a:spLocks noGrp="1"/>
          </p:cNvSpPr>
          <p:nvPr>
            <p:ph idx="1"/>
          </p:nvPr>
        </p:nvSpPr>
        <p:spPr>
          <a:xfrm>
            <a:off x="304800" y="1444532"/>
            <a:ext cx="5410200" cy="4525963"/>
          </a:xfrm>
        </p:spPr>
        <p:txBody>
          <a:bodyPr>
            <a:normAutofit fontScale="92500" lnSpcReduction="10000"/>
          </a:bodyPr>
          <a:lstStyle/>
          <a:p>
            <a:r>
              <a:rPr lang="en-US" altLang="en-US" sz="2800" dirty="0">
                <a:cs typeface="Verdana" pitchFamily="34" charset="0"/>
              </a:rPr>
              <a:t>Scheduled toileting plans are formal plans that must be followed as indicated in the care plan</a:t>
            </a:r>
          </a:p>
          <a:p>
            <a:pPr lvl="1">
              <a:buFont typeface="Arial" panose="020B0604020202020204" pitchFamily="34" charset="0"/>
              <a:buChar char="•"/>
            </a:pPr>
            <a:r>
              <a:rPr lang="en-US" altLang="en-US" sz="2650" dirty="0">
                <a:cs typeface="Verdana" pitchFamily="34" charset="0"/>
              </a:rPr>
              <a:t>The toileting plan/program must be </a:t>
            </a:r>
            <a:r>
              <a:rPr lang="en-US" altLang="en-US" sz="2650" u="sng" dirty="0">
                <a:cs typeface="Verdana" pitchFamily="34" charset="0"/>
              </a:rPr>
              <a:t>resident specific</a:t>
            </a:r>
            <a:r>
              <a:rPr lang="en-US" altLang="en-US" sz="2650" dirty="0">
                <a:cs typeface="Verdana" pitchFamily="34" charset="0"/>
              </a:rPr>
              <a:t> </a:t>
            </a:r>
          </a:p>
          <a:p>
            <a:pPr marL="685800" lvl="2" indent="0">
              <a:buNone/>
            </a:pPr>
            <a:r>
              <a:rPr lang="en-US" altLang="en-US" sz="2800" dirty="0">
                <a:solidFill>
                  <a:srgbClr val="FF0000"/>
                </a:solidFill>
                <a:cs typeface="Verdana" pitchFamily="34" charset="0"/>
              </a:rPr>
              <a:t>**don’t count check and change programs</a:t>
            </a:r>
          </a:p>
          <a:p>
            <a:pPr lvl="1">
              <a:buFont typeface="Arial" panose="020B0604020202020204" pitchFamily="34" charset="0"/>
              <a:buChar char="•"/>
            </a:pPr>
            <a:r>
              <a:rPr lang="en-US" altLang="en-US" sz="2650" dirty="0">
                <a:cs typeface="Verdana" pitchFamily="34" charset="0"/>
              </a:rPr>
              <a:t> Bladder Training is a short term program</a:t>
            </a:r>
          </a:p>
          <a:p>
            <a:r>
              <a:rPr lang="en-US" altLang="en-US" sz="2800" dirty="0">
                <a:cs typeface="Verdana" pitchFamily="34" charset="0"/>
              </a:rPr>
              <a:t>The goal is to reduce incontinent episodes </a:t>
            </a:r>
          </a:p>
          <a:p>
            <a:endParaRPr lang="en-US" dirty="0"/>
          </a:p>
        </p:txBody>
      </p:sp>
      <p:pic>
        <p:nvPicPr>
          <p:cNvPr id="4" name="Picture 3">
            <a:extLst>
              <a:ext uri="{FF2B5EF4-FFF2-40B4-BE49-F238E27FC236}">
                <a16:creationId xmlns:a16="http://schemas.microsoft.com/office/drawing/2014/main" id="{9050E18A-A549-4B88-AAF4-C1F2FBDB3A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2133600"/>
            <a:ext cx="1981200" cy="29792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77713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29370-7E8D-4612-970B-B0DAD3D8FCAD}"/>
              </a:ext>
            </a:extLst>
          </p:cNvPr>
          <p:cNvSpPr>
            <a:spLocks noGrp="1"/>
          </p:cNvSpPr>
          <p:nvPr>
            <p:ph type="title"/>
          </p:nvPr>
        </p:nvSpPr>
        <p:spPr/>
        <p:txBody>
          <a:bodyPr/>
          <a:lstStyle/>
          <a:p>
            <a:r>
              <a:rPr lang="en-US" altLang="en-US" dirty="0">
                <a:cs typeface="Verdana" pitchFamily="34" charset="0"/>
              </a:rPr>
              <a:t>O0500 Restorative Nursing-MDS</a:t>
            </a:r>
            <a:endParaRPr lang="en-US" dirty="0"/>
          </a:p>
        </p:txBody>
      </p:sp>
      <p:sp>
        <p:nvSpPr>
          <p:cNvPr id="3" name="Content Placeholder 2">
            <a:extLst>
              <a:ext uri="{FF2B5EF4-FFF2-40B4-BE49-F238E27FC236}">
                <a16:creationId xmlns:a16="http://schemas.microsoft.com/office/drawing/2014/main" id="{99583C9C-8AC9-43A9-AE65-9E7B1B7CA901}"/>
              </a:ext>
            </a:extLst>
          </p:cNvPr>
          <p:cNvSpPr>
            <a:spLocks noGrp="1"/>
          </p:cNvSpPr>
          <p:nvPr>
            <p:ph idx="1"/>
          </p:nvPr>
        </p:nvSpPr>
        <p:spPr>
          <a:xfrm>
            <a:off x="457200" y="2057400"/>
            <a:ext cx="5562600" cy="4144963"/>
          </a:xfrm>
        </p:spPr>
        <p:txBody>
          <a:bodyPr>
            <a:normAutofit/>
          </a:bodyPr>
          <a:lstStyle/>
          <a:p>
            <a:pPr marL="0" indent="0">
              <a:buNone/>
            </a:pPr>
            <a:r>
              <a:rPr lang="en-US" altLang="en-US" sz="3000" dirty="0">
                <a:cs typeface="Verdana" pitchFamily="34" charset="0"/>
              </a:rPr>
              <a:t>In order to code Section O0500 for Restorative Nursing Programs, there must be documented evidence in the medical record for at </a:t>
            </a:r>
            <a:r>
              <a:rPr lang="en-US" altLang="en-US" sz="3000" dirty="0">
                <a:solidFill>
                  <a:srgbClr val="FF0000"/>
                </a:solidFill>
                <a:cs typeface="Verdana" pitchFamily="34" charset="0"/>
              </a:rPr>
              <a:t>least 15 minutes/day </a:t>
            </a:r>
            <a:r>
              <a:rPr lang="en-US" altLang="en-US" sz="3000" dirty="0">
                <a:cs typeface="Verdana" pitchFamily="34" charset="0"/>
              </a:rPr>
              <a:t>for each program during the ARD look back period.  (We need to document actual minutes)</a:t>
            </a:r>
          </a:p>
          <a:p>
            <a:pPr marL="0" indent="0">
              <a:buNone/>
            </a:pPr>
            <a:endParaRPr lang="en-US" sz="3000" dirty="0"/>
          </a:p>
        </p:txBody>
      </p:sp>
      <p:pic>
        <p:nvPicPr>
          <p:cNvPr id="4" name="Picture 6" descr="C:\Users\smlagrange\Desktop\March 17\March 3\New folder (2)\Images fro Shutterstock\alarm clock.jpg">
            <a:extLst>
              <a:ext uri="{FF2B5EF4-FFF2-40B4-BE49-F238E27FC236}">
                <a16:creationId xmlns:a16="http://schemas.microsoft.com/office/drawing/2014/main" id="{078225C8-A49E-4174-96A3-9D203BCDF0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590800"/>
            <a:ext cx="2868473"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6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DA0AA-46BE-4F98-9D92-1276E411C130}"/>
              </a:ext>
            </a:extLst>
          </p:cNvPr>
          <p:cNvSpPr>
            <a:spLocks noGrp="1"/>
          </p:cNvSpPr>
          <p:nvPr>
            <p:ph type="title"/>
          </p:nvPr>
        </p:nvSpPr>
        <p:spPr/>
        <p:txBody>
          <a:bodyPr/>
          <a:lstStyle/>
          <a:p>
            <a:r>
              <a:rPr lang="en-US" dirty="0"/>
              <a:t>Fecal Incontinence</a:t>
            </a:r>
          </a:p>
        </p:txBody>
      </p:sp>
      <p:pic>
        <p:nvPicPr>
          <p:cNvPr id="4" name="Picture Placeholder 7">
            <a:extLst>
              <a:ext uri="{FF2B5EF4-FFF2-40B4-BE49-F238E27FC236}">
                <a16:creationId xmlns:a16="http://schemas.microsoft.com/office/drawing/2014/main" id="{C786CF3C-C850-4B83-8961-432F000BFEC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9526" b="9526"/>
          <a:stretch>
            <a:fillRect/>
          </a:stretch>
        </p:blipFill>
        <p:spPr>
          <a:xfrm>
            <a:off x="1539841" y="1570630"/>
            <a:ext cx="6064318" cy="37167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8929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C197A-083C-4759-A66E-FA1ACE30AB59}"/>
              </a:ext>
            </a:extLst>
          </p:cNvPr>
          <p:cNvSpPr>
            <a:spLocks noGrp="1"/>
          </p:cNvSpPr>
          <p:nvPr>
            <p:ph type="title"/>
          </p:nvPr>
        </p:nvSpPr>
        <p:spPr/>
        <p:txBody>
          <a:bodyPr/>
          <a:lstStyle/>
          <a:p>
            <a:r>
              <a:rPr lang="en-US" dirty="0"/>
              <a:t>Fecal Incontinence</a:t>
            </a:r>
          </a:p>
        </p:txBody>
      </p:sp>
      <p:sp>
        <p:nvSpPr>
          <p:cNvPr id="3" name="Content Placeholder 2">
            <a:extLst>
              <a:ext uri="{FF2B5EF4-FFF2-40B4-BE49-F238E27FC236}">
                <a16:creationId xmlns:a16="http://schemas.microsoft.com/office/drawing/2014/main" id="{9E53511F-9FE8-4D34-B1AB-08E5FA4FA8B8}"/>
              </a:ext>
            </a:extLst>
          </p:cNvPr>
          <p:cNvSpPr>
            <a:spLocks noGrp="1"/>
          </p:cNvSpPr>
          <p:nvPr>
            <p:ph idx="1"/>
          </p:nvPr>
        </p:nvSpPr>
        <p:spPr/>
        <p:txBody>
          <a:bodyPr>
            <a:normAutofit fontScale="62500" lnSpcReduction="20000"/>
          </a:bodyPr>
          <a:lstStyle/>
          <a:p>
            <a:pPr marL="0" indent="0">
              <a:lnSpc>
                <a:spcPct val="120000"/>
              </a:lnSpc>
              <a:spcBef>
                <a:spcPts val="300"/>
              </a:spcBef>
              <a:buNone/>
            </a:pPr>
            <a:r>
              <a:rPr lang="en-US" b="1" dirty="0"/>
              <a:t>Potential Treatments/interventions (based upon the type) of Fecal Incontinence</a:t>
            </a:r>
            <a:endParaRPr lang="en-US" dirty="0"/>
          </a:p>
          <a:p>
            <a:pPr marL="205740" indent="-205740">
              <a:lnSpc>
                <a:spcPct val="120000"/>
              </a:lnSpc>
              <a:spcBef>
                <a:spcPts val="300"/>
              </a:spcBef>
            </a:pPr>
            <a:r>
              <a:rPr lang="en-US" dirty="0"/>
              <a:t>Eating increased amounts of fiber; </a:t>
            </a:r>
          </a:p>
          <a:p>
            <a:pPr marL="205740" indent="-205740">
              <a:lnSpc>
                <a:spcPct val="120000"/>
              </a:lnSpc>
              <a:spcBef>
                <a:spcPts val="300"/>
              </a:spcBef>
            </a:pPr>
            <a:r>
              <a:rPr lang="en-US" dirty="0"/>
              <a:t>Drinking sufficient liquids; </a:t>
            </a:r>
          </a:p>
          <a:p>
            <a:pPr marL="205740" indent="-205740">
              <a:lnSpc>
                <a:spcPct val="120000"/>
              </a:lnSpc>
              <a:spcBef>
                <a:spcPts val="300"/>
              </a:spcBef>
            </a:pPr>
            <a:r>
              <a:rPr lang="en-US" dirty="0"/>
              <a:t>Use of medications to develop more solid stools that are easier to control; </a:t>
            </a:r>
          </a:p>
          <a:p>
            <a:pPr marL="205740" indent="-205740">
              <a:lnSpc>
                <a:spcPct val="120000"/>
              </a:lnSpc>
              <a:spcBef>
                <a:spcPts val="300"/>
              </a:spcBef>
            </a:pPr>
            <a:r>
              <a:rPr lang="en-US" dirty="0"/>
              <a:t>Pelvic Floor Exercises and Biofeedback that strengthen the pelvic floor muscles may improve bowel control. </a:t>
            </a:r>
          </a:p>
          <a:p>
            <a:pPr marL="205740" indent="-205740">
              <a:lnSpc>
                <a:spcPct val="120000"/>
              </a:lnSpc>
              <a:spcBef>
                <a:spcPts val="300"/>
              </a:spcBef>
            </a:pPr>
            <a:r>
              <a:rPr lang="en-US" dirty="0"/>
              <a:t>Surgery may be an option for fecal incontinence that fails to improve with other treatments or for fecal incontinence caused by pelvic floor or anal sphincter muscle injuries;</a:t>
            </a:r>
          </a:p>
          <a:p>
            <a:pPr marL="205740" indent="-205740">
              <a:lnSpc>
                <a:spcPct val="120000"/>
              </a:lnSpc>
              <a:spcBef>
                <a:spcPts val="300"/>
              </a:spcBef>
            </a:pPr>
            <a:r>
              <a:rPr lang="en-US" dirty="0"/>
              <a:t>Electrical Stimulation </a:t>
            </a:r>
          </a:p>
          <a:p>
            <a:pPr marL="0" indent="0">
              <a:lnSpc>
                <a:spcPct val="120000"/>
              </a:lnSpc>
              <a:spcBef>
                <a:spcPts val="300"/>
              </a:spcBef>
              <a:buNone/>
            </a:pPr>
            <a:r>
              <a:rPr lang="en-US" sz="1800" dirty="0">
                <a:hlinkClick r:id="rId3"/>
              </a:rPr>
              <a:t>https://www.cms.gov/Regulations-and-Guidance/Guidance/Manuals/downloads/som107ap_pp_guidelines_ltcf.pdf</a:t>
            </a:r>
            <a:r>
              <a:rPr lang="en-US" sz="1800" dirty="0"/>
              <a:t> </a:t>
            </a:r>
          </a:p>
          <a:p>
            <a:endParaRPr lang="en-US" dirty="0"/>
          </a:p>
        </p:txBody>
      </p:sp>
    </p:spTree>
    <p:extLst>
      <p:ext uri="{BB962C8B-B14F-4D97-AF65-F5344CB8AC3E}">
        <p14:creationId xmlns:p14="http://schemas.microsoft.com/office/powerpoint/2010/main" val="3128588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2AE12-D135-40C2-8183-EA7099AFD8FD}"/>
              </a:ext>
            </a:extLst>
          </p:cNvPr>
          <p:cNvSpPr>
            <a:spLocks noGrp="1"/>
          </p:cNvSpPr>
          <p:nvPr>
            <p:ph type="title"/>
          </p:nvPr>
        </p:nvSpPr>
        <p:spPr/>
        <p:txBody>
          <a:bodyPr/>
          <a:lstStyle/>
          <a:p>
            <a:r>
              <a:rPr lang="en-US" dirty="0"/>
              <a:t>Person Centered </a:t>
            </a:r>
            <a:r>
              <a:rPr lang="en-US" i="1" dirty="0"/>
              <a:t>PLANNING</a:t>
            </a:r>
            <a:endParaRPr lang="en-US" dirty="0"/>
          </a:p>
        </p:txBody>
      </p:sp>
      <p:sp>
        <p:nvSpPr>
          <p:cNvPr id="3" name="Content Placeholder 2">
            <a:extLst>
              <a:ext uri="{FF2B5EF4-FFF2-40B4-BE49-F238E27FC236}">
                <a16:creationId xmlns:a16="http://schemas.microsoft.com/office/drawing/2014/main" id="{C579B5E0-22AE-49A7-BDEE-B2BDDA32CAB4}"/>
              </a:ext>
            </a:extLst>
          </p:cNvPr>
          <p:cNvSpPr>
            <a:spLocks noGrp="1"/>
          </p:cNvSpPr>
          <p:nvPr>
            <p:ph idx="1"/>
          </p:nvPr>
        </p:nvSpPr>
        <p:spPr>
          <a:xfrm>
            <a:off x="457200" y="1600200"/>
            <a:ext cx="5154681" cy="4525963"/>
          </a:xfrm>
        </p:spPr>
        <p:txBody>
          <a:bodyPr/>
          <a:lstStyle/>
          <a:p>
            <a:pPr marL="0" indent="0">
              <a:buNone/>
            </a:pPr>
            <a:r>
              <a:rPr lang="en-US" dirty="0"/>
              <a:t>If we follow the </a:t>
            </a:r>
            <a:r>
              <a:rPr lang="en-US" i="1" dirty="0">
                <a:effectLst>
                  <a:outerShdw blurRad="38100" dist="38100" dir="2700000" algn="tl">
                    <a:srgbClr val="000000">
                      <a:alpha val="43137"/>
                    </a:srgbClr>
                  </a:outerShdw>
                </a:effectLst>
              </a:rPr>
              <a:t>Process</a:t>
            </a:r>
            <a:r>
              <a:rPr lang="en-US" dirty="0"/>
              <a:t> as it is INTENDED, Person Centered Care Planning is possible!!</a:t>
            </a:r>
          </a:p>
          <a:p>
            <a:r>
              <a:rPr lang="en-US" sz="2800" dirty="0"/>
              <a:t>Admission Assessment</a:t>
            </a:r>
          </a:p>
          <a:p>
            <a:r>
              <a:rPr lang="en-US" sz="2800" dirty="0"/>
              <a:t>Ancillary Assessments</a:t>
            </a:r>
          </a:p>
          <a:p>
            <a:r>
              <a:rPr lang="en-US" sz="2800" dirty="0"/>
              <a:t>Resident/Family Involvement</a:t>
            </a:r>
          </a:p>
          <a:p>
            <a:r>
              <a:rPr lang="en-US" sz="2800" dirty="0"/>
              <a:t>RAI Process</a:t>
            </a:r>
          </a:p>
          <a:p>
            <a:pPr marL="0" indent="0">
              <a:buNone/>
            </a:pPr>
            <a:endParaRPr lang="en-US" dirty="0"/>
          </a:p>
        </p:txBody>
      </p:sp>
      <p:pic>
        <p:nvPicPr>
          <p:cNvPr id="4" name="Picture 3">
            <a:extLst>
              <a:ext uri="{FF2B5EF4-FFF2-40B4-BE49-F238E27FC236}">
                <a16:creationId xmlns:a16="http://schemas.microsoft.com/office/drawing/2014/main" id="{F6B2AB80-27F8-4BFB-8C55-D1F82C92D3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1881" y="2667000"/>
            <a:ext cx="3101813" cy="228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7123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EF27E-58D9-4640-AF6D-6B49C6E4DF96}"/>
              </a:ext>
            </a:extLst>
          </p:cNvPr>
          <p:cNvSpPr>
            <a:spLocks noGrp="1"/>
          </p:cNvSpPr>
          <p:nvPr>
            <p:ph type="title"/>
          </p:nvPr>
        </p:nvSpPr>
        <p:spPr/>
        <p:txBody>
          <a:bodyPr>
            <a:normAutofit fontScale="90000"/>
          </a:bodyPr>
          <a:lstStyle/>
          <a:p>
            <a:r>
              <a:rPr lang="en-US" b="1" dirty="0"/>
              <a:t>CMS:  State Operations Manual</a:t>
            </a:r>
            <a:br>
              <a:rPr lang="en-US" b="1" dirty="0"/>
            </a:br>
            <a:endParaRPr lang="en-US" dirty="0"/>
          </a:p>
        </p:txBody>
      </p:sp>
      <p:pic>
        <p:nvPicPr>
          <p:cNvPr id="4" name="Content Placeholder 3">
            <a:extLst>
              <a:ext uri="{FF2B5EF4-FFF2-40B4-BE49-F238E27FC236}">
                <a16:creationId xmlns:a16="http://schemas.microsoft.com/office/drawing/2014/main" id="{F3990400-B09F-4736-86BB-968A869EB02E}"/>
              </a:ext>
            </a:extLst>
          </p:cNvPr>
          <p:cNvPicPr>
            <a:picLocks noGrp="1" noChangeAspect="1"/>
          </p:cNvPicPr>
          <p:nvPr>
            <p:ph idx="1"/>
          </p:nvPr>
        </p:nvPicPr>
        <p:blipFill>
          <a:blip r:embed="rId3"/>
          <a:stretch>
            <a:fillRect/>
          </a:stretch>
        </p:blipFill>
        <p:spPr>
          <a:xfrm>
            <a:off x="457200" y="1417638"/>
            <a:ext cx="4953000" cy="177165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3EEC42CE-9FBE-4F22-A043-CB120C1F2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3401109"/>
            <a:ext cx="3326606" cy="2218845"/>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5C91D823-D47C-4635-A965-174FB47AF605}"/>
              </a:ext>
            </a:extLst>
          </p:cNvPr>
          <p:cNvSpPr/>
          <p:nvPr/>
        </p:nvSpPr>
        <p:spPr>
          <a:xfrm>
            <a:off x="588028" y="4379455"/>
            <a:ext cx="3714608" cy="715581"/>
          </a:xfrm>
          <a:prstGeom prst="rect">
            <a:avLst/>
          </a:prstGeom>
        </p:spPr>
        <p:txBody>
          <a:bodyPr wrap="square">
            <a:spAutoFit/>
          </a:bodyPr>
          <a:lstStyle/>
          <a:p>
            <a:r>
              <a:rPr lang="en-US" sz="1350" dirty="0">
                <a:hlinkClick r:id="rId5"/>
              </a:rPr>
              <a:t>https://www.cms.gov/Regulations-and-Guidance/Guidance/Manuals/downloads/som107ap_pp_guidelines_ltcf.pdf</a:t>
            </a:r>
            <a:r>
              <a:rPr lang="en-US" sz="1350" dirty="0"/>
              <a:t> </a:t>
            </a:r>
          </a:p>
        </p:txBody>
      </p:sp>
    </p:spTree>
    <p:extLst>
      <p:ext uri="{BB962C8B-B14F-4D97-AF65-F5344CB8AC3E}">
        <p14:creationId xmlns:p14="http://schemas.microsoft.com/office/powerpoint/2010/main" val="2409592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78BE3-EA6D-42E4-8796-39AC3254CEE0}"/>
              </a:ext>
            </a:extLst>
          </p:cNvPr>
          <p:cNvSpPr>
            <a:spLocks noGrp="1"/>
          </p:cNvSpPr>
          <p:nvPr>
            <p:ph type="title"/>
          </p:nvPr>
        </p:nvSpPr>
        <p:spPr>
          <a:xfrm>
            <a:off x="457200" y="457200"/>
            <a:ext cx="8229600" cy="1143000"/>
          </a:xfrm>
        </p:spPr>
        <p:txBody>
          <a:bodyPr>
            <a:normAutofit fontScale="90000"/>
          </a:bodyPr>
          <a:lstStyle/>
          <a:p>
            <a:r>
              <a:rPr lang="en-US" dirty="0"/>
              <a:t>Communication Essentials with the Restorative Nursing Program</a:t>
            </a:r>
            <a:br>
              <a:rPr lang="en-US" dirty="0"/>
            </a:br>
            <a:endParaRPr lang="en-US" dirty="0"/>
          </a:p>
        </p:txBody>
      </p:sp>
      <p:pic>
        <p:nvPicPr>
          <p:cNvPr id="4" name="Picture Placeholder 6">
            <a:extLst>
              <a:ext uri="{FF2B5EF4-FFF2-40B4-BE49-F238E27FC236}">
                <a16:creationId xmlns:a16="http://schemas.microsoft.com/office/drawing/2014/main" id="{498FDCB3-F022-441E-9D31-94F0C835CA8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l="18339" r="18339"/>
          <a:stretch>
            <a:fillRect/>
          </a:stretch>
        </p:blipFill>
        <p:spPr>
          <a:xfrm>
            <a:off x="2687986" y="1904999"/>
            <a:ext cx="4087510" cy="40143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71985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0DAE-7C60-4EF3-BDDE-5F033D64FBC8}"/>
              </a:ext>
            </a:extLst>
          </p:cNvPr>
          <p:cNvSpPr>
            <a:spLocks noGrp="1"/>
          </p:cNvSpPr>
          <p:nvPr>
            <p:ph type="title"/>
          </p:nvPr>
        </p:nvSpPr>
        <p:spPr/>
        <p:txBody>
          <a:bodyPr/>
          <a:lstStyle/>
          <a:p>
            <a:r>
              <a:rPr lang="en-US" dirty="0"/>
              <a:t>C.N.A. Education</a:t>
            </a:r>
          </a:p>
        </p:txBody>
      </p:sp>
      <p:sp>
        <p:nvSpPr>
          <p:cNvPr id="3" name="Content Placeholder 2">
            <a:extLst>
              <a:ext uri="{FF2B5EF4-FFF2-40B4-BE49-F238E27FC236}">
                <a16:creationId xmlns:a16="http://schemas.microsoft.com/office/drawing/2014/main" id="{523D15E4-C94C-458F-AA01-4BBCA2FC8F3A}"/>
              </a:ext>
            </a:extLst>
          </p:cNvPr>
          <p:cNvSpPr>
            <a:spLocks noGrp="1"/>
          </p:cNvSpPr>
          <p:nvPr>
            <p:ph idx="1"/>
          </p:nvPr>
        </p:nvSpPr>
        <p:spPr>
          <a:xfrm>
            <a:off x="457200" y="1600201"/>
            <a:ext cx="8189259" cy="3124200"/>
          </a:xfrm>
        </p:spPr>
        <p:txBody>
          <a:bodyPr>
            <a:normAutofit fontScale="92500"/>
          </a:bodyPr>
          <a:lstStyle/>
          <a:p>
            <a:r>
              <a:rPr lang="en-US" dirty="0"/>
              <a:t>Purpose of Restorative Nursing</a:t>
            </a:r>
          </a:p>
          <a:p>
            <a:r>
              <a:rPr lang="en-US" dirty="0"/>
              <a:t>Basic Components of the MDS Based Restorative Nursing Program</a:t>
            </a:r>
          </a:p>
          <a:p>
            <a:r>
              <a:rPr lang="en-US" dirty="0">
                <a:solidFill>
                  <a:srgbClr val="FF0000"/>
                </a:solidFill>
              </a:rPr>
              <a:t>C.N.A.’s need to be trained in the techniques that promote resident involvement in the activity </a:t>
            </a:r>
          </a:p>
          <a:p>
            <a:r>
              <a:rPr lang="en-US" dirty="0"/>
              <a:t>Groups for Restorative Nursing</a:t>
            </a:r>
          </a:p>
          <a:p>
            <a:endParaRPr lang="en-US" dirty="0"/>
          </a:p>
        </p:txBody>
      </p:sp>
      <p:pic>
        <p:nvPicPr>
          <p:cNvPr id="4" name="Picture 3">
            <a:extLst>
              <a:ext uri="{FF2B5EF4-FFF2-40B4-BE49-F238E27FC236}">
                <a16:creationId xmlns:a16="http://schemas.microsoft.com/office/drawing/2014/main" id="{5902DD20-E5AD-4751-AD95-C94AD30309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8900" y="4897999"/>
            <a:ext cx="3886200" cy="967664"/>
          </a:xfrm>
          <a:prstGeom prst="rect">
            <a:avLst/>
          </a:prstGeom>
        </p:spPr>
      </p:pic>
    </p:spTree>
    <p:extLst>
      <p:ext uri="{BB962C8B-B14F-4D97-AF65-F5344CB8AC3E}">
        <p14:creationId xmlns:p14="http://schemas.microsoft.com/office/powerpoint/2010/main" val="2362881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2E681-2531-4B59-9FCD-B32758745D74}"/>
              </a:ext>
            </a:extLst>
          </p:cNvPr>
          <p:cNvSpPr>
            <a:spLocks noGrp="1"/>
          </p:cNvSpPr>
          <p:nvPr>
            <p:ph type="title"/>
          </p:nvPr>
        </p:nvSpPr>
        <p:spPr/>
        <p:txBody>
          <a:bodyPr/>
          <a:lstStyle/>
          <a:p>
            <a:r>
              <a:rPr lang="en-US" dirty="0"/>
              <a:t>C.N.A. Education</a:t>
            </a:r>
          </a:p>
        </p:txBody>
      </p:sp>
      <p:sp>
        <p:nvSpPr>
          <p:cNvPr id="3" name="Content Placeholder 2">
            <a:extLst>
              <a:ext uri="{FF2B5EF4-FFF2-40B4-BE49-F238E27FC236}">
                <a16:creationId xmlns:a16="http://schemas.microsoft.com/office/drawing/2014/main" id="{3BEE21DC-DB83-4285-8367-CDD6730B9844}"/>
              </a:ext>
            </a:extLst>
          </p:cNvPr>
          <p:cNvSpPr>
            <a:spLocks noGrp="1"/>
          </p:cNvSpPr>
          <p:nvPr>
            <p:ph idx="1"/>
          </p:nvPr>
        </p:nvSpPr>
        <p:spPr>
          <a:xfrm>
            <a:off x="457200" y="1600200"/>
            <a:ext cx="8229600" cy="3657599"/>
          </a:xfrm>
        </p:spPr>
        <p:txBody>
          <a:bodyPr>
            <a:normAutofit fontScale="92500" lnSpcReduction="20000"/>
          </a:bodyPr>
          <a:lstStyle/>
          <a:p>
            <a:r>
              <a:rPr lang="en-US" dirty="0"/>
              <a:t>Common Obstacles to Attainment of Restorative Goals</a:t>
            </a:r>
          </a:p>
          <a:p>
            <a:r>
              <a:rPr lang="en-US" dirty="0"/>
              <a:t>Each Program is a separate, </a:t>
            </a:r>
            <a:r>
              <a:rPr lang="en-US" dirty="0">
                <a:solidFill>
                  <a:srgbClr val="FF0000"/>
                </a:solidFill>
              </a:rPr>
              <a:t>PLANNED</a:t>
            </a:r>
            <a:r>
              <a:rPr lang="en-US" dirty="0"/>
              <a:t> event</a:t>
            </a:r>
          </a:p>
          <a:p>
            <a:r>
              <a:rPr lang="en-US" dirty="0"/>
              <a:t>Activities and Tasks of each program, including skills and return demonstration</a:t>
            </a:r>
          </a:p>
          <a:p>
            <a:r>
              <a:rPr lang="en-US" dirty="0">
                <a:solidFill>
                  <a:srgbClr val="FF0000"/>
                </a:solidFill>
              </a:rPr>
              <a:t>Consistent implementation of care plan interventions</a:t>
            </a:r>
          </a:p>
          <a:p>
            <a:r>
              <a:rPr lang="en-US" dirty="0"/>
              <a:t>Benefits of a Restorative Program</a:t>
            </a:r>
          </a:p>
        </p:txBody>
      </p:sp>
      <p:pic>
        <p:nvPicPr>
          <p:cNvPr id="4" name="Picture 3">
            <a:extLst>
              <a:ext uri="{FF2B5EF4-FFF2-40B4-BE49-F238E27FC236}">
                <a16:creationId xmlns:a16="http://schemas.microsoft.com/office/drawing/2014/main" id="{924241D1-2933-47A2-9476-C03F6C9D33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5105400"/>
            <a:ext cx="3657600" cy="910742"/>
          </a:xfrm>
          <a:prstGeom prst="rect">
            <a:avLst/>
          </a:prstGeom>
        </p:spPr>
      </p:pic>
    </p:spTree>
    <p:extLst>
      <p:ext uri="{BB962C8B-B14F-4D97-AF65-F5344CB8AC3E}">
        <p14:creationId xmlns:p14="http://schemas.microsoft.com/office/powerpoint/2010/main" val="1853265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A2BB4-9B0E-45FD-8EFC-099344E09578}"/>
              </a:ext>
            </a:extLst>
          </p:cNvPr>
          <p:cNvSpPr>
            <a:spLocks noGrp="1"/>
          </p:cNvSpPr>
          <p:nvPr>
            <p:ph type="title"/>
          </p:nvPr>
        </p:nvSpPr>
        <p:spPr>
          <a:xfrm>
            <a:off x="457199" y="1447800"/>
            <a:ext cx="8229600" cy="1143000"/>
          </a:xfrm>
        </p:spPr>
        <p:txBody>
          <a:bodyPr>
            <a:normAutofit fontScale="90000"/>
          </a:bodyPr>
          <a:lstStyle/>
          <a:p>
            <a:r>
              <a:rPr lang="en-US" dirty="0"/>
              <a:t>Documentation to Substantiate Program Implementation and MDS Coding</a:t>
            </a:r>
            <a:br>
              <a:rPr lang="en-US" dirty="0"/>
            </a:br>
            <a:endParaRPr lang="en-US" dirty="0"/>
          </a:p>
        </p:txBody>
      </p:sp>
      <p:pic>
        <p:nvPicPr>
          <p:cNvPr id="4" name="Picture 2" descr="C:\Users\smlagrange\Desktop\July 18\New folder (2)\March 17\March 3\New folder (2)\Images fro Shutterstock\nurse.jpg">
            <a:extLst>
              <a:ext uri="{FF2B5EF4-FFF2-40B4-BE49-F238E27FC236}">
                <a16:creationId xmlns:a16="http://schemas.microsoft.com/office/drawing/2014/main" id="{B6317056-A659-4F12-B55E-58642D0DE04B}"/>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18339" r="18339"/>
          <a:stretch>
            <a:fillRect/>
          </a:stretch>
        </p:blipFill>
        <p:spPr bwMode="auto">
          <a:xfrm>
            <a:off x="3141403" y="2814219"/>
            <a:ext cx="2861193" cy="30123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581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1A129-0970-4FCB-989D-F71000E6904E}"/>
              </a:ext>
            </a:extLst>
          </p:cNvPr>
          <p:cNvSpPr>
            <a:spLocks noGrp="1"/>
          </p:cNvSpPr>
          <p:nvPr>
            <p:ph type="title"/>
          </p:nvPr>
        </p:nvSpPr>
        <p:spPr/>
        <p:txBody>
          <a:bodyPr/>
          <a:lstStyle/>
          <a:p>
            <a:r>
              <a:rPr lang="en-US" dirty="0"/>
              <a:t>MDS Coding Documentation</a:t>
            </a:r>
          </a:p>
        </p:txBody>
      </p:sp>
      <p:sp>
        <p:nvSpPr>
          <p:cNvPr id="3" name="Content Placeholder 2">
            <a:extLst>
              <a:ext uri="{FF2B5EF4-FFF2-40B4-BE49-F238E27FC236}">
                <a16:creationId xmlns:a16="http://schemas.microsoft.com/office/drawing/2014/main" id="{270C9602-6428-4355-A27C-33FD044EB796}"/>
              </a:ext>
            </a:extLst>
          </p:cNvPr>
          <p:cNvSpPr>
            <a:spLocks noGrp="1"/>
          </p:cNvSpPr>
          <p:nvPr>
            <p:ph idx="1"/>
          </p:nvPr>
        </p:nvSpPr>
        <p:spPr>
          <a:xfrm>
            <a:off x="457199" y="1600200"/>
            <a:ext cx="5259285" cy="4525963"/>
          </a:xfrm>
        </p:spPr>
        <p:txBody>
          <a:bodyPr>
            <a:normAutofit fontScale="92500" lnSpcReduction="20000"/>
          </a:bodyPr>
          <a:lstStyle/>
          <a:p>
            <a:pPr marL="0" indent="0">
              <a:buNone/>
            </a:pPr>
            <a:r>
              <a:rPr lang="en-US" b="1" dirty="0"/>
              <a:t>Section G:  ADL Documentation</a:t>
            </a:r>
          </a:p>
          <a:p>
            <a:r>
              <a:rPr lang="en-US" dirty="0"/>
              <a:t>Identifies the need for the program</a:t>
            </a:r>
          </a:p>
          <a:p>
            <a:r>
              <a:rPr lang="en-US" dirty="0"/>
              <a:t>Need to have “proof” during the observation period</a:t>
            </a:r>
          </a:p>
          <a:p>
            <a:r>
              <a:rPr lang="en-US" dirty="0"/>
              <a:t>All shifts</a:t>
            </a:r>
          </a:p>
          <a:p>
            <a:r>
              <a:rPr lang="en-US" dirty="0"/>
              <a:t>Include # episodes</a:t>
            </a:r>
          </a:p>
          <a:p>
            <a:r>
              <a:rPr lang="en-US" dirty="0"/>
              <a:t>Ensure staff understand the MDS 3.0 RAI Manual definitions/instructions</a:t>
            </a:r>
          </a:p>
          <a:p>
            <a:endParaRPr lang="en-US" dirty="0"/>
          </a:p>
        </p:txBody>
      </p:sp>
      <p:pic>
        <p:nvPicPr>
          <p:cNvPr id="4" name="Picture 2" descr="C:\Users\smlagrange\Desktop\July 18\New folder (2)\March 17\March 3\New folder (2)\Images fro Shutterstock\Nurse 2.jpg">
            <a:extLst>
              <a:ext uri="{FF2B5EF4-FFF2-40B4-BE49-F238E27FC236}">
                <a16:creationId xmlns:a16="http://schemas.microsoft.com/office/drawing/2014/main" id="{DB57FAE0-F86F-4FE9-912F-E8FB60B2FD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6485" y="2590800"/>
            <a:ext cx="297031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303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96691-A8F6-4B37-8F65-79F05A19205B}"/>
              </a:ext>
            </a:extLst>
          </p:cNvPr>
          <p:cNvSpPr>
            <a:spLocks noGrp="1"/>
          </p:cNvSpPr>
          <p:nvPr>
            <p:ph type="title"/>
          </p:nvPr>
        </p:nvSpPr>
        <p:spPr/>
        <p:txBody>
          <a:bodyPr/>
          <a:lstStyle/>
          <a:p>
            <a:r>
              <a:rPr lang="en-US" dirty="0">
                <a:ea typeface="ヒラギノ角ゴ Pro W3" pitchFamily="2" charset="-128"/>
              </a:rPr>
              <a:t>Implications of Section G</a:t>
            </a:r>
            <a:endParaRPr lang="en-US" dirty="0"/>
          </a:p>
        </p:txBody>
      </p:sp>
      <p:sp>
        <p:nvSpPr>
          <p:cNvPr id="3" name="Content Placeholder 2">
            <a:extLst>
              <a:ext uri="{FF2B5EF4-FFF2-40B4-BE49-F238E27FC236}">
                <a16:creationId xmlns:a16="http://schemas.microsoft.com/office/drawing/2014/main" id="{4FEEE1CA-7636-4CA3-8109-A0B77CC552FE}"/>
              </a:ext>
            </a:extLst>
          </p:cNvPr>
          <p:cNvSpPr>
            <a:spLocks noGrp="1"/>
          </p:cNvSpPr>
          <p:nvPr>
            <p:ph idx="1"/>
          </p:nvPr>
        </p:nvSpPr>
        <p:spPr>
          <a:xfrm>
            <a:off x="457200" y="1470818"/>
            <a:ext cx="5638800" cy="4525963"/>
          </a:xfrm>
        </p:spPr>
        <p:txBody>
          <a:bodyPr>
            <a:normAutofit fontScale="85000" lnSpcReduction="20000"/>
          </a:bodyPr>
          <a:lstStyle/>
          <a:p>
            <a:pPr>
              <a:spcAft>
                <a:spcPts val="1200"/>
              </a:spcAft>
            </a:pPr>
            <a:r>
              <a:rPr lang="en-US" dirty="0">
                <a:ea typeface="ヒラギノ角ゴ Pro W3" pitchFamily="2" charset="-128"/>
              </a:rPr>
              <a:t>Dollars/Reimbursement</a:t>
            </a:r>
          </a:p>
          <a:p>
            <a:pPr>
              <a:spcAft>
                <a:spcPts val="1200"/>
              </a:spcAft>
            </a:pPr>
            <a:r>
              <a:rPr lang="en-US" dirty="0">
                <a:ea typeface="ヒラギノ角ゴ Pro W3" pitchFamily="2" charset="-128"/>
              </a:rPr>
              <a:t>Resident Care</a:t>
            </a:r>
          </a:p>
          <a:p>
            <a:pPr>
              <a:spcAft>
                <a:spcPts val="1200"/>
              </a:spcAft>
            </a:pPr>
            <a:r>
              <a:rPr lang="en-US" dirty="0">
                <a:ea typeface="ヒラギノ角ゴ Pro W3" pitchFamily="2" charset="-128"/>
              </a:rPr>
              <a:t>Quality Measures: One of the Quality Measures that potentially looks at Restorative includes: “Percent of residents whose need for help with activities of daily living has increased.”</a:t>
            </a:r>
          </a:p>
          <a:p>
            <a:pPr>
              <a:spcAft>
                <a:spcPts val="1200"/>
              </a:spcAft>
            </a:pPr>
            <a:r>
              <a:rPr lang="en-US" dirty="0">
                <a:ea typeface="ヒラギノ角ゴ Pro W3" pitchFamily="2" charset="-128"/>
              </a:rPr>
              <a:t>Survey: What do surveyors look at when there is a decline in ADL’s?</a:t>
            </a:r>
          </a:p>
          <a:p>
            <a:endParaRPr lang="en-US" dirty="0"/>
          </a:p>
        </p:txBody>
      </p:sp>
      <p:pic>
        <p:nvPicPr>
          <p:cNvPr id="4" name="Picture 2" descr="C:\Users\smlagrange\Desktop\July 18\New folder (2)\March 17\March 3\New folder (2)\Images fro Shutterstock\money.jpg">
            <a:extLst>
              <a:ext uri="{FF2B5EF4-FFF2-40B4-BE49-F238E27FC236}">
                <a16:creationId xmlns:a16="http://schemas.microsoft.com/office/drawing/2014/main" id="{0CC0072E-8302-4AF9-86D6-D190CA198C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590799"/>
            <a:ext cx="2590800" cy="2514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293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F44DD-180F-4983-B5B9-66DFC1F28047}"/>
              </a:ext>
            </a:extLst>
          </p:cNvPr>
          <p:cNvSpPr>
            <a:spLocks noGrp="1"/>
          </p:cNvSpPr>
          <p:nvPr>
            <p:ph type="title"/>
          </p:nvPr>
        </p:nvSpPr>
        <p:spPr/>
        <p:txBody>
          <a:bodyPr/>
          <a:lstStyle/>
          <a:p>
            <a:r>
              <a:rPr lang="en-US" dirty="0">
                <a:latin typeface="+mn-lt"/>
                <a:cs typeface="Verdana" pitchFamily="34" charset="0"/>
              </a:rPr>
              <a:t>ADL Coding for the MDS 3.0</a:t>
            </a:r>
            <a:endParaRPr lang="en-US" dirty="0">
              <a:latin typeface="+mn-lt"/>
            </a:endParaRPr>
          </a:p>
        </p:txBody>
      </p:sp>
      <p:sp>
        <p:nvSpPr>
          <p:cNvPr id="3" name="Content Placeholder 2">
            <a:extLst>
              <a:ext uri="{FF2B5EF4-FFF2-40B4-BE49-F238E27FC236}">
                <a16:creationId xmlns:a16="http://schemas.microsoft.com/office/drawing/2014/main" id="{6DE1C5E5-AB0F-4902-AE00-57B47FD8CD31}"/>
              </a:ext>
            </a:extLst>
          </p:cNvPr>
          <p:cNvSpPr>
            <a:spLocks noGrp="1"/>
          </p:cNvSpPr>
          <p:nvPr>
            <p:ph idx="1"/>
          </p:nvPr>
        </p:nvSpPr>
        <p:spPr>
          <a:xfrm>
            <a:off x="457200" y="1600200"/>
            <a:ext cx="5410200" cy="4525963"/>
          </a:xfrm>
        </p:spPr>
        <p:txBody>
          <a:bodyPr/>
          <a:lstStyle/>
          <a:p>
            <a:pPr marL="0" indent="0">
              <a:spcAft>
                <a:spcPts val="1800"/>
              </a:spcAft>
              <a:buNone/>
              <a:defRPr/>
            </a:pPr>
            <a:r>
              <a:rPr lang="en-US" dirty="0"/>
              <a:t>It is imperative that the ADL documentation substantiates the MDS Coding.  </a:t>
            </a:r>
          </a:p>
          <a:p>
            <a:pPr marL="0" indent="0">
              <a:spcAft>
                <a:spcPts val="1800"/>
              </a:spcAft>
              <a:buNone/>
              <a:defRPr/>
            </a:pPr>
            <a:r>
              <a:rPr lang="en-US" dirty="0"/>
              <a:t>Remember, the MDS gathers information on the resident’s </a:t>
            </a:r>
            <a:r>
              <a:rPr lang="en-US" i="1" dirty="0"/>
              <a:t>actual </a:t>
            </a:r>
            <a:r>
              <a:rPr lang="en-US" dirty="0"/>
              <a:t>function—not what staff think the resident can do.</a:t>
            </a:r>
          </a:p>
          <a:p>
            <a:endParaRPr lang="en-US" dirty="0"/>
          </a:p>
        </p:txBody>
      </p:sp>
      <p:pic>
        <p:nvPicPr>
          <p:cNvPr id="4" name="Picture 3">
            <a:extLst>
              <a:ext uri="{FF2B5EF4-FFF2-40B4-BE49-F238E27FC236}">
                <a16:creationId xmlns:a16="http://schemas.microsoft.com/office/drawing/2014/main" id="{29B40708-0E96-4F4E-A5E4-D5E3ADFFF6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643981"/>
            <a:ext cx="2590800" cy="2438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7285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4CB94-843F-4E41-BEFA-180D630CBCDC}"/>
              </a:ext>
            </a:extLst>
          </p:cNvPr>
          <p:cNvSpPr>
            <a:spLocks noGrp="1"/>
          </p:cNvSpPr>
          <p:nvPr>
            <p:ph type="title"/>
          </p:nvPr>
        </p:nvSpPr>
        <p:spPr/>
        <p:txBody>
          <a:bodyPr/>
          <a:lstStyle/>
          <a:p>
            <a:r>
              <a:rPr lang="en-US" dirty="0"/>
              <a:t>MDS Section H</a:t>
            </a:r>
          </a:p>
        </p:txBody>
      </p:sp>
      <p:sp>
        <p:nvSpPr>
          <p:cNvPr id="3" name="Content Placeholder 2">
            <a:extLst>
              <a:ext uri="{FF2B5EF4-FFF2-40B4-BE49-F238E27FC236}">
                <a16:creationId xmlns:a16="http://schemas.microsoft.com/office/drawing/2014/main" id="{E3BE5BB5-C80A-4941-BE91-BFAAC91F78EA}"/>
              </a:ext>
            </a:extLst>
          </p:cNvPr>
          <p:cNvSpPr>
            <a:spLocks noGrp="1"/>
          </p:cNvSpPr>
          <p:nvPr>
            <p:ph idx="1"/>
          </p:nvPr>
        </p:nvSpPr>
        <p:spPr>
          <a:xfrm>
            <a:off x="457200" y="1600200"/>
            <a:ext cx="8305800" cy="4525963"/>
          </a:xfrm>
        </p:spPr>
        <p:txBody>
          <a:bodyPr>
            <a:normAutofit lnSpcReduction="10000"/>
          </a:bodyPr>
          <a:lstStyle/>
          <a:p>
            <a:pPr marL="0" indent="0">
              <a:buNone/>
            </a:pPr>
            <a:r>
              <a:rPr lang="en-US" sz="2800" dirty="0"/>
              <a:t>Remember, the MDS is not a primary source document, therefore, you will need evidence of documentation to substantiate:</a:t>
            </a:r>
          </a:p>
          <a:p>
            <a:r>
              <a:rPr lang="en-US" sz="2800" b="1" dirty="0"/>
              <a:t>A trial or current toileting program and response (H0200)</a:t>
            </a:r>
          </a:p>
          <a:p>
            <a:pPr lvl="1"/>
            <a:r>
              <a:rPr lang="en-US" sz="2600" dirty="0"/>
              <a:t>How are you able to objectively determine (and prove by documentation) response to trial program if coded?</a:t>
            </a:r>
          </a:p>
          <a:p>
            <a:r>
              <a:rPr lang="en-US" sz="2800" b="1" dirty="0"/>
              <a:t>Urinary Incontinence</a:t>
            </a:r>
          </a:p>
          <a:p>
            <a:pPr lvl="1"/>
            <a:r>
              <a:rPr lang="en-US" sz="2600" dirty="0"/>
              <a:t>Do you have a system to capture 7 days of monitoring for continence in order to code?</a:t>
            </a:r>
          </a:p>
          <a:p>
            <a:endParaRPr lang="en-US" dirty="0"/>
          </a:p>
        </p:txBody>
      </p:sp>
    </p:spTree>
    <p:extLst>
      <p:ext uri="{BB962C8B-B14F-4D97-AF65-F5344CB8AC3E}">
        <p14:creationId xmlns:p14="http://schemas.microsoft.com/office/powerpoint/2010/main" val="127971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B5568-C5CB-44F6-BFE7-D5547F0B4215}"/>
              </a:ext>
            </a:extLst>
          </p:cNvPr>
          <p:cNvSpPr>
            <a:spLocks noGrp="1"/>
          </p:cNvSpPr>
          <p:nvPr>
            <p:ph type="title"/>
          </p:nvPr>
        </p:nvSpPr>
        <p:spPr/>
        <p:txBody>
          <a:bodyPr/>
          <a:lstStyle/>
          <a:p>
            <a:r>
              <a:rPr lang="en-US" dirty="0"/>
              <a:t>MDS O0500:  Restorative Nursing</a:t>
            </a:r>
          </a:p>
        </p:txBody>
      </p:sp>
      <p:sp>
        <p:nvSpPr>
          <p:cNvPr id="3" name="Content Placeholder 2">
            <a:extLst>
              <a:ext uri="{FF2B5EF4-FFF2-40B4-BE49-F238E27FC236}">
                <a16:creationId xmlns:a16="http://schemas.microsoft.com/office/drawing/2014/main" id="{D21AC94C-82F2-4F61-83F4-F26B9760FB2D}"/>
              </a:ext>
            </a:extLst>
          </p:cNvPr>
          <p:cNvSpPr>
            <a:spLocks noGrp="1"/>
          </p:cNvSpPr>
          <p:nvPr>
            <p:ph idx="1"/>
          </p:nvPr>
        </p:nvSpPr>
        <p:spPr>
          <a:xfrm>
            <a:off x="457200" y="1600200"/>
            <a:ext cx="4724400" cy="4525963"/>
          </a:xfrm>
        </p:spPr>
        <p:txBody>
          <a:bodyPr/>
          <a:lstStyle/>
          <a:p>
            <a:pPr marL="0" indent="0">
              <a:buNone/>
            </a:pPr>
            <a:r>
              <a:rPr lang="en-US" dirty="0"/>
              <a:t>There will need to be documented evidence of 15 or more minutes a day, in the 7 day look back (observation period) for EACH program that was performed</a:t>
            </a:r>
          </a:p>
          <a:p>
            <a:endParaRPr lang="en-US" dirty="0"/>
          </a:p>
        </p:txBody>
      </p:sp>
      <p:pic>
        <p:nvPicPr>
          <p:cNvPr id="4" name="Picture 2" descr="C:\Users\smlagrange\Desktop\July 18\New folder (2)\March 17\March 3\New folder (2)\Images fro Shutterstock\nurse using key board.jpg">
            <a:extLst>
              <a:ext uri="{FF2B5EF4-FFF2-40B4-BE49-F238E27FC236}">
                <a16:creationId xmlns:a16="http://schemas.microsoft.com/office/drawing/2014/main" id="{75D7FC3B-5257-4E8D-B49B-B3918A706F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743200"/>
            <a:ext cx="3048000" cy="20330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55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49755-CD03-443A-A440-F31DF8DBFDE5}"/>
              </a:ext>
            </a:extLst>
          </p:cNvPr>
          <p:cNvSpPr>
            <a:spLocks noGrp="1"/>
          </p:cNvSpPr>
          <p:nvPr>
            <p:ph type="title"/>
          </p:nvPr>
        </p:nvSpPr>
        <p:spPr/>
        <p:txBody>
          <a:bodyPr>
            <a:normAutofit fontScale="90000"/>
          </a:bodyPr>
          <a:lstStyle/>
          <a:p>
            <a:r>
              <a:rPr lang="en-US" dirty="0"/>
              <a:t>Documentation for Restorative Nursing</a:t>
            </a:r>
          </a:p>
        </p:txBody>
      </p:sp>
      <p:sp>
        <p:nvSpPr>
          <p:cNvPr id="3" name="Content Placeholder 2">
            <a:extLst>
              <a:ext uri="{FF2B5EF4-FFF2-40B4-BE49-F238E27FC236}">
                <a16:creationId xmlns:a16="http://schemas.microsoft.com/office/drawing/2014/main" id="{7BEAAC93-FE6A-446C-B312-5B9EE6FA64F2}"/>
              </a:ext>
            </a:extLst>
          </p:cNvPr>
          <p:cNvSpPr>
            <a:spLocks noGrp="1"/>
          </p:cNvSpPr>
          <p:nvPr>
            <p:ph idx="1"/>
          </p:nvPr>
        </p:nvSpPr>
        <p:spPr>
          <a:xfrm>
            <a:off x="457200" y="1600200"/>
            <a:ext cx="5486400" cy="4525963"/>
          </a:xfrm>
        </p:spPr>
        <p:txBody>
          <a:bodyPr>
            <a:normAutofit fontScale="85000" lnSpcReduction="10000"/>
          </a:bodyPr>
          <a:lstStyle/>
          <a:p>
            <a:pPr marL="514350" indent="-514350">
              <a:buAutoNum type="arabicPeriod"/>
            </a:pPr>
            <a:r>
              <a:rPr lang="en-US" sz="2800" dirty="0"/>
              <a:t>Assessment Process</a:t>
            </a:r>
          </a:p>
          <a:p>
            <a:pPr marL="857250" lvl="1" indent="-457200"/>
            <a:r>
              <a:rPr lang="en-US" dirty="0"/>
              <a:t>Ancillary Assessments </a:t>
            </a:r>
          </a:p>
          <a:p>
            <a:pPr marL="1257300" lvl="2" indent="-457200"/>
            <a:r>
              <a:rPr lang="en-US" sz="2800" dirty="0"/>
              <a:t>Range of Motion</a:t>
            </a:r>
          </a:p>
          <a:p>
            <a:pPr marL="1257300" lvl="2" indent="-457200"/>
            <a:r>
              <a:rPr lang="en-US" sz="2800" dirty="0"/>
              <a:t>Functional ADL</a:t>
            </a:r>
          </a:p>
          <a:p>
            <a:pPr marL="1257300" lvl="2" indent="-457200"/>
            <a:r>
              <a:rPr lang="en-US" sz="2800" dirty="0"/>
              <a:t>Bowel and Bladder</a:t>
            </a:r>
          </a:p>
          <a:p>
            <a:pPr marL="1257300" lvl="2" indent="-457200"/>
            <a:r>
              <a:rPr lang="en-US" sz="2800" dirty="0"/>
              <a:t>Balance</a:t>
            </a:r>
          </a:p>
          <a:p>
            <a:pPr marL="857250" lvl="1" indent="-457200"/>
            <a:r>
              <a:rPr lang="en-US" dirty="0"/>
              <a:t>MDS and CAA’s</a:t>
            </a:r>
          </a:p>
          <a:p>
            <a:pPr marL="1257300" lvl="2" indent="-457200"/>
            <a:r>
              <a:rPr lang="en-US" sz="2800" dirty="0"/>
              <a:t>ADL’s</a:t>
            </a:r>
          </a:p>
          <a:p>
            <a:pPr marL="1257300" lvl="2" indent="-457200"/>
            <a:r>
              <a:rPr lang="en-US" sz="2800" dirty="0"/>
              <a:t>Continence and Toileting Documentation</a:t>
            </a:r>
          </a:p>
          <a:p>
            <a:pPr marL="1257300" lvl="2" indent="-457200"/>
            <a:r>
              <a:rPr lang="en-US" sz="2800" dirty="0"/>
              <a:t>Minutes of Restorative Programs</a:t>
            </a:r>
          </a:p>
          <a:p>
            <a:endParaRPr lang="en-US" dirty="0"/>
          </a:p>
        </p:txBody>
      </p:sp>
      <p:pic>
        <p:nvPicPr>
          <p:cNvPr id="4" name="Picture 3">
            <a:extLst>
              <a:ext uri="{FF2B5EF4-FFF2-40B4-BE49-F238E27FC236}">
                <a16:creationId xmlns:a16="http://schemas.microsoft.com/office/drawing/2014/main" id="{B727209A-A818-432B-A4BA-24AA118B05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636" y="2417064"/>
            <a:ext cx="3048000" cy="23835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1573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3644-33EA-4F44-8304-6B70CC46857E}"/>
              </a:ext>
            </a:extLst>
          </p:cNvPr>
          <p:cNvSpPr>
            <a:spLocks noGrp="1"/>
          </p:cNvSpPr>
          <p:nvPr>
            <p:ph type="title"/>
          </p:nvPr>
        </p:nvSpPr>
        <p:spPr/>
        <p:txBody>
          <a:bodyPr/>
          <a:lstStyle/>
          <a:p>
            <a:r>
              <a:rPr lang="en-US" dirty="0"/>
              <a:t>Federal Tags</a:t>
            </a:r>
          </a:p>
        </p:txBody>
      </p:sp>
      <p:sp>
        <p:nvSpPr>
          <p:cNvPr id="3" name="Content Placeholder 2">
            <a:extLst>
              <a:ext uri="{FF2B5EF4-FFF2-40B4-BE49-F238E27FC236}">
                <a16:creationId xmlns:a16="http://schemas.microsoft.com/office/drawing/2014/main" id="{F8835019-0116-44D4-BA29-1904B524E7A4}"/>
              </a:ext>
            </a:extLst>
          </p:cNvPr>
          <p:cNvSpPr>
            <a:spLocks noGrp="1"/>
          </p:cNvSpPr>
          <p:nvPr>
            <p:ph idx="1"/>
          </p:nvPr>
        </p:nvSpPr>
        <p:spPr>
          <a:xfrm>
            <a:off x="481084" y="1417638"/>
            <a:ext cx="8229600" cy="4525963"/>
          </a:xfrm>
        </p:spPr>
        <p:txBody>
          <a:bodyPr>
            <a:normAutofit fontScale="70000" lnSpcReduction="20000"/>
          </a:bodyPr>
          <a:lstStyle/>
          <a:p>
            <a:pPr marL="0" indent="0">
              <a:buNone/>
            </a:pPr>
            <a:r>
              <a:rPr lang="en-US" b="1" dirty="0"/>
              <a:t>F tags that could be cited during a survey inspection</a:t>
            </a:r>
            <a:r>
              <a:rPr lang="en-US" dirty="0"/>
              <a:t>:</a:t>
            </a:r>
          </a:p>
          <a:p>
            <a:pPr marL="257175" indent="-257175"/>
            <a:r>
              <a:rPr lang="en-US" dirty="0"/>
              <a:t>F684  Quality of Care</a:t>
            </a:r>
          </a:p>
          <a:p>
            <a:pPr marL="257175" indent="-257175"/>
            <a:r>
              <a:rPr lang="en-US" dirty="0"/>
              <a:t>F676  Activities of Daily Living –Maintain Abilities</a:t>
            </a:r>
          </a:p>
          <a:p>
            <a:pPr marL="257175" indent="-257175"/>
            <a:r>
              <a:rPr lang="en-US" dirty="0"/>
              <a:t>F677  ADL Care Provided for Dependent Residents</a:t>
            </a:r>
          </a:p>
          <a:p>
            <a:pPr marL="257175" indent="-257175"/>
            <a:r>
              <a:rPr lang="en-US" dirty="0"/>
              <a:t>F686  Pressure Sores</a:t>
            </a:r>
          </a:p>
          <a:p>
            <a:pPr marL="257175" indent="-257175"/>
            <a:r>
              <a:rPr lang="en-US" dirty="0"/>
              <a:t>F690  Incontinence</a:t>
            </a:r>
          </a:p>
          <a:p>
            <a:pPr marL="257175" indent="-257175"/>
            <a:r>
              <a:rPr lang="en-US" dirty="0"/>
              <a:t>F688  Increase/Prevent Decrease in Range of 		  Motion/Mobility</a:t>
            </a:r>
          </a:p>
          <a:p>
            <a:pPr marL="257175" indent="-257175"/>
            <a:r>
              <a:rPr lang="en-US" dirty="0"/>
              <a:t>F636  Comprehensive Assessments &amp; Timing</a:t>
            </a:r>
          </a:p>
          <a:p>
            <a:pPr marL="257175" indent="-257175"/>
            <a:r>
              <a:rPr lang="en-US" dirty="0"/>
              <a:t>F656  Comprehensive Care Plans</a:t>
            </a:r>
          </a:p>
          <a:p>
            <a:pPr marL="257175" indent="-257175"/>
            <a:r>
              <a:rPr lang="en-US" dirty="0"/>
              <a:t>F658  Services Provided Meet Professional Standards </a:t>
            </a:r>
          </a:p>
          <a:p>
            <a:pPr marL="257175" indent="-257175"/>
            <a:r>
              <a:rPr lang="en-US" dirty="0"/>
              <a:t>F689  Free of Accident Hazards/Supervision/Devices</a:t>
            </a:r>
          </a:p>
          <a:p>
            <a:pPr marL="257175" indent="-257175"/>
            <a:r>
              <a:rPr lang="en-US" dirty="0"/>
              <a:t>F725 Sufficient Nursing Staff </a:t>
            </a:r>
          </a:p>
          <a:p>
            <a:endParaRPr lang="en-US" dirty="0"/>
          </a:p>
        </p:txBody>
      </p:sp>
    </p:spTree>
    <p:extLst>
      <p:ext uri="{BB962C8B-B14F-4D97-AF65-F5344CB8AC3E}">
        <p14:creationId xmlns:p14="http://schemas.microsoft.com/office/powerpoint/2010/main" val="3209281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B8A15-E398-4B59-9B6D-7F26135B6BD2}"/>
              </a:ext>
            </a:extLst>
          </p:cNvPr>
          <p:cNvSpPr>
            <a:spLocks noGrp="1"/>
          </p:cNvSpPr>
          <p:nvPr>
            <p:ph type="title"/>
          </p:nvPr>
        </p:nvSpPr>
        <p:spPr/>
        <p:txBody>
          <a:bodyPr/>
          <a:lstStyle/>
          <a:p>
            <a:r>
              <a:rPr lang="en-US" dirty="0"/>
              <a:t>Documentation - continued</a:t>
            </a:r>
          </a:p>
        </p:txBody>
      </p:sp>
      <p:sp>
        <p:nvSpPr>
          <p:cNvPr id="3" name="Content Placeholder 2">
            <a:extLst>
              <a:ext uri="{FF2B5EF4-FFF2-40B4-BE49-F238E27FC236}">
                <a16:creationId xmlns:a16="http://schemas.microsoft.com/office/drawing/2014/main" id="{C80B3BA7-2F5F-4102-BED8-6A221AAAEEB0}"/>
              </a:ext>
            </a:extLst>
          </p:cNvPr>
          <p:cNvSpPr>
            <a:spLocks noGrp="1"/>
          </p:cNvSpPr>
          <p:nvPr>
            <p:ph idx="1"/>
          </p:nvPr>
        </p:nvSpPr>
        <p:spPr>
          <a:xfrm>
            <a:off x="457200" y="1600200"/>
            <a:ext cx="5943600" cy="4525963"/>
          </a:xfrm>
        </p:spPr>
        <p:txBody>
          <a:bodyPr>
            <a:normAutofit fontScale="77500" lnSpcReduction="20000"/>
          </a:bodyPr>
          <a:lstStyle/>
          <a:p>
            <a:pPr marL="514350" indent="-514350">
              <a:buAutoNum type="arabicPeriod" startAt="2"/>
            </a:pPr>
            <a:r>
              <a:rPr lang="en-US" dirty="0"/>
              <a:t>Person Centered Care Plan (original and revisions)</a:t>
            </a:r>
          </a:p>
          <a:p>
            <a:pPr marL="514350" indent="-514350">
              <a:buAutoNum type="arabicPeriod" startAt="2"/>
            </a:pPr>
            <a:r>
              <a:rPr lang="en-US" dirty="0"/>
              <a:t>Implementation Records for C.N.A.’s</a:t>
            </a:r>
          </a:p>
          <a:p>
            <a:pPr marL="514350" indent="-514350">
              <a:buAutoNum type="arabicPeriod" startAt="2"/>
            </a:pPr>
            <a:r>
              <a:rPr lang="en-US" dirty="0"/>
              <a:t>C.N.A./Restorative Aide documentation</a:t>
            </a:r>
          </a:p>
          <a:p>
            <a:pPr marL="514350" indent="-514350">
              <a:buAutoNum type="arabicPeriod" startAt="2"/>
            </a:pPr>
            <a:r>
              <a:rPr lang="en-US" dirty="0"/>
              <a:t>Monthly Charting</a:t>
            </a:r>
          </a:p>
          <a:p>
            <a:pPr marL="514350" indent="-514350">
              <a:buAutoNum type="arabicPeriod" startAt="2"/>
            </a:pPr>
            <a:r>
              <a:rPr lang="en-US" dirty="0"/>
              <a:t>Change of Condition Charting</a:t>
            </a:r>
          </a:p>
          <a:p>
            <a:pPr marL="514350" indent="-514350">
              <a:buAutoNum type="arabicPeriod" startAt="2"/>
            </a:pPr>
            <a:r>
              <a:rPr lang="en-US" dirty="0"/>
              <a:t>Quarterly Review (progress, participation, resident response to programs over the quarter)</a:t>
            </a:r>
          </a:p>
          <a:p>
            <a:pPr marL="514350" indent="-514350">
              <a:buAutoNum type="arabicPeriod" startAt="2"/>
            </a:pPr>
            <a:r>
              <a:rPr lang="en-US" dirty="0"/>
              <a:t>State Specific charting-some states have specific requirements.</a:t>
            </a:r>
          </a:p>
          <a:p>
            <a:endParaRPr lang="en-US" dirty="0"/>
          </a:p>
        </p:txBody>
      </p:sp>
      <p:pic>
        <p:nvPicPr>
          <p:cNvPr id="4" name="Picture 3">
            <a:extLst>
              <a:ext uri="{FF2B5EF4-FFF2-40B4-BE49-F238E27FC236}">
                <a16:creationId xmlns:a16="http://schemas.microsoft.com/office/drawing/2014/main" id="{B37F3BAC-50B6-4B58-8019-96D2541A25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2743200"/>
            <a:ext cx="2533504" cy="1981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55073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26625-35BA-4AF4-963C-F5B81CD35569}"/>
              </a:ext>
            </a:extLst>
          </p:cNvPr>
          <p:cNvSpPr>
            <a:spLocks noGrp="1"/>
          </p:cNvSpPr>
          <p:nvPr>
            <p:ph type="title"/>
          </p:nvPr>
        </p:nvSpPr>
        <p:spPr/>
        <p:txBody>
          <a:bodyPr>
            <a:normAutofit fontScale="90000"/>
          </a:bodyPr>
          <a:lstStyle/>
          <a:p>
            <a:r>
              <a:rPr lang="en-US" dirty="0"/>
              <a:t>Documentation:  Therapy Involvement</a:t>
            </a:r>
          </a:p>
        </p:txBody>
      </p:sp>
      <p:sp>
        <p:nvSpPr>
          <p:cNvPr id="3" name="Content Placeholder 2">
            <a:extLst>
              <a:ext uri="{FF2B5EF4-FFF2-40B4-BE49-F238E27FC236}">
                <a16:creationId xmlns:a16="http://schemas.microsoft.com/office/drawing/2014/main" id="{560C7FD2-850F-4E0D-BEFA-7D3EA0EF2905}"/>
              </a:ext>
            </a:extLst>
          </p:cNvPr>
          <p:cNvSpPr>
            <a:spLocks noGrp="1"/>
          </p:cNvSpPr>
          <p:nvPr>
            <p:ph idx="1"/>
          </p:nvPr>
        </p:nvSpPr>
        <p:spPr>
          <a:xfrm>
            <a:off x="457200" y="1600200"/>
            <a:ext cx="5562600" cy="4525963"/>
          </a:xfrm>
        </p:spPr>
        <p:txBody>
          <a:bodyPr>
            <a:normAutofit fontScale="85000" lnSpcReduction="20000"/>
          </a:bodyPr>
          <a:lstStyle/>
          <a:p>
            <a:pPr marL="0" indent="0">
              <a:spcAft>
                <a:spcPts val="1200"/>
              </a:spcAft>
              <a:buNone/>
            </a:pPr>
            <a:r>
              <a:rPr lang="en-US" dirty="0"/>
              <a:t>Formal Communication (written and verbal) when Formal Therapy discharges resident from therapy to include:</a:t>
            </a:r>
          </a:p>
          <a:p>
            <a:pPr marL="800100" lvl="1" indent="-457200">
              <a:spcAft>
                <a:spcPts val="1200"/>
              </a:spcAft>
              <a:buFont typeface="Arial" panose="020B0604020202020204" pitchFamily="34" charset="0"/>
              <a:buChar char="•"/>
            </a:pPr>
            <a:r>
              <a:rPr lang="en-US" dirty="0"/>
              <a:t>Current functional status</a:t>
            </a:r>
          </a:p>
          <a:p>
            <a:pPr marL="800100" lvl="1" indent="-457200">
              <a:spcAft>
                <a:spcPts val="1200"/>
              </a:spcAft>
              <a:buFont typeface="Arial" panose="020B0604020202020204" pitchFamily="34" charset="0"/>
              <a:buChar char="•"/>
            </a:pPr>
            <a:r>
              <a:rPr lang="en-US" dirty="0"/>
              <a:t>Appropriate Goal</a:t>
            </a:r>
          </a:p>
          <a:p>
            <a:pPr marL="800100" lvl="1" indent="-457200">
              <a:spcAft>
                <a:spcPts val="1200"/>
              </a:spcAft>
              <a:buFont typeface="Arial" panose="020B0604020202020204" pitchFamily="34" charset="0"/>
              <a:buChar char="•"/>
            </a:pPr>
            <a:r>
              <a:rPr lang="en-US" dirty="0"/>
              <a:t>Interventions</a:t>
            </a:r>
          </a:p>
          <a:p>
            <a:pPr marL="457200" lvl="1">
              <a:spcAft>
                <a:spcPts val="1200"/>
              </a:spcAft>
              <a:buFont typeface="Verdana" pitchFamily="34" charset="0"/>
              <a:buChar char="*"/>
            </a:pPr>
            <a:r>
              <a:rPr lang="en-US" dirty="0"/>
              <a:t>Once therapy discharges and resident is in a Restorative Program, the program is </a:t>
            </a:r>
            <a:r>
              <a:rPr lang="en-US" b="1" dirty="0">
                <a:solidFill>
                  <a:srgbClr val="FF0000"/>
                </a:solidFill>
              </a:rPr>
              <a:t>under the direction of nursing</a:t>
            </a:r>
            <a:r>
              <a:rPr lang="en-US" dirty="0"/>
              <a:t>.</a:t>
            </a:r>
          </a:p>
          <a:p>
            <a:endParaRPr lang="en-US" dirty="0"/>
          </a:p>
        </p:txBody>
      </p:sp>
      <p:pic>
        <p:nvPicPr>
          <p:cNvPr id="4" name="Picture 2" descr="C:\Users\smlagrange\Desktop\July 18\New folder (2)\March 17\March 3\New folder (2)\Images fro Shutterstock\nurses conversing.jpg">
            <a:extLst>
              <a:ext uri="{FF2B5EF4-FFF2-40B4-BE49-F238E27FC236}">
                <a16:creationId xmlns:a16="http://schemas.microsoft.com/office/drawing/2014/main" id="{E3A44714-44AB-4E02-A3DC-24553ABE0F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2079" y="2661813"/>
            <a:ext cx="2364721" cy="21387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393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4D61B-AB8F-4B95-AEE3-EA13917CA8D9}"/>
              </a:ext>
            </a:extLst>
          </p:cNvPr>
          <p:cNvSpPr>
            <a:spLocks noGrp="1"/>
          </p:cNvSpPr>
          <p:nvPr>
            <p:ph type="title"/>
          </p:nvPr>
        </p:nvSpPr>
        <p:spPr/>
        <p:txBody>
          <a:bodyPr/>
          <a:lstStyle/>
          <a:p>
            <a:r>
              <a:rPr lang="en-US" dirty="0"/>
              <a:t>Putting it all Together</a:t>
            </a:r>
          </a:p>
        </p:txBody>
      </p:sp>
      <p:sp>
        <p:nvSpPr>
          <p:cNvPr id="3" name="Content Placeholder 2">
            <a:extLst>
              <a:ext uri="{FF2B5EF4-FFF2-40B4-BE49-F238E27FC236}">
                <a16:creationId xmlns:a16="http://schemas.microsoft.com/office/drawing/2014/main" id="{0355EFE5-1026-479C-88BD-3639FC49C30B}"/>
              </a:ext>
            </a:extLst>
          </p:cNvPr>
          <p:cNvSpPr>
            <a:spLocks noGrp="1"/>
          </p:cNvSpPr>
          <p:nvPr>
            <p:ph idx="1"/>
          </p:nvPr>
        </p:nvSpPr>
        <p:spPr>
          <a:xfrm>
            <a:off x="457200" y="1600200"/>
            <a:ext cx="4876800" cy="4525963"/>
          </a:xfrm>
        </p:spPr>
        <p:txBody>
          <a:bodyPr>
            <a:normAutofit fontScale="92500" lnSpcReduction="20000"/>
          </a:bodyPr>
          <a:lstStyle/>
          <a:p>
            <a:pPr marL="0" indent="0">
              <a:buNone/>
            </a:pPr>
            <a:r>
              <a:rPr lang="en-US" dirty="0"/>
              <a:t>Once you have all of your data and assessment information, a decision will be made on the program goals and interventions for each individual resident-including </a:t>
            </a:r>
            <a:r>
              <a:rPr lang="en-US" i="1" dirty="0">
                <a:solidFill>
                  <a:srgbClr val="FF0000"/>
                </a:solidFill>
              </a:rPr>
              <a:t>RESIDENT/FAMILY</a:t>
            </a:r>
            <a:r>
              <a:rPr lang="en-US" dirty="0"/>
              <a:t> input, a care plan is completed, C.N.A. documentation is prepared and communication is essential!</a:t>
            </a:r>
          </a:p>
          <a:p>
            <a:endParaRPr lang="en-US" dirty="0"/>
          </a:p>
        </p:txBody>
      </p:sp>
      <p:pic>
        <p:nvPicPr>
          <p:cNvPr id="4" name="Picture 3">
            <a:extLst>
              <a:ext uri="{FF2B5EF4-FFF2-40B4-BE49-F238E27FC236}">
                <a16:creationId xmlns:a16="http://schemas.microsoft.com/office/drawing/2014/main" id="{BADF3786-E96D-4A14-ADB4-FA0674E89C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728" y="2590800"/>
            <a:ext cx="2856072" cy="1905000"/>
          </a:xfrm>
          <a:prstGeom prst="rect">
            <a:avLst/>
          </a:prstGeom>
          <a:ln>
            <a:noFill/>
          </a:ln>
          <a:effectLst>
            <a:softEdge rad="112500"/>
          </a:effectLst>
        </p:spPr>
      </p:pic>
    </p:spTree>
    <p:extLst>
      <p:ext uri="{BB962C8B-B14F-4D97-AF65-F5344CB8AC3E}">
        <p14:creationId xmlns:p14="http://schemas.microsoft.com/office/powerpoint/2010/main" val="1693668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A73E58AD-57AD-4AC0-A7C1-924C0185104D}"/>
              </a:ext>
            </a:extLst>
          </p:cNvPr>
          <p:cNvPicPr>
            <a:picLocks noChangeAspect="1"/>
          </p:cNvPicPr>
          <p:nvPr/>
        </p:nvPicPr>
        <p:blipFill rotWithShape="1">
          <a:blip r:embed="rId2">
            <a:extLst>
              <a:ext uri="{28A0092B-C50C-407E-A947-70E740481C1C}">
                <a14:useLocalDpi xmlns:a14="http://schemas.microsoft.com/office/drawing/2010/main" val="0"/>
              </a:ext>
            </a:extLst>
          </a:blip>
          <a:srcRect l="1990" r="1777" b="-2"/>
          <a:stretch/>
        </p:blipFill>
        <p:spPr>
          <a:xfrm>
            <a:off x="2448798" y="990600"/>
            <a:ext cx="4246403" cy="441267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8900056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27AA-7D74-4C8D-9E58-1B4BDA47068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62AA650-E2F8-485B-9110-36D64CC0DA15}"/>
              </a:ext>
            </a:extLst>
          </p:cNvPr>
          <p:cNvSpPr>
            <a:spLocks noGrp="1"/>
          </p:cNvSpPr>
          <p:nvPr>
            <p:ph idx="1"/>
          </p:nvPr>
        </p:nvSpPr>
        <p:spPr/>
        <p:txBody>
          <a:bodyPr/>
          <a:lstStyle/>
          <a:p>
            <a:r>
              <a:rPr lang="en-US" sz="2800" dirty="0"/>
              <a:t>MDS 3.0 RAI Manual:</a:t>
            </a:r>
          </a:p>
          <a:p>
            <a:pPr lvl="1"/>
            <a:r>
              <a:rPr lang="en-US" dirty="0">
                <a:hlinkClick r:id="rId2"/>
              </a:rPr>
              <a:t>https://www.cms.gov/medicare/quality-initiatives-patient-assessment-instruments/nursinghomequalityinits/mds30raimanual.html</a:t>
            </a:r>
            <a:r>
              <a:rPr lang="en-US" dirty="0"/>
              <a:t> </a:t>
            </a:r>
          </a:p>
          <a:p>
            <a:r>
              <a:rPr lang="en-US" sz="2800" dirty="0"/>
              <a:t>CMS, State Operations Manual, Appendix PP:</a:t>
            </a:r>
          </a:p>
          <a:p>
            <a:pPr lvl="1"/>
            <a:r>
              <a:rPr lang="en-US" dirty="0">
                <a:hlinkClick r:id="rId3"/>
              </a:rPr>
              <a:t>https://www.cms.gov/Regulations-and-Guidance/Guidance/Manuals/downloads/som107ap_pp_guidelines_ltcf.pdf</a:t>
            </a:r>
            <a:r>
              <a:rPr lang="en-US" dirty="0"/>
              <a:t> </a:t>
            </a:r>
          </a:p>
          <a:p>
            <a:endParaRPr lang="en-US" dirty="0"/>
          </a:p>
        </p:txBody>
      </p:sp>
    </p:spTree>
    <p:extLst>
      <p:ext uri="{BB962C8B-B14F-4D97-AF65-F5344CB8AC3E}">
        <p14:creationId xmlns:p14="http://schemas.microsoft.com/office/powerpoint/2010/main" val="16144258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80AA-D21D-49A8-B682-CA890568814A}"/>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04B89EA0-AD6D-41A3-9C35-977DB7AE20F9}"/>
              </a:ext>
            </a:extLst>
          </p:cNvPr>
          <p:cNvSpPr>
            <a:spLocks noGrp="1"/>
          </p:cNvSpPr>
          <p:nvPr>
            <p:ph idx="1"/>
          </p:nvPr>
        </p:nvSpPr>
        <p:spPr>
          <a:xfrm>
            <a:off x="533400" y="2590800"/>
            <a:ext cx="8229600" cy="4525963"/>
          </a:xfrm>
        </p:spPr>
        <p:txBody>
          <a:bodyPr>
            <a:normAutofit/>
          </a:bodyPr>
          <a:lstStyle/>
          <a:p>
            <a:pPr marL="0" indent="0" algn="ctr">
              <a:buNone/>
            </a:pPr>
            <a:r>
              <a:rPr lang="en-US" sz="2000" i="1" dirty="0"/>
              <a:t>“This presentation provided is copyrighted information of Pathway Health.  Please note the presentation date on the title page in relation to the need to verify any new updates and resources that were listed in this presentation.  This presentation is intended to be informational.  The information does not constitute either legal or professional consultation.  This presentation is not to be sold or reused without written authorization.”</a:t>
            </a:r>
            <a:endParaRPr lang="en-US" sz="2000" dirty="0"/>
          </a:p>
          <a:p>
            <a:pPr algn="ctr"/>
            <a:endParaRPr lang="en-US" sz="2000" dirty="0"/>
          </a:p>
        </p:txBody>
      </p:sp>
    </p:spTree>
    <p:extLst>
      <p:ext uri="{BB962C8B-B14F-4D97-AF65-F5344CB8AC3E}">
        <p14:creationId xmlns:p14="http://schemas.microsoft.com/office/powerpoint/2010/main" val="1607052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2F0C8-3346-4997-A6D5-056A3F651DC5}"/>
              </a:ext>
            </a:extLst>
          </p:cNvPr>
          <p:cNvSpPr>
            <a:spLocks noGrp="1"/>
          </p:cNvSpPr>
          <p:nvPr>
            <p:ph type="title"/>
          </p:nvPr>
        </p:nvSpPr>
        <p:spPr/>
        <p:txBody>
          <a:bodyPr/>
          <a:lstStyle/>
          <a:p>
            <a:r>
              <a:rPr lang="en-US" dirty="0"/>
              <a:t>Restorative Programs</a:t>
            </a:r>
          </a:p>
        </p:txBody>
      </p:sp>
      <p:sp>
        <p:nvSpPr>
          <p:cNvPr id="3" name="Content Placeholder 2">
            <a:extLst>
              <a:ext uri="{FF2B5EF4-FFF2-40B4-BE49-F238E27FC236}">
                <a16:creationId xmlns:a16="http://schemas.microsoft.com/office/drawing/2014/main" id="{CA706F1A-8259-45BC-8937-F13F43BF6F30}"/>
              </a:ext>
            </a:extLst>
          </p:cNvPr>
          <p:cNvSpPr>
            <a:spLocks noGrp="1"/>
          </p:cNvSpPr>
          <p:nvPr>
            <p:ph idx="1"/>
          </p:nvPr>
        </p:nvSpPr>
        <p:spPr>
          <a:xfrm>
            <a:off x="304800" y="1524000"/>
            <a:ext cx="5867400" cy="4525963"/>
          </a:xfrm>
        </p:spPr>
        <p:txBody>
          <a:bodyPr>
            <a:noAutofit/>
          </a:bodyPr>
          <a:lstStyle/>
          <a:p>
            <a:pPr marL="514350" indent="-514350">
              <a:buAutoNum type="arabicPeriod"/>
            </a:pPr>
            <a:r>
              <a:rPr lang="en-US" sz="2400" dirty="0"/>
              <a:t>Based on resident’s identified needs and preferences</a:t>
            </a:r>
          </a:p>
          <a:p>
            <a:pPr marL="514350" indent="-514350">
              <a:buAutoNum type="arabicPeriod"/>
            </a:pPr>
            <a:r>
              <a:rPr lang="en-US" sz="2400" dirty="0"/>
              <a:t>Need to be planned, organized and documented (not part of routine care)</a:t>
            </a:r>
          </a:p>
          <a:p>
            <a:pPr marL="514350" indent="-514350">
              <a:buAutoNum type="arabicPeriod"/>
            </a:pPr>
            <a:r>
              <a:rPr lang="en-US" sz="2400" dirty="0"/>
              <a:t>At least 15 minutes/day – for EACH program coded</a:t>
            </a:r>
          </a:p>
          <a:p>
            <a:pPr marL="514350" indent="-514350">
              <a:buAutoNum type="arabicPeriod"/>
            </a:pPr>
            <a:r>
              <a:rPr lang="en-US" sz="2400" dirty="0"/>
              <a:t>Programs aimed towards improving or maintaining function</a:t>
            </a:r>
          </a:p>
          <a:p>
            <a:pPr marL="514350" indent="-514350">
              <a:buAutoNum type="arabicPeriod"/>
            </a:pPr>
            <a:r>
              <a:rPr lang="en-US" sz="2400" dirty="0"/>
              <a:t>Care Plan should identify individualized goals and interventions (ongoing review for revisions)</a:t>
            </a:r>
          </a:p>
          <a:p>
            <a:pPr marL="0" indent="0">
              <a:buNone/>
            </a:pPr>
            <a:endParaRPr lang="en-US" sz="2400" dirty="0"/>
          </a:p>
        </p:txBody>
      </p:sp>
      <p:pic>
        <p:nvPicPr>
          <p:cNvPr id="4" name="Picture 3">
            <a:extLst>
              <a:ext uri="{FF2B5EF4-FFF2-40B4-BE49-F238E27FC236}">
                <a16:creationId xmlns:a16="http://schemas.microsoft.com/office/drawing/2014/main" id="{FCF04529-D4F9-4FC3-9A86-FF2D2E5A57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2133600"/>
            <a:ext cx="2003315" cy="30034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102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pitchFamily="2" charset="-128"/>
              </a:rPr>
              <a:t>RAI Manual</a:t>
            </a:r>
            <a:endParaRPr lang="en-US" dirty="0"/>
          </a:p>
        </p:txBody>
      </p:sp>
      <p:sp>
        <p:nvSpPr>
          <p:cNvPr id="3" name="Content Placeholder 2"/>
          <p:cNvSpPr>
            <a:spLocks noGrp="1"/>
          </p:cNvSpPr>
          <p:nvPr>
            <p:ph idx="1"/>
          </p:nvPr>
        </p:nvSpPr>
        <p:spPr>
          <a:xfrm>
            <a:off x="304800" y="1417638"/>
            <a:ext cx="5410200" cy="4525963"/>
          </a:xfrm>
        </p:spPr>
        <p:txBody>
          <a:bodyPr>
            <a:normAutofit/>
          </a:bodyPr>
          <a:lstStyle/>
          <a:p>
            <a:pPr marL="0" indent="0">
              <a:buNone/>
            </a:pPr>
            <a:r>
              <a:rPr lang="en-US" sz="2800" dirty="0">
                <a:ea typeface="ヒラギノ角ゴ Pro W3" pitchFamily="2" charset="-128"/>
              </a:rPr>
              <a:t>“Restorative nursing program refers to nursing interventions that promote the resident’s ability to adapt and adjust to living as independently and safely as possible. This concept actively focuses on achieving and maintaining optimal physical, mental, and psychosocial functioning.”</a:t>
            </a:r>
          </a:p>
          <a:p>
            <a:pPr marL="0" indent="0">
              <a:buNone/>
            </a:pPr>
            <a:endParaRPr lang="en-US" sz="2800" dirty="0"/>
          </a:p>
        </p:txBody>
      </p:sp>
      <p:pic>
        <p:nvPicPr>
          <p:cNvPr id="4" name="Picture 3">
            <a:extLst>
              <a:ext uri="{FF2B5EF4-FFF2-40B4-BE49-F238E27FC236}">
                <a16:creationId xmlns:a16="http://schemas.microsoft.com/office/drawing/2014/main" id="{2E686B4D-EA63-416E-83C2-5BA529C89D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2133600"/>
            <a:ext cx="2003315" cy="30034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309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D3D96-6A0E-4E44-AF7A-BB62C322ED7B}"/>
              </a:ext>
            </a:extLst>
          </p:cNvPr>
          <p:cNvSpPr>
            <a:spLocks noGrp="1"/>
          </p:cNvSpPr>
          <p:nvPr>
            <p:ph type="title"/>
          </p:nvPr>
        </p:nvSpPr>
        <p:spPr/>
        <p:txBody>
          <a:bodyPr/>
          <a:lstStyle/>
          <a:p>
            <a:r>
              <a:rPr lang="en-US" dirty="0"/>
              <a:t>Let’s Take a Look at the Programs</a:t>
            </a:r>
          </a:p>
        </p:txBody>
      </p:sp>
      <p:sp>
        <p:nvSpPr>
          <p:cNvPr id="3" name="Content Placeholder 2">
            <a:extLst>
              <a:ext uri="{FF2B5EF4-FFF2-40B4-BE49-F238E27FC236}">
                <a16:creationId xmlns:a16="http://schemas.microsoft.com/office/drawing/2014/main" id="{E5E3F109-15B3-4694-AF88-07862CFF5374}"/>
              </a:ext>
            </a:extLst>
          </p:cNvPr>
          <p:cNvSpPr>
            <a:spLocks noGrp="1"/>
          </p:cNvSpPr>
          <p:nvPr>
            <p:ph idx="1"/>
          </p:nvPr>
        </p:nvSpPr>
        <p:spPr/>
        <p:txBody>
          <a:bodyPr>
            <a:normAutofit fontScale="77500" lnSpcReduction="20000"/>
          </a:bodyPr>
          <a:lstStyle/>
          <a:p>
            <a:pPr marL="457200" indent="-457200"/>
            <a:r>
              <a:rPr lang="en-US" dirty="0">
                <a:ea typeface="ヒラギノ角ゴ Pro W3" pitchFamily="2" charset="-128"/>
              </a:rPr>
              <a:t>Toileting Program</a:t>
            </a:r>
          </a:p>
          <a:p>
            <a:pPr marL="457200" indent="-457200"/>
            <a:r>
              <a:rPr lang="en-US" dirty="0">
                <a:ea typeface="ヒラギノ角ゴ Pro W3" pitchFamily="2" charset="-128"/>
              </a:rPr>
              <a:t>Passive Range of Motion (PROM)</a:t>
            </a:r>
          </a:p>
          <a:p>
            <a:pPr marL="457200" indent="-457200"/>
            <a:r>
              <a:rPr lang="en-US" dirty="0">
                <a:ea typeface="ヒラギノ角ゴ Pro W3" pitchFamily="2" charset="-128"/>
              </a:rPr>
              <a:t>Active Range of Motion (AROM)</a:t>
            </a:r>
          </a:p>
          <a:p>
            <a:pPr marL="457200" indent="-457200"/>
            <a:r>
              <a:rPr lang="en-US" dirty="0">
                <a:ea typeface="ヒラギノ角ゴ Pro W3" pitchFamily="2" charset="-128"/>
              </a:rPr>
              <a:t>Splint or Brace Assistance</a:t>
            </a:r>
          </a:p>
          <a:p>
            <a:pPr marL="457200" indent="-457200"/>
            <a:r>
              <a:rPr lang="en-US" dirty="0">
                <a:ea typeface="ヒラギノ角ゴ Pro W3" pitchFamily="2" charset="-128"/>
              </a:rPr>
              <a:t>Bed Mobility</a:t>
            </a:r>
          </a:p>
          <a:p>
            <a:pPr marL="457200" indent="-457200"/>
            <a:r>
              <a:rPr lang="en-US" dirty="0">
                <a:ea typeface="ヒラギノ角ゴ Pro W3" pitchFamily="2" charset="-128"/>
              </a:rPr>
              <a:t>Transfer</a:t>
            </a:r>
          </a:p>
          <a:p>
            <a:pPr marL="457200" indent="-457200"/>
            <a:r>
              <a:rPr lang="en-US" dirty="0">
                <a:ea typeface="ヒラギノ角ゴ Pro W3" pitchFamily="2" charset="-128"/>
              </a:rPr>
              <a:t>Walking</a:t>
            </a:r>
          </a:p>
          <a:p>
            <a:pPr marL="457200" indent="-457200"/>
            <a:r>
              <a:rPr lang="en-US" dirty="0">
                <a:ea typeface="ヒラギノ角ゴ Pro W3" pitchFamily="2" charset="-128"/>
              </a:rPr>
              <a:t>Dressing and/or Grooming</a:t>
            </a:r>
          </a:p>
          <a:p>
            <a:pPr marL="457200" indent="-457200"/>
            <a:r>
              <a:rPr lang="en-US" dirty="0">
                <a:ea typeface="ヒラギノ角ゴ Pro W3" pitchFamily="2" charset="-128"/>
              </a:rPr>
              <a:t>Eating and/or Swallowing</a:t>
            </a:r>
          </a:p>
          <a:p>
            <a:pPr marL="457200" indent="-457200"/>
            <a:r>
              <a:rPr lang="en-US" dirty="0">
                <a:ea typeface="ヒラギノ角ゴ Pro W3" pitchFamily="2" charset="-128"/>
              </a:rPr>
              <a:t>Amputation/Prostheses Care</a:t>
            </a:r>
          </a:p>
          <a:p>
            <a:pPr marL="457200" indent="-457200"/>
            <a:r>
              <a:rPr lang="en-US" dirty="0">
                <a:ea typeface="ヒラギノ角ゴ Pro W3" pitchFamily="2" charset="-128"/>
              </a:rPr>
              <a:t>Communication</a:t>
            </a:r>
          </a:p>
        </p:txBody>
      </p:sp>
      <p:pic>
        <p:nvPicPr>
          <p:cNvPr id="4" name="Picture 2" descr="C:\Users\smlagrange\Desktop\July 18\New folder (2)\March 17\March 3\New folder (2)\Images fro Shutterstock\elderly woman with resistant band.jpg">
            <a:extLst>
              <a:ext uri="{FF2B5EF4-FFF2-40B4-BE49-F238E27FC236}">
                <a16:creationId xmlns:a16="http://schemas.microsoft.com/office/drawing/2014/main" id="{4F8FF889-29D3-4733-9471-0FEBCD2CBE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846673"/>
            <a:ext cx="3048000" cy="20330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791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19279-8F3E-4332-BA94-4A7F637D957E}"/>
              </a:ext>
            </a:extLst>
          </p:cNvPr>
          <p:cNvSpPr>
            <a:spLocks noGrp="1"/>
          </p:cNvSpPr>
          <p:nvPr>
            <p:ph type="title"/>
          </p:nvPr>
        </p:nvSpPr>
        <p:spPr/>
        <p:txBody>
          <a:bodyPr/>
          <a:lstStyle/>
          <a:p>
            <a:r>
              <a:rPr lang="en-US" dirty="0"/>
              <a:t>Assessment Process</a:t>
            </a:r>
          </a:p>
        </p:txBody>
      </p:sp>
      <p:sp>
        <p:nvSpPr>
          <p:cNvPr id="3" name="Content Placeholder 2">
            <a:extLst>
              <a:ext uri="{FF2B5EF4-FFF2-40B4-BE49-F238E27FC236}">
                <a16:creationId xmlns:a16="http://schemas.microsoft.com/office/drawing/2014/main" id="{BB72CC83-E6BA-461C-B98A-F49E4266A450}"/>
              </a:ext>
            </a:extLst>
          </p:cNvPr>
          <p:cNvSpPr>
            <a:spLocks noGrp="1"/>
          </p:cNvSpPr>
          <p:nvPr>
            <p:ph idx="1"/>
          </p:nvPr>
        </p:nvSpPr>
        <p:spPr>
          <a:xfrm>
            <a:off x="457200" y="1600200"/>
            <a:ext cx="5181600" cy="4525963"/>
          </a:xfrm>
        </p:spPr>
        <p:txBody>
          <a:bodyPr>
            <a:normAutofit fontScale="77500" lnSpcReduction="20000"/>
          </a:bodyPr>
          <a:lstStyle/>
          <a:p>
            <a:pPr marL="0" indent="0">
              <a:spcAft>
                <a:spcPts val="1200"/>
              </a:spcAft>
              <a:buNone/>
              <a:defRPr/>
            </a:pPr>
            <a:r>
              <a:rPr lang="en-US" dirty="0"/>
              <a:t>The first step is determining a </a:t>
            </a:r>
            <a:r>
              <a:rPr lang="en-US" b="1" i="1" dirty="0"/>
              <a:t>need</a:t>
            </a:r>
            <a:r>
              <a:rPr lang="en-US" dirty="0"/>
              <a:t> for a Restorative Nursing program.</a:t>
            </a:r>
          </a:p>
          <a:p>
            <a:pPr marL="640080">
              <a:spcAft>
                <a:spcPts val="1200"/>
              </a:spcAft>
              <a:buFont typeface="Arial" pitchFamily="34" charset="0"/>
              <a:buChar char="–"/>
              <a:defRPr/>
            </a:pPr>
            <a:r>
              <a:rPr lang="en-US" dirty="0"/>
              <a:t>ADL tracking/coding</a:t>
            </a:r>
          </a:p>
          <a:p>
            <a:pPr marL="640080">
              <a:spcAft>
                <a:spcPts val="1200"/>
              </a:spcAft>
              <a:buFont typeface="Arial" pitchFamily="34" charset="0"/>
              <a:buChar char="–"/>
              <a:defRPr/>
            </a:pPr>
            <a:r>
              <a:rPr lang="en-US" dirty="0"/>
              <a:t>Functional ADL Assessment</a:t>
            </a:r>
          </a:p>
          <a:p>
            <a:pPr marL="640080">
              <a:spcAft>
                <a:spcPts val="1200"/>
              </a:spcAft>
              <a:buFont typeface="Arial" pitchFamily="34" charset="0"/>
              <a:buChar char="–"/>
              <a:defRPr/>
            </a:pPr>
            <a:r>
              <a:rPr lang="en-US" dirty="0"/>
              <a:t>Range of Motion Screening/Assessment</a:t>
            </a:r>
          </a:p>
          <a:p>
            <a:pPr marL="640080">
              <a:spcAft>
                <a:spcPts val="1200"/>
              </a:spcAft>
              <a:buFont typeface="Arial" pitchFamily="34" charset="0"/>
              <a:buChar char="–"/>
              <a:defRPr/>
            </a:pPr>
            <a:r>
              <a:rPr lang="en-US" dirty="0"/>
              <a:t>Bowel and Bladder Assessment</a:t>
            </a:r>
          </a:p>
          <a:p>
            <a:pPr>
              <a:spcAft>
                <a:spcPts val="1200"/>
              </a:spcAft>
              <a:buFont typeface="Verdana" pitchFamily="34" charset="0"/>
              <a:buChar char="*"/>
              <a:defRPr/>
            </a:pPr>
            <a:r>
              <a:rPr lang="en-US" dirty="0">
                <a:solidFill>
                  <a:srgbClr val="C00000"/>
                </a:solidFill>
              </a:rPr>
              <a:t>If there is a deficit, why would we </a:t>
            </a:r>
            <a:r>
              <a:rPr lang="en-US" i="1" dirty="0">
                <a:solidFill>
                  <a:srgbClr val="C00000"/>
                </a:solidFill>
              </a:rPr>
              <a:t>not</a:t>
            </a:r>
            <a:r>
              <a:rPr lang="en-US" dirty="0">
                <a:solidFill>
                  <a:srgbClr val="C00000"/>
                </a:solidFill>
              </a:rPr>
              <a:t> have the resident in a program?</a:t>
            </a:r>
          </a:p>
          <a:p>
            <a:endParaRPr lang="en-US" dirty="0"/>
          </a:p>
        </p:txBody>
      </p:sp>
      <p:pic>
        <p:nvPicPr>
          <p:cNvPr id="4" name="Picture 2" descr="C:\Users\smlagrange\Desktop\July 18\New folder (2)\March 17\March 3\New folder (2)\Images fro Shutterstock\nurse charting 2.jpg">
            <a:extLst>
              <a:ext uri="{FF2B5EF4-FFF2-40B4-BE49-F238E27FC236}">
                <a16:creationId xmlns:a16="http://schemas.microsoft.com/office/drawing/2014/main" id="{0C6CFCC3-F911-44B2-B9CF-7741D2930F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743200"/>
            <a:ext cx="2673684" cy="1828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425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A4413-F3F1-4E5C-9B78-B3F54D12EB95}"/>
              </a:ext>
            </a:extLst>
          </p:cNvPr>
          <p:cNvSpPr>
            <a:spLocks noGrp="1"/>
          </p:cNvSpPr>
          <p:nvPr>
            <p:ph type="title"/>
          </p:nvPr>
        </p:nvSpPr>
        <p:spPr>
          <a:xfrm>
            <a:off x="457200" y="718390"/>
            <a:ext cx="8229600" cy="1143000"/>
          </a:xfrm>
        </p:spPr>
        <p:txBody>
          <a:bodyPr>
            <a:normAutofit fontScale="90000"/>
          </a:bodyPr>
          <a:lstStyle/>
          <a:p>
            <a:r>
              <a:rPr lang="en-US" dirty="0"/>
              <a:t>Components of Restorative Nursing Program</a:t>
            </a:r>
            <a:br>
              <a:rPr lang="en-US" dirty="0"/>
            </a:br>
            <a:endParaRPr lang="en-US" dirty="0"/>
          </a:p>
        </p:txBody>
      </p:sp>
      <p:pic>
        <p:nvPicPr>
          <p:cNvPr id="6" name="Picture 2" descr="C:\Users\smlagrange\Desktop\March 17\March 3\New folder (2)\Images fro Shutterstock\elderly couple exercising.jpg">
            <a:extLst>
              <a:ext uri="{FF2B5EF4-FFF2-40B4-BE49-F238E27FC236}">
                <a16:creationId xmlns:a16="http://schemas.microsoft.com/office/drawing/2014/main" id="{E94D6D38-143C-4583-8E7E-1358576FD3D2}"/>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18339" r="18339"/>
          <a:stretch>
            <a:fillRect/>
          </a:stretch>
        </p:blipFill>
        <p:spPr bwMode="auto">
          <a:xfrm>
            <a:off x="2667000" y="1981200"/>
            <a:ext cx="4114800" cy="3962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290949"/>
      </p:ext>
    </p:extLst>
  </p:cSld>
  <p:clrMapOvr>
    <a:masterClrMapping/>
  </p:clrMapOvr>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2012LeadingAge_gray2PPT</Template>
  <TotalTime>1028</TotalTime>
  <Words>3668</Words>
  <Application>Microsoft Office PowerPoint</Application>
  <PresentationFormat>On-screen Show (4:3)</PresentationFormat>
  <Paragraphs>323</Paragraphs>
  <Slides>45</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Verdana</vt:lpstr>
      <vt:lpstr>Wingdings</vt:lpstr>
      <vt:lpstr>1_2012LeadingAge_gray2PPT</vt:lpstr>
      <vt:lpstr>Restorative Nursing Competency </vt:lpstr>
      <vt:lpstr>Objectives</vt:lpstr>
      <vt:lpstr>CMS:  State Operations Manual </vt:lpstr>
      <vt:lpstr>Federal Tags</vt:lpstr>
      <vt:lpstr>Restorative Programs</vt:lpstr>
      <vt:lpstr>RAI Manual</vt:lpstr>
      <vt:lpstr>Let’s Take a Look at the Programs</vt:lpstr>
      <vt:lpstr>Assessment Process</vt:lpstr>
      <vt:lpstr>Components of Restorative Nursing Program </vt:lpstr>
      <vt:lpstr>Range of Motion Exercises</vt:lpstr>
      <vt:lpstr>Range of Motion Exercises</vt:lpstr>
      <vt:lpstr>F688:  Mobility</vt:lpstr>
      <vt:lpstr>GROUP AROM</vt:lpstr>
      <vt:lpstr>Splint or Brace Assistance</vt:lpstr>
      <vt:lpstr>Bed Mobility</vt:lpstr>
      <vt:lpstr>Transfer</vt:lpstr>
      <vt:lpstr>Walking</vt:lpstr>
      <vt:lpstr>Dressing</vt:lpstr>
      <vt:lpstr>Grooming</vt:lpstr>
      <vt:lpstr>Dining Programs</vt:lpstr>
      <vt:lpstr>Amputation/Prosthesis Care</vt:lpstr>
      <vt:lpstr>Communication</vt:lpstr>
      <vt:lpstr>Toileting Programs</vt:lpstr>
      <vt:lpstr>Toileting Programs</vt:lpstr>
      <vt:lpstr>Toileting Programs</vt:lpstr>
      <vt:lpstr>O0500 Restorative Nursing-MDS</vt:lpstr>
      <vt:lpstr>Fecal Incontinence</vt:lpstr>
      <vt:lpstr>Fecal Incontinence</vt:lpstr>
      <vt:lpstr>Person Centered PLANNING</vt:lpstr>
      <vt:lpstr>Communication Essentials with the Restorative Nursing Program </vt:lpstr>
      <vt:lpstr>C.N.A. Education</vt:lpstr>
      <vt:lpstr>C.N.A. Education</vt:lpstr>
      <vt:lpstr>Documentation to Substantiate Program Implementation and MDS Coding </vt:lpstr>
      <vt:lpstr>MDS Coding Documentation</vt:lpstr>
      <vt:lpstr>Implications of Section G</vt:lpstr>
      <vt:lpstr>ADL Coding for the MDS 3.0</vt:lpstr>
      <vt:lpstr>MDS Section H</vt:lpstr>
      <vt:lpstr>MDS O0500:  Restorative Nursing</vt:lpstr>
      <vt:lpstr>Documentation for Restorative Nursing</vt:lpstr>
      <vt:lpstr>Documentation - continued</vt:lpstr>
      <vt:lpstr>Documentation:  Therapy Involvement</vt:lpstr>
      <vt:lpstr>Putting it all Together</vt:lpstr>
      <vt:lpstr>PowerPoint Presentation</vt:lpstr>
      <vt:lpstr>References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aparkhill</dc:creator>
  <cp:lastModifiedBy>Lisa Thomson</cp:lastModifiedBy>
  <cp:revision>126</cp:revision>
  <dcterms:created xsi:type="dcterms:W3CDTF">2012-09-27T17:39:50Z</dcterms:created>
  <dcterms:modified xsi:type="dcterms:W3CDTF">2019-05-09T13:00:02Z</dcterms:modified>
  <cp:contentStatus/>
</cp:coreProperties>
</file>