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tiff" ContentType="image/tif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58" r:id="rId1"/>
  </p:sldMasterIdLst>
  <p:notesMasterIdLst>
    <p:notesMasterId r:id="rId36"/>
  </p:notesMasterIdLst>
  <p:handoutMasterIdLst>
    <p:handoutMasterId r:id="rId37"/>
  </p:handoutMasterIdLst>
  <p:sldIdLst>
    <p:sldId id="276" r:id="rId2"/>
    <p:sldId id="300" r:id="rId3"/>
    <p:sldId id="344" r:id="rId4"/>
    <p:sldId id="345" r:id="rId5"/>
    <p:sldId id="346" r:id="rId6"/>
    <p:sldId id="347" r:id="rId7"/>
    <p:sldId id="348" r:id="rId8"/>
    <p:sldId id="349" r:id="rId9"/>
    <p:sldId id="350" r:id="rId10"/>
    <p:sldId id="351" r:id="rId11"/>
    <p:sldId id="352" r:id="rId12"/>
    <p:sldId id="353" r:id="rId13"/>
    <p:sldId id="354" r:id="rId14"/>
    <p:sldId id="374" r:id="rId15"/>
    <p:sldId id="355" r:id="rId16"/>
    <p:sldId id="356" r:id="rId17"/>
    <p:sldId id="357" r:id="rId18"/>
    <p:sldId id="358" r:id="rId19"/>
    <p:sldId id="376" r:id="rId20"/>
    <p:sldId id="377" r:id="rId21"/>
    <p:sldId id="359" r:id="rId22"/>
    <p:sldId id="360" r:id="rId23"/>
    <p:sldId id="361" r:id="rId24"/>
    <p:sldId id="362" r:id="rId25"/>
    <p:sldId id="363" r:id="rId26"/>
    <p:sldId id="364" r:id="rId27"/>
    <p:sldId id="378" r:id="rId28"/>
    <p:sldId id="365" r:id="rId29"/>
    <p:sldId id="366" r:id="rId30"/>
    <p:sldId id="380" r:id="rId31"/>
    <p:sldId id="341" r:id="rId32"/>
    <p:sldId id="373" r:id="rId33"/>
    <p:sldId id="379" r:id="rId34"/>
    <p:sldId id="343" r:id="rId35"/>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1648" autoAdjust="0"/>
    <p:restoredTop sz="65399" autoAdjust="0"/>
  </p:normalViewPr>
  <p:slideViewPr>
    <p:cSldViewPr>
      <p:cViewPr varScale="1">
        <p:scale>
          <a:sx n="72" d="100"/>
          <a:sy n="72" d="100"/>
        </p:scale>
        <p:origin x="1818" y="6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notesViewPr>
    <p:cSldViewPr>
      <p:cViewPr varScale="1">
        <p:scale>
          <a:sx n="86" d="100"/>
          <a:sy n="86" d="100"/>
        </p:scale>
        <p:origin x="1152" y="102"/>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handoutMaster" Target="handoutMasters/handoutMaster1.xml"/><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9D6CCB2-3D1D-4D5F-808A-B3DBD0E66091}" type="doc">
      <dgm:prSet loTypeId="urn:microsoft.com/office/officeart/2005/8/layout/vList2" loCatId="list" qsTypeId="urn:microsoft.com/office/officeart/2005/8/quickstyle/simple1" qsCatId="simple" csTypeId="urn:microsoft.com/office/officeart/2005/8/colors/colorful5" csCatId="colorful"/>
      <dgm:spPr/>
      <dgm:t>
        <a:bodyPr/>
        <a:lstStyle/>
        <a:p>
          <a:endParaRPr lang="en-US"/>
        </a:p>
      </dgm:t>
    </dgm:pt>
    <dgm:pt modelId="{21F07728-8525-4838-AC44-CCD077FBC77D}">
      <dgm:prSet/>
      <dgm:spPr/>
      <dgm:t>
        <a:bodyPr/>
        <a:lstStyle/>
        <a:p>
          <a:r>
            <a:rPr lang="en-US" dirty="0"/>
            <a:t>F740 – Introduction to Behavioral Health Services </a:t>
          </a:r>
        </a:p>
      </dgm:t>
    </dgm:pt>
    <dgm:pt modelId="{EEFF5F58-F909-4DAF-BBAF-6E9AB38FC5E9}" type="parTrans" cxnId="{0A467908-71F7-4773-984D-A755FF962E9C}">
      <dgm:prSet/>
      <dgm:spPr/>
      <dgm:t>
        <a:bodyPr/>
        <a:lstStyle/>
        <a:p>
          <a:endParaRPr lang="en-US"/>
        </a:p>
      </dgm:t>
    </dgm:pt>
    <dgm:pt modelId="{98DA7495-9B24-4A29-A73C-0A22ABD81451}" type="sibTrans" cxnId="{0A467908-71F7-4773-984D-A755FF962E9C}">
      <dgm:prSet/>
      <dgm:spPr/>
      <dgm:t>
        <a:bodyPr/>
        <a:lstStyle/>
        <a:p>
          <a:endParaRPr lang="en-US"/>
        </a:p>
      </dgm:t>
    </dgm:pt>
    <dgm:pt modelId="{FC29A11F-9D04-41B9-8772-3B596933110B}">
      <dgm:prSet/>
      <dgm:spPr/>
      <dgm:t>
        <a:bodyPr/>
        <a:lstStyle/>
        <a:p>
          <a:r>
            <a:rPr lang="en-US" dirty="0"/>
            <a:t>F741 – Sufficient and Competent Staff </a:t>
          </a:r>
        </a:p>
      </dgm:t>
    </dgm:pt>
    <dgm:pt modelId="{EC1AAC87-F75A-43E4-824D-90F657182961}" type="parTrans" cxnId="{4349B352-B98D-41F1-85A4-D0A7F9DD8471}">
      <dgm:prSet/>
      <dgm:spPr/>
      <dgm:t>
        <a:bodyPr/>
        <a:lstStyle/>
        <a:p>
          <a:endParaRPr lang="en-US"/>
        </a:p>
      </dgm:t>
    </dgm:pt>
    <dgm:pt modelId="{21AF6BB2-598B-4B75-9B4D-1BB0A91C6741}" type="sibTrans" cxnId="{4349B352-B98D-41F1-85A4-D0A7F9DD8471}">
      <dgm:prSet/>
      <dgm:spPr/>
      <dgm:t>
        <a:bodyPr/>
        <a:lstStyle/>
        <a:p>
          <a:endParaRPr lang="en-US"/>
        </a:p>
      </dgm:t>
    </dgm:pt>
    <dgm:pt modelId="{9E91B9BA-9812-44C6-A66D-D49A38A3E3E1}">
      <dgm:prSet/>
      <dgm:spPr/>
      <dgm:t>
        <a:bodyPr/>
        <a:lstStyle/>
        <a:p>
          <a:r>
            <a:rPr lang="en-US" dirty="0"/>
            <a:t>F742 – Treatment/Services to Correct Assessed Problem or Attain Highest Practicable Well-being </a:t>
          </a:r>
        </a:p>
      </dgm:t>
    </dgm:pt>
    <dgm:pt modelId="{CE17C2C2-4D32-46FB-A6C7-EA4C7D703120}" type="parTrans" cxnId="{327B003D-5686-495D-A4E0-D4B47DA584C8}">
      <dgm:prSet/>
      <dgm:spPr/>
      <dgm:t>
        <a:bodyPr/>
        <a:lstStyle/>
        <a:p>
          <a:endParaRPr lang="en-US"/>
        </a:p>
      </dgm:t>
    </dgm:pt>
    <dgm:pt modelId="{E7743229-B58B-4969-9E85-D2512F304024}" type="sibTrans" cxnId="{327B003D-5686-495D-A4E0-D4B47DA584C8}">
      <dgm:prSet/>
      <dgm:spPr/>
      <dgm:t>
        <a:bodyPr/>
        <a:lstStyle/>
        <a:p>
          <a:endParaRPr lang="en-US"/>
        </a:p>
      </dgm:t>
    </dgm:pt>
    <dgm:pt modelId="{AB29C8DF-72D1-49F8-8DB3-B457F30241DA}">
      <dgm:prSet/>
      <dgm:spPr/>
      <dgm:t>
        <a:bodyPr/>
        <a:lstStyle/>
        <a:p>
          <a:r>
            <a:rPr lang="en-US" dirty="0"/>
            <a:t>F743 – No Assessed Diagnosis or Pattern/Development of Pattern that was Unavoidable </a:t>
          </a:r>
        </a:p>
      </dgm:t>
    </dgm:pt>
    <dgm:pt modelId="{8E68CA9D-FA33-4C11-9CF8-737C8110EA5E}" type="parTrans" cxnId="{F8C82F84-6414-4F76-8A7F-872E842CB0AA}">
      <dgm:prSet/>
      <dgm:spPr/>
      <dgm:t>
        <a:bodyPr/>
        <a:lstStyle/>
        <a:p>
          <a:endParaRPr lang="en-US"/>
        </a:p>
      </dgm:t>
    </dgm:pt>
    <dgm:pt modelId="{10CAF060-1E5D-4355-AD42-1F57A9F0C583}" type="sibTrans" cxnId="{F8C82F84-6414-4F76-8A7F-872E842CB0AA}">
      <dgm:prSet/>
      <dgm:spPr/>
      <dgm:t>
        <a:bodyPr/>
        <a:lstStyle/>
        <a:p>
          <a:endParaRPr lang="en-US"/>
        </a:p>
      </dgm:t>
    </dgm:pt>
    <dgm:pt modelId="{2FE547DC-75E5-4AA3-9465-3B3803C66D0E}">
      <dgm:prSet/>
      <dgm:spPr/>
      <dgm:t>
        <a:bodyPr/>
        <a:lstStyle/>
        <a:p>
          <a:r>
            <a:rPr lang="en-US" dirty="0"/>
            <a:t>F744 – Appropriate Treatment/Services for a Resident with Dementia </a:t>
          </a:r>
        </a:p>
      </dgm:t>
    </dgm:pt>
    <dgm:pt modelId="{F17DE166-59C8-4484-B01C-72B29661879C}" type="parTrans" cxnId="{A91E084D-D8A3-44C7-9849-667BFA664881}">
      <dgm:prSet/>
      <dgm:spPr/>
      <dgm:t>
        <a:bodyPr/>
        <a:lstStyle/>
        <a:p>
          <a:endParaRPr lang="en-US"/>
        </a:p>
      </dgm:t>
    </dgm:pt>
    <dgm:pt modelId="{C794BBBF-2933-4A04-9356-A0ABC554A6BE}" type="sibTrans" cxnId="{A91E084D-D8A3-44C7-9849-667BFA664881}">
      <dgm:prSet/>
      <dgm:spPr/>
      <dgm:t>
        <a:bodyPr/>
        <a:lstStyle/>
        <a:p>
          <a:endParaRPr lang="en-US"/>
        </a:p>
      </dgm:t>
    </dgm:pt>
    <dgm:pt modelId="{166FEFDA-79B4-4364-A958-B18E2339712A}">
      <dgm:prSet/>
      <dgm:spPr/>
      <dgm:t>
        <a:bodyPr/>
        <a:lstStyle/>
        <a:p>
          <a:r>
            <a:rPr lang="en-US" dirty="0"/>
            <a:t>F755 – Medically-related Social Services </a:t>
          </a:r>
        </a:p>
      </dgm:t>
    </dgm:pt>
    <dgm:pt modelId="{30A80EFE-353C-4EE1-990C-12B383A3F6A4}" type="parTrans" cxnId="{58FEBB78-A051-4B39-B999-472F85ABB609}">
      <dgm:prSet/>
      <dgm:spPr/>
      <dgm:t>
        <a:bodyPr/>
        <a:lstStyle/>
        <a:p>
          <a:endParaRPr lang="en-US"/>
        </a:p>
      </dgm:t>
    </dgm:pt>
    <dgm:pt modelId="{7E0A404B-764E-413D-B09E-BD5A27AE272D}" type="sibTrans" cxnId="{58FEBB78-A051-4B39-B999-472F85ABB609}">
      <dgm:prSet/>
      <dgm:spPr/>
      <dgm:t>
        <a:bodyPr/>
        <a:lstStyle/>
        <a:p>
          <a:endParaRPr lang="en-US"/>
        </a:p>
      </dgm:t>
    </dgm:pt>
    <dgm:pt modelId="{78AF40E3-C337-4603-8B11-2B665C6B2EC0}">
      <dgm:prSet/>
      <dgm:spPr/>
      <dgm:t>
        <a:bodyPr/>
        <a:lstStyle/>
        <a:p>
          <a:r>
            <a:rPr lang="en-US" dirty="0"/>
            <a:t>F699 – Trauma Informed Care</a:t>
          </a:r>
        </a:p>
      </dgm:t>
    </dgm:pt>
    <dgm:pt modelId="{2FDE9880-E5CE-405D-A97B-AE7212B9A3EA}" type="parTrans" cxnId="{4C6E0FBA-ED42-4756-82EB-91AA36CDB38E}">
      <dgm:prSet/>
      <dgm:spPr/>
      <dgm:t>
        <a:bodyPr/>
        <a:lstStyle/>
        <a:p>
          <a:endParaRPr lang="en-US"/>
        </a:p>
      </dgm:t>
    </dgm:pt>
    <dgm:pt modelId="{1EBFB336-7A8E-46DF-9A09-86747A78F03B}" type="sibTrans" cxnId="{4C6E0FBA-ED42-4756-82EB-91AA36CDB38E}">
      <dgm:prSet/>
      <dgm:spPr/>
      <dgm:t>
        <a:bodyPr/>
        <a:lstStyle/>
        <a:p>
          <a:endParaRPr lang="en-US"/>
        </a:p>
      </dgm:t>
    </dgm:pt>
    <dgm:pt modelId="{1C446375-EFB3-427A-94BC-7CB958CA0B9A}" type="pres">
      <dgm:prSet presAssocID="{09D6CCB2-3D1D-4D5F-808A-B3DBD0E66091}" presName="linear" presStyleCnt="0">
        <dgm:presLayoutVars>
          <dgm:animLvl val="lvl"/>
          <dgm:resizeHandles val="exact"/>
        </dgm:presLayoutVars>
      </dgm:prSet>
      <dgm:spPr/>
    </dgm:pt>
    <dgm:pt modelId="{8B90244E-5A93-4D8E-AB81-DEB40A847039}" type="pres">
      <dgm:prSet presAssocID="{21F07728-8525-4838-AC44-CCD077FBC77D}" presName="parentText" presStyleLbl="node1" presStyleIdx="0" presStyleCnt="7">
        <dgm:presLayoutVars>
          <dgm:chMax val="0"/>
          <dgm:bulletEnabled val="1"/>
        </dgm:presLayoutVars>
      </dgm:prSet>
      <dgm:spPr/>
    </dgm:pt>
    <dgm:pt modelId="{7C68F08E-91DA-4175-8966-0AA4EEB2955E}" type="pres">
      <dgm:prSet presAssocID="{98DA7495-9B24-4A29-A73C-0A22ABD81451}" presName="spacer" presStyleCnt="0"/>
      <dgm:spPr/>
    </dgm:pt>
    <dgm:pt modelId="{5CF81116-81D9-4E48-BD12-55E3E83EC9BE}" type="pres">
      <dgm:prSet presAssocID="{FC29A11F-9D04-41B9-8772-3B596933110B}" presName="parentText" presStyleLbl="node1" presStyleIdx="1" presStyleCnt="7">
        <dgm:presLayoutVars>
          <dgm:chMax val="0"/>
          <dgm:bulletEnabled val="1"/>
        </dgm:presLayoutVars>
      </dgm:prSet>
      <dgm:spPr/>
    </dgm:pt>
    <dgm:pt modelId="{3402CD98-086D-4AC1-B136-1FC81A4E6874}" type="pres">
      <dgm:prSet presAssocID="{21AF6BB2-598B-4B75-9B4D-1BB0A91C6741}" presName="spacer" presStyleCnt="0"/>
      <dgm:spPr/>
    </dgm:pt>
    <dgm:pt modelId="{6ED677E9-25E8-4A58-B43D-D89BF76E043B}" type="pres">
      <dgm:prSet presAssocID="{9E91B9BA-9812-44C6-A66D-D49A38A3E3E1}" presName="parentText" presStyleLbl="node1" presStyleIdx="2" presStyleCnt="7">
        <dgm:presLayoutVars>
          <dgm:chMax val="0"/>
          <dgm:bulletEnabled val="1"/>
        </dgm:presLayoutVars>
      </dgm:prSet>
      <dgm:spPr/>
    </dgm:pt>
    <dgm:pt modelId="{A935DB8B-EE70-4774-99E9-EBFCD7541EF2}" type="pres">
      <dgm:prSet presAssocID="{E7743229-B58B-4969-9E85-D2512F304024}" presName="spacer" presStyleCnt="0"/>
      <dgm:spPr/>
    </dgm:pt>
    <dgm:pt modelId="{BC941544-F857-4ED5-8A6F-716E408741DB}" type="pres">
      <dgm:prSet presAssocID="{AB29C8DF-72D1-49F8-8DB3-B457F30241DA}" presName="parentText" presStyleLbl="node1" presStyleIdx="3" presStyleCnt="7">
        <dgm:presLayoutVars>
          <dgm:chMax val="0"/>
          <dgm:bulletEnabled val="1"/>
        </dgm:presLayoutVars>
      </dgm:prSet>
      <dgm:spPr/>
    </dgm:pt>
    <dgm:pt modelId="{7BB9AED9-7406-4427-98F1-5046AEBB0C55}" type="pres">
      <dgm:prSet presAssocID="{10CAF060-1E5D-4355-AD42-1F57A9F0C583}" presName="spacer" presStyleCnt="0"/>
      <dgm:spPr/>
    </dgm:pt>
    <dgm:pt modelId="{1B3B38E0-F2EF-42DB-AA11-DB86FA36447A}" type="pres">
      <dgm:prSet presAssocID="{2FE547DC-75E5-4AA3-9465-3B3803C66D0E}" presName="parentText" presStyleLbl="node1" presStyleIdx="4" presStyleCnt="7">
        <dgm:presLayoutVars>
          <dgm:chMax val="0"/>
          <dgm:bulletEnabled val="1"/>
        </dgm:presLayoutVars>
      </dgm:prSet>
      <dgm:spPr/>
    </dgm:pt>
    <dgm:pt modelId="{6D10FA18-F6DD-4DDA-839C-769E4E8DC3EC}" type="pres">
      <dgm:prSet presAssocID="{C794BBBF-2933-4A04-9356-A0ABC554A6BE}" presName="spacer" presStyleCnt="0"/>
      <dgm:spPr/>
    </dgm:pt>
    <dgm:pt modelId="{28FBF840-C82C-4FBA-AEAE-071D69C59F46}" type="pres">
      <dgm:prSet presAssocID="{166FEFDA-79B4-4364-A958-B18E2339712A}" presName="parentText" presStyleLbl="node1" presStyleIdx="5" presStyleCnt="7">
        <dgm:presLayoutVars>
          <dgm:chMax val="0"/>
          <dgm:bulletEnabled val="1"/>
        </dgm:presLayoutVars>
      </dgm:prSet>
      <dgm:spPr/>
    </dgm:pt>
    <dgm:pt modelId="{3E6145D6-FFC2-4D28-88E8-28CEA35FBC1B}" type="pres">
      <dgm:prSet presAssocID="{7E0A404B-764E-413D-B09E-BD5A27AE272D}" presName="spacer" presStyleCnt="0"/>
      <dgm:spPr/>
    </dgm:pt>
    <dgm:pt modelId="{72D6D41A-0AA5-4563-8388-09470A76AC06}" type="pres">
      <dgm:prSet presAssocID="{78AF40E3-C337-4603-8B11-2B665C6B2EC0}" presName="parentText" presStyleLbl="node1" presStyleIdx="6" presStyleCnt="7">
        <dgm:presLayoutVars>
          <dgm:chMax val="0"/>
          <dgm:bulletEnabled val="1"/>
        </dgm:presLayoutVars>
      </dgm:prSet>
      <dgm:spPr/>
    </dgm:pt>
  </dgm:ptLst>
  <dgm:cxnLst>
    <dgm:cxn modelId="{0A467908-71F7-4773-984D-A755FF962E9C}" srcId="{09D6CCB2-3D1D-4D5F-808A-B3DBD0E66091}" destId="{21F07728-8525-4838-AC44-CCD077FBC77D}" srcOrd="0" destOrd="0" parTransId="{EEFF5F58-F909-4DAF-BBAF-6E9AB38FC5E9}" sibTransId="{98DA7495-9B24-4A29-A73C-0A22ABD81451}"/>
    <dgm:cxn modelId="{B5EE940F-60E1-44F8-93A3-D9F1EFEA121E}" type="presOf" srcId="{166FEFDA-79B4-4364-A958-B18E2339712A}" destId="{28FBF840-C82C-4FBA-AEAE-071D69C59F46}" srcOrd="0" destOrd="0" presId="urn:microsoft.com/office/officeart/2005/8/layout/vList2"/>
    <dgm:cxn modelId="{3B04192A-DD27-4338-A03B-335CB8B9E9A6}" type="presOf" srcId="{21F07728-8525-4838-AC44-CCD077FBC77D}" destId="{8B90244E-5A93-4D8E-AB81-DEB40A847039}" srcOrd="0" destOrd="0" presId="urn:microsoft.com/office/officeart/2005/8/layout/vList2"/>
    <dgm:cxn modelId="{327B003D-5686-495D-A4E0-D4B47DA584C8}" srcId="{09D6CCB2-3D1D-4D5F-808A-B3DBD0E66091}" destId="{9E91B9BA-9812-44C6-A66D-D49A38A3E3E1}" srcOrd="2" destOrd="0" parTransId="{CE17C2C2-4D32-46FB-A6C7-EA4C7D703120}" sibTransId="{E7743229-B58B-4969-9E85-D2512F304024}"/>
    <dgm:cxn modelId="{8C166C5C-A2E6-4452-ACCF-D3CB52C40683}" type="presOf" srcId="{2FE547DC-75E5-4AA3-9465-3B3803C66D0E}" destId="{1B3B38E0-F2EF-42DB-AA11-DB86FA36447A}" srcOrd="0" destOrd="0" presId="urn:microsoft.com/office/officeart/2005/8/layout/vList2"/>
    <dgm:cxn modelId="{A91E084D-D8A3-44C7-9849-667BFA664881}" srcId="{09D6CCB2-3D1D-4D5F-808A-B3DBD0E66091}" destId="{2FE547DC-75E5-4AA3-9465-3B3803C66D0E}" srcOrd="4" destOrd="0" parTransId="{F17DE166-59C8-4484-B01C-72B29661879C}" sibTransId="{C794BBBF-2933-4A04-9356-A0ABC554A6BE}"/>
    <dgm:cxn modelId="{4349B352-B98D-41F1-85A4-D0A7F9DD8471}" srcId="{09D6CCB2-3D1D-4D5F-808A-B3DBD0E66091}" destId="{FC29A11F-9D04-41B9-8772-3B596933110B}" srcOrd="1" destOrd="0" parTransId="{EC1AAC87-F75A-43E4-824D-90F657182961}" sibTransId="{21AF6BB2-598B-4B75-9B4D-1BB0A91C6741}"/>
    <dgm:cxn modelId="{58FEBB78-A051-4B39-B999-472F85ABB609}" srcId="{09D6CCB2-3D1D-4D5F-808A-B3DBD0E66091}" destId="{166FEFDA-79B4-4364-A958-B18E2339712A}" srcOrd="5" destOrd="0" parTransId="{30A80EFE-353C-4EE1-990C-12B383A3F6A4}" sibTransId="{7E0A404B-764E-413D-B09E-BD5A27AE272D}"/>
    <dgm:cxn modelId="{F8C82F84-6414-4F76-8A7F-872E842CB0AA}" srcId="{09D6CCB2-3D1D-4D5F-808A-B3DBD0E66091}" destId="{AB29C8DF-72D1-49F8-8DB3-B457F30241DA}" srcOrd="3" destOrd="0" parTransId="{8E68CA9D-FA33-4C11-9CF8-737C8110EA5E}" sibTransId="{10CAF060-1E5D-4355-AD42-1F57A9F0C583}"/>
    <dgm:cxn modelId="{A3219F84-327E-4BFF-BC93-6C4D148150A9}" type="presOf" srcId="{AB29C8DF-72D1-49F8-8DB3-B457F30241DA}" destId="{BC941544-F857-4ED5-8A6F-716E408741DB}" srcOrd="0" destOrd="0" presId="urn:microsoft.com/office/officeart/2005/8/layout/vList2"/>
    <dgm:cxn modelId="{F2566891-9976-4440-893B-1615F918D8EF}" type="presOf" srcId="{09D6CCB2-3D1D-4D5F-808A-B3DBD0E66091}" destId="{1C446375-EFB3-427A-94BC-7CB958CA0B9A}" srcOrd="0" destOrd="0" presId="urn:microsoft.com/office/officeart/2005/8/layout/vList2"/>
    <dgm:cxn modelId="{4C6E0FBA-ED42-4756-82EB-91AA36CDB38E}" srcId="{09D6CCB2-3D1D-4D5F-808A-B3DBD0E66091}" destId="{78AF40E3-C337-4603-8B11-2B665C6B2EC0}" srcOrd="6" destOrd="0" parTransId="{2FDE9880-E5CE-405D-A97B-AE7212B9A3EA}" sibTransId="{1EBFB336-7A8E-46DF-9A09-86747A78F03B}"/>
    <dgm:cxn modelId="{406C82C9-1FC1-41DD-B6D4-230A297030AD}" type="presOf" srcId="{FC29A11F-9D04-41B9-8772-3B596933110B}" destId="{5CF81116-81D9-4E48-BD12-55E3E83EC9BE}" srcOrd="0" destOrd="0" presId="urn:microsoft.com/office/officeart/2005/8/layout/vList2"/>
    <dgm:cxn modelId="{868EBBE5-80D0-44DC-97D3-8CAFB4E9E4A5}" type="presOf" srcId="{9E91B9BA-9812-44C6-A66D-D49A38A3E3E1}" destId="{6ED677E9-25E8-4A58-B43D-D89BF76E043B}" srcOrd="0" destOrd="0" presId="urn:microsoft.com/office/officeart/2005/8/layout/vList2"/>
    <dgm:cxn modelId="{666211FA-D4C5-4194-949C-EEDB44CB7E9E}" type="presOf" srcId="{78AF40E3-C337-4603-8B11-2B665C6B2EC0}" destId="{72D6D41A-0AA5-4563-8388-09470A76AC06}" srcOrd="0" destOrd="0" presId="urn:microsoft.com/office/officeart/2005/8/layout/vList2"/>
    <dgm:cxn modelId="{CEFA467A-D47C-48DF-9252-777F67F0B49A}" type="presParOf" srcId="{1C446375-EFB3-427A-94BC-7CB958CA0B9A}" destId="{8B90244E-5A93-4D8E-AB81-DEB40A847039}" srcOrd="0" destOrd="0" presId="urn:microsoft.com/office/officeart/2005/8/layout/vList2"/>
    <dgm:cxn modelId="{E4DD88CB-AF28-4FA8-A9F5-B879B2D5C30F}" type="presParOf" srcId="{1C446375-EFB3-427A-94BC-7CB958CA0B9A}" destId="{7C68F08E-91DA-4175-8966-0AA4EEB2955E}" srcOrd="1" destOrd="0" presId="urn:microsoft.com/office/officeart/2005/8/layout/vList2"/>
    <dgm:cxn modelId="{6D6DB5E8-BF85-44C7-8BFC-D606F17581AC}" type="presParOf" srcId="{1C446375-EFB3-427A-94BC-7CB958CA0B9A}" destId="{5CF81116-81D9-4E48-BD12-55E3E83EC9BE}" srcOrd="2" destOrd="0" presId="urn:microsoft.com/office/officeart/2005/8/layout/vList2"/>
    <dgm:cxn modelId="{167735FE-AC68-4DD2-B702-BE216F6F920A}" type="presParOf" srcId="{1C446375-EFB3-427A-94BC-7CB958CA0B9A}" destId="{3402CD98-086D-4AC1-B136-1FC81A4E6874}" srcOrd="3" destOrd="0" presId="urn:microsoft.com/office/officeart/2005/8/layout/vList2"/>
    <dgm:cxn modelId="{5102A2CE-8AD7-48D1-AE69-1500A50FC73B}" type="presParOf" srcId="{1C446375-EFB3-427A-94BC-7CB958CA0B9A}" destId="{6ED677E9-25E8-4A58-B43D-D89BF76E043B}" srcOrd="4" destOrd="0" presId="urn:microsoft.com/office/officeart/2005/8/layout/vList2"/>
    <dgm:cxn modelId="{45D6BE25-FCDC-4AFD-8200-757CC236CDFE}" type="presParOf" srcId="{1C446375-EFB3-427A-94BC-7CB958CA0B9A}" destId="{A935DB8B-EE70-4774-99E9-EBFCD7541EF2}" srcOrd="5" destOrd="0" presId="urn:microsoft.com/office/officeart/2005/8/layout/vList2"/>
    <dgm:cxn modelId="{9F8CAFC5-9E34-46DC-814E-3D471D6972C6}" type="presParOf" srcId="{1C446375-EFB3-427A-94BC-7CB958CA0B9A}" destId="{BC941544-F857-4ED5-8A6F-716E408741DB}" srcOrd="6" destOrd="0" presId="urn:microsoft.com/office/officeart/2005/8/layout/vList2"/>
    <dgm:cxn modelId="{4F203696-A4AE-4153-AEF7-61E8E65F8DC2}" type="presParOf" srcId="{1C446375-EFB3-427A-94BC-7CB958CA0B9A}" destId="{7BB9AED9-7406-4427-98F1-5046AEBB0C55}" srcOrd="7" destOrd="0" presId="urn:microsoft.com/office/officeart/2005/8/layout/vList2"/>
    <dgm:cxn modelId="{8D3B21A0-C667-4B50-8EF0-9343B0FFFA48}" type="presParOf" srcId="{1C446375-EFB3-427A-94BC-7CB958CA0B9A}" destId="{1B3B38E0-F2EF-42DB-AA11-DB86FA36447A}" srcOrd="8" destOrd="0" presId="urn:microsoft.com/office/officeart/2005/8/layout/vList2"/>
    <dgm:cxn modelId="{1CD118CC-447F-4957-92FC-547F074DD10F}" type="presParOf" srcId="{1C446375-EFB3-427A-94BC-7CB958CA0B9A}" destId="{6D10FA18-F6DD-4DDA-839C-769E4E8DC3EC}" srcOrd="9" destOrd="0" presId="urn:microsoft.com/office/officeart/2005/8/layout/vList2"/>
    <dgm:cxn modelId="{E0161770-34EC-4C50-A4CE-5803A7649C7A}" type="presParOf" srcId="{1C446375-EFB3-427A-94BC-7CB958CA0B9A}" destId="{28FBF840-C82C-4FBA-AEAE-071D69C59F46}" srcOrd="10" destOrd="0" presId="urn:microsoft.com/office/officeart/2005/8/layout/vList2"/>
    <dgm:cxn modelId="{43159B98-E9A7-412E-B698-C57336DB91B2}" type="presParOf" srcId="{1C446375-EFB3-427A-94BC-7CB958CA0B9A}" destId="{3E6145D6-FFC2-4D28-88E8-28CEA35FBC1B}" srcOrd="11" destOrd="0" presId="urn:microsoft.com/office/officeart/2005/8/layout/vList2"/>
    <dgm:cxn modelId="{E2E84966-527C-4FE2-A813-2AE53DFAE5EF}" type="presParOf" srcId="{1C446375-EFB3-427A-94BC-7CB958CA0B9A}" destId="{72D6D41A-0AA5-4563-8388-09470A76AC06}" srcOrd="12"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7759E676-F94F-4D60-A996-97D1C5BAD4DD}" type="doc">
      <dgm:prSet loTypeId="urn:microsoft.com/office/officeart/2005/8/layout/vProcess5" loCatId="process" qsTypeId="urn:microsoft.com/office/officeart/2005/8/quickstyle/simple2" qsCatId="simple" csTypeId="urn:microsoft.com/office/officeart/2005/8/colors/colorful5" csCatId="colorful" phldr="1"/>
      <dgm:spPr/>
      <dgm:t>
        <a:bodyPr/>
        <a:lstStyle/>
        <a:p>
          <a:endParaRPr lang="en-US"/>
        </a:p>
      </dgm:t>
    </dgm:pt>
    <dgm:pt modelId="{2E9D07B3-8EDE-4ECD-9171-27812EED244A}">
      <dgm:prSet/>
      <dgm:spPr/>
      <dgm:t>
        <a:bodyPr/>
        <a:lstStyle/>
        <a:p>
          <a:r>
            <a:rPr lang="en-US" dirty="0"/>
            <a:t>Have you had thoughts that you would be better off dead or of hurting yourself in some way?</a:t>
          </a:r>
        </a:p>
      </dgm:t>
    </dgm:pt>
    <dgm:pt modelId="{F54A94E7-33D0-4352-A700-0A3CE5476B11}" type="parTrans" cxnId="{CD8DAE22-EBF4-4AC9-A094-86601355368F}">
      <dgm:prSet/>
      <dgm:spPr/>
      <dgm:t>
        <a:bodyPr/>
        <a:lstStyle/>
        <a:p>
          <a:endParaRPr lang="en-US"/>
        </a:p>
      </dgm:t>
    </dgm:pt>
    <dgm:pt modelId="{0CD87720-E196-4118-AD4D-55784B6F1B95}" type="sibTrans" cxnId="{CD8DAE22-EBF4-4AC9-A094-86601355368F}">
      <dgm:prSet/>
      <dgm:spPr/>
      <dgm:t>
        <a:bodyPr/>
        <a:lstStyle/>
        <a:p>
          <a:endParaRPr lang="en-US" dirty="0"/>
        </a:p>
      </dgm:t>
    </dgm:pt>
    <dgm:pt modelId="{E6584FAD-9667-40F0-B0B7-13D50AAA1026}">
      <dgm:prSet/>
      <dgm:spPr>
        <a:solidFill>
          <a:srgbClr val="92D050"/>
        </a:solidFill>
      </dgm:spPr>
      <dgm:t>
        <a:bodyPr/>
        <a:lstStyle/>
        <a:p>
          <a:r>
            <a:rPr lang="en-US" dirty="0"/>
            <a:t>Was responsible staff or provider informed that there is a potential for resident self-harm?</a:t>
          </a:r>
        </a:p>
      </dgm:t>
    </dgm:pt>
    <dgm:pt modelId="{A20C5E62-9D7C-4B12-8634-7BD68126E828}" type="parTrans" cxnId="{86F81BD0-A107-4ADA-9B0C-17A331851275}">
      <dgm:prSet/>
      <dgm:spPr/>
      <dgm:t>
        <a:bodyPr/>
        <a:lstStyle/>
        <a:p>
          <a:endParaRPr lang="en-US"/>
        </a:p>
      </dgm:t>
    </dgm:pt>
    <dgm:pt modelId="{2BE75172-DB85-4604-9552-5D276A0D8A4A}" type="sibTrans" cxnId="{86F81BD0-A107-4ADA-9B0C-17A331851275}">
      <dgm:prSet/>
      <dgm:spPr/>
      <dgm:t>
        <a:bodyPr/>
        <a:lstStyle/>
        <a:p>
          <a:endParaRPr lang="en-US"/>
        </a:p>
      </dgm:t>
    </dgm:pt>
    <dgm:pt modelId="{56DE7781-838D-41BD-A548-3E6272042482}" type="pres">
      <dgm:prSet presAssocID="{7759E676-F94F-4D60-A996-97D1C5BAD4DD}" presName="outerComposite" presStyleCnt="0">
        <dgm:presLayoutVars>
          <dgm:chMax val="5"/>
          <dgm:dir/>
          <dgm:resizeHandles val="exact"/>
        </dgm:presLayoutVars>
      </dgm:prSet>
      <dgm:spPr/>
    </dgm:pt>
    <dgm:pt modelId="{DE61F706-3EFA-4023-BF07-E8ECF34CD401}" type="pres">
      <dgm:prSet presAssocID="{7759E676-F94F-4D60-A996-97D1C5BAD4DD}" presName="dummyMaxCanvas" presStyleCnt="0">
        <dgm:presLayoutVars/>
      </dgm:prSet>
      <dgm:spPr/>
    </dgm:pt>
    <dgm:pt modelId="{FDF207A8-2B21-4073-8D90-9233A58C115F}" type="pres">
      <dgm:prSet presAssocID="{7759E676-F94F-4D60-A996-97D1C5BAD4DD}" presName="TwoNodes_1" presStyleLbl="node1" presStyleIdx="0" presStyleCnt="2">
        <dgm:presLayoutVars>
          <dgm:bulletEnabled val="1"/>
        </dgm:presLayoutVars>
      </dgm:prSet>
      <dgm:spPr/>
    </dgm:pt>
    <dgm:pt modelId="{181E92F7-72B2-48D0-8578-959813EF6794}" type="pres">
      <dgm:prSet presAssocID="{7759E676-F94F-4D60-A996-97D1C5BAD4DD}" presName="TwoNodes_2" presStyleLbl="node1" presStyleIdx="1" presStyleCnt="2">
        <dgm:presLayoutVars>
          <dgm:bulletEnabled val="1"/>
        </dgm:presLayoutVars>
      </dgm:prSet>
      <dgm:spPr/>
    </dgm:pt>
    <dgm:pt modelId="{D0BC3B77-1144-4A84-8560-7A0CE2E69C35}" type="pres">
      <dgm:prSet presAssocID="{7759E676-F94F-4D60-A996-97D1C5BAD4DD}" presName="TwoConn_1-2" presStyleLbl="fgAccFollowNode1" presStyleIdx="0" presStyleCnt="1">
        <dgm:presLayoutVars>
          <dgm:bulletEnabled val="1"/>
        </dgm:presLayoutVars>
      </dgm:prSet>
      <dgm:spPr/>
    </dgm:pt>
    <dgm:pt modelId="{AAB9A082-8A63-49FC-894E-632D4B9D930C}" type="pres">
      <dgm:prSet presAssocID="{7759E676-F94F-4D60-A996-97D1C5BAD4DD}" presName="TwoNodes_1_text" presStyleLbl="node1" presStyleIdx="1" presStyleCnt="2">
        <dgm:presLayoutVars>
          <dgm:bulletEnabled val="1"/>
        </dgm:presLayoutVars>
      </dgm:prSet>
      <dgm:spPr/>
    </dgm:pt>
    <dgm:pt modelId="{14E9712A-5388-443C-971B-33C1F47C6693}" type="pres">
      <dgm:prSet presAssocID="{7759E676-F94F-4D60-A996-97D1C5BAD4DD}" presName="TwoNodes_2_text" presStyleLbl="node1" presStyleIdx="1" presStyleCnt="2">
        <dgm:presLayoutVars>
          <dgm:bulletEnabled val="1"/>
        </dgm:presLayoutVars>
      </dgm:prSet>
      <dgm:spPr/>
    </dgm:pt>
  </dgm:ptLst>
  <dgm:cxnLst>
    <dgm:cxn modelId="{34544805-8AC5-48BE-BF4F-1BE28FDF1832}" type="presOf" srcId="{2E9D07B3-8EDE-4ECD-9171-27812EED244A}" destId="{AAB9A082-8A63-49FC-894E-632D4B9D930C}" srcOrd="1" destOrd="0" presId="urn:microsoft.com/office/officeart/2005/8/layout/vProcess5"/>
    <dgm:cxn modelId="{CD8DAE22-EBF4-4AC9-A094-86601355368F}" srcId="{7759E676-F94F-4D60-A996-97D1C5BAD4DD}" destId="{2E9D07B3-8EDE-4ECD-9171-27812EED244A}" srcOrd="0" destOrd="0" parTransId="{F54A94E7-33D0-4352-A700-0A3CE5476B11}" sibTransId="{0CD87720-E196-4118-AD4D-55784B6F1B95}"/>
    <dgm:cxn modelId="{DD55132D-547C-48C7-A973-2766CC10309F}" type="presOf" srcId="{2E9D07B3-8EDE-4ECD-9171-27812EED244A}" destId="{FDF207A8-2B21-4073-8D90-9233A58C115F}" srcOrd="0" destOrd="0" presId="urn:microsoft.com/office/officeart/2005/8/layout/vProcess5"/>
    <dgm:cxn modelId="{557C8D49-8179-4420-BE72-23D44265FD6D}" type="presOf" srcId="{0CD87720-E196-4118-AD4D-55784B6F1B95}" destId="{D0BC3B77-1144-4A84-8560-7A0CE2E69C35}" srcOrd="0" destOrd="0" presId="urn:microsoft.com/office/officeart/2005/8/layout/vProcess5"/>
    <dgm:cxn modelId="{3D65ECA8-6137-4137-B765-50F9778D5950}" type="presOf" srcId="{E6584FAD-9667-40F0-B0B7-13D50AAA1026}" destId="{181E92F7-72B2-48D0-8578-959813EF6794}" srcOrd="0" destOrd="0" presId="urn:microsoft.com/office/officeart/2005/8/layout/vProcess5"/>
    <dgm:cxn modelId="{9D8C1AB5-0B8A-4F9D-9308-5C15516AC48C}" type="presOf" srcId="{E6584FAD-9667-40F0-B0B7-13D50AAA1026}" destId="{14E9712A-5388-443C-971B-33C1F47C6693}" srcOrd="1" destOrd="0" presId="urn:microsoft.com/office/officeart/2005/8/layout/vProcess5"/>
    <dgm:cxn modelId="{86F81BD0-A107-4ADA-9B0C-17A331851275}" srcId="{7759E676-F94F-4D60-A996-97D1C5BAD4DD}" destId="{E6584FAD-9667-40F0-B0B7-13D50AAA1026}" srcOrd="1" destOrd="0" parTransId="{A20C5E62-9D7C-4B12-8634-7BD68126E828}" sibTransId="{2BE75172-DB85-4604-9552-5D276A0D8A4A}"/>
    <dgm:cxn modelId="{D30701DA-0FF9-4CDF-A2CE-31BABD192EF6}" type="presOf" srcId="{7759E676-F94F-4D60-A996-97D1C5BAD4DD}" destId="{56DE7781-838D-41BD-A548-3E6272042482}" srcOrd="0" destOrd="0" presId="urn:microsoft.com/office/officeart/2005/8/layout/vProcess5"/>
    <dgm:cxn modelId="{A37652F1-6413-46CF-8C64-D80D04728BFE}" type="presParOf" srcId="{56DE7781-838D-41BD-A548-3E6272042482}" destId="{DE61F706-3EFA-4023-BF07-E8ECF34CD401}" srcOrd="0" destOrd="0" presId="urn:microsoft.com/office/officeart/2005/8/layout/vProcess5"/>
    <dgm:cxn modelId="{951110C9-ACBE-4100-9EF7-7BF0DBC15599}" type="presParOf" srcId="{56DE7781-838D-41BD-A548-3E6272042482}" destId="{FDF207A8-2B21-4073-8D90-9233A58C115F}" srcOrd="1" destOrd="0" presId="urn:microsoft.com/office/officeart/2005/8/layout/vProcess5"/>
    <dgm:cxn modelId="{E4959C68-254D-4D07-9BC6-DF8B75AADB9B}" type="presParOf" srcId="{56DE7781-838D-41BD-A548-3E6272042482}" destId="{181E92F7-72B2-48D0-8578-959813EF6794}" srcOrd="2" destOrd="0" presId="urn:microsoft.com/office/officeart/2005/8/layout/vProcess5"/>
    <dgm:cxn modelId="{FC609CE6-8710-4DB8-9648-2CA09B2D315A}" type="presParOf" srcId="{56DE7781-838D-41BD-A548-3E6272042482}" destId="{D0BC3B77-1144-4A84-8560-7A0CE2E69C35}" srcOrd="3" destOrd="0" presId="urn:microsoft.com/office/officeart/2005/8/layout/vProcess5"/>
    <dgm:cxn modelId="{57F97D1F-8CB3-4776-B9E5-5D34EC6A58F3}" type="presParOf" srcId="{56DE7781-838D-41BD-A548-3E6272042482}" destId="{AAB9A082-8A63-49FC-894E-632D4B9D930C}" srcOrd="4" destOrd="0" presId="urn:microsoft.com/office/officeart/2005/8/layout/vProcess5"/>
    <dgm:cxn modelId="{F94D324E-4571-439C-AFD5-14D8A5F0F263}" type="presParOf" srcId="{56DE7781-838D-41BD-A548-3E6272042482}" destId="{14E9712A-5388-443C-971B-33C1F47C6693}" srcOrd="5" destOrd="0" presId="urn:microsoft.com/office/officeart/2005/8/layout/vProcess5"/>
  </dgm:cxnLst>
  <dgm:bg>
    <a:noFill/>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B90244E-5A93-4D8E-AB81-DEB40A847039}">
      <dsp:nvSpPr>
        <dsp:cNvPr id="0" name=""/>
        <dsp:cNvSpPr/>
      </dsp:nvSpPr>
      <dsp:spPr>
        <a:xfrm>
          <a:off x="0" y="80273"/>
          <a:ext cx="8229600" cy="675327"/>
        </a:xfrm>
        <a:prstGeom prst="roundRect">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l" defTabSz="755650">
            <a:lnSpc>
              <a:spcPct val="90000"/>
            </a:lnSpc>
            <a:spcBef>
              <a:spcPct val="0"/>
            </a:spcBef>
            <a:spcAft>
              <a:spcPct val="35000"/>
            </a:spcAft>
            <a:buNone/>
          </a:pPr>
          <a:r>
            <a:rPr lang="en-US" sz="1700" kern="1200" dirty="0"/>
            <a:t>F740 – Introduction to Behavioral Health Services </a:t>
          </a:r>
        </a:p>
      </dsp:txBody>
      <dsp:txXfrm>
        <a:off x="32967" y="113240"/>
        <a:ext cx="8163666" cy="609393"/>
      </dsp:txXfrm>
    </dsp:sp>
    <dsp:sp modelId="{5CF81116-81D9-4E48-BD12-55E3E83EC9BE}">
      <dsp:nvSpPr>
        <dsp:cNvPr id="0" name=""/>
        <dsp:cNvSpPr/>
      </dsp:nvSpPr>
      <dsp:spPr>
        <a:xfrm>
          <a:off x="0" y="804560"/>
          <a:ext cx="8229600" cy="675327"/>
        </a:xfrm>
        <a:prstGeom prst="roundRect">
          <a:avLst/>
        </a:prstGeom>
        <a:solidFill>
          <a:schemeClr val="accent5">
            <a:hueOff val="-1655646"/>
            <a:satOff val="6635"/>
            <a:lumOff val="1438"/>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l" defTabSz="755650">
            <a:lnSpc>
              <a:spcPct val="90000"/>
            </a:lnSpc>
            <a:spcBef>
              <a:spcPct val="0"/>
            </a:spcBef>
            <a:spcAft>
              <a:spcPct val="35000"/>
            </a:spcAft>
            <a:buNone/>
          </a:pPr>
          <a:r>
            <a:rPr lang="en-US" sz="1700" kern="1200" dirty="0"/>
            <a:t>F741 – Sufficient and Competent Staff </a:t>
          </a:r>
        </a:p>
      </dsp:txBody>
      <dsp:txXfrm>
        <a:off x="32967" y="837527"/>
        <a:ext cx="8163666" cy="609393"/>
      </dsp:txXfrm>
    </dsp:sp>
    <dsp:sp modelId="{6ED677E9-25E8-4A58-B43D-D89BF76E043B}">
      <dsp:nvSpPr>
        <dsp:cNvPr id="0" name=""/>
        <dsp:cNvSpPr/>
      </dsp:nvSpPr>
      <dsp:spPr>
        <a:xfrm>
          <a:off x="0" y="1528848"/>
          <a:ext cx="8229600" cy="675327"/>
        </a:xfrm>
        <a:prstGeom prst="roundRect">
          <a:avLst/>
        </a:prstGeom>
        <a:solidFill>
          <a:schemeClr val="accent5">
            <a:hueOff val="-3311292"/>
            <a:satOff val="13270"/>
            <a:lumOff val="2876"/>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l" defTabSz="755650">
            <a:lnSpc>
              <a:spcPct val="90000"/>
            </a:lnSpc>
            <a:spcBef>
              <a:spcPct val="0"/>
            </a:spcBef>
            <a:spcAft>
              <a:spcPct val="35000"/>
            </a:spcAft>
            <a:buNone/>
          </a:pPr>
          <a:r>
            <a:rPr lang="en-US" sz="1700" kern="1200" dirty="0"/>
            <a:t>F742 – Treatment/Services to Correct Assessed Problem or Attain Highest Practicable Well-being </a:t>
          </a:r>
        </a:p>
      </dsp:txBody>
      <dsp:txXfrm>
        <a:off x="32967" y="1561815"/>
        <a:ext cx="8163666" cy="609393"/>
      </dsp:txXfrm>
    </dsp:sp>
    <dsp:sp modelId="{BC941544-F857-4ED5-8A6F-716E408741DB}">
      <dsp:nvSpPr>
        <dsp:cNvPr id="0" name=""/>
        <dsp:cNvSpPr/>
      </dsp:nvSpPr>
      <dsp:spPr>
        <a:xfrm>
          <a:off x="0" y="2253136"/>
          <a:ext cx="8229600" cy="675327"/>
        </a:xfrm>
        <a:prstGeom prst="roundRect">
          <a:avLst/>
        </a:prstGeom>
        <a:solidFill>
          <a:schemeClr val="accent5">
            <a:hueOff val="-4966938"/>
            <a:satOff val="19906"/>
            <a:lumOff val="4314"/>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l" defTabSz="755650">
            <a:lnSpc>
              <a:spcPct val="90000"/>
            </a:lnSpc>
            <a:spcBef>
              <a:spcPct val="0"/>
            </a:spcBef>
            <a:spcAft>
              <a:spcPct val="35000"/>
            </a:spcAft>
            <a:buNone/>
          </a:pPr>
          <a:r>
            <a:rPr lang="en-US" sz="1700" kern="1200" dirty="0"/>
            <a:t>F743 – No Assessed Diagnosis or Pattern/Development of Pattern that was Unavoidable </a:t>
          </a:r>
        </a:p>
      </dsp:txBody>
      <dsp:txXfrm>
        <a:off x="32967" y="2286103"/>
        <a:ext cx="8163666" cy="609393"/>
      </dsp:txXfrm>
    </dsp:sp>
    <dsp:sp modelId="{1B3B38E0-F2EF-42DB-AA11-DB86FA36447A}">
      <dsp:nvSpPr>
        <dsp:cNvPr id="0" name=""/>
        <dsp:cNvSpPr/>
      </dsp:nvSpPr>
      <dsp:spPr>
        <a:xfrm>
          <a:off x="0" y="2977423"/>
          <a:ext cx="8229600" cy="675327"/>
        </a:xfrm>
        <a:prstGeom prst="roundRect">
          <a:avLst/>
        </a:prstGeom>
        <a:solidFill>
          <a:schemeClr val="accent5">
            <a:hueOff val="-6622584"/>
            <a:satOff val="26541"/>
            <a:lumOff val="5752"/>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l" defTabSz="755650">
            <a:lnSpc>
              <a:spcPct val="90000"/>
            </a:lnSpc>
            <a:spcBef>
              <a:spcPct val="0"/>
            </a:spcBef>
            <a:spcAft>
              <a:spcPct val="35000"/>
            </a:spcAft>
            <a:buNone/>
          </a:pPr>
          <a:r>
            <a:rPr lang="en-US" sz="1700" kern="1200" dirty="0"/>
            <a:t>F744 – Appropriate Treatment/Services for a Resident with Dementia </a:t>
          </a:r>
        </a:p>
      </dsp:txBody>
      <dsp:txXfrm>
        <a:off x="32967" y="3010390"/>
        <a:ext cx="8163666" cy="609393"/>
      </dsp:txXfrm>
    </dsp:sp>
    <dsp:sp modelId="{28FBF840-C82C-4FBA-AEAE-071D69C59F46}">
      <dsp:nvSpPr>
        <dsp:cNvPr id="0" name=""/>
        <dsp:cNvSpPr/>
      </dsp:nvSpPr>
      <dsp:spPr>
        <a:xfrm>
          <a:off x="0" y="3701711"/>
          <a:ext cx="8229600" cy="675327"/>
        </a:xfrm>
        <a:prstGeom prst="roundRect">
          <a:avLst/>
        </a:prstGeom>
        <a:solidFill>
          <a:schemeClr val="accent5">
            <a:hueOff val="-8278230"/>
            <a:satOff val="33176"/>
            <a:lumOff val="719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l" defTabSz="755650">
            <a:lnSpc>
              <a:spcPct val="90000"/>
            </a:lnSpc>
            <a:spcBef>
              <a:spcPct val="0"/>
            </a:spcBef>
            <a:spcAft>
              <a:spcPct val="35000"/>
            </a:spcAft>
            <a:buNone/>
          </a:pPr>
          <a:r>
            <a:rPr lang="en-US" sz="1700" kern="1200" dirty="0"/>
            <a:t>F755 – Medically-related Social Services </a:t>
          </a:r>
        </a:p>
      </dsp:txBody>
      <dsp:txXfrm>
        <a:off x="32967" y="3734678"/>
        <a:ext cx="8163666" cy="609393"/>
      </dsp:txXfrm>
    </dsp:sp>
    <dsp:sp modelId="{72D6D41A-0AA5-4563-8388-09470A76AC06}">
      <dsp:nvSpPr>
        <dsp:cNvPr id="0" name=""/>
        <dsp:cNvSpPr/>
      </dsp:nvSpPr>
      <dsp:spPr>
        <a:xfrm>
          <a:off x="0" y="4425999"/>
          <a:ext cx="8229600" cy="675327"/>
        </a:xfrm>
        <a:prstGeom prst="roundRect">
          <a:avLst/>
        </a:prstGeom>
        <a:solidFill>
          <a:schemeClr val="accent5">
            <a:hueOff val="-9933876"/>
            <a:satOff val="39811"/>
            <a:lumOff val="8628"/>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l" defTabSz="755650">
            <a:lnSpc>
              <a:spcPct val="90000"/>
            </a:lnSpc>
            <a:spcBef>
              <a:spcPct val="0"/>
            </a:spcBef>
            <a:spcAft>
              <a:spcPct val="35000"/>
            </a:spcAft>
            <a:buNone/>
          </a:pPr>
          <a:r>
            <a:rPr lang="en-US" sz="1700" kern="1200" dirty="0"/>
            <a:t>F699 – Trauma Informed Care</a:t>
          </a:r>
        </a:p>
      </dsp:txBody>
      <dsp:txXfrm>
        <a:off x="32967" y="4458966"/>
        <a:ext cx="8163666" cy="609393"/>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DF207A8-2B21-4073-8D90-9233A58C115F}">
      <dsp:nvSpPr>
        <dsp:cNvPr id="0" name=""/>
        <dsp:cNvSpPr/>
      </dsp:nvSpPr>
      <dsp:spPr>
        <a:xfrm>
          <a:off x="0" y="0"/>
          <a:ext cx="4922520" cy="2036683"/>
        </a:xfrm>
        <a:prstGeom prst="roundRect">
          <a:avLst>
            <a:gd name="adj" fmla="val 10000"/>
          </a:avLst>
        </a:prstGeom>
        <a:solidFill>
          <a:schemeClr val="accent5">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l" defTabSz="1022350">
            <a:lnSpc>
              <a:spcPct val="90000"/>
            </a:lnSpc>
            <a:spcBef>
              <a:spcPct val="0"/>
            </a:spcBef>
            <a:spcAft>
              <a:spcPct val="35000"/>
            </a:spcAft>
            <a:buNone/>
          </a:pPr>
          <a:r>
            <a:rPr lang="en-US" sz="2300" kern="1200" dirty="0"/>
            <a:t>Have you had thoughts that you would be better off dead or of hurting yourself in some way?</a:t>
          </a:r>
        </a:p>
      </dsp:txBody>
      <dsp:txXfrm>
        <a:off x="59652" y="59652"/>
        <a:ext cx="2817449" cy="1917379"/>
      </dsp:txXfrm>
    </dsp:sp>
    <dsp:sp modelId="{181E92F7-72B2-48D0-8578-959813EF6794}">
      <dsp:nvSpPr>
        <dsp:cNvPr id="0" name=""/>
        <dsp:cNvSpPr/>
      </dsp:nvSpPr>
      <dsp:spPr>
        <a:xfrm>
          <a:off x="868679" y="2489279"/>
          <a:ext cx="4922520" cy="2036683"/>
        </a:xfrm>
        <a:prstGeom prst="roundRect">
          <a:avLst>
            <a:gd name="adj" fmla="val 10000"/>
          </a:avLst>
        </a:prstGeom>
        <a:solidFill>
          <a:srgbClr val="92D050"/>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l" defTabSz="1022350">
            <a:lnSpc>
              <a:spcPct val="90000"/>
            </a:lnSpc>
            <a:spcBef>
              <a:spcPct val="0"/>
            </a:spcBef>
            <a:spcAft>
              <a:spcPct val="35000"/>
            </a:spcAft>
            <a:buNone/>
          </a:pPr>
          <a:r>
            <a:rPr lang="en-US" sz="2300" kern="1200" dirty="0"/>
            <a:t>Was responsible staff or provider informed that there is a potential for resident self-harm?</a:t>
          </a:r>
        </a:p>
      </dsp:txBody>
      <dsp:txXfrm>
        <a:off x="928331" y="2548931"/>
        <a:ext cx="2610691" cy="1917379"/>
      </dsp:txXfrm>
    </dsp:sp>
    <dsp:sp modelId="{D0BC3B77-1144-4A84-8560-7A0CE2E69C35}">
      <dsp:nvSpPr>
        <dsp:cNvPr id="0" name=""/>
        <dsp:cNvSpPr/>
      </dsp:nvSpPr>
      <dsp:spPr>
        <a:xfrm>
          <a:off x="3598675" y="1601059"/>
          <a:ext cx="1323844" cy="1323844"/>
        </a:xfrm>
        <a:prstGeom prst="downArrow">
          <a:avLst>
            <a:gd name="adj1" fmla="val 55000"/>
            <a:gd name="adj2" fmla="val 45000"/>
          </a:avLst>
        </a:prstGeom>
        <a:solidFill>
          <a:schemeClr val="accent5">
            <a:tint val="40000"/>
            <a:alpha val="90000"/>
            <a:hueOff val="0"/>
            <a:satOff val="0"/>
            <a:lumOff val="0"/>
            <a:alphaOff val="0"/>
          </a:schemeClr>
        </a:solidFill>
        <a:ln w="25400" cap="flat" cmpd="sng" algn="ctr">
          <a:solidFill>
            <a:schemeClr val="accent5">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marL="0" lvl="0" indent="0" algn="ctr" defTabSz="1600200">
            <a:lnSpc>
              <a:spcPct val="90000"/>
            </a:lnSpc>
            <a:spcBef>
              <a:spcPct val="0"/>
            </a:spcBef>
            <a:spcAft>
              <a:spcPct val="35000"/>
            </a:spcAft>
            <a:buNone/>
          </a:pPr>
          <a:endParaRPr lang="en-US" sz="3600" kern="1200" dirty="0"/>
        </a:p>
      </dsp:txBody>
      <dsp:txXfrm>
        <a:off x="3896540" y="1601059"/>
        <a:ext cx="728114" cy="996193"/>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C1BFF665-A431-423A-8E99-46A6AC10A599}" type="datetimeFigureOut">
              <a:rPr lang="en-US" smtClean="0"/>
              <a:pPr/>
              <a:t>5/13/2019</a:t>
            </a:fld>
            <a:endParaRPr lang="en-US" dirty="0"/>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32B63D2D-29C9-4FD8-AA42-E975D4858AF2}" type="slidenum">
              <a:rPr lang="en-US" smtClean="0"/>
              <a:pPr/>
              <a:t>‹#›</a:t>
            </a:fld>
            <a:endParaRPr lang="en-US" dirty="0"/>
          </a:p>
        </p:txBody>
      </p:sp>
    </p:spTree>
    <p:extLst>
      <p:ext uri="{BB962C8B-B14F-4D97-AF65-F5344CB8AC3E}">
        <p14:creationId xmlns:p14="http://schemas.microsoft.com/office/powerpoint/2010/main" val="381426843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81CC13FF-8D04-4BEC-B8D1-66B1A302CC68}" type="datetimeFigureOut">
              <a:rPr lang="en-US" smtClean="0"/>
              <a:pPr/>
              <a:t>5/13/2019</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62583AE9-5228-4641-AE46-DAC04049BDD6}" type="slidenum">
              <a:rPr lang="en-US" smtClean="0"/>
              <a:pPr/>
              <a:t>‹#›</a:t>
            </a:fld>
            <a:endParaRPr lang="en-US" dirty="0"/>
          </a:p>
        </p:txBody>
      </p:sp>
    </p:spTree>
    <p:extLst>
      <p:ext uri="{BB962C8B-B14F-4D97-AF65-F5344CB8AC3E}">
        <p14:creationId xmlns:p14="http://schemas.microsoft.com/office/powerpoint/2010/main" val="400956895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3" Type="http://schemas.openxmlformats.org/officeDocument/2006/relationships/hyperlink" Target="https://store.samhsa.gov/shin/content/SMA14-4884/SMA14-4884.pdf" TargetMode="External"/><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lvl="0" indent="-171450" algn="l" defTabSz="914400" rtl="0" eaLnBrk="1" fontAlgn="auto" latinLnBrk="0" hangingPunct="1">
              <a:lnSpc>
                <a:spcPct val="100000"/>
              </a:lnSpc>
              <a:spcBef>
                <a:spcPts val="0"/>
              </a:spcBef>
              <a:spcAft>
                <a:spcPts val="0"/>
              </a:spcAft>
              <a:buClrTx/>
              <a:buSzTx/>
              <a:buFont typeface="Wingdings" panose="05000000000000000000" pitchFamily="2" charset="2"/>
              <a:buChar char="v"/>
              <a:tabLst/>
              <a:defRPr/>
            </a:pPr>
            <a:r>
              <a:rPr lang="en-US" dirty="0"/>
              <a:t>F741:  What Staff Behavioral Health Competency Looks Like</a:t>
            </a:r>
          </a:p>
          <a:p>
            <a:pPr marL="0" indent="0">
              <a:buFont typeface="Wingdings" panose="05000000000000000000" pitchFamily="2" charset="2"/>
              <a:buNone/>
            </a:pPr>
            <a:endParaRPr lang="en-US" i="1" dirty="0"/>
          </a:p>
          <a:p>
            <a:pPr marL="171450" indent="-171450">
              <a:buFont typeface="Wingdings" panose="05000000000000000000" pitchFamily="2" charset="2"/>
              <a:buChar char="v"/>
            </a:pPr>
            <a:r>
              <a:rPr lang="en-US" i="1" dirty="0"/>
              <a:t>NOTE TO SPEAKER:  </a:t>
            </a:r>
            <a:r>
              <a:rPr lang="en-US" dirty="0"/>
              <a:t>As attendees enter the room, this slide should be on the screen.  Be certain each person signs the attendance sheet or uses whatever facility method tracks their attendance at in-services.  Introduce yourself and the topic of competency as it relates to the provision of care and services for Behavioral Health.</a:t>
            </a:r>
          </a:p>
          <a:p>
            <a:pPr marL="171450" indent="-171450">
              <a:buFont typeface="Wingdings" panose="05000000000000000000" pitchFamily="2" charset="2"/>
              <a:buChar char="v"/>
            </a:pPr>
            <a:endParaRPr lang="en-US" i="1" dirty="0"/>
          </a:p>
          <a:p>
            <a:pPr marL="171450" indent="-171450">
              <a:buFont typeface="Wingdings" panose="05000000000000000000" pitchFamily="2" charset="2"/>
              <a:buChar char="v"/>
            </a:pPr>
            <a:r>
              <a:rPr lang="en-US" i="1" dirty="0"/>
              <a:t>NOTE TO SPEAKER:  </a:t>
            </a:r>
            <a:r>
              <a:rPr lang="en-US" dirty="0"/>
              <a:t>Whenever you see the symbol to the left in the speaker’s notes, please read the associated instructions.  </a:t>
            </a:r>
            <a:r>
              <a:rPr lang="en-US" b="1" u="sng" dirty="0"/>
              <a:t>Whenever you see bold and underlined content in the speaker’s notes, please emphasize this information to the attendees.  You could subtly hint that it may be on the test.</a:t>
            </a:r>
            <a:endParaRPr lang="en-US" dirty="0"/>
          </a:p>
          <a:p>
            <a:endParaRPr lang="en-US" dirty="0"/>
          </a:p>
        </p:txBody>
      </p:sp>
      <p:sp>
        <p:nvSpPr>
          <p:cNvPr id="4" name="Slide Number Placeholder 3"/>
          <p:cNvSpPr>
            <a:spLocks noGrp="1"/>
          </p:cNvSpPr>
          <p:nvPr>
            <p:ph type="sldNum" sz="quarter" idx="5"/>
          </p:nvPr>
        </p:nvSpPr>
        <p:spPr/>
        <p:txBody>
          <a:bodyPr/>
          <a:lstStyle/>
          <a:p>
            <a:fld id="{62583AE9-5228-4641-AE46-DAC04049BDD6}" type="slidenum">
              <a:rPr lang="en-US" smtClean="0"/>
              <a:pPr/>
              <a:t>1</a:t>
            </a:fld>
            <a:endParaRPr lang="en-US" dirty="0"/>
          </a:p>
        </p:txBody>
      </p:sp>
    </p:spTree>
    <p:extLst>
      <p:ext uri="{BB962C8B-B14F-4D97-AF65-F5344CB8AC3E}">
        <p14:creationId xmlns:p14="http://schemas.microsoft.com/office/powerpoint/2010/main" val="110678557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a:bodyPr>
          <a:lstStyle/>
          <a:p>
            <a:r>
              <a:rPr lang="en-US" dirty="0"/>
              <a:t>If someone has a mood disorder, their general emotional state or mood is distorted or inconsistent with their circumstances and interferes with their ability to function. They may be extremely sad, empty, or irritable (depressed), or they may have periods of depression alternating with being excessively happy (mania).</a:t>
            </a:r>
          </a:p>
          <a:p>
            <a:endParaRPr lang="en-US" dirty="0"/>
          </a:p>
          <a:p>
            <a:r>
              <a:rPr lang="en-US" dirty="0"/>
              <a:t>Anxiety disorders can also affect someone’s mood and often occur along with depression. Mood disorders may increase the risk of suicide.</a:t>
            </a:r>
          </a:p>
          <a:p>
            <a:endParaRPr lang="en-US" dirty="0"/>
          </a:p>
          <a:p>
            <a:r>
              <a:rPr lang="en-US" dirty="0"/>
              <a:t>At regular intervals, Social Services or Nursing staff members conduct a resident interview known as the PHQ-9 to determine if the resident has any depressed mood indicators.  If the resident can’t or won’t complete the interview, staff may ask direct caregivers if they have observed any of the indicators:</a:t>
            </a:r>
          </a:p>
          <a:p>
            <a:endParaRPr lang="en-US" dirty="0"/>
          </a:p>
          <a:p>
            <a:pPr marL="228600" indent="-228600">
              <a:buAutoNum type="alphaUcPeriod"/>
            </a:pPr>
            <a:r>
              <a:rPr lang="en-US" dirty="0"/>
              <a:t>Little interest or pleasure in doing things.</a:t>
            </a:r>
          </a:p>
          <a:p>
            <a:pPr marL="228600" indent="-228600">
              <a:buAutoNum type="alphaUcPeriod"/>
            </a:pPr>
            <a:r>
              <a:rPr lang="en-US" dirty="0"/>
              <a:t>Feeling down, depressed, or hopeless. </a:t>
            </a:r>
          </a:p>
          <a:p>
            <a:pPr marL="228600" indent="-228600">
              <a:buAutoNum type="alphaUcPeriod"/>
            </a:pPr>
            <a:r>
              <a:rPr lang="en-US" dirty="0"/>
              <a:t>Trouble falling or staying asleep, or sleeping too much.</a:t>
            </a:r>
          </a:p>
          <a:p>
            <a:pPr marL="228600" indent="-228600">
              <a:buAutoNum type="alphaUcPeriod"/>
            </a:pPr>
            <a:r>
              <a:rPr lang="en-US" dirty="0"/>
              <a:t>Feeling tired or having little energy. </a:t>
            </a:r>
          </a:p>
          <a:p>
            <a:pPr marL="228600" indent="-228600">
              <a:buAutoNum type="alphaUcPeriod"/>
            </a:pPr>
            <a:r>
              <a:rPr lang="en-US" dirty="0"/>
              <a:t>Poor appetite or overeating. </a:t>
            </a:r>
          </a:p>
          <a:p>
            <a:pPr marL="228600" indent="-228600">
              <a:buAutoNum type="alphaUcPeriod"/>
            </a:pPr>
            <a:r>
              <a:rPr lang="en-US" dirty="0"/>
              <a:t>Feeling bad about yourself - or that you are a failure or have let yourself or your family down. </a:t>
            </a:r>
          </a:p>
          <a:p>
            <a:pPr marL="228600" indent="-228600">
              <a:buAutoNum type="alphaUcPeriod"/>
            </a:pPr>
            <a:r>
              <a:rPr lang="en-US" dirty="0"/>
              <a:t>Trouble concentrating on things, such as reading the newspaper or watching television. </a:t>
            </a:r>
          </a:p>
          <a:p>
            <a:pPr marL="228600" indent="-228600">
              <a:buAutoNum type="alphaUcPeriod"/>
            </a:pPr>
            <a:r>
              <a:rPr lang="en-US" dirty="0"/>
              <a:t>Moving or speaking so slowly that other people could have noticed. Or the opposite - being so fidgety or restless that you have been moving around a lot more than usual. </a:t>
            </a:r>
          </a:p>
          <a:p>
            <a:pPr marL="228600" indent="-228600">
              <a:buAutoNum type="alphaUcPeriod"/>
            </a:pPr>
            <a:r>
              <a:rPr lang="en-US" dirty="0"/>
              <a:t>Thoughts that you would be better off dead, or of hurting yourself in some way</a:t>
            </a:r>
          </a:p>
          <a:p>
            <a:endParaRPr lang="en-US" dirty="0"/>
          </a:p>
        </p:txBody>
      </p:sp>
      <p:sp>
        <p:nvSpPr>
          <p:cNvPr id="4" name="Slide Number Placeholder 3"/>
          <p:cNvSpPr>
            <a:spLocks noGrp="1"/>
          </p:cNvSpPr>
          <p:nvPr>
            <p:ph type="sldNum" sz="quarter" idx="5"/>
          </p:nvPr>
        </p:nvSpPr>
        <p:spPr/>
        <p:txBody>
          <a:bodyPr/>
          <a:lstStyle/>
          <a:p>
            <a:fld id="{62583AE9-5228-4641-AE46-DAC04049BDD6}" type="slidenum">
              <a:rPr lang="en-US" smtClean="0"/>
              <a:pPr/>
              <a:t>10</a:t>
            </a:fld>
            <a:endParaRPr lang="en-US" dirty="0"/>
          </a:p>
        </p:txBody>
      </p:sp>
    </p:spTree>
    <p:extLst>
      <p:ext uri="{BB962C8B-B14F-4D97-AF65-F5344CB8AC3E}">
        <p14:creationId xmlns:p14="http://schemas.microsoft.com/office/powerpoint/2010/main" val="385845339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r>
              <a:rPr lang="en-US" dirty="0"/>
              <a:t>This item documents if appropriate clinical staff and/or mental health provider were informed that the resident expressed that he or she had thoughts of being better off dead, or hurting him or herself in some way. </a:t>
            </a:r>
          </a:p>
          <a:p>
            <a:r>
              <a:rPr lang="en-US" b="1" dirty="0"/>
              <a:t>• </a:t>
            </a:r>
            <a:r>
              <a:rPr lang="en-US" dirty="0"/>
              <a:t>It is well-known that untreated depression can cause significant distress and increased mortality in the geriatric population beyond the effects of other risk factors. </a:t>
            </a:r>
          </a:p>
          <a:p>
            <a:r>
              <a:rPr lang="en-US" b="1" dirty="0"/>
              <a:t>• </a:t>
            </a:r>
            <a:r>
              <a:rPr lang="en-US" dirty="0"/>
              <a:t>Although rates of suicide have historically been lower in nursing homes than for comparable individuals living in the community, indirect self-harm and life threatening behaviors, including poor nutrition and treatment refusal are common. </a:t>
            </a:r>
          </a:p>
          <a:p>
            <a:r>
              <a:rPr lang="en-US" b="1" dirty="0"/>
              <a:t>• </a:t>
            </a:r>
            <a:r>
              <a:rPr lang="en-US" dirty="0"/>
              <a:t>Recognition and treatment of depression in the nursing home can be lifesaving, reducing the risk of mortality within the nursing home and also for those discharged to the community. </a:t>
            </a:r>
          </a:p>
          <a:p>
            <a:endParaRPr lang="en-US" dirty="0"/>
          </a:p>
        </p:txBody>
      </p:sp>
      <p:sp>
        <p:nvSpPr>
          <p:cNvPr id="4" name="Slide Number Placeholder 3"/>
          <p:cNvSpPr>
            <a:spLocks noGrp="1"/>
          </p:cNvSpPr>
          <p:nvPr>
            <p:ph type="sldNum" sz="quarter" idx="5"/>
          </p:nvPr>
        </p:nvSpPr>
        <p:spPr/>
        <p:txBody>
          <a:bodyPr/>
          <a:lstStyle/>
          <a:p>
            <a:fld id="{62583AE9-5228-4641-AE46-DAC04049BDD6}" type="slidenum">
              <a:rPr lang="en-US" smtClean="0"/>
              <a:pPr/>
              <a:t>11</a:t>
            </a:fld>
            <a:endParaRPr lang="en-US" dirty="0"/>
          </a:p>
        </p:txBody>
      </p:sp>
    </p:spTree>
    <p:extLst>
      <p:ext uri="{BB962C8B-B14F-4D97-AF65-F5344CB8AC3E}">
        <p14:creationId xmlns:p14="http://schemas.microsoft.com/office/powerpoint/2010/main" val="143566596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Staff competencies are the knowledge, skills, and abilities that lead toward high-quality care and services.  When it comes to Behavioral Health care and services, some of the most important competencies include:</a:t>
            </a:r>
          </a:p>
          <a:p>
            <a:endParaRPr lang="en-US" dirty="0"/>
          </a:p>
          <a:p>
            <a:pPr marL="171450" indent="-171450">
              <a:buFont typeface="Arial" panose="020B0604020202020204" pitchFamily="34" charset="0"/>
              <a:buChar char="•"/>
            </a:pPr>
            <a:r>
              <a:rPr lang="en-US" dirty="0"/>
              <a:t>Communication and interpersonal skills </a:t>
            </a:r>
          </a:p>
          <a:p>
            <a:pPr marL="171450" indent="-171450">
              <a:buFont typeface="Arial" panose="020B0604020202020204" pitchFamily="34" charset="0"/>
              <a:buChar char="•"/>
            </a:pPr>
            <a:r>
              <a:rPr lang="en-US" dirty="0"/>
              <a:t>Promoting residents' independence </a:t>
            </a:r>
          </a:p>
          <a:p>
            <a:pPr marL="171450" indent="-171450">
              <a:buFont typeface="Arial" panose="020B0604020202020204" pitchFamily="34" charset="0"/>
              <a:buChar char="•"/>
            </a:pPr>
            <a:r>
              <a:rPr lang="en-US" dirty="0"/>
              <a:t>Respecting residents' rights </a:t>
            </a:r>
          </a:p>
          <a:p>
            <a:pPr marL="171450" indent="-171450">
              <a:buFont typeface="Arial" panose="020B0604020202020204" pitchFamily="34" charset="0"/>
              <a:buChar char="•"/>
            </a:pPr>
            <a:r>
              <a:rPr lang="en-US" dirty="0"/>
              <a:t>Caring for the residents' environment </a:t>
            </a:r>
          </a:p>
          <a:p>
            <a:pPr marL="171450" indent="-171450">
              <a:buFont typeface="Arial" panose="020B0604020202020204" pitchFamily="34" charset="0"/>
              <a:buChar char="•"/>
            </a:pPr>
            <a:r>
              <a:rPr lang="en-US" dirty="0"/>
              <a:t>Mental health and social service needs </a:t>
            </a:r>
          </a:p>
          <a:p>
            <a:pPr marL="171450" indent="-171450">
              <a:buFont typeface="Arial" panose="020B0604020202020204" pitchFamily="34" charset="0"/>
              <a:buChar char="•"/>
            </a:pPr>
            <a:r>
              <a:rPr lang="en-US" dirty="0"/>
              <a:t>Care of cognitively impaired residents</a:t>
            </a:r>
          </a:p>
          <a:p>
            <a:endParaRPr lang="en-US" dirty="0"/>
          </a:p>
          <a:p>
            <a:r>
              <a:rPr lang="en-US" dirty="0"/>
              <a:t>Dementia care is a very important part of the Behavioral Health regulations.  This facility will present additional in-services focusing specifically on dementia care.</a:t>
            </a:r>
          </a:p>
          <a:p>
            <a:endParaRPr lang="en-US" dirty="0"/>
          </a:p>
          <a:p>
            <a:r>
              <a:rPr lang="en-US" dirty="0"/>
              <a:t>A new portion of Behavioral Health regulations takes/took effect November 28, 2019.  This is trauma-informed care and PTSD (Post-Traumatic Stress Disorder).</a:t>
            </a:r>
          </a:p>
          <a:p>
            <a:endParaRPr lang="en-US" dirty="0"/>
          </a:p>
        </p:txBody>
      </p:sp>
      <p:sp>
        <p:nvSpPr>
          <p:cNvPr id="4" name="Slide Number Placeholder 3"/>
          <p:cNvSpPr>
            <a:spLocks noGrp="1"/>
          </p:cNvSpPr>
          <p:nvPr>
            <p:ph type="sldNum" sz="quarter" idx="5"/>
          </p:nvPr>
        </p:nvSpPr>
        <p:spPr/>
        <p:txBody>
          <a:bodyPr/>
          <a:lstStyle/>
          <a:p>
            <a:fld id="{62583AE9-5228-4641-AE46-DAC04049BDD6}" type="slidenum">
              <a:rPr lang="en-US" smtClean="0"/>
              <a:pPr/>
              <a:t>12</a:t>
            </a:fld>
            <a:endParaRPr lang="en-US" dirty="0"/>
          </a:p>
        </p:txBody>
      </p:sp>
    </p:spTree>
    <p:extLst>
      <p:ext uri="{BB962C8B-B14F-4D97-AF65-F5344CB8AC3E}">
        <p14:creationId xmlns:p14="http://schemas.microsoft.com/office/powerpoint/2010/main" val="289581002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70000" lnSpcReduction="20000"/>
          </a:bodyPr>
          <a:lstStyle/>
          <a:p>
            <a:r>
              <a:rPr lang="en-US" dirty="0"/>
              <a:t>The coping skills of a person with a history of trauma or PTSD will vary, so assessment of symptoms and implementation of care strategies should be highly individualized. </a:t>
            </a:r>
          </a:p>
          <a:p>
            <a:endParaRPr lang="en-US" dirty="0"/>
          </a:p>
          <a:p>
            <a:r>
              <a:rPr lang="en-US" b="1" dirty="0"/>
              <a:t>Adjustment Difficulty </a:t>
            </a:r>
            <a:r>
              <a:rPr lang="en-US" dirty="0"/>
              <a:t>can occur with any resident.</a:t>
            </a:r>
          </a:p>
          <a:p>
            <a:pPr marL="342900" indent="-342900">
              <a:buFont typeface="Arial" panose="020B0604020202020204" pitchFamily="34" charset="0"/>
              <a:buChar char="•"/>
            </a:pPr>
            <a:r>
              <a:rPr lang="en-US" dirty="0"/>
              <a:t>Symptoms occur within 3 months of the onset of a stressor and last no longer than 6 months after the stressor or its consequences have ended.  This is often an issue cited by Social Services staff on the baseline or initial comprehensive care plans of newly admitted residents.</a:t>
            </a:r>
          </a:p>
          <a:p>
            <a:pPr marL="342900" indent="-342900">
              <a:buFont typeface="Arial" panose="020B0604020202020204" pitchFamily="34" charset="0"/>
              <a:buChar char="•"/>
            </a:pPr>
            <a:r>
              <a:rPr lang="en-US" dirty="0"/>
              <a:t>Adjustment difficulty is characterized by distress that is out of proportion to the severity or intensity of the stressor, taking into account external context and cultural factors, and/or a significant impairment in social, occupational, or other important areas of functioning.</a:t>
            </a:r>
          </a:p>
          <a:p>
            <a:pPr marL="342900" indent="-342900">
              <a:buFont typeface="Arial" panose="020B0604020202020204" pitchFamily="34" charset="0"/>
              <a:buChar char="•"/>
            </a:pPr>
            <a:r>
              <a:rPr lang="en-US" dirty="0"/>
              <a:t>May be related to a single event or involve multiple stressors and may be recurrent or continuous. </a:t>
            </a:r>
          </a:p>
          <a:p>
            <a:pPr marL="342900" indent="-342900">
              <a:buFont typeface="Arial" panose="020B0604020202020204" pitchFamily="34" charset="0"/>
              <a:buChar char="•"/>
            </a:pPr>
            <a:r>
              <a:rPr lang="en-US" dirty="0"/>
              <a:t>May cause a depressed mood, anxiety, and/or aggression. </a:t>
            </a:r>
          </a:p>
          <a:p>
            <a:pPr marL="342900" indent="-342900">
              <a:buFont typeface="Arial" panose="020B0604020202020204" pitchFamily="34" charset="0"/>
              <a:buChar char="•"/>
            </a:pPr>
            <a:r>
              <a:rPr lang="en-US" dirty="0"/>
              <a:t>May be diagnosed following the death of a loved one when the intensity, quality, or persistence of grief exceeds what normally might be expected. </a:t>
            </a:r>
          </a:p>
          <a:p>
            <a:pPr marL="342900" indent="-342900">
              <a:buFont typeface="Arial" panose="020B0604020202020204" pitchFamily="34" charset="0"/>
              <a:buChar char="•"/>
            </a:pPr>
            <a:r>
              <a:rPr lang="en-US" dirty="0"/>
              <a:t>Can occur for individuals with or without PTSD or a history of trauma. </a:t>
            </a:r>
          </a:p>
          <a:p>
            <a:endParaRPr lang="en-US" dirty="0"/>
          </a:p>
          <a:p>
            <a:r>
              <a:rPr lang="en-US" b="1" dirty="0"/>
              <a:t>Trauma History </a:t>
            </a:r>
            <a:r>
              <a:rPr lang="en-US" dirty="0"/>
              <a:t>is not something that every resident or resident representative or family feels comfortable talking about.  This could involve issues of domestic violence, rape, abuse, neglect, financial exploitation, war  (military or civilian experiences), </a:t>
            </a:r>
            <a:r>
              <a:rPr lang="en-US" i="1" dirty="0"/>
              <a:t>etc.</a:t>
            </a:r>
            <a:endParaRPr lang="en-US" b="1" i="1" dirty="0"/>
          </a:p>
          <a:p>
            <a:pPr marL="342900" indent="-342900">
              <a:buFont typeface="Arial" panose="020B0604020202020204" pitchFamily="34" charset="0"/>
              <a:buChar char="•"/>
            </a:pPr>
            <a:r>
              <a:rPr lang="en-US" dirty="0"/>
              <a:t>Involves psychological distress, following a traumatic or stressful event, that is often variable. </a:t>
            </a:r>
          </a:p>
          <a:p>
            <a:pPr marL="342900" indent="-342900">
              <a:buFont typeface="Arial" panose="020B0604020202020204" pitchFamily="34" charset="0"/>
              <a:buChar char="•"/>
            </a:pPr>
            <a:r>
              <a:rPr lang="en-US" dirty="0"/>
              <a:t>May be connected to feelings of anxiety and/or fear. </a:t>
            </a:r>
          </a:p>
          <a:p>
            <a:pPr marL="342900" indent="-342900">
              <a:buFont typeface="Arial" panose="020B0604020202020204" pitchFamily="34" charset="0"/>
              <a:buChar char="•"/>
            </a:pPr>
            <a:r>
              <a:rPr lang="en-US" dirty="0"/>
              <a:t>Often involves expressions of anger or aggressiveness. </a:t>
            </a:r>
          </a:p>
          <a:p>
            <a:pPr marL="342900" indent="-342900">
              <a:buFont typeface="Arial" panose="020B0604020202020204" pitchFamily="34" charset="0"/>
              <a:buChar char="•"/>
            </a:pPr>
            <a:r>
              <a:rPr lang="en-US" dirty="0"/>
              <a:t>Some individuals who experience trauma will develop PTSD. </a:t>
            </a:r>
          </a:p>
          <a:p>
            <a:endParaRPr lang="en-US" dirty="0"/>
          </a:p>
          <a:p>
            <a:r>
              <a:rPr lang="en-US" b="1" dirty="0"/>
              <a:t>PTSD</a:t>
            </a:r>
          </a:p>
          <a:p>
            <a:pPr marL="342900" indent="-342900">
              <a:buFont typeface="Arial" panose="020B0604020202020204" pitchFamily="34" charset="0"/>
              <a:buChar char="•"/>
            </a:pPr>
            <a:r>
              <a:rPr lang="en-US" dirty="0"/>
              <a:t>Involves the development of symptoms following exposure to one or more traumatic, life-threatening events.  This is commonly thought of related to military or war-time experiences, but it could also be hurricanes, tornados, floods, fires, vehicle accidents, rape, mass shootings, </a:t>
            </a:r>
            <a:r>
              <a:rPr lang="en-US" i="1" dirty="0"/>
              <a:t>etc</a:t>
            </a:r>
            <a:r>
              <a:rPr lang="en-US" dirty="0"/>
              <a:t>.</a:t>
            </a:r>
          </a:p>
          <a:p>
            <a:pPr marL="342900" indent="-342900">
              <a:buFont typeface="Arial" panose="020B0604020202020204" pitchFamily="34" charset="0"/>
              <a:buChar char="•"/>
            </a:pPr>
            <a:r>
              <a:rPr lang="en-US" dirty="0"/>
              <a:t>PTSD usually develops within the first 3 months after the trauma occurs, although there may be a delay in months or even years. </a:t>
            </a:r>
          </a:p>
          <a:p>
            <a:pPr marL="342900" indent="-342900">
              <a:buFont typeface="Arial" panose="020B0604020202020204" pitchFamily="34" charset="0"/>
              <a:buChar char="•"/>
            </a:pPr>
            <a:r>
              <a:rPr lang="en-US" dirty="0"/>
              <a:t>Symptoms may include, but are not limited to, the re-experiencing or re-living of the stressful event (</a:t>
            </a:r>
            <a:r>
              <a:rPr lang="en-US" i="1" dirty="0"/>
              <a:t>e.g., </a:t>
            </a:r>
            <a:r>
              <a:rPr lang="en-US" dirty="0"/>
              <a:t>flashbacks or disturbing dreams), emotional and behavioral expressions of distress (</a:t>
            </a:r>
            <a:r>
              <a:rPr lang="en-US" i="1" dirty="0"/>
              <a:t>e.g., </a:t>
            </a:r>
            <a:r>
              <a:rPr lang="en-US" dirty="0"/>
              <a:t>outbursts of anger, irritability, or hostility), extreme discontentment or inability to experience pleasure, as well as dissociation (</a:t>
            </a:r>
            <a:r>
              <a:rPr lang="en-US" i="1" dirty="0"/>
              <a:t>e.g., </a:t>
            </a:r>
            <a:r>
              <a:rPr lang="en-US" dirty="0"/>
              <a:t>detachment from reality, avoidance, or social withdrawal), hyperarousal (</a:t>
            </a:r>
            <a:r>
              <a:rPr lang="en-US" i="1" dirty="0"/>
              <a:t>e.g., </a:t>
            </a:r>
            <a:r>
              <a:rPr lang="en-US" dirty="0"/>
              <a:t>increased startle response or difficulty sleeping). </a:t>
            </a:r>
          </a:p>
          <a:p>
            <a:pPr marL="342900" indent="-342900">
              <a:buFont typeface="Arial" panose="020B0604020202020204" pitchFamily="34" charset="0"/>
              <a:buChar char="•"/>
            </a:pPr>
            <a:r>
              <a:rPr lang="en-US" dirty="0"/>
              <a:t>May be severe or long-lasting when the stressor is interpersonal and intentional (</a:t>
            </a:r>
            <a:r>
              <a:rPr lang="en-US" i="1" dirty="0"/>
              <a:t>e.g., </a:t>
            </a:r>
            <a:r>
              <a:rPr lang="en-US" dirty="0"/>
              <a:t>torture or sexual violence). </a:t>
            </a:r>
          </a:p>
          <a:p>
            <a:endParaRPr lang="en-US" dirty="0"/>
          </a:p>
        </p:txBody>
      </p:sp>
      <p:sp>
        <p:nvSpPr>
          <p:cNvPr id="4" name="Slide Number Placeholder 3"/>
          <p:cNvSpPr>
            <a:spLocks noGrp="1"/>
          </p:cNvSpPr>
          <p:nvPr>
            <p:ph type="sldNum" sz="quarter" idx="5"/>
          </p:nvPr>
        </p:nvSpPr>
        <p:spPr/>
        <p:txBody>
          <a:bodyPr/>
          <a:lstStyle/>
          <a:p>
            <a:fld id="{62583AE9-5228-4641-AE46-DAC04049BDD6}" type="slidenum">
              <a:rPr lang="en-US" smtClean="0"/>
              <a:pPr/>
              <a:t>13</a:t>
            </a:fld>
            <a:endParaRPr lang="en-US" dirty="0"/>
          </a:p>
        </p:txBody>
      </p:sp>
    </p:spTree>
    <p:extLst>
      <p:ext uri="{BB962C8B-B14F-4D97-AF65-F5344CB8AC3E}">
        <p14:creationId xmlns:p14="http://schemas.microsoft.com/office/powerpoint/2010/main" val="417678460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solidFill>
                  <a:schemeClr val="tx1"/>
                </a:solidFill>
                <a:latin typeface="+mn-lt"/>
                <a:cs typeface="+mn-cs"/>
              </a:rPr>
              <a:t>Caring for residents with mental and psychosocial disorders, as well as residents with a history of trauma and/or post-traumatic stress disorder, that have been identified in the facility assessment conducted pursuant to §483.70(e), and as linked to history of trauma and/or post-traumatic stress disorder, will be implemented 11/28/19.</a:t>
            </a:r>
          </a:p>
          <a:p>
            <a:r>
              <a:rPr lang="en-US" dirty="0"/>
              <a:t>50% of people report a history of trauma!  It is more common than you think!</a:t>
            </a:r>
          </a:p>
          <a:p>
            <a:endParaRPr lang="en-US" dirty="0"/>
          </a:p>
        </p:txBody>
      </p:sp>
      <p:sp>
        <p:nvSpPr>
          <p:cNvPr id="4" name="Slide Number Placeholder 3"/>
          <p:cNvSpPr>
            <a:spLocks noGrp="1"/>
          </p:cNvSpPr>
          <p:nvPr>
            <p:ph type="sldNum" sz="quarter" idx="5"/>
          </p:nvPr>
        </p:nvSpPr>
        <p:spPr/>
        <p:txBody>
          <a:bodyPr/>
          <a:lstStyle/>
          <a:p>
            <a:fld id="{62583AE9-5228-4641-AE46-DAC04049BDD6}" type="slidenum">
              <a:rPr lang="en-US" smtClean="0"/>
              <a:pPr/>
              <a:t>14</a:t>
            </a:fld>
            <a:endParaRPr lang="en-US" dirty="0"/>
          </a:p>
        </p:txBody>
      </p:sp>
    </p:spTree>
    <p:extLst>
      <p:ext uri="{BB962C8B-B14F-4D97-AF65-F5344CB8AC3E}">
        <p14:creationId xmlns:p14="http://schemas.microsoft.com/office/powerpoint/2010/main" val="170498070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spcBef>
                <a:spcPts val="600"/>
              </a:spcBef>
              <a:spcAft>
                <a:spcPts val="600"/>
              </a:spcAft>
              <a:buNone/>
            </a:pPr>
            <a:r>
              <a:rPr lang="en-US" b="1" dirty="0"/>
              <a:t>Results from:</a:t>
            </a:r>
          </a:p>
          <a:p>
            <a:pPr marL="274313" indent="-274313">
              <a:spcBef>
                <a:spcPts val="600"/>
              </a:spcBef>
              <a:spcAft>
                <a:spcPts val="600"/>
              </a:spcAft>
              <a:buFont typeface="Arial" panose="020B0604020202020204" pitchFamily="34" charset="0"/>
              <a:buChar char="•"/>
            </a:pPr>
            <a:r>
              <a:rPr lang="en-US" dirty="0"/>
              <a:t>Abuse</a:t>
            </a:r>
          </a:p>
          <a:p>
            <a:pPr marL="274313" indent="-274313">
              <a:spcBef>
                <a:spcPts val="600"/>
              </a:spcBef>
              <a:spcAft>
                <a:spcPts val="600"/>
              </a:spcAft>
              <a:buFont typeface="Arial" panose="020B0604020202020204" pitchFamily="34" charset="0"/>
              <a:buChar char="•"/>
            </a:pPr>
            <a:r>
              <a:rPr lang="en-US" dirty="0"/>
              <a:t>Neglect</a:t>
            </a:r>
          </a:p>
          <a:p>
            <a:pPr marL="274313" indent="-274313">
              <a:spcBef>
                <a:spcPts val="600"/>
              </a:spcBef>
              <a:spcAft>
                <a:spcPts val="600"/>
              </a:spcAft>
              <a:buFont typeface="Arial" panose="020B0604020202020204" pitchFamily="34" charset="0"/>
              <a:buChar char="•"/>
            </a:pPr>
            <a:r>
              <a:rPr lang="en-US" dirty="0"/>
              <a:t>Loss</a:t>
            </a:r>
          </a:p>
          <a:p>
            <a:pPr marL="274313" indent="-274313">
              <a:spcBef>
                <a:spcPts val="600"/>
              </a:spcBef>
              <a:spcAft>
                <a:spcPts val="600"/>
              </a:spcAft>
              <a:buFont typeface="Arial" panose="020B0604020202020204" pitchFamily="34" charset="0"/>
              <a:buChar char="•"/>
            </a:pPr>
            <a:r>
              <a:rPr lang="en-US" dirty="0"/>
              <a:t>Disaster</a:t>
            </a:r>
          </a:p>
          <a:p>
            <a:pPr marL="274313" indent="-274313">
              <a:spcBef>
                <a:spcPts val="600"/>
              </a:spcBef>
              <a:spcAft>
                <a:spcPts val="600"/>
              </a:spcAft>
              <a:buFont typeface="Arial" panose="020B0604020202020204" pitchFamily="34" charset="0"/>
              <a:buChar char="•"/>
            </a:pPr>
            <a:r>
              <a:rPr lang="en-US" dirty="0"/>
              <a:t>War</a:t>
            </a:r>
          </a:p>
          <a:p>
            <a:pPr marL="274313" indent="-274313">
              <a:spcBef>
                <a:spcPts val="600"/>
              </a:spcBef>
              <a:spcAft>
                <a:spcPts val="600"/>
              </a:spcAft>
              <a:buFont typeface="Arial" panose="020B0604020202020204" pitchFamily="34" charset="0"/>
              <a:buChar char="•"/>
            </a:pPr>
            <a:r>
              <a:rPr lang="en-US" dirty="0"/>
              <a:t>Other harmful experiences</a:t>
            </a:r>
          </a:p>
          <a:p>
            <a:r>
              <a:rPr lang="en-US" dirty="0"/>
              <a:t>SAMSA is:  “</a:t>
            </a:r>
            <a:r>
              <a:rPr lang="en-US" sz="1200" b="0" i="0" u="none" strike="noStrike" kern="1200" dirty="0">
                <a:solidFill>
                  <a:schemeClr val="tx1"/>
                </a:solidFill>
                <a:effectLst/>
                <a:latin typeface="+mn-lt"/>
                <a:ea typeface="+mn-ea"/>
                <a:cs typeface="+mn-cs"/>
              </a:rPr>
              <a:t>The Substance Abuse and Mental Health Services Administration (SAMHSA) is the agency within the U.S. Department of Health and Human Services that leads public health efforts to advance the behavioral health of the nation. SAMHSA's mission is to reduce the impact of substance abuse and mental illness on America's communities.”</a:t>
            </a:r>
            <a:endParaRPr lang="en-US" dirty="0"/>
          </a:p>
          <a:p>
            <a:endParaRPr lang="en-US" dirty="0"/>
          </a:p>
        </p:txBody>
      </p:sp>
      <p:sp>
        <p:nvSpPr>
          <p:cNvPr id="4" name="Slide Number Placeholder 3"/>
          <p:cNvSpPr>
            <a:spLocks noGrp="1"/>
          </p:cNvSpPr>
          <p:nvPr>
            <p:ph type="sldNum" sz="quarter" idx="5"/>
          </p:nvPr>
        </p:nvSpPr>
        <p:spPr/>
        <p:txBody>
          <a:bodyPr/>
          <a:lstStyle/>
          <a:p>
            <a:fld id="{62583AE9-5228-4641-AE46-DAC04049BDD6}" type="slidenum">
              <a:rPr lang="en-US" smtClean="0"/>
              <a:pPr/>
              <a:t>15</a:t>
            </a:fld>
            <a:endParaRPr lang="en-US" dirty="0"/>
          </a:p>
        </p:txBody>
      </p:sp>
    </p:spTree>
    <p:extLst>
      <p:ext uri="{BB962C8B-B14F-4D97-AF65-F5344CB8AC3E}">
        <p14:creationId xmlns:p14="http://schemas.microsoft.com/office/powerpoint/2010/main" val="107676473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Bef>
                <a:spcPts val="450"/>
              </a:spcBef>
            </a:pPr>
            <a:r>
              <a:rPr lang="en-US" dirty="0"/>
              <a:t>Note: F659 references provision of services by qualified individuals, implementation of the care plan would fall under F656</a:t>
            </a:r>
          </a:p>
          <a:p>
            <a:pPr>
              <a:spcBef>
                <a:spcPts val="450"/>
              </a:spcBef>
              <a:spcAft>
                <a:spcPts val="450"/>
              </a:spcAft>
            </a:pPr>
            <a:r>
              <a:rPr lang="en-US" sz="1050" dirty="0">
                <a:hlinkClick r:id="rId3"/>
              </a:rPr>
              <a:t>https://store.samhsa.gov/shin/content//SMA14-4884/SMA14-4884.pdf</a:t>
            </a:r>
            <a:r>
              <a:rPr lang="en-US" sz="1050" dirty="0"/>
              <a:t> </a:t>
            </a:r>
          </a:p>
          <a:p>
            <a:endParaRPr lang="en-US" dirty="0"/>
          </a:p>
        </p:txBody>
      </p:sp>
      <p:sp>
        <p:nvSpPr>
          <p:cNvPr id="4" name="Slide Number Placeholder 3"/>
          <p:cNvSpPr>
            <a:spLocks noGrp="1"/>
          </p:cNvSpPr>
          <p:nvPr>
            <p:ph type="sldNum" sz="quarter" idx="5"/>
          </p:nvPr>
        </p:nvSpPr>
        <p:spPr/>
        <p:txBody>
          <a:bodyPr/>
          <a:lstStyle/>
          <a:p>
            <a:fld id="{62583AE9-5228-4641-AE46-DAC04049BDD6}" type="slidenum">
              <a:rPr lang="en-US" smtClean="0"/>
              <a:pPr/>
              <a:t>16</a:t>
            </a:fld>
            <a:endParaRPr lang="en-US" dirty="0"/>
          </a:p>
        </p:txBody>
      </p:sp>
    </p:spTree>
    <p:extLst>
      <p:ext uri="{BB962C8B-B14F-4D97-AF65-F5344CB8AC3E}">
        <p14:creationId xmlns:p14="http://schemas.microsoft.com/office/powerpoint/2010/main" val="408057449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Screening residents for Trauma include these items in order to prepare a person-centered care plan</a:t>
            </a:r>
          </a:p>
          <a:p>
            <a:endParaRPr lang="en-US" dirty="0"/>
          </a:p>
        </p:txBody>
      </p:sp>
      <p:sp>
        <p:nvSpPr>
          <p:cNvPr id="4" name="Slide Number Placeholder 3"/>
          <p:cNvSpPr>
            <a:spLocks noGrp="1"/>
          </p:cNvSpPr>
          <p:nvPr>
            <p:ph type="sldNum" sz="quarter" idx="5"/>
          </p:nvPr>
        </p:nvSpPr>
        <p:spPr/>
        <p:txBody>
          <a:bodyPr/>
          <a:lstStyle/>
          <a:p>
            <a:fld id="{62583AE9-5228-4641-AE46-DAC04049BDD6}" type="slidenum">
              <a:rPr lang="en-US" smtClean="0"/>
              <a:pPr/>
              <a:t>18</a:t>
            </a:fld>
            <a:endParaRPr lang="en-US" dirty="0"/>
          </a:p>
        </p:txBody>
      </p:sp>
    </p:spTree>
    <p:extLst>
      <p:ext uri="{BB962C8B-B14F-4D97-AF65-F5344CB8AC3E}">
        <p14:creationId xmlns:p14="http://schemas.microsoft.com/office/powerpoint/2010/main" val="317880830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10000"/>
          </a:bodyPr>
          <a:lstStyle/>
          <a:p>
            <a:pPr fontAlgn="base"/>
            <a:r>
              <a:rPr lang="en-US" b="1" dirty="0"/>
              <a:t>Safety</a:t>
            </a:r>
            <a:r>
              <a:rPr lang="en-US" dirty="0"/>
              <a:t> - Throughout the organization, staff and the people they serve feel physically and psychologically safe.</a:t>
            </a:r>
          </a:p>
          <a:p>
            <a:pPr fontAlgn="base"/>
            <a:r>
              <a:rPr lang="en-US" b="1" dirty="0"/>
              <a:t>Trustworthiness and transparency</a:t>
            </a:r>
            <a:r>
              <a:rPr lang="en-US" dirty="0"/>
              <a:t> - Organizational operations and decisions are conducted with transparency and the goal of building and maintaining trust among staff, clients, and family members of those receiving services.</a:t>
            </a:r>
          </a:p>
          <a:p>
            <a:pPr fontAlgn="base"/>
            <a:r>
              <a:rPr lang="en-US" b="1" dirty="0"/>
              <a:t>Peer support and mutual self-help</a:t>
            </a:r>
            <a:r>
              <a:rPr lang="en-US" dirty="0"/>
              <a:t> - These are integral to the organizational and service delivery approach and are understood as a key vehicle for building trust, establishing safety, and empowerment.</a:t>
            </a:r>
          </a:p>
          <a:p>
            <a:pPr fontAlgn="base"/>
            <a:r>
              <a:rPr lang="en-US" b="1" dirty="0"/>
              <a:t>Collaboration and mutuality</a:t>
            </a:r>
            <a:r>
              <a:rPr lang="en-US" dirty="0"/>
              <a:t> - There is true partnering and leveling of power differences between staff and clients and among organizational staff from direct care staff to administrators. There is recognition that healing happens in relationships and in the meaningful sharing of power and decision-making. The organization recognizes that everyone has a role to play in a trauma-informed approach. One does not have to be a therapist to be therapeutic.</a:t>
            </a:r>
          </a:p>
          <a:p>
            <a:pPr fontAlgn="base"/>
            <a:r>
              <a:rPr lang="en-US" b="1" dirty="0"/>
              <a:t>Empowerment, voice, and choice</a:t>
            </a:r>
            <a:r>
              <a:rPr lang="en-US" dirty="0"/>
              <a:t> - Throughout the organization and among the clients served, individuals' strengths are recognized, built on, and validated and new skills developed as necessary. The organization aims to strengthen the staff's, clients', and family members' experience of choice and recognize that every person's experience is unique and requires an individualized approach. This includes a belief in resilience and in the ability of individuals, organizations, and communities to heal and promote recovery from trauma. This builds on what clients, staff, and communities have to offer, rather than responding to perceived deficits.</a:t>
            </a:r>
          </a:p>
          <a:p>
            <a:pPr fontAlgn="base"/>
            <a:r>
              <a:rPr lang="en-US" b="1" dirty="0"/>
              <a:t>Cultural, historical, and gender issues</a:t>
            </a:r>
            <a:r>
              <a:rPr lang="en-US" dirty="0"/>
              <a:t> - The organization actively moves past cultural stereotypes and biases (e.g., based on race, ethnicity, sexual orientation, age, geography), offers gender responsive services, leverages the healing value of traditional cultural connections, and recognizes and addresses historical trauma.</a:t>
            </a:r>
          </a:p>
          <a:p>
            <a:endParaRPr lang="en-US" dirty="0"/>
          </a:p>
        </p:txBody>
      </p:sp>
      <p:sp>
        <p:nvSpPr>
          <p:cNvPr id="4" name="Slide Number Placeholder 3"/>
          <p:cNvSpPr>
            <a:spLocks noGrp="1"/>
          </p:cNvSpPr>
          <p:nvPr>
            <p:ph type="sldNum" sz="quarter" idx="5"/>
          </p:nvPr>
        </p:nvSpPr>
        <p:spPr/>
        <p:txBody>
          <a:bodyPr/>
          <a:lstStyle/>
          <a:p>
            <a:fld id="{62583AE9-5228-4641-AE46-DAC04049BDD6}" type="slidenum">
              <a:rPr lang="en-US" smtClean="0"/>
              <a:pPr/>
              <a:t>19</a:t>
            </a:fld>
            <a:endParaRPr lang="en-US" dirty="0"/>
          </a:p>
        </p:txBody>
      </p:sp>
    </p:spTree>
    <p:extLst>
      <p:ext uri="{BB962C8B-B14F-4D97-AF65-F5344CB8AC3E}">
        <p14:creationId xmlns:p14="http://schemas.microsoft.com/office/powerpoint/2010/main" val="60428752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2583AE9-5228-4641-AE46-DAC04049BDD6}" type="slidenum">
              <a:rPr lang="en-US" smtClean="0"/>
              <a:pPr/>
              <a:t>20</a:t>
            </a:fld>
            <a:endParaRPr lang="en-US" dirty="0"/>
          </a:p>
        </p:txBody>
      </p:sp>
    </p:spTree>
    <p:extLst>
      <p:ext uri="{BB962C8B-B14F-4D97-AF65-F5344CB8AC3E}">
        <p14:creationId xmlns:p14="http://schemas.microsoft.com/office/powerpoint/2010/main" val="96505424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85000" lnSpcReduction="20000"/>
          </a:bodyPr>
          <a:lstStyle/>
          <a:p>
            <a:r>
              <a:rPr lang="en-US" dirty="0"/>
              <a:t>Today’s in-service has 3 objectives:</a:t>
            </a:r>
          </a:p>
          <a:p>
            <a:pPr marL="228600" indent="-228600">
              <a:buAutoNum type="arabicParenR"/>
            </a:pPr>
            <a:r>
              <a:rPr lang="en-US" dirty="0"/>
              <a:t>Obtain a basic understanding of the Requirements of Participation for Behavioral Health competency.</a:t>
            </a:r>
          </a:p>
          <a:p>
            <a:endParaRPr lang="en-US" dirty="0"/>
          </a:p>
          <a:p>
            <a:r>
              <a:rPr lang="en-US" dirty="0"/>
              <a:t>The requirement for sufficient and competent staff for Behavioral Health care is found at F741.  You hear about “F tags” when surveyors find deficiencies.  “F tags” or “Federal tags” are numbers assigned to the regulations a skilled nursing facility like this one must follow in order to participate in the Medicare and Medicaid programs.  The facility has signed a contract with The Centers for Medicare and Medicaid Services (CMS) agreeing to follow the regulations and to allow surveyors to inspect the facility for compliance.  </a:t>
            </a:r>
          </a:p>
          <a:p>
            <a:endParaRPr lang="en-US" dirty="0"/>
          </a:p>
          <a:p>
            <a:r>
              <a:rPr lang="en-US" dirty="0"/>
              <a:t>F741 specifically indicates nursing facilities must have sufficient and competent staff who provide direct services to residents with mental and psychosocial disorders as well as residents with a history of trauma and/or post-traumatic stress disorder. </a:t>
            </a:r>
          </a:p>
          <a:p>
            <a:endParaRPr lang="en-US" dirty="0"/>
          </a:p>
          <a:p>
            <a:pPr marL="228600" indent="-228600">
              <a:buAutoNum type="arabicParenR" startAt="2"/>
            </a:pPr>
            <a:r>
              <a:rPr lang="en-US" dirty="0"/>
              <a:t>Review the policies and procedures associated with Behavioral Health.</a:t>
            </a:r>
          </a:p>
          <a:p>
            <a:pPr marL="228600" indent="-228600">
              <a:buAutoNum type="arabicParenR" startAt="2"/>
            </a:pPr>
            <a:endParaRPr lang="en-US" dirty="0"/>
          </a:p>
          <a:p>
            <a:r>
              <a:rPr lang="en-US" dirty="0"/>
              <a:t>Residents requiring these services are determined by the resident assessments and individual plans of care. So, we will talk about how we assess and how we develop person-centered care plans.</a:t>
            </a:r>
          </a:p>
          <a:p>
            <a:endParaRPr lang="en-US" dirty="0"/>
          </a:p>
          <a:p>
            <a:r>
              <a:rPr lang="en-US" dirty="0"/>
              <a:t>Meaningful activities addressing the resident’s customary routines, interests, and preferences are expected to be provided since these promote engagement and positive relationships among residents and staff as well as an atmosphere conducive to mental and psychosocial well-being.  </a:t>
            </a:r>
          </a:p>
          <a:p>
            <a:endParaRPr lang="en-US" dirty="0"/>
          </a:p>
          <a:p>
            <a:r>
              <a:rPr lang="en-US" dirty="0"/>
              <a:t>Competencies regarding the implementation of non-pharmacologic</a:t>
            </a:r>
            <a:r>
              <a:rPr lang="en-US" i="1" dirty="0"/>
              <a:t>; i.e., </a:t>
            </a:r>
            <a:r>
              <a:rPr lang="en-US" dirty="0"/>
              <a:t>non-drug behavioral interventions are a significant regulatory expectation.</a:t>
            </a:r>
          </a:p>
          <a:p>
            <a:endParaRPr lang="en-US" dirty="0"/>
          </a:p>
          <a:p>
            <a:pPr marL="228600" indent="-228600">
              <a:buAutoNum type="arabicParenR" startAt="3"/>
            </a:pPr>
            <a:r>
              <a:rPr lang="en-US" dirty="0"/>
              <a:t>Verbalize understanding of documentation related to Behavioral Health.</a:t>
            </a:r>
          </a:p>
          <a:p>
            <a:endParaRPr lang="en-US" dirty="0"/>
          </a:p>
          <a:p>
            <a:r>
              <a:rPr lang="en-US" dirty="0"/>
              <a:t>Not only will documentation help us identify which residents have Behavioral Health needs, but documentation will also help us identify what care and services work and do not work for each resident.</a:t>
            </a:r>
          </a:p>
        </p:txBody>
      </p:sp>
      <p:sp>
        <p:nvSpPr>
          <p:cNvPr id="4" name="Slide Number Placeholder 3"/>
          <p:cNvSpPr>
            <a:spLocks noGrp="1"/>
          </p:cNvSpPr>
          <p:nvPr>
            <p:ph type="sldNum" sz="quarter" idx="5"/>
          </p:nvPr>
        </p:nvSpPr>
        <p:spPr/>
        <p:txBody>
          <a:bodyPr/>
          <a:lstStyle/>
          <a:p>
            <a:fld id="{62583AE9-5228-4641-AE46-DAC04049BDD6}" type="slidenum">
              <a:rPr lang="en-US" smtClean="0"/>
              <a:pPr/>
              <a:t>2</a:t>
            </a:fld>
            <a:endParaRPr lang="en-US" dirty="0"/>
          </a:p>
        </p:txBody>
      </p:sp>
    </p:spTree>
    <p:extLst>
      <p:ext uri="{BB962C8B-B14F-4D97-AF65-F5344CB8AC3E}">
        <p14:creationId xmlns:p14="http://schemas.microsoft.com/office/powerpoint/2010/main" val="250373277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10000"/>
          </a:bodyPr>
          <a:lstStyle/>
          <a:p>
            <a:r>
              <a:rPr lang="en-US" dirty="0"/>
              <a:t>Let’s take a few minutes to talk about the use of medications to treat behavioral health conditions.  </a:t>
            </a:r>
          </a:p>
          <a:p>
            <a:endParaRPr lang="en-US" dirty="0"/>
          </a:p>
          <a:p>
            <a:r>
              <a:rPr lang="en-US" dirty="0"/>
              <a:t>The regulations associated with the management of all medications include consideration of: </a:t>
            </a:r>
          </a:p>
          <a:p>
            <a:r>
              <a:rPr lang="en-US" dirty="0"/>
              <a:t>• Indication and clinical need for medication; </a:t>
            </a:r>
          </a:p>
          <a:p>
            <a:r>
              <a:rPr lang="en-US" dirty="0"/>
              <a:t>• Dose (including duplicate therapy); </a:t>
            </a:r>
          </a:p>
          <a:p>
            <a:r>
              <a:rPr lang="en-US" dirty="0"/>
              <a:t>• Duration; </a:t>
            </a:r>
          </a:p>
          <a:p>
            <a:r>
              <a:rPr lang="en-US" dirty="0"/>
              <a:t>• Adequate monitoring for effectiveness and adverse consequences; and </a:t>
            </a:r>
          </a:p>
          <a:p>
            <a:r>
              <a:rPr lang="en-US" dirty="0"/>
              <a:t>• Preventing, identifying, and responding to adverse consequences. </a:t>
            </a:r>
          </a:p>
          <a:p>
            <a:endParaRPr lang="en-US" dirty="0"/>
          </a:p>
          <a:p>
            <a:r>
              <a:rPr lang="en-US" dirty="0"/>
              <a:t>A psychotropic drug, which is any drug that affects brain activities associated with mental processes and behavior, could be an anti-psychotic, anti-depressant, anti-anxiety, or hypnotic.</a:t>
            </a:r>
          </a:p>
          <a:p>
            <a:endParaRPr lang="en-US" dirty="0"/>
          </a:p>
          <a:p>
            <a:r>
              <a:rPr lang="en-US" dirty="0"/>
              <a:t>With regard to psychotropic medications, the regulations </a:t>
            </a:r>
            <a:r>
              <a:rPr lang="en-US" i="1" dirty="0"/>
              <a:t>additionally</a:t>
            </a:r>
            <a:r>
              <a:rPr lang="en-US" dirty="0"/>
              <a:t> require: </a:t>
            </a:r>
          </a:p>
          <a:p>
            <a:r>
              <a:rPr lang="en-US" dirty="0"/>
              <a:t>• Giving psychotropic medications only when necessary to treat a specific diagnosed and documented condition; </a:t>
            </a:r>
          </a:p>
          <a:p>
            <a:r>
              <a:rPr lang="en-US" dirty="0"/>
              <a:t>• Implementing  gradual dosage reductions (GDR) and other non-pharmacologic interventions for residents who receive psychotropic medications, unless contraindicated; and </a:t>
            </a:r>
          </a:p>
          <a:p>
            <a:r>
              <a:rPr lang="en-US" dirty="0"/>
              <a:t>• Limiting the timeframe for PRN psychotropic medications, which </a:t>
            </a:r>
            <a:r>
              <a:rPr lang="en-US" b="1" dirty="0"/>
              <a:t>are not </a:t>
            </a:r>
            <a:r>
              <a:rPr lang="en-US" dirty="0"/>
              <a:t>antipsychotic medications, to 14 days, unless a longer timeframe is deemed appropriate by the attending physician or the prescribing practitioner. </a:t>
            </a:r>
          </a:p>
          <a:p>
            <a:r>
              <a:rPr lang="en-US" dirty="0"/>
              <a:t>• Limiting PRN psychotropic medications, which </a:t>
            </a:r>
            <a:r>
              <a:rPr lang="en-US" b="1" dirty="0"/>
              <a:t>are </a:t>
            </a:r>
            <a:r>
              <a:rPr lang="en-US" dirty="0"/>
              <a:t>antipsychotic medications, to 14 days and not entering a new order without first evaluating the resident. </a:t>
            </a:r>
          </a:p>
          <a:p>
            <a:endParaRPr lang="en-US" dirty="0"/>
          </a:p>
        </p:txBody>
      </p:sp>
      <p:sp>
        <p:nvSpPr>
          <p:cNvPr id="4" name="Slide Number Placeholder 3"/>
          <p:cNvSpPr>
            <a:spLocks noGrp="1"/>
          </p:cNvSpPr>
          <p:nvPr>
            <p:ph type="sldNum" sz="quarter" idx="5"/>
          </p:nvPr>
        </p:nvSpPr>
        <p:spPr/>
        <p:txBody>
          <a:bodyPr/>
          <a:lstStyle/>
          <a:p>
            <a:fld id="{62583AE9-5228-4641-AE46-DAC04049BDD6}" type="slidenum">
              <a:rPr lang="en-US" smtClean="0"/>
              <a:pPr/>
              <a:t>21</a:t>
            </a:fld>
            <a:endParaRPr lang="en-US" dirty="0"/>
          </a:p>
        </p:txBody>
      </p:sp>
    </p:spTree>
    <p:extLst>
      <p:ext uri="{BB962C8B-B14F-4D97-AF65-F5344CB8AC3E}">
        <p14:creationId xmlns:p14="http://schemas.microsoft.com/office/powerpoint/2010/main" val="54744412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i="1" dirty="0"/>
              <a:t>SPEAKER’S NOTE: </a:t>
            </a:r>
            <a:r>
              <a:rPr lang="en-US" dirty="0"/>
              <a:t>Read the contents of the slide.</a:t>
            </a:r>
          </a:p>
          <a:p>
            <a:endParaRPr lang="en-US" dirty="0"/>
          </a:p>
        </p:txBody>
      </p:sp>
      <p:sp>
        <p:nvSpPr>
          <p:cNvPr id="4" name="Slide Number Placeholder 3"/>
          <p:cNvSpPr>
            <a:spLocks noGrp="1"/>
          </p:cNvSpPr>
          <p:nvPr>
            <p:ph type="sldNum" sz="quarter" idx="5"/>
          </p:nvPr>
        </p:nvSpPr>
        <p:spPr/>
        <p:txBody>
          <a:bodyPr/>
          <a:lstStyle/>
          <a:p>
            <a:fld id="{62583AE9-5228-4641-AE46-DAC04049BDD6}" type="slidenum">
              <a:rPr lang="en-US" smtClean="0"/>
              <a:pPr/>
              <a:t>22</a:t>
            </a:fld>
            <a:endParaRPr lang="en-US" dirty="0"/>
          </a:p>
        </p:txBody>
      </p:sp>
    </p:spTree>
    <p:extLst>
      <p:ext uri="{BB962C8B-B14F-4D97-AF65-F5344CB8AC3E}">
        <p14:creationId xmlns:p14="http://schemas.microsoft.com/office/powerpoint/2010/main" val="390464452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i="1" dirty="0"/>
              <a:t>SPEAKER’S NOTE: </a:t>
            </a:r>
            <a:r>
              <a:rPr lang="en-US" dirty="0"/>
              <a:t>Read the contents of the slide.</a:t>
            </a:r>
          </a:p>
          <a:p>
            <a:endParaRPr lang="en-US" dirty="0"/>
          </a:p>
        </p:txBody>
      </p:sp>
      <p:sp>
        <p:nvSpPr>
          <p:cNvPr id="4" name="Slide Number Placeholder 3"/>
          <p:cNvSpPr>
            <a:spLocks noGrp="1"/>
          </p:cNvSpPr>
          <p:nvPr>
            <p:ph type="sldNum" sz="quarter" idx="5"/>
          </p:nvPr>
        </p:nvSpPr>
        <p:spPr/>
        <p:txBody>
          <a:bodyPr/>
          <a:lstStyle/>
          <a:p>
            <a:fld id="{62583AE9-5228-4641-AE46-DAC04049BDD6}" type="slidenum">
              <a:rPr lang="en-US" smtClean="0"/>
              <a:pPr/>
              <a:t>23</a:t>
            </a:fld>
            <a:endParaRPr lang="en-US" dirty="0"/>
          </a:p>
        </p:txBody>
      </p:sp>
    </p:spTree>
    <p:extLst>
      <p:ext uri="{BB962C8B-B14F-4D97-AF65-F5344CB8AC3E}">
        <p14:creationId xmlns:p14="http://schemas.microsoft.com/office/powerpoint/2010/main" val="109153614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Non-pharmacologic interventions are preferable and should be attempted before requesting new or increased psychotropic medications. </a:t>
            </a:r>
          </a:p>
          <a:p>
            <a:endParaRPr lang="en-US" dirty="0"/>
          </a:p>
          <a:p>
            <a:r>
              <a:rPr lang="en-US" dirty="0"/>
              <a:t>Examples of non-pharmacological interventions include: </a:t>
            </a:r>
          </a:p>
          <a:p>
            <a:pPr marL="171450" indent="-171450">
              <a:buFont typeface="Arial" panose="020B0604020202020204" pitchFamily="34" charset="0"/>
              <a:buChar char="•"/>
            </a:pPr>
            <a:r>
              <a:rPr lang="en-US" dirty="0"/>
              <a:t>Ensuring adequate hydration, nutrition, and pain relief; </a:t>
            </a:r>
          </a:p>
          <a:p>
            <a:pPr marL="171450" indent="-171450">
              <a:buFont typeface="Arial" panose="020B0604020202020204" pitchFamily="34" charset="0"/>
              <a:buChar char="•"/>
            </a:pPr>
            <a:r>
              <a:rPr lang="en-US" dirty="0"/>
              <a:t>Individualizing sleep and dining routines; </a:t>
            </a:r>
          </a:p>
          <a:p>
            <a:pPr marL="171450" indent="-171450">
              <a:buFont typeface="Arial" panose="020B0604020202020204" pitchFamily="34" charset="0"/>
              <a:buChar char="•"/>
            </a:pPr>
            <a:r>
              <a:rPr lang="en-US" dirty="0"/>
              <a:t>Adjusting the environment; </a:t>
            </a:r>
          </a:p>
          <a:p>
            <a:pPr marL="171450" indent="-171450">
              <a:buFont typeface="Arial" panose="020B0604020202020204" pitchFamily="34" charset="0"/>
              <a:buChar char="•"/>
            </a:pPr>
            <a:r>
              <a:rPr lang="en-US" dirty="0"/>
              <a:t>Assigning staff to optimize familiarity and consistency; and </a:t>
            </a:r>
          </a:p>
          <a:p>
            <a:pPr marL="171450" indent="-171450">
              <a:buFont typeface="Arial" panose="020B0604020202020204" pitchFamily="34" charset="0"/>
              <a:buChar char="•"/>
            </a:pPr>
            <a:r>
              <a:rPr lang="en-US" dirty="0"/>
              <a:t>Supporting the resident through meaningful activities. </a:t>
            </a:r>
          </a:p>
          <a:p>
            <a:endParaRPr lang="en-US" dirty="0"/>
          </a:p>
          <a:p>
            <a:r>
              <a:rPr lang="en-US" dirty="0"/>
              <a:t>Meaningful activities might include relaxation techniques, reminiscing, diversions, scheduled activities, music therapy, art therapy, pet therapy, journaling, offering spiritual support and comfort.</a:t>
            </a:r>
          </a:p>
          <a:p>
            <a:endParaRPr lang="en-US" dirty="0"/>
          </a:p>
        </p:txBody>
      </p:sp>
      <p:sp>
        <p:nvSpPr>
          <p:cNvPr id="4" name="Slide Number Placeholder 3"/>
          <p:cNvSpPr>
            <a:spLocks noGrp="1"/>
          </p:cNvSpPr>
          <p:nvPr>
            <p:ph type="sldNum" sz="quarter" idx="5"/>
          </p:nvPr>
        </p:nvSpPr>
        <p:spPr/>
        <p:txBody>
          <a:bodyPr/>
          <a:lstStyle/>
          <a:p>
            <a:fld id="{62583AE9-5228-4641-AE46-DAC04049BDD6}" type="slidenum">
              <a:rPr lang="en-US" smtClean="0"/>
              <a:pPr/>
              <a:t>24</a:t>
            </a:fld>
            <a:endParaRPr lang="en-US" dirty="0"/>
          </a:p>
        </p:txBody>
      </p:sp>
    </p:spTree>
    <p:extLst>
      <p:ext uri="{BB962C8B-B14F-4D97-AF65-F5344CB8AC3E}">
        <p14:creationId xmlns:p14="http://schemas.microsoft.com/office/powerpoint/2010/main" val="97610210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70000" lnSpcReduction="20000"/>
          </a:bodyPr>
          <a:lstStyle/>
          <a:p>
            <a:r>
              <a:rPr lang="en-US" dirty="0"/>
              <a:t>Examples of medically-related social services include, but are not limited to the following: </a:t>
            </a:r>
          </a:p>
          <a:p>
            <a:r>
              <a:rPr lang="en-US" dirty="0"/>
              <a:t>• Advocating for residents and assisting them in the assertion of their rights within the facility in accordance with §483.10, Resident Rights, §483.12, Freedom from Abuse, Neglect, and Exploitation, §483.15, Transitions of Care, §483.20, Resident Assessments (PASARR), and §483.21, Comprehensive Person-Centered Care Planning; </a:t>
            </a:r>
          </a:p>
          <a:p>
            <a:r>
              <a:rPr lang="en-US" dirty="0"/>
              <a:t>• Assisting residents in voicing and obtaining resolution to grievances about treatment, living conditions, visitation rights, and accommodation of needs; </a:t>
            </a:r>
          </a:p>
          <a:p>
            <a:r>
              <a:rPr lang="en-US" dirty="0"/>
              <a:t>• Assisting or arranging for a resident’s communication of needs through the resident’s primary method of communication or in a language that the resident understands; </a:t>
            </a:r>
          </a:p>
          <a:p>
            <a:r>
              <a:rPr lang="en-US" dirty="0"/>
              <a:t>• Making arrangements for obtaining items, such as clothing and personal items; </a:t>
            </a:r>
          </a:p>
          <a:p>
            <a:r>
              <a:rPr lang="en-US" dirty="0"/>
              <a:t>• Assisting with informing and educating residents, their family, and/or representative(s) about health care options and ramifications; </a:t>
            </a:r>
          </a:p>
          <a:p>
            <a:endParaRPr lang="en-US" dirty="0"/>
          </a:p>
          <a:p>
            <a:r>
              <a:rPr lang="en-US" dirty="0"/>
              <a:t>• Making referrals and obtaining needed services from outside entities (e.g., talking books, absentee ballots, community wheelchair transportation); </a:t>
            </a:r>
          </a:p>
          <a:p>
            <a:r>
              <a:rPr lang="en-US" dirty="0"/>
              <a:t>• Assisting residents with financial and legal matters (e.g., applying for pensions, referrals to lawyers, referrals to funeral homes for preplanning arrangements); </a:t>
            </a:r>
          </a:p>
          <a:p>
            <a:r>
              <a:rPr lang="en-US" dirty="0"/>
              <a:t>• Transitions of care services (e.g., assisting the resident with identifying community placement options and completion of the application process, arranging intake for home care services for residents returning home, assisting with transfer arrangements to other facilities); </a:t>
            </a:r>
          </a:p>
          <a:p>
            <a:r>
              <a:rPr lang="en-US" dirty="0"/>
              <a:t>• Providing or arranging for needed mental and psychosocial counseling services; </a:t>
            </a:r>
          </a:p>
          <a:p>
            <a:r>
              <a:rPr lang="en-US" dirty="0"/>
              <a:t>• Identifying and seeking ways to support residents’ individual needs through the assessment and care planning process; </a:t>
            </a:r>
          </a:p>
          <a:p>
            <a:r>
              <a:rPr lang="en-US" dirty="0"/>
              <a:t>• Encouraging staff to maintain or enhance each resident’s dignity in recognition of each resident’s individuality; </a:t>
            </a:r>
          </a:p>
          <a:p>
            <a:r>
              <a:rPr lang="en-US" dirty="0"/>
              <a:t>• Assisting residents with advance care planning, including but not limited to completion of advance directives (For additional information pertaining to advance directives, refer to §483.10(g)(12) (F578)), Advance Directives); </a:t>
            </a:r>
          </a:p>
          <a:p>
            <a:r>
              <a:rPr lang="en-US" dirty="0"/>
              <a:t>• Identifying and promoting individualized, non-pharmacological approaches to care that meet the mental and psychosocial needs of each resident; and </a:t>
            </a:r>
          </a:p>
          <a:p>
            <a:r>
              <a:rPr lang="en-US" dirty="0"/>
              <a:t>• Meeting the needs of residents who are grieving from losses and coping with stressful events. </a:t>
            </a:r>
          </a:p>
          <a:p>
            <a:endParaRPr lang="en-US" dirty="0"/>
          </a:p>
          <a:p>
            <a:r>
              <a:rPr lang="en-US" dirty="0"/>
              <a:t>Situations in which the facility should provide social services or obtain needed services from outside entities include, but are not limited to the following: </a:t>
            </a:r>
          </a:p>
          <a:p>
            <a:r>
              <a:rPr lang="en-US" dirty="0"/>
              <a:t>• Lack of an effective family or community support system or legal representative; </a:t>
            </a:r>
          </a:p>
          <a:p>
            <a:r>
              <a:rPr lang="en-US" dirty="0"/>
              <a:t>• Expressions or indications of distress that affect the resident’s mental and psychosocial well-being, resulting from depression, chronic diseases (e.g., Alzheimer’s disease and other dementia related diseases, schizophrenia, multiple sclerosis), difficulty with personal interaction and socialization skills, and resident to resident altercations; </a:t>
            </a:r>
          </a:p>
          <a:p>
            <a:r>
              <a:rPr lang="en-US" dirty="0"/>
              <a:t>• Abuse of any kind (e.g., alcohol or other drugs, physical, psychological, sexual, neglect, exploitation); </a:t>
            </a:r>
          </a:p>
          <a:p>
            <a:r>
              <a:rPr lang="en-US" dirty="0"/>
              <a:t>• Difficulty coping with change or loss (e.g., change in living arrangement, change in condition or functional ability, loss of meaningful employment or activities, loss of a loved one); and </a:t>
            </a:r>
          </a:p>
          <a:p>
            <a:r>
              <a:rPr lang="en-US" dirty="0"/>
              <a:t>• Need for emotional support.   </a:t>
            </a:r>
          </a:p>
          <a:p>
            <a:endParaRPr lang="en-US" dirty="0"/>
          </a:p>
        </p:txBody>
      </p:sp>
      <p:sp>
        <p:nvSpPr>
          <p:cNvPr id="4" name="Slide Number Placeholder 3"/>
          <p:cNvSpPr>
            <a:spLocks noGrp="1"/>
          </p:cNvSpPr>
          <p:nvPr>
            <p:ph type="sldNum" sz="quarter" idx="5"/>
          </p:nvPr>
        </p:nvSpPr>
        <p:spPr/>
        <p:txBody>
          <a:bodyPr/>
          <a:lstStyle/>
          <a:p>
            <a:fld id="{62583AE9-5228-4641-AE46-DAC04049BDD6}" type="slidenum">
              <a:rPr lang="en-US" smtClean="0"/>
              <a:pPr/>
              <a:t>25</a:t>
            </a:fld>
            <a:endParaRPr lang="en-US" dirty="0"/>
          </a:p>
        </p:txBody>
      </p:sp>
    </p:spTree>
    <p:extLst>
      <p:ext uri="{BB962C8B-B14F-4D97-AF65-F5344CB8AC3E}">
        <p14:creationId xmlns:p14="http://schemas.microsoft.com/office/powerpoint/2010/main" val="387286783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77500" lnSpcReduction="20000"/>
          </a:bodyPr>
          <a:lstStyle/>
          <a:p>
            <a:r>
              <a:rPr lang="en-US" dirty="0"/>
              <a:t>Prior to admission and throughout a resident’s stay, the Social Services staff play a role in the Medicaid-required PASARR program.</a:t>
            </a:r>
          </a:p>
          <a:p>
            <a:endParaRPr lang="en-US" dirty="0"/>
          </a:p>
          <a:p>
            <a:r>
              <a:rPr lang="en-US" dirty="0"/>
              <a:t>When residents have a mental disorder, intellectual disability, or other related conditions, they sometimes need services that exceed those ordinarily provided by the nursing facility. </a:t>
            </a:r>
          </a:p>
          <a:p>
            <a:endParaRPr lang="en-US" dirty="0"/>
          </a:p>
          <a:p>
            <a:r>
              <a:rPr lang="en-US" dirty="0"/>
              <a:t>The PASARR process requires that all applicants to Medicaid-certified nursing facilities be screened for possible serious mental disorders or intellectual disabilities and related conditions. This initial pre-screening is referred to as PASARR Level I, and is completed prior to admission to a nursing facility. A negative Level I screen permits admission to proceed and ends the PASARR process unless a possible serious mental disorder or intellectual disability arises later. A positive Level 1 screen necessitates an in-depth evaluation of the individual by the state-designated authority, known as PASARR Level II, which must be conducted prior to admission to a nursing facility. </a:t>
            </a:r>
          </a:p>
          <a:p>
            <a:endParaRPr lang="en-US" dirty="0"/>
          </a:p>
          <a:p>
            <a:r>
              <a:rPr lang="en-US" dirty="0"/>
              <a:t>PASARR Level II is a comprehensive evaluation by the appropriate state-designated authority and determines whether the individual has MD, ID or a related condition, determines the appropriate setting for the individual and recommends what, if any, specialized services and/or rehabilitative services the individual needs. </a:t>
            </a:r>
          </a:p>
          <a:p>
            <a:endParaRPr lang="en-US" dirty="0"/>
          </a:p>
          <a:p>
            <a:r>
              <a:rPr lang="en-US" dirty="0"/>
              <a:t>The Level II evaluation report must be used by the facility when conducting assessments of the resident, developing the care plan, and when transitions of care occur. Incorporating the Level II information in these processes promotes comprehensive assessment and provision of care for residents with MD or ID. </a:t>
            </a:r>
          </a:p>
          <a:p>
            <a:endParaRPr lang="en-US" dirty="0"/>
          </a:p>
          <a:p>
            <a:r>
              <a:rPr lang="en-US" dirty="0"/>
              <a:t>The State must provide or arrange for the provision of specialized services to all NF residents with MD or ID in accordance with §483.120, whose needs are such that continuous supervision, treatment and training by qualified mental health or intellectual disability personnel is necessary, as identified in the resident’s PASARR Level II. Specialized services provided or arranged by the State may be provided in the NF or through off-site visits arranged by the NF, while the resident lives in the facility. </a:t>
            </a:r>
          </a:p>
          <a:p>
            <a:endParaRPr lang="en-US" dirty="0"/>
          </a:p>
          <a:p>
            <a:r>
              <a:rPr lang="en-US" dirty="0"/>
              <a:t>The facility must notify the state-designated mental health or intellectual disability authority promptly when a resident with MD or ID experiences a significant change in mental or physical status. For additional information regarding resident referral after a significant change in status, see requirements at §483.20(k)(4), F646, MD/ID significant change notification. </a:t>
            </a:r>
          </a:p>
          <a:p>
            <a:endParaRPr lang="en-US" dirty="0"/>
          </a:p>
          <a:p>
            <a:r>
              <a:rPr lang="en-US" dirty="0"/>
              <a:t>Any resident with newly evident or possible serious mental disorder, ID or a related condition must be referred, by the facility to the appropriate state-designated mental health or intellectual disability authority for review.</a:t>
            </a:r>
          </a:p>
          <a:p>
            <a:endParaRPr lang="en-US" dirty="0"/>
          </a:p>
        </p:txBody>
      </p:sp>
      <p:sp>
        <p:nvSpPr>
          <p:cNvPr id="4" name="Slide Number Placeholder 3"/>
          <p:cNvSpPr>
            <a:spLocks noGrp="1"/>
          </p:cNvSpPr>
          <p:nvPr>
            <p:ph type="sldNum" sz="quarter" idx="5"/>
          </p:nvPr>
        </p:nvSpPr>
        <p:spPr/>
        <p:txBody>
          <a:bodyPr/>
          <a:lstStyle/>
          <a:p>
            <a:fld id="{62583AE9-5228-4641-AE46-DAC04049BDD6}" type="slidenum">
              <a:rPr lang="en-US" smtClean="0"/>
              <a:pPr/>
              <a:t>26</a:t>
            </a:fld>
            <a:endParaRPr lang="en-US" dirty="0"/>
          </a:p>
        </p:txBody>
      </p:sp>
    </p:spTree>
    <p:extLst>
      <p:ext uri="{BB962C8B-B14F-4D97-AF65-F5344CB8AC3E}">
        <p14:creationId xmlns:p14="http://schemas.microsoft.com/office/powerpoint/2010/main" val="236276515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Let’s summarize what competency in Behavioral Health will look like.</a:t>
            </a:r>
          </a:p>
          <a:p>
            <a:endParaRPr lang="en-US" dirty="0"/>
          </a:p>
        </p:txBody>
      </p:sp>
      <p:sp>
        <p:nvSpPr>
          <p:cNvPr id="4" name="Slide Number Placeholder 3"/>
          <p:cNvSpPr>
            <a:spLocks noGrp="1"/>
          </p:cNvSpPr>
          <p:nvPr>
            <p:ph type="sldNum" sz="quarter" idx="5"/>
          </p:nvPr>
        </p:nvSpPr>
        <p:spPr/>
        <p:txBody>
          <a:bodyPr/>
          <a:lstStyle/>
          <a:p>
            <a:fld id="{62583AE9-5228-4641-AE46-DAC04049BDD6}" type="slidenum">
              <a:rPr lang="en-US" smtClean="0"/>
              <a:pPr/>
              <a:t>27</a:t>
            </a:fld>
            <a:endParaRPr lang="en-US" dirty="0"/>
          </a:p>
        </p:txBody>
      </p:sp>
    </p:spTree>
    <p:extLst>
      <p:ext uri="{BB962C8B-B14F-4D97-AF65-F5344CB8AC3E}">
        <p14:creationId xmlns:p14="http://schemas.microsoft.com/office/powerpoint/2010/main" val="178386717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Wingdings" panose="05000000000000000000" pitchFamily="2" charset="2"/>
              <a:buChar char="v"/>
            </a:pPr>
            <a:r>
              <a:rPr lang="en-US" i="1" dirty="0"/>
              <a:t>SPEAKER’S NOTE: </a:t>
            </a:r>
            <a:r>
              <a:rPr lang="en-US" dirty="0"/>
              <a:t>Read the contents of the slide.</a:t>
            </a:r>
          </a:p>
          <a:p>
            <a:pPr marL="171450" indent="-171450">
              <a:buFont typeface="Wingdings" panose="05000000000000000000" pitchFamily="2" charset="2"/>
              <a:buChar char="v"/>
            </a:pPr>
            <a:endParaRPr lang="en-US" dirty="0"/>
          </a:p>
          <a:p>
            <a:r>
              <a:rPr lang="en-US" dirty="0"/>
              <a:t>Person-centered care is a cornerstone of high-quality Behavioral Health care; so excellent assessments, evaluations, and teamwork with physicians, psychologists, and pharmacists is essential.</a:t>
            </a:r>
          </a:p>
          <a:p>
            <a:endParaRPr lang="en-US" dirty="0"/>
          </a:p>
          <a:p>
            <a:r>
              <a:rPr lang="en-US" dirty="0"/>
              <a:t>Education about Behavioral Health is important, but applying that education in day-to-day practices is the true measure of competence.</a:t>
            </a:r>
          </a:p>
          <a:p>
            <a:endParaRPr lang="en-US" dirty="0"/>
          </a:p>
          <a:p>
            <a:r>
              <a:rPr lang="en-US" dirty="0"/>
              <a:t>This facility cares for residents with Behavioral Health needs throughout the facility; so, nurses and CNAs need this competence regardless of where they work.</a:t>
            </a:r>
          </a:p>
          <a:p>
            <a:endParaRPr lang="en-US" dirty="0"/>
          </a:p>
          <a:p>
            <a:pPr marL="0" indent="0">
              <a:buFont typeface="Wingdings" panose="05000000000000000000" pitchFamily="2" charset="2"/>
              <a:buNone/>
            </a:pPr>
            <a:endParaRPr lang="en-US" dirty="0"/>
          </a:p>
          <a:p>
            <a:endParaRPr lang="en-US" dirty="0"/>
          </a:p>
        </p:txBody>
      </p:sp>
      <p:sp>
        <p:nvSpPr>
          <p:cNvPr id="4" name="Slide Number Placeholder 3"/>
          <p:cNvSpPr>
            <a:spLocks noGrp="1"/>
          </p:cNvSpPr>
          <p:nvPr>
            <p:ph type="sldNum" sz="quarter" idx="5"/>
          </p:nvPr>
        </p:nvSpPr>
        <p:spPr/>
        <p:txBody>
          <a:bodyPr/>
          <a:lstStyle/>
          <a:p>
            <a:fld id="{62583AE9-5228-4641-AE46-DAC04049BDD6}" type="slidenum">
              <a:rPr lang="en-US" smtClean="0"/>
              <a:pPr/>
              <a:t>28</a:t>
            </a:fld>
            <a:endParaRPr lang="en-US" dirty="0"/>
          </a:p>
        </p:txBody>
      </p:sp>
    </p:spTree>
    <p:extLst>
      <p:ext uri="{BB962C8B-B14F-4D97-AF65-F5344CB8AC3E}">
        <p14:creationId xmlns:p14="http://schemas.microsoft.com/office/powerpoint/2010/main" val="1076830585"/>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Wingdings" panose="05000000000000000000" pitchFamily="2" charset="2"/>
              <a:buChar char="v"/>
            </a:pPr>
            <a:r>
              <a:rPr lang="en-US" i="1" dirty="0"/>
              <a:t>SPEAKER’S NOTE: </a:t>
            </a:r>
            <a:r>
              <a:rPr lang="en-US" dirty="0"/>
              <a:t>Read the contents of the slide.</a:t>
            </a:r>
          </a:p>
          <a:p>
            <a:pPr marL="0" indent="0">
              <a:buFont typeface="Wingdings" panose="05000000000000000000" pitchFamily="2" charset="2"/>
              <a:buNone/>
            </a:pPr>
            <a:endParaRPr lang="en-US" dirty="0"/>
          </a:p>
          <a:p>
            <a:pPr marL="0" marR="0" lvl="0" indent="0" algn="l" defTabSz="914400" rtl="0" eaLnBrk="1" fontAlgn="auto" latinLnBrk="0" hangingPunct="1">
              <a:lnSpc>
                <a:spcPct val="100000"/>
              </a:lnSpc>
              <a:spcBef>
                <a:spcPts val="0"/>
              </a:spcBef>
              <a:spcAft>
                <a:spcPts val="0"/>
              </a:spcAft>
              <a:buClrTx/>
              <a:buSzTx/>
              <a:buFont typeface="Wingdings" panose="05000000000000000000" pitchFamily="2" charset="2"/>
              <a:buNone/>
              <a:tabLst/>
              <a:defRPr/>
            </a:pPr>
            <a:r>
              <a:rPr lang="en-US" dirty="0"/>
              <a:t>Using non-pharmacologic/non-drug approaches to manage behaviors is always preferable to medications.  </a:t>
            </a:r>
            <a:r>
              <a:rPr lang="en-US" b="1" u="sng" dirty="0"/>
              <a:t>When medications are necessary, documentation regarding the effectiveness is a high priority.</a:t>
            </a:r>
          </a:p>
          <a:p>
            <a:endParaRPr lang="en-US" dirty="0"/>
          </a:p>
        </p:txBody>
      </p:sp>
      <p:sp>
        <p:nvSpPr>
          <p:cNvPr id="4" name="Slide Number Placeholder 3"/>
          <p:cNvSpPr>
            <a:spLocks noGrp="1"/>
          </p:cNvSpPr>
          <p:nvPr>
            <p:ph type="sldNum" sz="quarter" idx="5"/>
          </p:nvPr>
        </p:nvSpPr>
        <p:spPr/>
        <p:txBody>
          <a:bodyPr/>
          <a:lstStyle/>
          <a:p>
            <a:fld id="{62583AE9-5228-4641-AE46-DAC04049BDD6}" type="slidenum">
              <a:rPr lang="en-US" smtClean="0"/>
              <a:pPr/>
              <a:t>29</a:t>
            </a:fld>
            <a:endParaRPr lang="en-US" dirty="0"/>
          </a:p>
        </p:txBody>
      </p:sp>
    </p:spTree>
    <p:extLst>
      <p:ext uri="{BB962C8B-B14F-4D97-AF65-F5344CB8AC3E}">
        <p14:creationId xmlns:p14="http://schemas.microsoft.com/office/powerpoint/2010/main" val="1256123905"/>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Summarize the overall training with the team.  Discuss Behavioral Health. Trauma Informed care, roles and responsibilities.  </a:t>
            </a:r>
          </a:p>
          <a:p>
            <a:endParaRPr lang="en-US" dirty="0"/>
          </a:p>
        </p:txBody>
      </p:sp>
      <p:sp>
        <p:nvSpPr>
          <p:cNvPr id="4" name="Slide Number Placeholder 3"/>
          <p:cNvSpPr>
            <a:spLocks noGrp="1"/>
          </p:cNvSpPr>
          <p:nvPr>
            <p:ph type="sldNum" sz="quarter" idx="5"/>
          </p:nvPr>
        </p:nvSpPr>
        <p:spPr/>
        <p:txBody>
          <a:bodyPr/>
          <a:lstStyle/>
          <a:p>
            <a:fld id="{62583AE9-5228-4641-AE46-DAC04049BDD6}" type="slidenum">
              <a:rPr lang="en-US" smtClean="0"/>
              <a:pPr/>
              <a:t>30</a:t>
            </a:fld>
            <a:endParaRPr lang="en-US" dirty="0"/>
          </a:p>
        </p:txBody>
      </p:sp>
    </p:spTree>
    <p:extLst>
      <p:ext uri="{BB962C8B-B14F-4D97-AF65-F5344CB8AC3E}">
        <p14:creationId xmlns:p14="http://schemas.microsoft.com/office/powerpoint/2010/main" val="31479035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This grouping of 6 “F tags” are the federal requirements of participation.  Today’s in-service will be focusing on staff competencies for the care and treatment of Behavioral Health diseases and conditions many nursing facility residents experience.</a:t>
            </a:r>
          </a:p>
          <a:p>
            <a:endParaRPr lang="en-US" dirty="0"/>
          </a:p>
        </p:txBody>
      </p:sp>
      <p:sp>
        <p:nvSpPr>
          <p:cNvPr id="4" name="Slide Number Placeholder 3"/>
          <p:cNvSpPr>
            <a:spLocks noGrp="1"/>
          </p:cNvSpPr>
          <p:nvPr>
            <p:ph type="sldNum" sz="quarter" idx="5"/>
          </p:nvPr>
        </p:nvSpPr>
        <p:spPr/>
        <p:txBody>
          <a:bodyPr/>
          <a:lstStyle/>
          <a:p>
            <a:fld id="{62583AE9-5228-4641-AE46-DAC04049BDD6}" type="slidenum">
              <a:rPr lang="en-US" smtClean="0"/>
              <a:pPr/>
              <a:t>3</a:t>
            </a:fld>
            <a:endParaRPr lang="en-US" dirty="0"/>
          </a:p>
        </p:txBody>
      </p:sp>
    </p:spTree>
    <p:extLst>
      <p:ext uri="{BB962C8B-B14F-4D97-AF65-F5344CB8AC3E}">
        <p14:creationId xmlns:p14="http://schemas.microsoft.com/office/powerpoint/2010/main" val="95151027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Wingdings" panose="05000000000000000000" pitchFamily="2" charset="2"/>
              <a:buChar char="v"/>
            </a:pPr>
            <a:r>
              <a:rPr lang="en-US" i="1" dirty="0"/>
              <a:t>SPEAKER’S NOTE:  </a:t>
            </a:r>
            <a:r>
              <a:rPr lang="en-US" dirty="0"/>
              <a:t>This slide has multiple animations.  Press the slide advance for each paragraph marked with a number below. </a:t>
            </a:r>
          </a:p>
          <a:p>
            <a:endParaRPr lang="en-US" dirty="0"/>
          </a:p>
          <a:p>
            <a:r>
              <a:rPr lang="en-US" dirty="0"/>
              <a:t>1.) Let’s begin by talking about what is included in Behavioral Health services.</a:t>
            </a:r>
          </a:p>
          <a:p>
            <a:endParaRPr lang="en-US" dirty="0"/>
          </a:p>
          <a:p>
            <a:r>
              <a:rPr lang="en-US" dirty="0"/>
              <a:t>2.) The regulations frequently use the phrase </a:t>
            </a:r>
            <a:r>
              <a:rPr lang="en-US" b="1" dirty="0"/>
              <a:t>“highest practicable physical, mental, and psychosocial well-being.”  </a:t>
            </a:r>
            <a:r>
              <a:rPr lang="en-US" dirty="0"/>
              <a:t>It means the highest possible level of functioning and well-being, limited only by the resident’s recognized pathology and normal aging process. Highest practicable is determined through the comprehensive resident assessment and by recognizing and competently and thoroughly addressing the physical, mental or psychosocial needs of the individual. </a:t>
            </a:r>
          </a:p>
          <a:p>
            <a:endParaRPr lang="en-US" dirty="0"/>
          </a:p>
          <a:p>
            <a:r>
              <a:rPr lang="en-US" dirty="0"/>
              <a:t>3.) Behavioral Health deals with emotions and mental issues which include not only diagnoses like anxiety or depression or schizophrenia but also substance use disorders.  Being able to identify and to care for depressed moods, thoughts of suicidal or homicidal actions, and PTSD responses is a very important part of the services provided throughout the nursing facility.</a:t>
            </a:r>
          </a:p>
          <a:p>
            <a:endParaRPr lang="en-US" dirty="0"/>
          </a:p>
        </p:txBody>
      </p:sp>
      <p:sp>
        <p:nvSpPr>
          <p:cNvPr id="4" name="Slide Number Placeholder 3"/>
          <p:cNvSpPr>
            <a:spLocks noGrp="1"/>
          </p:cNvSpPr>
          <p:nvPr>
            <p:ph type="sldNum" sz="quarter" idx="5"/>
          </p:nvPr>
        </p:nvSpPr>
        <p:spPr/>
        <p:txBody>
          <a:bodyPr/>
          <a:lstStyle/>
          <a:p>
            <a:fld id="{62583AE9-5228-4641-AE46-DAC04049BDD6}" type="slidenum">
              <a:rPr lang="en-US" smtClean="0"/>
              <a:pPr/>
              <a:t>4</a:t>
            </a:fld>
            <a:endParaRPr lang="en-US" dirty="0"/>
          </a:p>
        </p:txBody>
      </p:sp>
    </p:spTree>
    <p:extLst>
      <p:ext uri="{BB962C8B-B14F-4D97-AF65-F5344CB8AC3E}">
        <p14:creationId xmlns:p14="http://schemas.microsoft.com/office/powerpoint/2010/main" val="379418559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Behavioral Health care includes supportive treatments and supportive environments for chronic illness care and stress-related care as well. </a:t>
            </a:r>
          </a:p>
          <a:p>
            <a:endParaRPr lang="en-US" dirty="0"/>
          </a:p>
          <a:p>
            <a:r>
              <a:rPr lang="en-US" dirty="0"/>
              <a:t>Competency involves the knowledge, skills, and abilities that demonstrate high quality care and service.</a:t>
            </a:r>
          </a:p>
          <a:p>
            <a:endParaRPr lang="en-US" dirty="0"/>
          </a:p>
          <a:p>
            <a:r>
              <a:rPr lang="en-US" dirty="0"/>
              <a:t>All care should be person-centered.  Which means knowing the resident’s history and culture are important pieces of knowledge.  </a:t>
            </a:r>
          </a:p>
          <a:p>
            <a:endParaRPr lang="en-US" dirty="0"/>
          </a:p>
          <a:p>
            <a:r>
              <a:rPr lang="en-US" dirty="0"/>
              <a:t>Being able to provide and/or to encourage meaningful activities is an important skill that all staff members need to develop.</a:t>
            </a:r>
          </a:p>
          <a:p>
            <a:endParaRPr lang="en-US" dirty="0"/>
          </a:p>
          <a:p>
            <a:r>
              <a:rPr lang="en-US" dirty="0"/>
              <a:t>And providing an environment that consistently provides care, empathy, and compassion – “the universal precautions” of trauma-informed care – is essential not only for treatment but also for prevention of Behavioral Health conditions.</a:t>
            </a:r>
          </a:p>
          <a:p>
            <a:endParaRPr lang="en-US" dirty="0"/>
          </a:p>
        </p:txBody>
      </p:sp>
      <p:sp>
        <p:nvSpPr>
          <p:cNvPr id="4" name="Slide Number Placeholder 3"/>
          <p:cNvSpPr>
            <a:spLocks noGrp="1"/>
          </p:cNvSpPr>
          <p:nvPr>
            <p:ph type="sldNum" sz="quarter" idx="5"/>
          </p:nvPr>
        </p:nvSpPr>
        <p:spPr/>
        <p:txBody>
          <a:bodyPr/>
          <a:lstStyle/>
          <a:p>
            <a:fld id="{62583AE9-5228-4641-AE46-DAC04049BDD6}" type="slidenum">
              <a:rPr lang="en-US" smtClean="0"/>
              <a:pPr/>
              <a:t>5</a:t>
            </a:fld>
            <a:endParaRPr lang="en-US" dirty="0"/>
          </a:p>
        </p:txBody>
      </p:sp>
    </p:spTree>
    <p:extLst>
      <p:ext uri="{BB962C8B-B14F-4D97-AF65-F5344CB8AC3E}">
        <p14:creationId xmlns:p14="http://schemas.microsoft.com/office/powerpoint/2010/main" val="23339989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When we foster a person-centered care environment, we do the following things:</a:t>
            </a:r>
          </a:p>
          <a:p>
            <a:endParaRPr lang="en-US" dirty="0"/>
          </a:p>
          <a:p>
            <a:pPr marL="171450" indent="-171450">
              <a:buFont typeface="Arial" panose="020B0604020202020204" pitchFamily="34" charset="0"/>
              <a:buChar char="•"/>
            </a:pPr>
            <a:r>
              <a:rPr lang="en-US" dirty="0"/>
              <a:t>Identify, address, and/or obtain necessary services for the behavioral health care needs of residents;  </a:t>
            </a:r>
          </a:p>
          <a:p>
            <a:pPr marL="628650" lvl="1" indent="-171450">
              <a:buFont typeface="Arial" panose="020B0604020202020204" pitchFamily="34" charset="0"/>
              <a:buChar char="•"/>
            </a:pPr>
            <a:r>
              <a:rPr lang="en-US" dirty="0"/>
              <a:t>This includes psychiatric and psychological services, Alcoholics Anonymous (AA) programs, etc.</a:t>
            </a:r>
          </a:p>
          <a:p>
            <a:pPr lvl="1"/>
            <a:endParaRPr lang="en-US" dirty="0"/>
          </a:p>
          <a:p>
            <a:pPr marL="171450" indent="-171450">
              <a:buFont typeface="Arial" panose="020B0604020202020204" pitchFamily="34" charset="0"/>
              <a:buChar char="•"/>
            </a:pPr>
            <a:r>
              <a:rPr lang="en-US" dirty="0"/>
              <a:t>Develop, implement, and revise as necessary person-centered care plans that include and support the behavioral health care needs, identified in the comprehensive assessment; </a:t>
            </a:r>
          </a:p>
          <a:p>
            <a:endParaRPr lang="en-US" dirty="0"/>
          </a:p>
          <a:p>
            <a:pPr marL="171450" indent="-171450">
              <a:buFont typeface="Arial" panose="020B0604020202020204" pitchFamily="34" charset="0"/>
              <a:buChar char="•"/>
            </a:pPr>
            <a:r>
              <a:rPr lang="en-US" dirty="0"/>
              <a:t>Learn the resident’s history, prior level of functioning, and responses to stressors in order to identify appropriate goals and interventions; </a:t>
            </a:r>
          </a:p>
          <a:p>
            <a:endParaRPr lang="en-US" dirty="0"/>
          </a:p>
          <a:p>
            <a:pPr marL="171450" indent="-171450">
              <a:buFont typeface="Arial" panose="020B0604020202020204" pitchFamily="34" charset="0"/>
              <a:buChar char="•"/>
            </a:pPr>
            <a:r>
              <a:rPr lang="en-US" dirty="0"/>
              <a:t>Achieve expected improvements or maintain the expected stable rate of decline based on the progression of the resident’s diagnosed condition(s).</a:t>
            </a:r>
          </a:p>
          <a:p>
            <a:endParaRPr lang="en-US" dirty="0"/>
          </a:p>
        </p:txBody>
      </p:sp>
      <p:sp>
        <p:nvSpPr>
          <p:cNvPr id="4" name="Slide Number Placeholder 3"/>
          <p:cNvSpPr>
            <a:spLocks noGrp="1"/>
          </p:cNvSpPr>
          <p:nvPr>
            <p:ph type="sldNum" sz="quarter" idx="5"/>
          </p:nvPr>
        </p:nvSpPr>
        <p:spPr/>
        <p:txBody>
          <a:bodyPr/>
          <a:lstStyle/>
          <a:p>
            <a:fld id="{62583AE9-5228-4641-AE46-DAC04049BDD6}" type="slidenum">
              <a:rPr lang="en-US" smtClean="0"/>
              <a:pPr/>
              <a:t>6</a:t>
            </a:fld>
            <a:endParaRPr lang="en-US" dirty="0"/>
          </a:p>
        </p:txBody>
      </p:sp>
    </p:spTree>
    <p:extLst>
      <p:ext uri="{BB962C8B-B14F-4D97-AF65-F5344CB8AC3E}">
        <p14:creationId xmlns:p14="http://schemas.microsoft.com/office/powerpoint/2010/main" val="360284412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previous slide referenced the RAI process.  “RAI” stands for “Resident Assessment Instrument.”  In nursing facilities, that instrument is the MDS 3.0.</a:t>
            </a:r>
          </a:p>
          <a:p>
            <a:endParaRPr lang="en-US" dirty="0"/>
          </a:p>
          <a:p>
            <a:r>
              <a:rPr lang="en-US" dirty="0"/>
              <a:t>Nursing, Social Services, and Activity/Therapeutic Recreation staff conduct resident interviews on a regular basis that are part of the MDS.  When a resident can’t or won’t participate in the interviews, sometimes staff will be asked about a resident’s pain, cognitive status, mood, and preferences.  </a:t>
            </a:r>
          </a:p>
          <a:p>
            <a:endParaRPr lang="en-US" dirty="0"/>
          </a:p>
          <a:p>
            <a:r>
              <a:rPr lang="en-US" dirty="0"/>
              <a:t>Everything else coded on the MDS requires supporting documentation.  Documenting  each episode of behavior – even if it is a usual behavior for that resident – is an important part of our jobs.  Identifying behaviors as well as successful and unsuccessful interventions not only provides person-centered care but also promotes early interventions for changes in mental status and for changes in treatment protocols.</a:t>
            </a:r>
          </a:p>
          <a:p>
            <a:endParaRPr lang="en-US" dirty="0"/>
          </a:p>
          <a:p>
            <a:r>
              <a:rPr lang="en-US" dirty="0"/>
              <a:t>All behaviors have meaning.  They are often a means of communication.  The Care Area Assessments help the Interdisciplinary Team to conduct a root cause analysis and to develop the most appropriate care plan.</a:t>
            </a:r>
          </a:p>
          <a:p>
            <a:endParaRPr lang="en-US" dirty="0"/>
          </a:p>
          <a:p>
            <a:r>
              <a:rPr lang="en-US" dirty="0"/>
              <a:t>All direct caregivers have access to paper or electronic care plans for each resident.  If you cannot find the care plan or have questions about how to deal with a behavioral health issue, ask your direct supervisor.</a:t>
            </a:r>
          </a:p>
          <a:p>
            <a:endParaRPr lang="en-US" dirty="0"/>
          </a:p>
        </p:txBody>
      </p:sp>
      <p:sp>
        <p:nvSpPr>
          <p:cNvPr id="4" name="Slide Number Placeholder 3"/>
          <p:cNvSpPr>
            <a:spLocks noGrp="1"/>
          </p:cNvSpPr>
          <p:nvPr>
            <p:ph type="sldNum" sz="quarter" idx="5"/>
          </p:nvPr>
        </p:nvSpPr>
        <p:spPr/>
        <p:txBody>
          <a:bodyPr/>
          <a:lstStyle/>
          <a:p>
            <a:fld id="{62583AE9-5228-4641-AE46-DAC04049BDD6}" type="slidenum">
              <a:rPr lang="en-US" smtClean="0"/>
              <a:pPr/>
              <a:t>7</a:t>
            </a:fld>
            <a:endParaRPr lang="en-US" dirty="0"/>
          </a:p>
        </p:txBody>
      </p:sp>
    </p:spTree>
    <p:extLst>
      <p:ext uri="{BB962C8B-B14F-4D97-AF65-F5344CB8AC3E}">
        <p14:creationId xmlns:p14="http://schemas.microsoft.com/office/powerpoint/2010/main" val="10249035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r>
              <a:rPr lang="en-US" dirty="0"/>
              <a:t>It is very important to identify and to document the following types of behaviors:</a:t>
            </a:r>
          </a:p>
          <a:p>
            <a:endParaRPr lang="en-US" dirty="0"/>
          </a:p>
          <a:p>
            <a:pPr marL="171450" indent="-171450">
              <a:buFont typeface="Arial" panose="020B0604020202020204" pitchFamily="34" charset="0"/>
              <a:buChar char="•"/>
            </a:pPr>
            <a:r>
              <a:rPr lang="en-US" dirty="0"/>
              <a:t>Hallucinations</a:t>
            </a:r>
          </a:p>
          <a:p>
            <a:pPr marL="628650" lvl="1" indent="-171450">
              <a:buFont typeface="Arial" panose="020B0604020202020204" pitchFamily="34" charset="0"/>
              <a:buChar char="•"/>
            </a:pPr>
            <a:r>
              <a:rPr lang="en-US" dirty="0"/>
              <a:t>Hallucinations deal with the physical senses.  The resident sees, hears, smells, tastes, or feels an external or internal “touch” sensation even though there is no such trigger in the environment.</a:t>
            </a:r>
          </a:p>
          <a:p>
            <a:pPr marL="171450" indent="-171450">
              <a:buFont typeface="Arial" panose="020B0604020202020204" pitchFamily="34" charset="0"/>
              <a:buChar char="•"/>
            </a:pPr>
            <a:r>
              <a:rPr lang="en-US" dirty="0"/>
              <a:t>Delusions</a:t>
            </a:r>
          </a:p>
          <a:p>
            <a:pPr marL="628650" lvl="1" indent="-171450">
              <a:buFont typeface="Arial" panose="020B0604020202020204" pitchFamily="34" charset="0"/>
              <a:buChar char="•"/>
            </a:pPr>
            <a:r>
              <a:rPr lang="en-US" dirty="0"/>
              <a:t>Delusions are misconceptions or beliefs that are firmly held, contrary to reality.</a:t>
            </a:r>
          </a:p>
          <a:p>
            <a:pPr marL="171450" indent="-171450">
              <a:buFont typeface="Arial" panose="020B0604020202020204" pitchFamily="34" charset="0"/>
              <a:buChar char="•"/>
            </a:pPr>
            <a:r>
              <a:rPr lang="en-US" dirty="0"/>
              <a:t>Physical behavioral symptoms directed toward others</a:t>
            </a:r>
          </a:p>
          <a:p>
            <a:pPr marL="628650" lvl="1" indent="-171450">
              <a:buFont typeface="Arial" panose="020B0604020202020204" pitchFamily="34" charset="0"/>
              <a:buChar char="•"/>
            </a:pPr>
            <a:r>
              <a:rPr lang="en-US" dirty="0"/>
              <a:t>Hitting, kicking, pushing, scratching, grabbing, poking, tripping, abusing others sexually</a:t>
            </a:r>
          </a:p>
          <a:p>
            <a:pPr marL="171450" indent="-171450">
              <a:buFont typeface="Arial" panose="020B0604020202020204" pitchFamily="34" charset="0"/>
              <a:buChar char="•"/>
            </a:pPr>
            <a:r>
              <a:rPr lang="en-US" dirty="0"/>
              <a:t>Verbal behavioral symptoms directed toward others</a:t>
            </a:r>
          </a:p>
          <a:p>
            <a:pPr marL="628650" lvl="1" indent="-171450">
              <a:buFont typeface="Arial" panose="020B0604020202020204" pitchFamily="34" charset="0"/>
              <a:buChar char="•"/>
            </a:pPr>
            <a:r>
              <a:rPr lang="en-US" dirty="0"/>
              <a:t>Threatening other, screaming at others, cursing at others</a:t>
            </a:r>
          </a:p>
          <a:p>
            <a:pPr marL="171450" indent="-171450">
              <a:buFont typeface="Arial" panose="020B0604020202020204" pitchFamily="34" charset="0"/>
              <a:buChar char="•"/>
            </a:pPr>
            <a:r>
              <a:rPr lang="en-US" dirty="0"/>
              <a:t>Other behavioral symptoms directed toward others</a:t>
            </a:r>
          </a:p>
          <a:p>
            <a:pPr marL="628650" lvl="1" indent="-171450">
              <a:buFont typeface="Arial" panose="020B0604020202020204" pitchFamily="34" charset="0"/>
              <a:buChar char="•"/>
            </a:pPr>
            <a:r>
              <a:rPr lang="en-US" dirty="0"/>
              <a:t>Hitting or scratching self, pacing, rummaging, public sexual acts, disrobing in public, throwing or smearing food or bodily wastes, or verbal/vocal symptoms like screaming, disruptive sounds</a:t>
            </a:r>
          </a:p>
          <a:p>
            <a:pPr marL="171450" indent="-171450">
              <a:buFont typeface="Arial" panose="020B0604020202020204" pitchFamily="34" charset="0"/>
              <a:buChar char="•"/>
            </a:pPr>
            <a:r>
              <a:rPr lang="en-US" dirty="0"/>
              <a:t>Rejection of Care</a:t>
            </a:r>
          </a:p>
          <a:p>
            <a:pPr marL="628650" lvl="1" indent="-171450">
              <a:buFont typeface="Arial" panose="020B0604020202020204" pitchFamily="34" charset="0"/>
              <a:buChar char="•"/>
            </a:pPr>
            <a:r>
              <a:rPr lang="en-US" dirty="0"/>
              <a:t>Examples:  Blood work, taking medications, ADL assistance</a:t>
            </a:r>
          </a:p>
          <a:p>
            <a:pPr marL="628650" lvl="1" indent="-171450">
              <a:buFont typeface="Arial" panose="020B0604020202020204" pitchFamily="34" charset="0"/>
              <a:buChar char="•"/>
            </a:pPr>
            <a:r>
              <a:rPr lang="en-US" dirty="0"/>
              <a:t>Rejecting care that is necessary to achieve the resident’s goals for health and well-being.</a:t>
            </a:r>
          </a:p>
          <a:p>
            <a:pPr marL="171450" indent="-171450">
              <a:buFont typeface="Arial" panose="020B0604020202020204" pitchFamily="34" charset="0"/>
              <a:buChar char="•"/>
            </a:pPr>
            <a:r>
              <a:rPr lang="en-US" dirty="0"/>
              <a:t>Wandering</a:t>
            </a:r>
          </a:p>
          <a:p>
            <a:endParaRPr lang="en-US" dirty="0"/>
          </a:p>
        </p:txBody>
      </p:sp>
      <p:sp>
        <p:nvSpPr>
          <p:cNvPr id="4" name="Slide Number Placeholder 3"/>
          <p:cNvSpPr>
            <a:spLocks noGrp="1"/>
          </p:cNvSpPr>
          <p:nvPr>
            <p:ph type="sldNum" sz="quarter" idx="5"/>
          </p:nvPr>
        </p:nvSpPr>
        <p:spPr/>
        <p:txBody>
          <a:bodyPr/>
          <a:lstStyle/>
          <a:p>
            <a:fld id="{62583AE9-5228-4641-AE46-DAC04049BDD6}" type="slidenum">
              <a:rPr lang="en-US" smtClean="0"/>
              <a:pPr/>
              <a:t>8</a:t>
            </a:fld>
            <a:endParaRPr lang="en-US" dirty="0"/>
          </a:p>
        </p:txBody>
      </p:sp>
    </p:spTree>
    <p:extLst>
      <p:ext uri="{BB962C8B-B14F-4D97-AF65-F5344CB8AC3E}">
        <p14:creationId xmlns:p14="http://schemas.microsoft.com/office/powerpoint/2010/main" val="107048573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90000"/>
              </a:lnSpc>
            </a:pPr>
            <a:r>
              <a:rPr lang="en-US" altLang="en-US" dirty="0"/>
              <a:t>One of the primary components of behavioral management is recognizing it and documenting it.  This is how you determine the severity of the problem and whether or not your intervention is working.</a:t>
            </a:r>
          </a:p>
          <a:p>
            <a:pPr>
              <a:lnSpc>
                <a:spcPct val="90000"/>
              </a:lnSpc>
            </a:pPr>
            <a:endParaRPr lang="en-US" altLang="en-US" dirty="0"/>
          </a:p>
          <a:p>
            <a:pPr>
              <a:lnSpc>
                <a:spcPct val="90000"/>
              </a:lnSpc>
            </a:pPr>
            <a:r>
              <a:rPr lang="en-US" altLang="en-US" dirty="0"/>
              <a:t>Effective clinical documentation requires:</a:t>
            </a:r>
          </a:p>
          <a:p>
            <a:pPr marL="628650" lvl="1" indent="-171450">
              <a:lnSpc>
                <a:spcPct val="90000"/>
              </a:lnSpc>
              <a:buFont typeface="Arial" panose="020B0604020202020204" pitchFamily="34" charset="0"/>
              <a:buChar char="•"/>
            </a:pPr>
            <a:r>
              <a:rPr lang="en-US" altLang="en-US" dirty="0"/>
              <a:t>The ability to recognize, describe, and document behaviors.</a:t>
            </a:r>
          </a:p>
          <a:p>
            <a:pPr marL="628650" lvl="1" indent="-171450">
              <a:lnSpc>
                <a:spcPct val="90000"/>
              </a:lnSpc>
              <a:buFont typeface="Arial" panose="020B0604020202020204" pitchFamily="34" charset="0"/>
              <a:buChar char="•"/>
            </a:pPr>
            <a:r>
              <a:rPr lang="en-US" altLang="en-US" dirty="0"/>
              <a:t>The ability to analyze and address specific underlying causes (with the help of other disciplines as needed). </a:t>
            </a:r>
          </a:p>
          <a:p>
            <a:pPr marL="628650" lvl="1" indent="-171450">
              <a:lnSpc>
                <a:spcPct val="90000"/>
              </a:lnSpc>
              <a:buFont typeface="Arial" panose="020B0604020202020204" pitchFamily="34" charset="0"/>
              <a:buChar char="•"/>
            </a:pPr>
            <a:r>
              <a:rPr lang="en-US" altLang="en-US" dirty="0"/>
              <a:t>The ability to describe the behavior's characteristics:  its nature, scope, severity, duration, frequency, and consequences, including its impact on other individuals.</a:t>
            </a:r>
          </a:p>
          <a:p>
            <a:endParaRPr lang="en-US" dirty="0"/>
          </a:p>
          <a:p>
            <a:pPr marL="171450" indent="-171450">
              <a:buFont typeface="Wingdings" panose="05000000000000000000" pitchFamily="2" charset="2"/>
              <a:buChar char="v"/>
            </a:pPr>
            <a:r>
              <a:rPr lang="en-US" i="1" dirty="0"/>
              <a:t>SPEAKER’S NOTE: </a:t>
            </a:r>
            <a:r>
              <a:rPr lang="en-US" dirty="0"/>
              <a:t>After reading the above, read the characteristic and the associated questions for each characteristic on the slide.</a:t>
            </a:r>
            <a:endParaRPr lang="en-US" i="1" dirty="0"/>
          </a:p>
          <a:p>
            <a:endParaRPr lang="en-US" dirty="0"/>
          </a:p>
        </p:txBody>
      </p:sp>
      <p:sp>
        <p:nvSpPr>
          <p:cNvPr id="4" name="Slide Number Placeholder 3"/>
          <p:cNvSpPr>
            <a:spLocks noGrp="1"/>
          </p:cNvSpPr>
          <p:nvPr>
            <p:ph type="sldNum" sz="quarter" idx="5"/>
          </p:nvPr>
        </p:nvSpPr>
        <p:spPr/>
        <p:txBody>
          <a:bodyPr/>
          <a:lstStyle/>
          <a:p>
            <a:fld id="{62583AE9-5228-4641-AE46-DAC04049BDD6}" type="slidenum">
              <a:rPr lang="en-US" smtClean="0"/>
              <a:pPr/>
              <a:t>9</a:t>
            </a:fld>
            <a:endParaRPr lang="en-US" dirty="0"/>
          </a:p>
        </p:txBody>
      </p:sp>
    </p:spTree>
    <p:extLst>
      <p:ext uri="{BB962C8B-B14F-4D97-AF65-F5344CB8AC3E}">
        <p14:creationId xmlns:p14="http://schemas.microsoft.com/office/powerpoint/2010/main" val="2195878108"/>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tif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tiff"/><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tiff"/><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tiff"/><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tiff"/><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tiff"/><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tiff"/><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tiff"/><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tiff"/><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pic>
        <p:nvPicPr>
          <p:cNvPr id="6" name="Picture 5">
            <a:extLst>
              <a:ext uri="{FF2B5EF4-FFF2-40B4-BE49-F238E27FC236}">
                <a16:creationId xmlns:a16="http://schemas.microsoft.com/office/drawing/2014/main" id="{0E9803A5-EFA6-40DB-8FA8-E6D66769911B}"/>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457200" y="6069725"/>
            <a:ext cx="1981200" cy="708188"/>
          </a:xfrm>
          <a:prstGeom prst="rect">
            <a:avLst/>
          </a:prstGeom>
        </p:spPr>
      </p:pic>
    </p:spTree>
    <p:extLst>
      <p:ext uri="{BB962C8B-B14F-4D97-AF65-F5344CB8AC3E}">
        <p14:creationId xmlns:p14="http://schemas.microsoft.com/office/powerpoint/2010/main" val="311574471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7A85B469-5187-4EC5-A46A-5246E39C36E9}" type="datetime1">
              <a:rPr lang="en-US" smtClean="0">
                <a:solidFill>
                  <a:prstClr val="black"/>
                </a:solidFill>
              </a:rPr>
              <a:t>5/13/2019</a:t>
            </a:fld>
            <a:endParaRPr lang="en-US" dirty="0">
              <a:solidFill>
                <a:prstClr val="black"/>
              </a:solidFill>
            </a:endParaRPr>
          </a:p>
        </p:txBody>
      </p:sp>
      <p:sp>
        <p:nvSpPr>
          <p:cNvPr id="5" name="Slide Number Placeholder 4"/>
          <p:cNvSpPr>
            <a:spLocks noGrp="1"/>
          </p:cNvSpPr>
          <p:nvPr>
            <p:ph type="sldNum" sz="quarter" idx="12"/>
          </p:nvPr>
        </p:nvSpPr>
        <p:spPr>
          <a:xfrm>
            <a:off x="6553200" y="6356350"/>
            <a:ext cx="2133600" cy="365125"/>
          </a:xfrm>
        </p:spPr>
        <p:txBody>
          <a:bodyPr/>
          <a:lstStyle/>
          <a:p>
            <a:fld id="{8ED21966-C764-4C40-97C3-3CEDFB59A7F5}" type="slidenum">
              <a:rPr lang="en-US" smtClean="0">
                <a:solidFill>
                  <a:prstClr val="black"/>
                </a:solidFill>
              </a:rPr>
              <a:pPr/>
              <a:t>‹#›</a:t>
            </a:fld>
            <a:endParaRPr lang="en-US" dirty="0">
              <a:solidFill>
                <a:prstClr val="black"/>
              </a:solidFill>
            </a:endParaRPr>
          </a:p>
        </p:txBody>
      </p:sp>
      <p:pic>
        <p:nvPicPr>
          <p:cNvPr id="6" name="Picture 5">
            <a:extLst>
              <a:ext uri="{FF2B5EF4-FFF2-40B4-BE49-F238E27FC236}">
                <a16:creationId xmlns:a16="http://schemas.microsoft.com/office/drawing/2014/main" id="{85BCF9A2-57A2-4F96-9C6C-1ADAD7F00EFE}"/>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457200" y="6069725"/>
            <a:ext cx="1981200" cy="708188"/>
          </a:xfrm>
          <a:prstGeom prst="rect">
            <a:avLst/>
          </a:prstGeom>
        </p:spPr>
      </p:pic>
    </p:spTree>
    <p:extLst>
      <p:ext uri="{BB962C8B-B14F-4D97-AF65-F5344CB8AC3E}">
        <p14:creationId xmlns:p14="http://schemas.microsoft.com/office/powerpoint/2010/main" val="361522320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9EDD955-D679-42C0-8C7E-F3F25ECF904E}" type="datetime1">
              <a:rPr lang="en-US" smtClean="0">
                <a:solidFill>
                  <a:prstClr val="black"/>
                </a:solidFill>
              </a:rPr>
              <a:t>5/13/2019</a:t>
            </a:fld>
            <a:endParaRPr lang="en-US" dirty="0">
              <a:solidFill>
                <a:prstClr val="black"/>
              </a:solidFill>
            </a:endParaRPr>
          </a:p>
        </p:txBody>
      </p:sp>
      <p:pic>
        <p:nvPicPr>
          <p:cNvPr id="7" name="Picture 6"/>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457200" y="6069725"/>
            <a:ext cx="1981200" cy="708188"/>
          </a:xfrm>
          <a:prstGeom prst="rect">
            <a:avLst/>
          </a:prstGeom>
        </p:spPr>
      </p:pic>
    </p:spTree>
    <p:extLst>
      <p:ext uri="{BB962C8B-B14F-4D97-AF65-F5344CB8AC3E}">
        <p14:creationId xmlns:p14="http://schemas.microsoft.com/office/powerpoint/2010/main" val="379220428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9EE55542-2A52-46FD-A5AC-DD17EE18F3A6}" type="datetime1">
              <a:rPr lang="en-US" smtClean="0">
                <a:solidFill>
                  <a:prstClr val="black"/>
                </a:solidFill>
              </a:rPr>
              <a:t>5/13/2019</a:t>
            </a:fld>
            <a:endParaRPr lang="en-US" dirty="0">
              <a:solidFill>
                <a:prstClr val="black"/>
              </a:solidFill>
            </a:endParaRPr>
          </a:p>
        </p:txBody>
      </p:sp>
      <p:sp>
        <p:nvSpPr>
          <p:cNvPr id="6" name="Slide Number Placeholder 5"/>
          <p:cNvSpPr>
            <a:spLocks noGrp="1"/>
          </p:cNvSpPr>
          <p:nvPr>
            <p:ph type="sldNum" sz="quarter" idx="12"/>
          </p:nvPr>
        </p:nvSpPr>
        <p:spPr/>
        <p:txBody>
          <a:bodyPr/>
          <a:lstStyle/>
          <a:p>
            <a:fld id="{8ED21966-C764-4C40-97C3-3CEDFB59A7F5}" type="slidenum">
              <a:rPr lang="en-US" smtClean="0">
                <a:solidFill>
                  <a:prstClr val="black"/>
                </a:solidFill>
              </a:rPr>
              <a:pPr/>
              <a:t>‹#›</a:t>
            </a:fld>
            <a:endParaRPr lang="en-US" dirty="0">
              <a:solidFill>
                <a:prstClr val="black"/>
              </a:solidFill>
            </a:endParaRPr>
          </a:p>
        </p:txBody>
      </p:sp>
      <p:pic>
        <p:nvPicPr>
          <p:cNvPr id="7" name="Picture 6">
            <a:extLst>
              <a:ext uri="{FF2B5EF4-FFF2-40B4-BE49-F238E27FC236}">
                <a16:creationId xmlns:a16="http://schemas.microsoft.com/office/drawing/2014/main" id="{936C90E5-F9D5-43CD-A0C4-5626FCC60FD5}"/>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457200" y="6069725"/>
            <a:ext cx="1981200" cy="708188"/>
          </a:xfrm>
          <a:prstGeom prst="rect">
            <a:avLst/>
          </a:prstGeom>
        </p:spPr>
      </p:pic>
    </p:spTree>
    <p:extLst>
      <p:ext uri="{BB962C8B-B14F-4D97-AF65-F5344CB8AC3E}">
        <p14:creationId xmlns:p14="http://schemas.microsoft.com/office/powerpoint/2010/main" val="166914021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7A13C75C-1DD4-4EFB-96F4-CD016AE835F6}" type="datetime1">
              <a:rPr lang="en-US" smtClean="0">
                <a:solidFill>
                  <a:prstClr val="black"/>
                </a:solidFill>
              </a:rPr>
              <a:t>5/13/2019</a:t>
            </a:fld>
            <a:endParaRPr lang="en-US" dirty="0">
              <a:solidFill>
                <a:prstClr val="black"/>
              </a:solidFill>
            </a:endParaRPr>
          </a:p>
        </p:txBody>
      </p:sp>
      <p:sp>
        <p:nvSpPr>
          <p:cNvPr id="7" name="Slide Number Placeholder 6"/>
          <p:cNvSpPr>
            <a:spLocks noGrp="1"/>
          </p:cNvSpPr>
          <p:nvPr>
            <p:ph type="sldNum" sz="quarter" idx="12"/>
          </p:nvPr>
        </p:nvSpPr>
        <p:spPr/>
        <p:txBody>
          <a:bodyPr/>
          <a:lstStyle/>
          <a:p>
            <a:fld id="{8ED21966-C764-4C40-97C3-3CEDFB59A7F5}" type="slidenum">
              <a:rPr lang="en-US" smtClean="0">
                <a:solidFill>
                  <a:prstClr val="black"/>
                </a:solidFill>
              </a:rPr>
              <a:pPr/>
              <a:t>‹#›</a:t>
            </a:fld>
            <a:endParaRPr lang="en-US" dirty="0">
              <a:solidFill>
                <a:prstClr val="black"/>
              </a:solidFill>
            </a:endParaRPr>
          </a:p>
        </p:txBody>
      </p:sp>
      <p:pic>
        <p:nvPicPr>
          <p:cNvPr id="8" name="Picture 7">
            <a:extLst>
              <a:ext uri="{FF2B5EF4-FFF2-40B4-BE49-F238E27FC236}">
                <a16:creationId xmlns:a16="http://schemas.microsoft.com/office/drawing/2014/main" id="{BF4F55C6-B0BC-4894-9D4B-6156D6A400F4}"/>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457200" y="6069725"/>
            <a:ext cx="1981200" cy="708188"/>
          </a:xfrm>
          <a:prstGeom prst="rect">
            <a:avLst/>
          </a:prstGeom>
        </p:spPr>
      </p:pic>
    </p:spTree>
    <p:extLst>
      <p:ext uri="{BB962C8B-B14F-4D97-AF65-F5344CB8AC3E}">
        <p14:creationId xmlns:p14="http://schemas.microsoft.com/office/powerpoint/2010/main" val="119189097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F981A95B-B40D-432F-BDE3-0F0C037B57E3}" type="datetime1">
              <a:rPr lang="en-US" smtClean="0">
                <a:solidFill>
                  <a:prstClr val="black"/>
                </a:solidFill>
              </a:rPr>
              <a:t>5/13/2019</a:t>
            </a:fld>
            <a:endParaRPr lang="en-US" dirty="0">
              <a:solidFill>
                <a:prstClr val="black"/>
              </a:solidFill>
            </a:endParaRPr>
          </a:p>
        </p:txBody>
      </p:sp>
      <p:sp>
        <p:nvSpPr>
          <p:cNvPr id="9" name="Slide Number Placeholder 8"/>
          <p:cNvSpPr>
            <a:spLocks noGrp="1"/>
          </p:cNvSpPr>
          <p:nvPr>
            <p:ph type="sldNum" sz="quarter" idx="12"/>
          </p:nvPr>
        </p:nvSpPr>
        <p:spPr/>
        <p:txBody>
          <a:bodyPr/>
          <a:lstStyle/>
          <a:p>
            <a:fld id="{8ED21966-C764-4C40-97C3-3CEDFB59A7F5}" type="slidenum">
              <a:rPr lang="en-US" smtClean="0">
                <a:solidFill>
                  <a:prstClr val="black"/>
                </a:solidFill>
              </a:rPr>
              <a:pPr/>
              <a:t>‹#›</a:t>
            </a:fld>
            <a:endParaRPr lang="en-US" dirty="0">
              <a:solidFill>
                <a:prstClr val="black"/>
              </a:solidFill>
            </a:endParaRPr>
          </a:p>
        </p:txBody>
      </p:sp>
    </p:spTree>
    <p:extLst>
      <p:ext uri="{BB962C8B-B14F-4D97-AF65-F5344CB8AC3E}">
        <p14:creationId xmlns:p14="http://schemas.microsoft.com/office/powerpoint/2010/main" val="358827547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9B045820-4DB1-4339-8AEB-7BCAF0FDFEA8}" type="datetime1">
              <a:rPr lang="en-US" smtClean="0">
                <a:solidFill>
                  <a:prstClr val="black"/>
                </a:solidFill>
              </a:rPr>
              <a:t>5/13/2019</a:t>
            </a:fld>
            <a:endParaRPr lang="en-US" dirty="0">
              <a:solidFill>
                <a:prstClr val="black"/>
              </a:solidFill>
            </a:endParaRPr>
          </a:p>
        </p:txBody>
      </p:sp>
      <p:sp>
        <p:nvSpPr>
          <p:cNvPr id="5" name="Slide Number Placeholder 4"/>
          <p:cNvSpPr>
            <a:spLocks noGrp="1"/>
          </p:cNvSpPr>
          <p:nvPr>
            <p:ph type="sldNum" sz="quarter" idx="12"/>
          </p:nvPr>
        </p:nvSpPr>
        <p:spPr/>
        <p:txBody>
          <a:bodyPr/>
          <a:lstStyle/>
          <a:p>
            <a:fld id="{8ED21966-C764-4C40-97C3-3CEDFB59A7F5}" type="slidenum">
              <a:rPr lang="en-US" smtClean="0">
                <a:solidFill>
                  <a:prstClr val="black"/>
                </a:solidFill>
              </a:rPr>
              <a:pPr/>
              <a:t>‹#›</a:t>
            </a:fld>
            <a:endParaRPr lang="en-US" dirty="0">
              <a:solidFill>
                <a:prstClr val="black"/>
              </a:solidFill>
            </a:endParaRPr>
          </a:p>
        </p:txBody>
      </p:sp>
      <p:pic>
        <p:nvPicPr>
          <p:cNvPr id="6" name="Picture 5">
            <a:extLst>
              <a:ext uri="{FF2B5EF4-FFF2-40B4-BE49-F238E27FC236}">
                <a16:creationId xmlns:a16="http://schemas.microsoft.com/office/drawing/2014/main" id="{AC2DFD05-C655-4D1F-9BA0-23752AA6F63A}"/>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457200" y="6069725"/>
            <a:ext cx="1981200" cy="708188"/>
          </a:xfrm>
          <a:prstGeom prst="rect">
            <a:avLst/>
          </a:prstGeom>
        </p:spPr>
      </p:pic>
    </p:spTree>
    <p:extLst>
      <p:ext uri="{BB962C8B-B14F-4D97-AF65-F5344CB8AC3E}">
        <p14:creationId xmlns:p14="http://schemas.microsoft.com/office/powerpoint/2010/main" val="361453771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08A1124-85F9-448D-B3E4-AC9E07F4E290}" type="datetime1">
              <a:rPr lang="en-US" smtClean="0">
                <a:solidFill>
                  <a:prstClr val="black"/>
                </a:solidFill>
              </a:rPr>
              <a:t>5/13/2019</a:t>
            </a:fld>
            <a:endParaRPr lang="en-US" dirty="0">
              <a:solidFill>
                <a:prstClr val="black"/>
              </a:solidFill>
            </a:endParaRPr>
          </a:p>
        </p:txBody>
      </p:sp>
      <p:sp>
        <p:nvSpPr>
          <p:cNvPr id="4" name="Slide Number Placeholder 3"/>
          <p:cNvSpPr>
            <a:spLocks noGrp="1"/>
          </p:cNvSpPr>
          <p:nvPr>
            <p:ph type="sldNum" sz="quarter" idx="12"/>
          </p:nvPr>
        </p:nvSpPr>
        <p:spPr/>
        <p:txBody>
          <a:bodyPr/>
          <a:lstStyle/>
          <a:p>
            <a:fld id="{8ED21966-C764-4C40-97C3-3CEDFB59A7F5}" type="slidenum">
              <a:rPr lang="en-US" smtClean="0">
                <a:solidFill>
                  <a:prstClr val="black"/>
                </a:solidFill>
              </a:rPr>
              <a:pPr/>
              <a:t>‹#›</a:t>
            </a:fld>
            <a:endParaRPr lang="en-US" dirty="0">
              <a:solidFill>
                <a:prstClr val="black"/>
              </a:solidFill>
            </a:endParaRPr>
          </a:p>
        </p:txBody>
      </p:sp>
      <p:pic>
        <p:nvPicPr>
          <p:cNvPr id="5" name="Picture 4">
            <a:extLst>
              <a:ext uri="{FF2B5EF4-FFF2-40B4-BE49-F238E27FC236}">
                <a16:creationId xmlns:a16="http://schemas.microsoft.com/office/drawing/2014/main" id="{419BB5C9-FC73-4804-861F-DD93BDDC4C0F}"/>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457200" y="6069725"/>
            <a:ext cx="1981200" cy="708188"/>
          </a:xfrm>
          <a:prstGeom prst="rect">
            <a:avLst/>
          </a:prstGeom>
        </p:spPr>
      </p:pic>
    </p:spTree>
    <p:extLst>
      <p:ext uri="{BB962C8B-B14F-4D97-AF65-F5344CB8AC3E}">
        <p14:creationId xmlns:p14="http://schemas.microsoft.com/office/powerpoint/2010/main" val="198134498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EC9F4AF-83BA-4844-90A6-1A2537F102CC}" type="datetime1">
              <a:rPr lang="en-US" smtClean="0">
                <a:solidFill>
                  <a:prstClr val="black"/>
                </a:solidFill>
              </a:rPr>
              <a:t>5/13/2019</a:t>
            </a:fld>
            <a:endParaRPr lang="en-US" dirty="0">
              <a:solidFill>
                <a:prstClr val="black"/>
              </a:solidFill>
            </a:endParaRPr>
          </a:p>
        </p:txBody>
      </p:sp>
      <p:sp>
        <p:nvSpPr>
          <p:cNvPr id="7" name="Slide Number Placeholder 6"/>
          <p:cNvSpPr>
            <a:spLocks noGrp="1"/>
          </p:cNvSpPr>
          <p:nvPr>
            <p:ph type="sldNum" sz="quarter" idx="12"/>
          </p:nvPr>
        </p:nvSpPr>
        <p:spPr/>
        <p:txBody>
          <a:bodyPr/>
          <a:lstStyle/>
          <a:p>
            <a:fld id="{8ED21966-C764-4C40-97C3-3CEDFB59A7F5}" type="slidenum">
              <a:rPr lang="en-US" smtClean="0">
                <a:solidFill>
                  <a:prstClr val="black"/>
                </a:solidFill>
              </a:rPr>
              <a:pPr/>
              <a:t>‹#›</a:t>
            </a:fld>
            <a:endParaRPr lang="en-US" dirty="0">
              <a:solidFill>
                <a:prstClr val="black"/>
              </a:solidFill>
            </a:endParaRPr>
          </a:p>
        </p:txBody>
      </p:sp>
      <p:pic>
        <p:nvPicPr>
          <p:cNvPr id="8" name="Picture 7">
            <a:extLst>
              <a:ext uri="{FF2B5EF4-FFF2-40B4-BE49-F238E27FC236}">
                <a16:creationId xmlns:a16="http://schemas.microsoft.com/office/drawing/2014/main" id="{09849B57-4B73-4165-9059-71076BC75481}"/>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457200" y="6069725"/>
            <a:ext cx="1981200" cy="708188"/>
          </a:xfrm>
          <a:prstGeom prst="rect">
            <a:avLst/>
          </a:prstGeom>
        </p:spPr>
      </p:pic>
    </p:spTree>
    <p:extLst>
      <p:ext uri="{BB962C8B-B14F-4D97-AF65-F5344CB8AC3E}">
        <p14:creationId xmlns:p14="http://schemas.microsoft.com/office/powerpoint/2010/main" val="219336924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32FF0AA6-727A-4116-83EB-06F1397B9832}" type="datetime1">
              <a:rPr lang="en-US" smtClean="0">
                <a:solidFill>
                  <a:prstClr val="black"/>
                </a:solidFill>
              </a:rPr>
              <a:t>5/13/2019</a:t>
            </a:fld>
            <a:endParaRPr lang="en-US" dirty="0">
              <a:solidFill>
                <a:prstClr val="black"/>
              </a:solidFill>
            </a:endParaRPr>
          </a:p>
        </p:txBody>
      </p:sp>
      <p:sp>
        <p:nvSpPr>
          <p:cNvPr id="7" name="Slide Number Placeholder 6"/>
          <p:cNvSpPr>
            <a:spLocks noGrp="1"/>
          </p:cNvSpPr>
          <p:nvPr>
            <p:ph type="sldNum" sz="quarter" idx="12"/>
          </p:nvPr>
        </p:nvSpPr>
        <p:spPr/>
        <p:txBody>
          <a:bodyPr/>
          <a:lstStyle/>
          <a:p>
            <a:fld id="{8ED21966-C764-4C40-97C3-3CEDFB59A7F5}" type="slidenum">
              <a:rPr lang="en-US" smtClean="0">
                <a:solidFill>
                  <a:prstClr val="black"/>
                </a:solidFill>
              </a:rPr>
              <a:pPr/>
              <a:t>‹#›</a:t>
            </a:fld>
            <a:endParaRPr lang="en-US" dirty="0">
              <a:solidFill>
                <a:prstClr val="black"/>
              </a:solidFill>
            </a:endParaRPr>
          </a:p>
        </p:txBody>
      </p:sp>
      <p:pic>
        <p:nvPicPr>
          <p:cNvPr id="8" name="Picture 7">
            <a:extLst>
              <a:ext uri="{FF2B5EF4-FFF2-40B4-BE49-F238E27FC236}">
                <a16:creationId xmlns:a16="http://schemas.microsoft.com/office/drawing/2014/main" id="{9DEE8811-35E9-4324-BED5-D8D232F364EB}"/>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457200" y="6069725"/>
            <a:ext cx="1981200" cy="708188"/>
          </a:xfrm>
          <a:prstGeom prst="rect">
            <a:avLst/>
          </a:prstGeom>
        </p:spPr>
      </p:pic>
    </p:spTree>
    <p:extLst>
      <p:ext uri="{BB962C8B-B14F-4D97-AF65-F5344CB8AC3E}">
        <p14:creationId xmlns:p14="http://schemas.microsoft.com/office/powerpoint/2010/main" val="163811322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file:///S:\CREATIVE_SERVICES\LeadingAge%20Collateral\LeadingAge%20PowerPoint\2017%20PPTs\PPT%20images\LeadingAge_PMS%20Cool%20Grey%2011.jpg" TargetMode="Externa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1.jpe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tiff"/></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solidFill>
              </a:defRPr>
            </a:lvl1pPr>
          </a:lstStyle>
          <a:p>
            <a:fld id="{EA25747C-6F3A-4B6F-85EC-0F505796E425}" type="datetime1">
              <a:rPr lang="en-US" smtClean="0">
                <a:solidFill>
                  <a:prstClr val="black"/>
                </a:solidFill>
              </a:rPr>
              <a:t>5/13/2019</a:t>
            </a:fld>
            <a:endParaRPr lang="en-US" dirty="0">
              <a:solidFill>
                <a:prstClr val="black"/>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solidFill>
              </a:defRPr>
            </a:lvl1pPr>
          </a:lstStyle>
          <a:p>
            <a:fld id="{8ED21966-C764-4C40-97C3-3CEDFB59A7F5}" type="slidenum">
              <a:rPr lang="en-US" smtClean="0">
                <a:solidFill>
                  <a:prstClr val="black"/>
                </a:solidFill>
              </a:rPr>
              <a:pPr/>
              <a:t>‹#›</a:t>
            </a:fld>
            <a:endParaRPr lang="en-US" dirty="0">
              <a:solidFill>
                <a:prstClr val="black"/>
              </a:solidFill>
            </a:endParaRPr>
          </a:p>
        </p:txBody>
      </p:sp>
      <p:pic>
        <p:nvPicPr>
          <p:cNvPr id="9" name="Picture 8"/>
          <p:cNvPicPr>
            <a:picLocks noChangeAspect="1"/>
          </p:cNvPicPr>
          <p:nvPr userDrawn="1"/>
        </p:nvPicPr>
        <p:blipFill>
          <a:blip r:embed="rId12" r:link="rId13" cstate="email">
            <a:extLst>
              <a:ext uri="{28A0092B-C50C-407E-A947-70E740481C1C}">
                <a14:useLocalDpi xmlns:a14="http://schemas.microsoft.com/office/drawing/2010/main"/>
              </a:ext>
            </a:extLst>
          </a:blip>
          <a:stretch>
            <a:fillRect/>
          </a:stretch>
        </p:blipFill>
        <p:spPr>
          <a:xfrm>
            <a:off x="6503377" y="6149609"/>
            <a:ext cx="2209800" cy="650896"/>
          </a:xfrm>
          <a:prstGeom prst="rect">
            <a:avLst/>
          </a:prstGeom>
        </p:spPr>
      </p:pic>
      <p:sp>
        <p:nvSpPr>
          <p:cNvPr id="7" name="TextBox 6"/>
          <p:cNvSpPr txBox="1"/>
          <p:nvPr userDrawn="1"/>
        </p:nvSpPr>
        <p:spPr>
          <a:xfrm>
            <a:off x="2514600" y="6356350"/>
            <a:ext cx="3962400" cy="323165"/>
          </a:xfrm>
          <a:prstGeom prst="rect">
            <a:avLst/>
          </a:prstGeom>
          <a:noFill/>
        </p:spPr>
        <p:txBody>
          <a:bodyPr wrap="square" rtlCol="0">
            <a:spAutoFit/>
          </a:bodyPr>
          <a:lstStyle/>
          <a:p>
            <a:pPr algn="ctr"/>
            <a:r>
              <a:rPr lang="en-US" sz="500" kern="1200" dirty="0">
                <a:solidFill>
                  <a:schemeClr val="tx1"/>
                </a:solidFill>
                <a:effectLst/>
                <a:latin typeface="Calibri" panose="020F0502020204030204" pitchFamily="34" charset="0"/>
                <a:ea typeface="+mn-ea"/>
                <a:cs typeface="Arial" charset="0"/>
              </a:rPr>
              <a:t>This document is for general informational purposes only.  </a:t>
            </a:r>
          </a:p>
          <a:p>
            <a:pPr algn="ctr"/>
            <a:r>
              <a:rPr lang="en-US" sz="500" kern="1200" dirty="0">
                <a:solidFill>
                  <a:schemeClr val="tx1"/>
                </a:solidFill>
                <a:effectLst/>
                <a:latin typeface="Calibri" panose="020F0502020204030204" pitchFamily="34" charset="0"/>
                <a:ea typeface="+mn-ea"/>
                <a:cs typeface="Arial" charset="0"/>
              </a:rPr>
              <a:t>It does not represent legal advice nor relied upon as supporting documentation or advice with CMS or other regulatory entities.</a:t>
            </a:r>
          </a:p>
          <a:p>
            <a:pPr algn="ctr"/>
            <a:r>
              <a:rPr lang="en-US" sz="500" kern="1200" dirty="0">
                <a:solidFill>
                  <a:schemeClr val="tx1"/>
                </a:solidFill>
                <a:effectLst/>
                <a:latin typeface="Calibri" panose="020F0502020204030204" pitchFamily="34" charset="0"/>
                <a:ea typeface="+mn-ea"/>
                <a:cs typeface="Arial" charset="0"/>
              </a:rPr>
              <a:t>© Pathway Health Services, Inc. – All Rights Reserved – Copy with Permission Only </a:t>
            </a:r>
          </a:p>
        </p:txBody>
      </p:sp>
      <p:pic>
        <p:nvPicPr>
          <p:cNvPr id="10" name="Picture 9">
            <a:extLst>
              <a:ext uri="{FF2B5EF4-FFF2-40B4-BE49-F238E27FC236}">
                <a16:creationId xmlns:a16="http://schemas.microsoft.com/office/drawing/2014/main" id="{205A3798-5358-442B-B70A-09435E4DCF0D}"/>
              </a:ext>
            </a:extLst>
          </p:cNvPr>
          <p:cNvPicPr>
            <a:picLocks noChangeAspect="1"/>
          </p:cNvPicPr>
          <p:nvPr userDrawn="1"/>
        </p:nvPicPr>
        <p:blipFill>
          <a:blip r:embed="rId14" cstate="email">
            <a:extLst>
              <a:ext uri="{28A0092B-C50C-407E-A947-70E740481C1C}">
                <a14:useLocalDpi xmlns:a14="http://schemas.microsoft.com/office/drawing/2010/main"/>
              </a:ext>
            </a:extLst>
          </a:blip>
          <a:stretch>
            <a:fillRect/>
          </a:stretch>
        </p:blipFill>
        <p:spPr>
          <a:xfrm>
            <a:off x="457200" y="6069725"/>
            <a:ext cx="1981200" cy="708188"/>
          </a:xfrm>
          <a:prstGeom prst="rect">
            <a:avLst/>
          </a:prstGeom>
        </p:spPr>
      </p:pic>
    </p:spTree>
    <p:extLst>
      <p:ext uri="{BB962C8B-B14F-4D97-AF65-F5344CB8AC3E}">
        <p14:creationId xmlns:p14="http://schemas.microsoft.com/office/powerpoint/2010/main" val="1303961687"/>
      </p:ext>
    </p:extLst>
  </p:cSld>
  <p:clrMap bg1="lt1" tx1="dk1" bg2="lt2" tx2="dk2" accent1="accent1" accent2="accent2" accent3="accent3" accent4="accent4" accent5="accent5" accent6="accent6" hlink="hlink" folHlink="folHlink"/>
  <p:sldLayoutIdLst>
    <p:sldLayoutId id="2147483759" r:id="rId1"/>
    <p:sldLayoutId id="2147483760" r:id="rId2"/>
    <p:sldLayoutId id="2147483761" r:id="rId3"/>
    <p:sldLayoutId id="2147483762" r:id="rId4"/>
    <p:sldLayoutId id="2147483763" r:id="rId5"/>
    <p:sldLayoutId id="2147483764" r:id="rId6"/>
    <p:sldLayoutId id="2147483765" r:id="rId7"/>
    <p:sldLayoutId id="2147483766" r:id="rId8"/>
    <p:sldLayoutId id="2147483767" r:id="rId9"/>
    <p:sldLayoutId id="2147483768" r:id="rId10"/>
  </p:sldLayoutIdLst>
  <p:hf sldNum="0" hd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0.xml"/><Relationship Id="rId1" Type="http://schemas.openxmlformats.org/officeDocument/2006/relationships/slideLayout" Target="../slideLayouts/slideLayout2.xml"/><Relationship Id="rId5" Type="http://schemas.openxmlformats.org/officeDocument/2006/relationships/hyperlink" Target="https://www.cms.gov/Medicare/Quality-Initiatives-Patient-Assessment-Instruments/NursingHomeQualityInits/MDS30RAIManual.html" TargetMode="External"/><Relationship Id="rId4" Type="http://schemas.openxmlformats.org/officeDocument/2006/relationships/image" Target="../media/image10.png"/></Relationships>
</file>

<file path=ppt/slides/_rels/slide11.xml.rels><?xml version="1.0" encoding="UTF-8" standalone="yes"?>
<Relationships xmlns="http://schemas.openxmlformats.org/package/2006/relationships"><Relationship Id="rId8" Type="http://schemas.openxmlformats.org/officeDocument/2006/relationships/image" Target="../media/image11.jpeg"/><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hyperlink" Target="https://www.samhsa.gov/" TargetMode="External"/></Relationships>
</file>

<file path=ppt/slides/_rels/slide16.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hyperlink" Target="https://store.samhsa.gov/shin/content/SMA14-4884/SMA14-4884.pdf" TargetMode="External"/></Relationships>
</file>

<file path=ppt/slides/_rels/slide17.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hyperlink" Target="https://www.samhsa.gov/" TargetMode="External"/></Relationships>
</file>

<file path=ppt/slides/_rels/slide19.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8.xml"/><Relationship Id="rId1" Type="http://schemas.openxmlformats.org/officeDocument/2006/relationships/slideLayout" Target="../slideLayouts/slideLayout7.xml"/><Relationship Id="rId4" Type="http://schemas.openxmlformats.org/officeDocument/2006/relationships/hyperlink" Target="http://www.samhsa.gov/" TargetMode="Externa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20.xml"/><Relationship Id="rId1" Type="http://schemas.openxmlformats.org/officeDocument/2006/relationships/slideLayout" Target="../slideLayouts/slideLayout2.xml"/><Relationship Id="rId4" Type="http://schemas.openxmlformats.org/officeDocument/2006/relationships/hyperlink" Target="https://www.cms.gov/Regulations-and-Guidance/Guidance/Manuals/downloads/som107ap_pp_guidelines_ltcf.pdf" TargetMode="External"/></Relationships>
</file>

<file path=ppt/slides/_rels/slide22.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hyperlink" Target="https://www.cms.gov/Regulations-and-Guidance/Guidance/Manuals/downloads/som107ap_pp_guidelines_ltcf.pdf" TargetMode="External"/><Relationship Id="rId2" Type="http://schemas.openxmlformats.org/officeDocument/2006/relationships/notesSlide" Target="../notesSlides/notesSlide24.xml"/><Relationship Id="rId1" Type="http://schemas.openxmlformats.org/officeDocument/2006/relationships/slideLayout" Target="../slideLayouts/slideLayout2.xml"/><Relationship Id="rId4" Type="http://schemas.openxmlformats.org/officeDocument/2006/relationships/image" Target="../media/image25.jpeg"/></Relationships>
</file>

<file path=ppt/slides/_rels/slide26.xml.rels><?xml version="1.0" encoding="UTF-8" standalone="yes"?>
<Relationships xmlns="http://schemas.openxmlformats.org/package/2006/relationships"><Relationship Id="rId3" Type="http://schemas.openxmlformats.org/officeDocument/2006/relationships/hyperlink" Target="https://www.cms.gov/Regulations-and-Guidance/Guidance/Manuals/downloads/som107ap_pp_guidelines_ltcf.pdf" TargetMode="External"/><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26.xm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hyperlink" Target="https://www.cms.gov/Regulations-and-Guidance/Guidance/Manuals/downloads/som107ap_pp_guidelines_ltcf.pdf" TargetMode="External"/><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8" Type="http://schemas.openxmlformats.org/officeDocument/2006/relationships/hyperlink" Target="https://www.cms.gov/Regulations-and-Guidance/Guidance/Manuals/downloads/som107ap_pp_guidelines_ltcf.pdf" TargetMode="External"/><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30.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29.xml"/><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hyperlink" Target="https://www.cms.gov/medicare/provider-enrollment-and-certification/guidanceforlawsandregulations/nursing-homes.html" TargetMode="External"/><Relationship Id="rId2" Type="http://schemas.openxmlformats.org/officeDocument/2006/relationships/hyperlink" Target="https://www.cms.gov/Regulations-and-Guidance/Guidance/Manuals/downloads/som107ap_pp_guidelines_ltcf.pdf" TargetMode="Externa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hyperlink" Target="http://www.samhsa.gov/disorders/substance-use" TargetMode="External"/><Relationship Id="rId2" Type="http://schemas.openxmlformats.org/officeDocument/2006/relationships/hyperlink" Target="https://www.cms.gov/Medicare/Quality-Initiatives-Patient-Assessment-Instruments/NursingHomeQualityInits/MDS30RAIManual.html" TargetMode="Externa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hyperlink" Target="https://www.cms.gov/Regulations-and-Guidance/Guidance/Manuals/downloads/som107ap_pp_guidelines_ltcf.pdf" TargetMode="External"/><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hyperlink" Target="https://www.cms.gov/Regulations-and-Guidance/Guidance/Manuals/downloads/som107ap_pp_guidelines_ltcf.pdf" TargetMode="External"/></Relationships>
</file>

<file path=ppt/slides/_rels/slide7.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hyperlink" Target="https://www.cms.gov/Regulations-and-Guidance/Guidance/Manuals/downloads/som107ap_pp_guidelines_ltcf.pdf" TargetMode="External"/></Relationships>
</file>

<file path=ppt/slides/_rels/slide8.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3"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6" name="Title 5"/>
          <p:cNvSpPr>
            <a:spLocks noGrp="1"/>
          </p:cNvSpPr>
          <p:nvPr>
            <p:ph type="ctrTitle"/>
          </p:nvPr>
        </p:nvSpPr>
        <p:spPr>
          <a:xfrm>
            <a:off x="685800" y="1219200"/>
            <a:ext cx="7772400" cy="1162050"/>
          </a:xfrm>
        </p:spPr>
        <p:txBody>
          <a:bodyPr>
            <a:normAutofit fontScale="90000"/>
          </a:bodyPr>
          <a:lstStyle/>
          <a:p>
            <a:r>
              <a:rPr lang="en-US" b="1" dirty="0">
                <a:solidFill>
                  <a:schemeClr val="bg1"/>
                </a:solidFill>
              </a:rPr>
              <a:t>Behavioral Health Services Competency</a:t>
            </a:r>
          </a:p>
        </p:txBody>
      </p:sp>
      <p:sp>
        <p:nvSpPr>
          <p:cNvPr id="2" name="Subtitle 1"/>
          <p:cNvSpPr>
            <a:spLocks noGrp="1"/>
          </p:cNvSpPr>
          <p:nvPr>
            <p:ph type="subTitle" idx="1"/>
          </p:nvPr>
        </p:nvSpPr>
        <p:spPr>
          <a:xfrm>
            <a:off x="1371600" y="2457450"/>
            <a:ext cx="6400800" cy="914400"/>
          </a:xfrm>
        </p:spPr>
        <p:txBody>
          <a:bodyPr/>
          <a:lstStyle/>
          <a:p>
            <a:r>
              <a:rPr lang="en-US" dirty="0">
                <a:solidFill>
                  <a:schemeClr val="bg1"/>
                </a:solidFill>
                <a:latin typeface="+mj-lt"/>
              </a:rPr>
              <a:t>Staff Training </a:t>
            </a:r>
          </a:p>
        </p:txBody>
      </p:sp>
    </p:spTree>
    <p:extLst>
      <p:ext uri="{BB962C8B-B14F-4D97-AF65-F5344CB8AC3E}">
        <p14:creationId xmlns:p14="http://schemas.microsoft.com/office/powerpoint/2010/main" val="350987283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473F03-DA6B-4660-8DD3-856BD2163315}"/>
              </a:ext>
            </a:extLst>
          </p:cNvPr>
          <p:cNvSpPr>
            <a:spLocks noGrp="1"/>
          </p:cNvSpPr>
          <p:nvPr>
            <p:ph type="title"/>
          </p:nvPr>
        </p:nvSpPr>
        <p:spPr/>
        <p:txBody>
          <a:bodyPr/>
          <a:lstStyle/>
          <a:p>
            <a:r>
              <a:rPr lang="en-US" dirty="0"/>
              <a:t>What Are Moods?</a:t>
            </a:r>
          </a:p>
        </p:txBody>
      </p:sp>
      <p:pic>
        <p:nvPicPr>
          <p:cNvPr id="4" name="Content Placeholder 3">
            <a:extLst>
              <a:ext uri="{FF2B5EF4-FFF2-40B4-BE49-F238E27FC236}">
                <a16:creationId xmlns:a16="http://schemas.microsoft.com/office/drawing/2014/main" id="{A6D11FB5-3046-426A-8E0E-541B8B74633A}"/>
              </a:ext>
            </a:extLst>
          </p:cNvPr>
          <p:cNvPicPr>
            <a:picLocks noGrp="1" noChangeAspect="1"/>
          </p:cNvPicPr>
          <p:nvPr>
            <p:ph idx="1"/>
          </p:nvPr>
        </p:nvPicPr>
        <p:blipFill>
          <a:blip r:embed="rId3" cstate="email">
            <a:extLst>
              <a:ext uri="{28A0092B-C50C-407E-A947-70E740481C1C}">
                <a14:useLocalDpi xmlns:a14="http://schemas.microsoft.com/office/drawing/2010/main"/>
              </a:ext>
            </a:extLst>
          </a:blip>
          <a:stretch>
            <a:fillRect/>
          </a:stretch>
        </p:blipFill>
        <p:spPr>
          <a:xfrm>
            <a:off x="609600" y="1488140"/>
            <a:ext cx="2796708" cy="3657600"/>
          </a:xfrm>
          <a:prstGeom prst="rect">
            <a:avLst/>
          </a:prstGeom>
          <a:ln>
            <a:noFill/>
          </a:ln>
          <a:effectLst>
            <a:outerShdw blurRad="292100" dist="139700" dir="2700000" algn="tl" rotWithShape="0">
              <a:srgbClr val="333333">
                <a:alpha val="65000"/>
              </a:srgbClr>
            </a:outerShdw>
          </a:effectLst>
        </p:spPr>
      </p:pic>
      <p:pic>
        <p:nvPicPr>
          <p:cNvPr id="5" name="Content Placeholder 5">
            <a:extLst>
              <a:ext uri="{FF2B5EF4-FFF2-40B4-BE49-F238E27FC236}">
                <a16:creationId xmlns:a16="http://schemas.microsoft.com/office/drawing/2014/main" id="{34F36EAB-7A14-4300-AF56-1DCA7DD1786B}"/>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3733800" y="1413156"/>
            <a:ext cx="5158241" cy="3997637"/>
          </a:xfrm>
          <a:prstGeom prst="rect">
            <a:avLst/>
          </a:prstGeom>
          <a:ln>
            <a:noFill/>
          </a:ln>
          <a:effectLst>
            <a:outerShdw blurRad="292100" dist="139700" dir="2700000" algn="tl" rotWithShape="0">
              <a:srgbClr val="333333">
                <a:alpha val="65000"/>
              </a:srgbClr>
            </a:outerShdw>
          </a:effectLst>
        </p:spPr>
      </p:pic>
      <p:sp>
        <p:nvSpPr>
          <p:cNvPr id="6" name="Rectangle 5">
            <a:extLst>
              <a:ext uri="{FF2B5EF4-FFF2-40B4-BE49-F238E27FC236}">
                <a16:creationId xmlns:a16="http://schemas.microsoft.com/office/drawing/2014/main" id="{1FEF78AB-D792-44AC-8F85-E55B0A487CCF}"/>
              </a:ext>
            </a:extLst>
          </p:cNvPr>
          <p:cNvSpPr/>
          <p:nvPr/>
        </p:nvSpPr>
        <p:spPr>
          <a:xfrm>
            <a:off x="0" y="5489044"/>
            <a:ext cx="4131279" cy="584775"/>
          </a:xfrm>
          <a:prstGeom prst="rect">
            <a:avLst/>
          </a:prstGeom>
        </p:spPr>
        <p:txBody>
          <a:bodyPr wrap="square">
            <a:spAutoFit/>
          </a:bodyPr>
          <a:lstStyle/>
          <a:p>
            <a:pPr marL="228600" marR="0" algn="ctr">
              <a:spcBef>
                <a:spcPts val="0"/>
              </a:spcBef>
              <a:spcAft>
                <a:spcPts val="0"/>
              </a:spcAft>
              <a:tabLst>
                <a:tab pos="2971800" algn="ctr"/>
                <a:tab pos="5943600" algn="r"/>
              </a:tabLst>
            </a:pPr>
            <a:r>
              <a:rPr lang="en-US" sz="800" dirty="0">
                <a:latin typeface="Calibri" panose="020F0502020204030204" pitchFamily="34" charset="0"/>
                <a:ea typeface="Calibri" panose="020F0502020204030204" pitchFamily="34" charset="0"/>
                <a:cs typeface="Times New Roman" panose="02020603050405020304" pitchFamily="18" charset="0"/>
              </a:rPr>
              <a:t>Centers for Medicare &amp; Medicaid Services Long-Term Care Facility Resident Assessment Instrument 3.0 User’s Manual, Version 1.16.  October 2018:  </a:t>
            </a:r>
            <a:r>
              <a:rPr lang="en-US" sz="800" u="sng" dirty="0">
                <a:solidFill>
                  <a:srgbClr val="0563C1"/>
                </a:solidFill>
                <a:latin typeface="Calibri" panose="020F0502020204030204" pitchFamily="34" charset="0"/>
                <a:ea typeface="Calibri" panose="020F0502020204030204" pitchFamily="34" charset="0"/>
                <a:cs typeface="Times New Roman" panose="02020603050405020304" pitchFamily="18" charset="0"/>
                <a:hlinkClick r:id="rId5"/>
              </a:rPr>
              <a:t>https://www.cms.gov/Medicare/Quality-Initiatives-Patient-Assessment-Instruments/NursingHomeQualityInits/MDS30RAIManual.html</a:t>
            </a:r>
            <a:endParaRPr lang="en-US" sz="800" dirty="0">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66366479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473F03-DA6B-4660-8DD3-856BD2163315}"/>
              </a:ext>
            </a:extLst>
          </p:cNvPr>
          <p:cNvSpPr>
            <a:spLocks noGrp="1"/>
          </p:cNvSpPr>
          <p:nvPr>
            <p:ph type="title"/>
          </p:nvPr>
        </p:nvSpPr>
        <p:spPr/>
        <p:txBody>
          <a:bodyPr/>
          <a:lstStyle/>
          <a:p>
            <a:r>
              <a:rPr lang="en-US" dirty="0"/>
              <a:t>Suicide Precautions</a:t>
            </a:r>
          </a:p>
        </p:txBody>
      </p:sp>
      <p:graphicFrame>
        <p:nvGraphicFramePr>
          <p:cNvPr id="4" name="Content Placeholder 2">
            <a:extLst>
              <a:ext uri="{FF2B5EF4-FFF2-40B4-BE49-F238E27FC236}">
                <a16:creationId xmlns:a16="http://schemas.microsoft.com/office/drawing/2014/main" id="{64ACF03C-762E-453A-BB2D-99B1736F6CD6}"/>
              </a:ext>
            </a:extLst>
          </p:cNvPr>
          <p:cNvGraphicFramePr>
            <a:graphicFrameLocks noGrp="1"/>
          </p:cNvGraphicFramePr>
          <p:nvPr>
            <p:ph idx="1"/>
            <p:extLst>
              <p:ext uri="{D42A27DB-BD31-4B8C-83A1-F6EECF244321}">
                <p14:modId xmlns:p14="http://schemas.microsoft.com/office/powerpoint/2010/main" val="797451279"/>
              </p:ext>
            </p:extLst>
          </p:nvPr>
        </p:nvGraphicFramePr>
        <p:xfrm>
          <a:off x="2913529" y="1395226"/>
          <a:ext cx="5791200" cy="452596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5" name="Picture 4" descr="A person posing for the camera&#10;&#10;Description automatically generated">
            <a:extLst>
              <a:ext uri="{FF2B5EF4-FFF2-40B4-BE49-F238E27FC236}">
                <a16:creationId xmlns:a16="http://schemas.microsoft.com/office/drawing/2014/main" id="{2560316A-0D61-4936-824F-1E03168367A1}"/>
              </a:ext>
            </a:extLst>
          </p:cNvPr>
          <p:cNvPicPr>
            <a:picLocks noChangeAspect="1"/>
          </p:cNvPicPr>
          <p:nvPr/>
        </p:nvPicPr>
        <p:blipFill rotWithShape="1">
          <a:blip r:embed="rId8" cstate="email">
            <a:extLst>
              <a:ext uri="{28A0092B-C50C-407E-A947-70E740481C1C}">
                <a14:useLocalDpi xmlns:a14="http://schemas.microsoft.com/office/drawing/2010/main"/>
              </a:ext>
            </a:extLst>
          </a:blip>
          <a:srcRect b="1618"/>
          <a:stretch/>
        </p:blipFill>
        <p:spPr>
          <a:xfrm>
            <a:off x="152400" y="1688213"/>
            <a:ext cx="2678334" cy="3962400"/>
          </a:xfrm>
          <a:prstGeom prst="rect">
            <a:avLst/>
          </a:prstGeom>
          <a:ln>
            <a:noFill/>
          </a:ln>
          <a:effectLst>
            <a:softEdge rad="112500"/>
          </a:effectLst>
        </p:spPr>
      </p:pic>
    </p:spTree>
    <p:extLst>
      <p:ext uri="{BB962C8B-B14F-4D97-AF65-F5344CB8AC3E}">
        <p14:creationId xmlns:p14="http://schemas.microsoft.com/office/powerpoint/2010/main" val="145455105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473F03-DA6B-4660-8DD3-856BD2163315}"/>
              </a:ext>
            </a:extLst>
          </p:cNvPr>
          <p:cNvSpPr>
            <a:spLocks noGrp="1"/>
          </p:cNvSpPr>
          <p:nvPr>
            <p:ph type="title"/>
          </p:nvPr>
        </p:nvSpPr>
        <p:spPr/>
        <p:txBody>
          <a:bodyPr/>
          <a:lstStyle/>
          <a:p>
            <a:r>
              <a:rPr lang="en-US" dirty="0"/>
              <a:t>F741 – Staff Competencies</a:t>
            </a:r>
          </a:p>
        </p:txBody>
      </p:sp>
      <p:sp>
        <p:nvSpPr>
          <p:cNvPr id="3" name="Content Placeholder 2">
            <a:extLst>
              <a:ext uri="{FF2B5EF4-FFF2-40B4-BE49-F238E27FC236}">
                <a16:creationId xmlns:a16="http://schemas.microsoft.com/office/drawing/2014/main" id="{F04FADE0-545A-41EE-AD64-43E61C62B764}"/>
              </a:ext>
            </a:extLst>
          </p:cNvPr>
          <p:cNvSpPr>
            <a:spLocks noGrp="1"/>
          </p:cNvSpPr>
          <p:nvPr>
            <p:ph idx="1"/>
          </p:nvPr>
        </p:nvSpPr>
        <p:spPr>
          <a:xfrm>
            <a:off x="457200" y="1600200"/>
            <a:ext cx="4419600" cy="4525963"/>
          </a:xfrm>
        </p:spPr>
        <p:txBody>
          <a:bodyPr>
            <a:normAutofit fontScale="70000" lnSpcReduction="20000"/>
          </a:bodyPr>
          <a:lstStyle/>
          <a:p>
            <a:pPr marL="0" indent="0">
              <a:buNone/>
            </a:pPr>
            <a:r>
              <a:rPr lang="en-US" dirty="0"/>
              <a:t>Staff competencies for residents living with behavioral health needs include, but are not limited to: </a:t>
            </a:r>
          </a:p>
          <a:p>
            <a:r>
              <a:rPr lang="en-US" dirty="0"/>
              <a:t>Communication and interpersonal skills </a:t>
            </a:r>
          </a:p>
          <a:p>
            <a:r>
              <a:rPr lang="en-US" dirty="0"/>
              <a:t>Promoting residents' independence </a:t>
            </a:r>
          </a:p>
          <a:p>
            <a:r>
              <a:rPr lang="en-US" dirty="0"/>
              <a:t>Respecting residents' rights </a:t>
            </a:r>
          </a:p>
          <a:p>
            <a:r>
              <a:rPr lang="en-US" dirty="0"/>
              <a:t>Caring for the residents' environment </a:t>
            </a:r>
          </a:p>
          <a:p>
            <a:r>
              <a:rPr lang="en-US" dirty="0"/>
              <a:t>Mental health and social service needs </a:t>
            </a:r>
          </a:p>
          <a:p>
            <a:r>
              <a:rPr lang="en-US" dirty="0"/>
              <a:t>Care of cognitively impaired residents </a:t>
            </a:r>
          </a:p>
          <a:p>
            <a:endParaRPr lang="en-US" dirty="0"/>
          </a:p>
        </p:txBody>
      </p:sp>
      <p:pic>
        <p:nvPicPr>
          <p:cNvPr id="5" name="Picture 4">
            <a:extLst>
              <a:ext uri="{FF2B5EF4-FFF2-40B4-BE49-F238E27FC236}">
                <a16:creationId xmlns:a16="http://schemas.microsoft.com/office/drawing/2014/main" id="{6FC2DDC2-E556-414F-AE2A-70F54E78FBD5}"/>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142291" y="2667000"/>
            <a:ext cx="3988262" cy="2590800"/>
          </a:xfrm>
          <a:prstGeom prst="rect">
            <a:avLst/>
          </a:prstGeom>
        </p:spPr>
      </p:pic>
    </p:spTree>
    <p:extLst>
      <p:ext uri="{BB962C8B-B14F-4D97-AF65-F5344CB8AC3E}">
        <p14:creationId xmlns:p14="http://schemas.microsoft.com/office/powerpoint/2010/main" val="323420186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a:extLst>
              <a:ext uri="{FF2B5EF4-FFF2-40B4-BE49-F238E27FC236}">
                <a16:creationId xmlns:a16="http://schemas.microsoft.com/office/drawing/2014/main" id="{59E61C93-5BE8-448B-83E7-B133EBC77150}"/>
              </a:ext>
            </a:extLst>
          </p:cNvPr>
          <p:cNvPicPr>
            <a:picLocks noGrp="1" noChangeAspect="1"/>
          </p:cNvPicPr>
          <p:nvPr>
            <p:ph idx="1"/>
          </p:nvPr>
        </p:nvPicPr>
        <p:blipFill>
          <a:blip r:embed="rId3"/>
          <a:stretch>
            <a:fillRect/>
          </a:stretch>
        </p:blipFill>
        <p:spPr>
          <a:xfrm>
            <a:off x="-76200" y="304800"/>
            <a:ext cx="9296400" cy="5436031"/>
          </a:xfrm>
          <a:prstGeom prst="rect">
            <a:avLst/>
          </a:prstGeom>
        </p:spPr>
      </p:pic>
    </p:spTree>
    <p:extLst>
      <p:ext uri="{BB962C8B-B14F-4D97-AF65-F5344CB8AC3E}">
        <p14:creationId xmlns:p14="http://schemas.microsoft.com/office/powerpoint/2010/main" val="244539807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F8FF5909-4136-4B46-A0B3-1457C9671894}"/>
              </a:ext>
            </a:extLst>
          </p:cNvPr>
          <p:cNvPicPr>
            <a:picLocks noChangeAspect="1"/>
          </p:cNvPicPr>
          <p:nvPr/>
        </p:nvPicPr>
        <p:blipFill>
          <a:blip r:embed="rId3"/>
          <a:stretch>
            <a:fillRect/>
          </a:stretch>
        </p:blipFill>
        <p:spPr>
          <a:xfrm>
            <a:off x="0" y="460537"/>
            <a:ext cx="9186636" cy="4873463"/>
          </a:xfrm>
          <a:prstGeom prst="rect">
            <a:avLst/>
          </a:prstGeom>
        </p:spPr>
      </p:pic>
    </p:spTree>
    <p:extLst>
      <p:ext uri="{BB962C8B-B14F-4D97-AF65-F5344CB8AC3E}">
        <p14:creationId xmlns:p14="http://schemas.microsoft.com/office/powerpoint/2010/main" val="401104172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473F03-DA6B-4660-8DD3-856BD2163315}"/>
              </a:ext>
            </a:extLst>
          </p:cNvPr>
          <p:cNvSpPr>
            <a:spLocks noGrp="1"/>
          </p:cNvSpPr>
          <p:nvPr>
            <p:ph type="title"/>
          </p:nvPr>
        </p:nvSpPr>
        <p:spPr/>
        <p:txBody>
          <a:bodyPr/>
          <a:lstStyle/>
          <a:p>
            <a:r>
              <a:rPr lang="en-US" dirty="0"/>
              <a:t>Trauma</a:t>
            </a:r>
          </a:p>
        </p:txBody>
      </p:sp>
      <p:sp>
        <p:nvSpPr>
          <p:cNvPr id="3" name="Content Placeholder 2">
            <a:extLst>
              <a:ext uri="{FF2B5EF4-FFF2-40B4-BE49-F238E27FC236}">
                <a16:creationId xmlns:a16="http://schemas.microsoft.com/office/drawing/2014/main" id="{F04FADE0-545A-41EE-AD64-43E61C62B764}"/>
              </a:ext>
            </a:extLst>
          </p:cNvPr>
          <p:cNvSpPr>
            <a:spLocks noGrp="1"/>
          </p:cNvSpPr>
          <p:nvPr>
            <p:ph idx="1"/>
          </p:nvPr>
        </p:nvSpPr>
        <p:spPr>
          <a:xfrm>
            <a:off x="5638800" y="1600200"/>
            <a:ext cx="3048000" cy="4525963"/>
          </a:xfrm>
        </p:spPr>
        <p:txBody>
          <a:bodyPr/>
          <a:lstStyle/>
          <a:p>
            <a:pPr marL="0" indent="0">
              <a:spcBef>
                <a:spcPts val="600"/>
              </a:spcBef>
              <a:spcAft>
                <a:spcPts val="600"/>
              </a:spcAft>
              <a:buNone/>
            </a:pPr>
            <a:r>
              <a:rPr lang="en-US" b="1" dirty="0"/>
              <a:t>Trauma is:</a:t>
            </a:r>
          </a:p>
          <a:p>
            <a:pPr marL="274313">
              <a:spcBef>
                <a:spcPts val="600"/>
              </a:spcBef>
              <a:spcAft>
                <a:spcPts val="600"/>
              </a:spcAft>
            </a:pPr>
            <a:r>
              <a:rPr lang="en-US" dirty="0"/>
              <a:t>Widespread</a:t>
            </a:r>
          </a:p>
          <a:p>
            <a:pPr marL="274313">
              <a:spcBef>
                <a:spcPts val="600"/>
              </a:spcBef>
              <a:spcAft>
                <a:spcPts val="600"/>
              </a:spcAft>
            </a:pPr>
            <a:r>
              <a:rPr lang="en-US" dirty="0"/>
              <a:t>Harmful</a:t>
            </a:r>
          </a:p>
          <a:p>
            <a:pPr marL="274313">
              <a:spcBef>
                <a:spcPts val="600"/>
              </a:spcBef>
              <a:spcAft>
                <a:spcPts val="600"/>
              </a:spcAft>
            </a:pPr>
            <a:r>
              <a:rPr lang="en-US" dirty="0"/>
              <a:t>Costly</a:t>
            </a:r>
          </a:p>
          <a:p>
            <a:pPr marL="274313">
              <a:spcBef>
                <a:spcPts val="600"/>
              </a:spcBef>
              <a:spcAft>
                <a:spcPts val="600"/>
              </a:spcAft>
            </a:pPr>
            <a:r>
              <a:rPr lang="en-US" dirty="0"/>
              <a:t>Public Health Problem</a:t>
            </a:r>
          </a:p>
          <a:p>
            <a:endParaRPr lang="en-US" dirty="0"/>
          </a:p>
        </p:txBody>
      </p:sp>
      <p:pic>
        <p:nvPicPr>
          <p:cNvPr id="4" name="Picture 3">
            <a:extLst>
              <a:ext uri="{FF2B5EF4-FFF2-40B4-BE49-F238E27FC236}">
                <a16:creationId xmlns:a16="http://schemas.microsoft.com/office/drawing/2014/main" id="{8843D325-A089-4E78-A073-E4156DB82784}"/>
              </a:ext>
            </a:extLst>
          </p:cNvPr>
          <p:cNvPicPr>
            <a:picLocks noChangeAspect="1"/>
          </p:cNvPicPr>
          <p:nvPr/>
        </p:nvPicPr>
        <p:blipFill>
          <a:blip r:embed="rId3"/>
          <a:stretch>
            <a:fillRect/>
          </a:stretch>
        </p:blipFill>
        <p:spPr>
          <a:xfrm>
            <a:off x="381000" y="2133600"/>
            <a:ext cx="4829175" cy="3105150"/>
          </a:xfrm>
          <a:prstGeom prst="rect">
            <a:avLst/>
          </a:prstGeom>
        </p:spPr>
      </p:pic>
      <p:sp>
        <p:nvSpPr>
          <p:cNvPr id="5" name="Rectangle 4">
            <a:extLst>
              <a:ext uri="{FF2B5EF4-FFF2-40B4-BE49-F238E27FC236}">
                <a16:creationId xmlns:a16="http://schemas.microsoft.com/office/drawing/2014/main" id="{B050757A-C62F-470F-A25C-EF21544C583C}"/>
              </a:ext>
            </a:extLst>
          </p:cNvPr>
          <p:cNvSpPr/>
          <p:nvPr/>
        </p:nvSpPr>
        <p:spPr>
          <a:xfrm>
            <a:off x="1223241" y="5410200"/>
            <a:ext cx="2800831" cy="369332"/>
          </a:xfrm>
          <a:prstGeom prst="rect">
            <a:avLst/>
          </a:prstGeom>
        </p:spPr>
        <p:txBody>
          <a:bodyPr wrap="none">
            <a:spAutoFit/>
          </a:bodyPr>
          <a:lstStyle/>
          <a:p>
            <a:r>
              <a:rPr lang="en-US" dirty="0">
                <a:latin typeface="Arial" panose="020B0604020202020204" pitchFamily="34" charset="0"/>
                <a:cs typeface="Arial" panose="020B0604020202020204" pitchFamily="34" charset="0"/>
                <a:hlinkClick r:id="rId4"/>
              </a:rPr>
              <a:t>https://www.samhsa.gov/</a:t>
            </a:r>
            <a:r>
              <a:rPr lang="en-US" dirty="0">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225816068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473F03-DA6B-4660-8DD3-856BD2163315}"/>
              </a:ext>
            </a:extLst>
          </p:cNvPr>
          <p:cNvSpPr>
            <a:spLocks noGrp="1"/>
          </p:cNvSpPr>
          <p:nvPr>
            <p:ph type="title"/>
          </p:nvPr>
        </p:nvSpPr>
        <p:spPr/>
        <p:txBody>
          <a:bodyPr>
            <a:normAutofit fontScale="90000"/>
          </a:bodyPr>
          <a:lstStyle/>
          <a:p>
            <a:r>
              <a:rPr lang="en-US" dirty="0">
                <a:solidFill>
                  <a:srgbClr val="000000"/>
                </a:solidFill>
              </a:rPr>
              <a:t>Trauma Informed Care </a:t>
            </a:r>
            <a:br>
              <a:rPr lang="en-US" dirty="0">
                <a:solidFill>
                  <a:srgbClr val="000000"/>
                </a:solidFill>
              </a:rPr>
            </a:br>
            <a:r>
              <a:rPr lang="en-US" dirty="0">
                <a:solidFill>
                  <a:srgbClr val="000000"/>
                </a:solidFill>
              </a:rPr>
              <a:t>Individualized Care Planning</a:t>
            </a:r>
            <a:endParaRPr lang="en-US" dirty="0"/>
          </a:p>
        </p:txBody>
      </p:sp>
      <p:sp>
        <p:nvSpPr>
          <p:cNvPr id="3" name="Content Placeholder 2">
            <a:extLst>
              <a:ext uri="{FF2B5EF4-FFF2-40B4-BE49-F238E27FC236}">
                <a16:creationId xmlns:a16="http://schemas.microsoft.com/office/drawing/2014/main" id="{F04FADE0-545A-41EE-AD64-43E61C62B764}"/>
              </a:ext>
            </a:extLst>
          </p:cNvPr>
          <p:cNvSpPr>
            <a:spLocks noGrp="1"/>
          </p:cNvSpPr>
          <p:nvPr>
            <p:ph idx="1"/>
          </p:nvPr>
        </p:nvSpPr>
        <p:spPr>
          <a:xfrm>
            <a:off x="166699" y="1567121"/>
            <a:ext cx="5105400" cy="4525963"/>
          </a:xfrm>
        </p:spPr>
        <p:txBody>
          <a:bodyPr>
            <a:normAutofit/>
          </a:bodyPr>
          <a:lstStyle/>
          <a:p>
            <a:pPr marL="0" lvl="0" indent="0">
              <a:buNone/>
            </a:pPr>
            <a:r>
              <a:rPr lang="en-US" sz="2400" dirty="0">
                <a:solidFill>
                  <a:srgbClr val="000000"/>
                </a:solidFill>
              </a:rPr>
              <a:t>Trauma Informed Approach to Care Planning</a:t>
            </a:r>
          </a:p>
          <a:p>
            <a:pPr lvl="1"/>
            <a:r>
              <a:rPr lang="en-US" sz="2400" dirty="0">
                <a:solidFill>
                  <a:srgbClr val="000000"/>
                </a:solidFill>
              </a:rPr>
              <a:t>Trauma screening and assessment</a:t>
            </a:r>
          </a:p>
          <a:p>
            <a:pPr lvl="1"/>
            <a:r>
              <a:rPr lang="en-US" sz="2400" dirty="0">
                <a:solidFill>
                  <a:srgbClr val="000000"/>
                </a:solidFill>
              </a:rPr>
              <a:t>Trauma specific interventions</a:t>
            </a:r>
          </a:p>
          <a:p>
            <a:pPr lvl="1"/>
            <a:r>
              <a:rPr lang="en-US" sz="2400" dirty="0">
                <a:solidFill>
                  <a:srgbClr val="000000"/>
                </a:solidFill>
              </a:rPr>
              <a:t>If not available within the organization, have an effective referral system to connect individuals and families with appropriate treatment</a:t>
            </a:r>
          </a:p>
          <a:p>
            <a:pPr lvl="1"/>
            <a:r>
              <a:rPr lang="en-US" sz="2400" dirty="0">
                <a:solidFill>
                  <a:srgbClr val="000000"/>
                </a:solidFill>
              </a:rPr>
              <a:t>Evidence based</a:t>
            </a:r>
          </a:p>
          <a:p>
            <a:endParaRPr lang="en-US" sz="2400" dirty="0"/>
          </a:p>
        </p:txBody>
      </p:sp>
      <p:pic>
        <p:nvPicPr>
          <p:cNvPr id="4" name="Picture 3" descr="A person in a blue shirt&#10;&#10;Description automatically generated">
            <a:extLst>
              <a:ext uri="{FF2B5EF4-FFF2-40B4-BE49-F238E27FC236}">
                <a16:creationId xmlns:a16="http://schemas.microsoft.com/office/drawing/2014/main" id="{971B2F3F-C485-49B9-9FBE-999FE6A0C5C2}"/>
              </a:ext>
            </a:extLst>
          </p:cNvPr>
          <p:cNvPicPr>
            <a:picLocks noChangeAspect="1"/>
          </p:cNvPicPr>
          <p:nvPr/>
        </p:nvPicPr>
        <p:blipFill rotWithShape="1">
          <a:blip r:embed="rId3" cstate="email">
            <a:alphaModFix/>
            <a:extLst>
              <a:ext uri="{28A0092B-C50C-407E-A947-70E740481C1C}">
                <a14:useLocalDpi xmlns:a14="http://schemas.microsoft.com/office/drawing/2010/main"/>
              </a:ext>
            </a:extLst>
          </a:blip>
          <a:srcRect l="17883" r="19881" b="-1"/>
          <a:stretch/>
        </p:blipFill>
        <p:spPr>
          <a:xfrm>
            <a:off x="5562600" y="2034381"/>
            <a:ext cx="3410219" cy="3657600"/>
          </a:xfrm>
          <a:prstGeom prst="rect">
            <a:avLst/>
          </a:prstGeom>
          <a:ln>
            <a:noFill/>
          </a:ln>
          <a:effectLst>
            <a:outerShdw blurRad="292100" dist="139700" dir="2700000" algn="tl" rotWithShape="0">
              <a:srgbClr val="333333">
                <a:alpha val="65000"/>
              </a:srgbClr>
            </a:outerShdw>
          </a:effectLst>
        </p:spPr>
      </p:pic>
      <p:sp>
        <p:nvSpPr>
          <p:cNvPr id="5" name="Rectangle 4">
            <a:extLst>
              <a:ext uri="{FF2B5EF4-FFF2-40B4-BE49-F238E27FC236}">
                <a16:creationId xmlns:a16="http://schemas.microsoft.com/office/drawing/2014/main" id="{58240C5B-78CF-4B17-B61D-E0BFF98E73D9}"/>
              </a:ext>
            </a:extLst>
          </p:cNvPr>
          <p:cNvSpPr/>
          <p:nvPr/>
        </p:nvSpPr>
        <p:spPr>
          <a:xfrm>
            <a:off x="1746421" y="5893029"/>
            <a:ext cx="3498784" cy="400110"/>
          </a:xfrm>
          <a:prstGeom prst="rect">
            <a:avLst/>
          </a:prstGeom>
        </p:spPr>
        <p:txBody>
          <a:bodyPr wrap="square">
            <a:spAutoFit/>
          </a:bodyPr>
          <a:lstStyle/>
          <a:p>
            <a:pPr algn="r">
              <a:spcBef>
                <a:spcPts val="450"/>
              </a:spcBef>
              <a:spcAft>
                <a:spcPts val="450"/>
              </a:spcAft>
            </a:pPr>
            <a:r>
              <a:rPr lang="en-US" sz="1000" dirty="0">
                <a:hlinkClick r:id="rId4"/>
              </a:rPr>
              <a:t>https://store.samhsa.gov/shin/content//SMA14-4884/SMA14-4884.pdf</a:t>
            </a:r>
            <a:r>
              <a:rPr lang="en-US" sz="1000" dirty="0"/>
              <a:t> </a:t>
            </a:r>
          </a:p>
        </p:txBody>
      </p:sp>
    </p:spTree>
    <p:extLst>
      <p:ext uri="{BB962C8B-B14F-4D97-AF65-F5344CB8AC3E}">
        <p14:creationId xmlns:p14="http://schemas.microsoft.com/office/powerpoint/2010/main" val="13064770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473F03-DA6B-4660-8DD3-856BD2163315}"/>
              </a:ext>
            </a:extLst>
          </p:cNvPr>
          <p:cNvSpPr>
            <a:spLocks noGrp="1"/>
          </p:cNvSpPr>
          <p:nvPr>
            <p:ph type="title"/>
          </p:nvPr>
        </p:nvSpPr>
        <p:spPr/>
        <p:txBody>
          <a:bodyPr/>
          <a:lstStyle/>
          <a:p>
            <a:r>
              <a:rPr lang="en-US" dirty="0">
                <a:solidFill>
                  <a:srgbClr val="000000"/>
                </a:solidFill>
              </a:rPr>
              <a:t>Concepts of Trauma</a:t>
            </a:r>
            <a:endParaRPr lang="en-US" dirty="0"/>
          </a:p>
        </p:txBody>
      </p:sp>
      <p:sp>
        <p:nvSpPr>
          <p:cNvPr id="3" name="Content Placeholder 2">
            <a:extLst>
              <a:ext uri="{FF2B5EF4-FFF2-40B4-BE49-F238E27FC236}">
                <a16:creationId xmlns:a16="http://schemas.microsoft.com/office/drawing/2014/main" id="{F04FADE0-545A-41EE-AD64-43E61C62B764}"/>
              </a:ext>
            </a:extLst>
          </p:cNvPr>
          <p:cNvSpPr>
            <a:spLocks noGrp="1"/>
          </p:cNvSpPr>
          <p:nvPr>
            <p:ph idx="1"/>
          </p:nvPr>
        </p:nvSpPr>
        <p:spPr>
          <a:xfrm>
            <a:off x="457199" y="1600200"/>
            <a:ext cx="5427197" cy="4525963"/>
          </a:xfrm>
        </p:spPr>
        <p:txBody>
          <a:bodyPr>
            <a:noAutofit/>
          </a:bodyPr>
          <a:lstStyle/>
          <a:p>
            <a:pPr marL="0" indent="0">
              <a:spcBef>
                <a:spcPts val="600"/>
              </a:spcBef>
              <a:spcAft>
                <a:spcPts val="600"/>
              </a:spcAft>
              <a:buNone/>
            </a:pPr>
            <a:r>
              <a:rPr lang="en-US" sz="2400" b="1" dirty="0">
                <a:solidFill>
                  <a:srgbClr val="000000"/>
                </a:solidFill>
              </a:rPr>
              <a:t>Individual trauma results from:</a:t>
            </a:r>
          </a:p>
          <a:p>
            <a:pPr marL="274313" indent="-274313">
              <a:spcBef>
                <a:spcPts val="600"/>
              </a:spcBef>
              <a:spcAft>
                <a:spcPts val="600"/>
              </a:spcAft>
            </a:pPr>
            <a:r>
              <a:rPr lang="en-US" sz="2400" dirty="0">
                <a:solidFill>
                  <a:srgbClr val="000000"/>
                </a:solidFill>
              </a:rPr>
              <a:t>An event</a:t>
            </a:r>
          </a:p>
          <a:p>
            <a:pPr marL="274313" indent="-274313">
              <a:spcBef>
                <a:spcPts val="600"/>
              </a:spcBef>
              <a:spcAft>
                <a:spcPts val="600"/>
              </a:spcAft>
            </a:pPr>
            <a:r>
              <a:rPr lang="en-US" sz="2400" dirty="0">
                <a:solidFill>
                  <a:srgbClr val="000000"/>
                </a:solidFill>
              </a:rPr>
              <a:t>A series of events </a:t>
            </a:r>
          </a:p>
          <a:p>
            <a:pPr marL="274313" indent="-274313">
              <a:spcBef>
                <a:spcPts val="600"/>
              </a:spcBef>
              <a:spcAft>
                <a:spcPts val="600"/>
              </a:spcAft>
            </a:pPr>
            <a:r>
              <a:rPr lang="en-US" sz="2400" dirty="0">
                <a:solidFill>
                  <a:srgbClr val="000000"/>
                </a:solidFill>
              </a:rPr>
              <a:t>A set of circumstances that is experienced by an individual as physically or emotionally harmful or life threatening and that has lasting adverse effects on the individual’s functioning and mental, physical, social, emotional, or spiritual well-being</a:t>
            </a:r>
          </a:p>
          <a:p>
            <a:endParaRPr lang="en-US" sz="2400" dirty="0"/>
          </a:p>
        </p:txBody>
      </p:sp>
      <p:pic>
        <p:nvPicPr>
          <p:cNvPr id="4" name="Picture 3" descr="A person sitting on a bench&#10;&#10;Description automatically generated">
            <a:extLst>
              <a:ext uri="{FF2B5EF4-FFF2-40B4-BE49-F238E27FC236}">
                <a16:creationId xmlns:a16="http://schemas.microsoft.com/office/drawing/2014/main" id="{DFA5E939-3FBF-4CF0-B05D-6A0F272EADC4}"/>
              </a:ext>
            </a:extLst>
          </p:cNvPr>
          <p:cNvPicPr>
            <a:picLocks noChangeAspect="1"/>
          </p:cNvPicPr>
          <p:nvPr/>
        </p:nvPicPr>
        <p:blipFill rotWithShape="1">
          <a:blip r:embed="rId2" cstate="email">
            <a:alphaModFix/>
            <a:extLst>
              <a:ext uri="{28A0092B-C50C-407E-A947-70E740481C1C}">
                <a14:useLocalDpi xmlns:a14="http://schemas.microsoft.com/office/drawing/2010/main"/>
              </a:ext>
            </a:extLst>
          </a:blip>
          <a:srcRect l="10452" r="21951" b="-1"/>
          <a:stretch/>
        </p:blipFill>
        <p:spPr>
          <a:xfrm>
            <a:off x="5884397" y="1981199"/>
            <a:ext cx="3017376" cy="3236259"/>
          </a:xfrm>
          <a:prstGeom prst="rect">
            <a:avLst/>
          </a:prstGeom>
          <a:ln>
            <a:noFill/>
          </a:ln>
          <a:effectLst>
            <a:softEdge rad="112500"/>
          </a:effectLst>
        </p:spPr>
      </p:pic>
    </p:spTree>
    <p:extLst>
      <p:ext uri="{BB962C8B-B14F-4D97-AF65-F5344CB8AC3E}">
        <p14:creationId xmlns:p14="http://schemas.microsoft.com/office/powerpoint/2010/main" val="358875224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473F03-DA6B-4660-8DD3-856BD2163315}"/>
              </a:ext>
            </a:extLst>
          </p:cNvPr>
          <p:cNvSpPr>
            <a:spLocks noGrp="1"/>
          </p:cNvSpPr>
          <p:nvPr>
            <p:ph type="title"/>
          </p:nvPr>
        </p:nvSpPr>
        <p:spPr/>
        <p:txBody>
          <a:bodyPr/>
          <a:lstStyle/>
          <a:p>
            <a:r>
              <a:rPr lang="en-US" dirty="0">
                <a:solidFill>
                  <a:srgbClr val="000000"/>
                </a:solidFill>
              </a:rPr>
              <a:t>Domains to Screen</a:t>
            </a:r>
            <a:endParaRPr lang="en-US" dirty="0"/>
          </a:p>
        </p:txBody>
      </p:sp>
      <p:sp>
        <p:nvSpPr>
          <p:cNvPr id="3" name="Content Placeholder 2">
            <a:extLst>
              <a:ext uri="{FF2B5EF4-FFF2-40B4-BE49-F238E27FC236}">
                <a16:creationId xmlns:a16="http://schemas.microsoft.com/office/drawing/2014/main" id="{F04FADE0-545A-41EE-AD64-43E61C62B764}"/>
              </a:ext>
            </a:extLst>
          </p:cNvPr>
          <p:cNvSpPr>
            <a:spLocks noGrp="1"/>
          </p:cNvSpPr>
          <p:nvPr>
            <p:ph idx="1"/>
          </p:nvPr>
        </p:nvSpPr>
        <p:spPr>
          <a:xfrm>
            <a:off x="443752" y="1390744"/>
            <a:ext cx="6248400" cy="4525963"/>
          </a:xfrm>
        </p:spPr>
        <p:txBody>
          <a:bodyPr>
            <a:noAutofit/>
          </a:bodyPr>
          <a:lstStyle/>
          <a:p>
            <a:pPr>
              <a:spcBef>
                <a:spcPts val="600"/>
              </a:spcBef>
            </a:pPr>
            <a:r>
              <a:rPr lang="en-US" sz="2200" dirty="0">
                <a:solidFill>
                  <a:srgbClr val="000000"/>
                </a:solidFill>
              </a:rPr>
              <a:t>Trauma-related symptoms</a:t>
            </a:r>
          </a:p>
          <a:p>
            <a:pPr>
              <a:spcBef>
                <a:spcPts val="600"/>
              </a:spcBef>
            </a:pPr>
            <a:r>
              <a:rPr lang="en-US" sz="2200" dirty="0">
                <a:solidFill>
                  <a:srgbClr val="000000"/>
                </a:solidFill>
              </a:rPr>
              <a:t>Depressive or dissociative symptoms</a:t>
            </a:r>
          </a:p>
          <a:p>
            <a:pPr>
              <a:spcBef>
                <a:spcPts val="600"/>
              </a:spcBef>
            </a:pPr>
            <a:r>
              <a:rPr lang="en-US" sz="2200" dirty="0">
                <a:solidFill>
                  <a:srgbClr val="000000"/>
                </a:solidFill>
              </a:rPr>
              <a:t>Sleep disturbances</a:t>
            </a:r>
          </a:p>
          <a:p>
            <a:pPr>
              <a:spcBef>
                <a:spcPts val="600"/>
              </a:spcBef>
            </a:pPr>
            <a:r>
              <a:rPr lang="en-US" sz="2200" dirty="0">
                <a:solidFill>
                  <a:srgbClr val="000000"/>
                </a:solidFill>
              </a:rPr>
              <a:t>Intrusive experiences</a:t>
            </a:r>
          </a:p>
          <a:p>
            <a:pPr>
              <a:spcBef>
                <a:spcPts val="600"/>
              </a:spcBef>
            </a:pPr>
            <a:r>
              <a:rPr lang="en-US" sz="2200" dirty="0">
                <a:solidFill>
                  <a:srgbClr val="000000"/>
                </a:solidFill>
              </a:rPr>
              <a:t>Past and present mental health disorders</a:t>
            </a:r>
          </a:p>
          <a:p>
            <a:pPr>
              <a:spcBef>
                <a:spcPts val="600"/>
              </a:spcBef>
            </a:pPr>
            <a:r>
              <a:rPr lang="en-US" sz="2200" dirty="0">
                <a:solidFill>
                  <a:srgbClr val="000000"/>
                </a:solidFill>
              </a:rPr>
              <a:t>Severity or characteristics of a specific trauma</a:t>
            </a:r>
          </a:p>
          <a:p>
            <a:pPr>
              <a:spcBef>
                <a:spcPts val="600"/>
              </a:spcBef>
            </a:pPr>
            <a:r>
              <a:rPr lang="en-US" sz="2200" dirty="0">
                <a:solidFill>
                  <a:srgbClr val="000000"/>
                </a:solidFill>
              </a:rPr>
              <a:t>Substance Use</a:t>
            </a:r>
          </a:p>
          <a:p>
            <a:pPr>
              <a:spcBef>
                <a:spcPts val="600"/>
              </a:spcBef>
            </a:pPr>
            <a:r>
              <a:rPr lang="en-US" sz="2200" dirty="0">
                <a:solidFill>
                  <a:srgbClr val="000000"/>
                </a:solidFill>
              </a:rPr>
              <a:t>Social support and coping styles</a:t>
            </a:r>
          </a:p>
          <a:p>
            <a:pPr>
              <a:spcBef>
                <a:spcPts val="600"/>
              </a:spcBef>
            </a:pPr>
            <a:r>
              <a:rPr lang="en-US" sz="2200" dirty="0">
                <a:solidFill>
                  <a:srgbClr val="000000"/>
                </a:solidFill>
              </a:rPr>
              <a:t>Availability of resources</a:t>
            </a:r>
          </a:p>
          <a:p>
            <a:pPr>
              <a:spcBef>
                <a:spcPts val="600"/>
              </a:spcBef>
            </a:pPr>
            <a:r>
              <a:rPr lang="en-US" sz="2200" dirty="0">
                <a:solidFill>
                  <a:srgbClr val="000000"/>
                </a:solidFill>
              </a:rPr>
              <a:t>Risk for self-harm, suicide, and violence</a:t>
            </a:r>
          </a:p>
          <a:p>
            <a:pPr>
              <a:spcBef>
                <a:spcPts val="600"/>
              </a:spcBef>
            </a:pPr>
            <a:r>
              <a:rPr lang="en-US" sz="2200" dirty="0">
                <a:solidFill>
                  <a:srgbClr val="000000"/>
                </a:solidFill>
              </a:rPr>
              <a:t>Health screenings</a:t>
            </a:r>
          </a:p>
          <a:p>
            <a:endParaRPr lang="en-US" sz="2200" dirty="0"/>
          </a:p>
        </p:txBody>
      </p:sp>
      <p:pic>
        <p:nvPicPr>
          <p:cNvPr id="4" name="Picture 3">
            <a:extLst>
              <a:ext uri="{FF2B5EF4-FFF2-40B4-BE49-F238E27FC236}">
                <a16:creationId xmlns:a16="http://schemas.microsoft.com/office/drawing/2014/main" id="{998AF04E-3F7C-471C-8BF6-95AD735FA75F}"/>
              </a:ext>
            </a:extLst>
          </p:cNvPr>
          <p:cNvPicPr>
            <a:picLocks noChangeAspect="1"/>
          </p:cNvPicPr>
          <p:nvPr/>
        </p:nvPicPr>
        <p:blipFill rotWithShape="1">
          <a:blip r:embed="rId3" cstate="email">
            <a:alphaModFix/>
            <a:extLst>
              <a:ext uri="{28A0092B-C50C-407E-A947-70E740481C1C}">
                <a14:useLocalDpi xmlns:a14="http://schemas.microsoft.com/office/drawing/2010/main"/>
              </a:ext>
            </a:extLst>
          </a:blip>
          <a:srcRect l="26506" r="24312" b="-1"/>
          <a:stretch/>
        </p:blipFill>
        <p:spPr>
          <a:xfrm>
            <a:off x="6477001" y="2324099"/>
            <a:ext cx="2209800" cy="2370101"/>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sp>
        <p:nvSpPr>
          <p:cNvPr id="5" name="Rectangle 4">
            <a:extLst>
              <a:ext uri="{FF2B5EF4-FFF2-40B4-BE49-F238E27FC236}">
                <a16:creationId xmlns:a16="http://schemas.microsoft.com/office/drawing/2014/main" id="{377D0A43-5806-447E-8C90-7D9297E0C1DA}"/>
              </a:ext>
            </a:extLst>
          </p:cNvPr>
          <p:cNvSpPr/>
          <p:nvPr/>
        </p:nvSpPr>
        <p:spPr>
          <a:xfrm>
            <a:off x="6245605" y="5547375"/>
            <a:ext cx="2672591" cy="369332"/>
          </a:xfrm>
          <a:prstGeom prst="rect">
            <a:avLst/>
          </a:prstGeom>
        </p:spPr>
        <p:txBody>
          <a:bodyPr wrap="none">
            <a:spAutoFit/>
          </a:bodyPr>
          <a:lstStyle/>
          <a:p>
            <a:r>
              <a:rPr lang="en-US" dirty="0">
                <a:latin typeface="Arial" panose="020B0604020202020204" pitchFamily="34" charset="0"/>
                <a:cs typeface="Arial" panose="020B0604020202020204" pitchFamily="34" charset="0"/>
                <a:hlinkClick r:id="rId4"/>
              </a:rPr>
              <a:t>https://www.samhsa.gov</a:t>
            </a:r>
            <a:endParaRPr lang="en-US" dirty="0"/>
          </a:p>
        </p:txBody>
      </p:sp>
    </p:spTree>
    <p:extLst>
      <p:ext uri="{BB962C8B-B14F-4D97-AF65-F5344CB8AC3E}">
        <p14:creationId xmlns:p14="http://schemas.microsoft.com/office/powerpoint/2010/main" val="343316348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58A0C85E-9E07-487D-B7B5-3A5D64FACEF7}"/>
              </a:ext>
            </a:extLst>
          </p:cNvPr>
          <p:cNvPicPr>
            <a:picLocks noChangeAspect="1"/>
          </p:cNvPicPr>
          <p:nvPr/>
        </p:nvPicPr>
        <p:blipFill>
          <a:blip r:embed="rId3"/>
          <a:stretch>
            <a:fillRect/>
          </a:stretch>
        </p:blipFill>
        <p:spPr>
          <a:xfrm>
            <a:off x="1" y="152400"/>
            <a:ext cx="9143999" cy="5429250"/>
          </a:xfrm>
          <a:prstGeom prst="rect">
            <a:avLst/>
          </a:prstGeom>
        </p:spPr>
      </p:pic>
      <p:sp>
        <p:nvSpPr>
          <p:cNvPr id="3" name="TextBox 2">
            <a:extLst>
              <a:ext uri="{FF2B5EF4-FFF2-40B4-BE49-F238E27FC236}">
                <a16:creationId xmlns:a16="http://schemas.microsoft.com/office/drawing/2014/main" id="{C1B0FB73-3E35-4955-B9CA-651CCF8D3176}"/>
              </a:ext>
            </a:extLst>
          </p:cNvPr>
          <p:cNvSpPr txBox="1"/>
          <p:nvPr/>
        </p:nvSpPr>
        <p:spPr>
          <a:xfrm>
            <a:off x="6705600" y="5595097"/>
            <a:ext cx="2743200" cy="369332"/>
          </a:xfrm>
          <a:prstGeom prst="rect">
            <a:avLst/>
          </a:prstGeom>
          <a:noFill/>
        </p:spPr>
        <p:txBody>
          <a:bodyPr wrap="square" rtlCol="0">
            <a:spAutoFit/>
          </a:bodyPr>
          <a:lstStyle/>
          <a:p>
            <a:r>
              <a:rPr lang="en-US" dirty="0">
                <a:hlinkClick r:id="rId4"/>
              </a:rPr>
              <a:t>www.samhsa.gov</a:t>
            </a:r>
            <a:r>
              <a:rPr lang="en-US" dirty="0"/>
              <a:t> </a:t>
            </a:r>
          </a:p>
        </p:txBody>
      </p:sp>
    </p:spTree>
    <p:extLst>
      <p:ext uri="{BB962C8B-B14F-4D97-AF65-F5344CB8AC3E}">
        <p14:creationId xmlns:p14="http://schemas.microsoft.com/office/powerpoint/2010/main" val="336562282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Objectives</a:t>
            </a:r>
            <a:endParaRPr lang="en-US" dirty="0"/>
          </a:p>
        </p:txBody>
      </p:sp>
      <p:sp>
        <p:nvSpPr>
          <p:cNvPr id="3" name="Content Placeholder 2"/>
          <p:cNvSpPr>
            <a:spLocks noGrp="1"/>
          </p:cNvSpPr>
          <p:nvPr>
            <p:ph idx="1"/>
          </p:nvPr>
        </p:nvSpPr>
        <p:spPr/>
        <p:txBody>
          <a:bodyPr>
            <a:normAutofit/>
          </a:bodyPr>
          <a:lstStyle/>
          <a:p>
            <a:pPr marL="0" indent="0">
              <a:buNone/>
            </a:pPr>
            <a:r>
              <a:rPr lang="en-US" sz="2800" dirty="0"/>
              <a:t>Upon completion of the program, attendees should be able to:</a:t>
            </a:r>
          </a:p>
          <a:p>
            <a:r>
              <a:rPr lang="en-US" sz="2800" dirty="0"/>
              <a:t>Obtain a basic understanding of the Requirements of Participation for Behavioral Health competency.</a:t>
            </a:r>
          </a:p>
          <a:p>
            <a:r>
              <a:rPr lang="en-US" sz="2800" dirty="0"/>
              <a:t>Review the policies and procedures associated with Behavioral Health.</a:t>
            </a:r>
          </a:p>
          <a:p>
            <a:r>
              <a:rPr lang="en-US" sz="2800" dirty="0"/>
              <a:t>Verbalize understanding of documentation related to Behavioral Health.</a:t>
            </a:r>
          </a:p>
          <a:p>
            <a:pPr marL="0" indent="0">
              <a:buNone/>
            </a:pPr>
            <a:endParaRPr lang="en-US" sz="2800" dirty="0"/>
          </a:p>
          <a:p>
            <a:pPr marL="0" indent="0">
              <a:buNone/>
            </a:pPr>
            <a:endParaRPr lang="en-US" sz="2800" dirty="0"/>
          </a:p>
        </p:txBody>
      </p:sp>
    </p:spTree>
    <p:extLst>
      <p:ext uri="{BB962C8B-B14F-4D97-AF65-F5344CB8AC3E}">
        <p14:creationId xmlns:p14="http://schemas.microsoft.com/office/powerpoint/2010/main" val="260168711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3EE7905E-D4DD-459B-8D0A-384892EE22C2}"/>
              </a:ext>
            </a:extLst>
          </p:cNvPr>
          <p:cNvPicPr>
            <a:picLocks noChangeAspect="1"/>
          </p:cNvPicPr>
          <p:nvPr/>
        </p:nvPicPr>
        <p:blipFill>
          <a:blip r:embed="rId3"/>
          <a:stretch>
            <a:fillRect/>
          </a:stretch>
        </p:blipFill>
        <p:spPr>
          <a:xfrm>
            <a:off x="-20106" y="304800"/>
            <a:ext cx="9164106" cy="5538787"/>
          </a:xfrm>
          <a:prstGeom prst="rect">
            <a:avLst/>
          </a:prstGeom>
        </p:spPr>
      </p:pic>
    </p:spTree>
    <p:extLst>
      <p:ext uri="{BB962C8B-B14F-4D97-AF65-F5344CB8AC3E}">
        <p14:creationId xmlns:p14="http://schemas.microsoft.com/office/powerpoint/2010/main" val="383943223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473F03-DA6B-4660-8DD3-856BD2163315}"/>
              </a:ext>
            </a:extLst>
          </p:cNvPr>
          <p:cNvSpPr>
            <a:spLocks noGrp="1"/>
          </p:cNvSpPr>
          <p:nvPr>
            <p:ph type="title"/>
          </p:nvPr>
        </p:nvSpPr>
        <p:spPr/>
        <p:txBody>
          <a:bodyPr/>
          <a:lstStyle/>
          <a:p>
            <a:r>
              <a:rPr lang="en-US" dirty="0"/>
              <a:t>Psychotropic Drug</a:t>
            </a:r>
          </a:p>
        </p:txBody>
      </p:sp>
      <p:sp>
        <p:nvSpPr>
          <p:cNvPr id="3" name="Content Placeholder 2">
            <a:extLst>
              <a:ext uri="{FF2B5EF4-FFF2-40B4-BE49-F238E27FC236}">
                <a16:creationId xmlns:a16="http://schemas.microsoft.com/office/drawing/2014/main" id="{F04FADE0-545A-41EE-AD64-43E61C62B764}"/>
              </a:ext>
            </a:extLst>
          </p:cNvPr>
          <p:cNvSpPr>
            <a:spLocks noGrp="1"/>
          </p:cNvSpPr>
          <p:nvPr>
            <p:ph idx="1"/>
          </p:nvPr>
        </p:nvSpPr>
        <p:spPr>
          <a:xfrm>
            <a:off x="3686487" y="1431085"/>
            <a:ext cx="4953000" cy="4525963"/>
          </a:xfrm>
        </p:spPr>
        <p:txBody>
          <a:bodyPr>
            <a:normAutofit fontScale="85000" lnSpcReduction="10000"/>
          </a:bodyPr>
          <a:lstStyle/>
          <a:p>
            <a:r>
              <a:rPr lang="en-US" b="1" dirty="0"/>
              <a:t>“Psychotropic drug” </a:t>
            </a:r>
            <a:r>
              <a:rPr lang="en-US" dirty="0"/>
              <a:t>is defined in the regulations at §483.45(c)(3), as “any drug that affects brain activities associated with mental processes and behavior.” </a:t>
            </a:r>
          </a:p>
          <a:p>
            <a:r>
              <a:rPr lang="en-US" dirty="0"/>
              <a:t>Psychotropic drugs include, but are not limited to the following categories: anti-psychotics, anti-depressants, anti-anxiety, and hypnotics. </a:t>
            </a:r>
          </a:p>
          <a:p>
            <a:endParaRPr lang="en-US" dirty="0"/>
          </a:p>
        </p:txBody>
      </p:sp>
      <p:pic>
        <p:nvPicPr>
          <p:cNvPr id="4" name="Picture 3" descr="A picture containing indoor, toy, cup&#10;&#10;Description automatically generated">
            <a:extLst>
              <a:ext uri="{FF2B5EF4-FFF2-40B4-BE49-F238E27FC236}">
                <a16:creationId xmlns:a16="http://schemas.microsoft.com/office/drawing/2014/main" id="{CC1C78B1-A785-4BBB-A23D-4FA8B9F57D1F}"/>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t="5686" r="2" b="2"/>
          <a:stretch/>
        </p:blipFill>
        <p:spPr>
          <a:xfrm>
            <a:off x="457200" y="1428036"/>
            <a:ext cx="2743200" cy="4058364"/>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5" name="Rectangle 4">
            <a:extLst>
              <a:ext uri="{FF2B5EF4-FFF2-40B4-BE49-F238E27FC236}">
                <a16:creationId xmlns:a16="http://schemas.microsoft.com/office/drawing/2014/main" id="{C83F9C09-6BC9-4EDC-A58D-12334C1E439A}"/>
              </a:ext>
            </a:extLst>
          </p:cNvPr>
          <p:cNvSpPr/>
          <p:nvPr/>
        </p:nvSpPr>
        <p:spPr>
          <a:xfrm>
            <a:off x="2543487" y="5756993"/>
            <a:ext cx="6096000" cy="400110"/>
          </a:xfrm>
          <a:prstGeom prst="rect">
            <a:avLst/>
          </a:prstGeom>
        </p:spPr>
        <p:txBody>
          <a:bodyPr>
            <a:spAutoFit/>
          </a:bodyPr>
          <a:lstStyle/>
          <a:p>
            <a:pPr algn="r"/>
            <a:r>
              <a:rPr lang="en-US" sz="1000" dirty="0">
                <a:hlinkClick r:id="rId4"/>
              </a:rPr>
              <a:t>https://www.cms.gov/Regulations-and-Guidance/Guidance/Manuals/downloads/som107ap_pp_guidelines_ltcf.pdf</a:t>
            </a:r>
            <a:r>
              <a:rPr lang="en-US" sz="1000" dirty="0"/>
              <a:t> </a:t>
            </a:r>
          </a:p>
        </p:txBody>
      </p:sp>
    </p:spTree>
    <p:extLst>
      <p:ext uri="{BB962C8B-B14F-4D97-AF65-F5344CB8AC3E}">
        <p14:creationId xmlns:p14="http://schemas.microsoft.com/office/powerpoint/2010/main" val="24710170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473F03-DA6B-4660-8DD3-856BD2163315}"/>
              </a:ext>
            </a:extLst>
          </p:cNvPr>
          <p:cNvSpPr>
            <a:spLocks noGrp="1"/>
          </p:cNvSpPr>
          <p:nvPr>
            <p:ph type="title"/>
          </p:nvPr>
        </p:nvSpPr>
        <p:spPr>
          <a:xfrm>
            <a:off x="3200400" y="274638"/>
            <a:ext cx="5486400" cy="1143000"/>
          </a:xfrm>
        </p:spPr>
        <p:txBody>
          <a:bodyPr>
            <a:normAutofit fontScale="90000"/>
          </a:bodyPr>
          <a:lstStyle/>
          <a:p>
            <a:r>
              <a:rPr lang="en-US" dirty="0"/>
              <a:t>Antipsychotic Medication Use</a:t>
            </a:r>
          </a:p>
        </p:txBody>
      </p:sp>
      <p:sp>
        <p:nvSpPr>
          <p:cNvPr id="3" name="Content Placeholder 2">
            <a:extLst>
              <a:ext uri="{FF2B5EF4-FFF2-40B4-BE49-F238E27FC236}">
                <a16:creationId xmlns:a16="http://schemas.microsoft.com/office/drawing/2014/main" id="{F04FADE0-545A-41EE-AD64-43E61C62B764}"/>
              </a:ext>
            </a:extLst>
          </p:cNvPr>
          <p:cNvSpPr>
            <a:spLocks noGrp="1"/>
          </p:cNvSpPr>
          <p:nvPr>
            <p:ph idx="1"/>
          </p:nvPr>
        </p:nvSpPr>
        <p:spPr>
          <a:xfrm>
            <a:off x="3200400" y="1600200"/>
            <a:ext cx="5486400" cy="4525963"/>
          </a:xfrm>
        </p:spPr>
        <p:txBody>
          <a:bodyPr>
            <a:normAutofit fontScale="92500" lnSpcReduction="10000"/>
          </a:bodyPr>
          <a:lstStyle/>
          <a:p>
            <a:pPr marL="0" indent="0">
              <a:spcBef>
                <a:spcPts val="600"/>
              </a:spcBef>
              <a:spcAft>
                <a:spcPts val="600"/>
              </a:spcAft>
              <a:buNone/>
            </a:pPr>
            <a:r>
              <a:rPr lang="en-US" sz="2600" kern="0" dirty="0"/>
              <a:t>Appropriate antipsychotic treatment targets:</a:t>
            </a:r>
          </a:p>
          <a:p>
            <a:pPr marL="457200" lvl="1" indent="-457200">
              <a:spcBef>
                <a:spcPts val="600"/>
              </a:spcBef>
              <a:spcAft>
                <a:spcPts val="600"/>
              </a:spcAft>
              <a:buFont typeface="Arial" panose="020B0604020202020204" pitchFamily="34" charset="0"/>
              <a:buChar char="•"/>
            </a:pPr>
            <a:r>
              <a:rPr lang="en-US" sz="2600" kern="0" dirty="0"/>
              <a:t>Aggressive behavior, especially physical </a:t>
            </a:r>
          </a:p>
          <a:p>
            <a:pPr marL="457200" lvl="1" indent="-457200">
              <a:spcBef>
                <a:spcPts val="600"/>
              </a:spcBef>
              <a:spcAft>
                <a:spcPts val="600"/>
              </a:spcAft>
              <a:buFont typeface="Arial" panose="020B0604020202020204" pitchFamily="34" charset="0"/>
              <a:buChar char="•"/>
            </a:pPr>
            <a:r>
              <a:rPr lang="en-US" sz="2600" kern="0" dirty="0"/>
              <a:t>Hallucinations, if distressing</a:t>
            </a:r>
          </a:p>
          <a:p>
            <a:pPr marL="457200" lvl="1" indent="-457200">
              <a:spcBef>
                <a:spcPts val="600"/>
              </a:spcBef>
              <a:spcAft>
                <a:spcPts val="600"/>
              </a:spcAft>
              <a:buFont typeface="Arial" panose="020B0604020202020204" pitchFamily="34" charset="0"/>
              <a:buChar char="•"/>
            </a:pPr>
            <a:r>
              <a:rPr lang="en-US" sz="2600" kern="0" dirty="0"/>
              <a:t>Delusions (note: memory problems can be mistaken for delusions, e.g. thinks people are stealing lost items)</a:t>
            </a:r>
          </a:p>
          <a:p>
            <a:pPr marL="457200" lvl="1" indent="-457200">
              <a:spcBef>
                <a:spcPts val="600"/>
              </a:spcBef>
              <a:spcAft>
                <a:spcPts val="600"/>
              </a:spcAft>
              <a:buFont typeface="Arial" panose="020B0604020202020204" pitchFamily="34" charset="0"/>
              <a:buChar char="•"/>
            </a:pPr>
            <a:r>
              <a:rPr lang="en-US" sz="2600" kern="0" dirty="0"/>
              <a:t>Severe distress as described above in certain diagnoses like schizophrenia or personality disorder</a:t>
            </a:r>
          </a:p>
          <a:p>
            <a:endParaRPr lang="en-US" dirty="0"/>
          </a:p>
        </p:txBody>
      </p:sp>
      <p:pic>
        <p:nvPicPr>
          <p:cNvPr id="4" name="Picture 3">
            <a:extLst>
              <a:ext uri="{FF2B5EF4-FFF2-40B4-BE49-F238E27FC236}">
                <a16:creationId xmlns:a16="http://schemas.microsoft.com/office/drawing/2014/main" id="{B2E3D38D-65AF-4942-923A-D62F68C904BE}"/>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l="13216" r="14103"/>
          <a:stretch/>
        </p:blipFill>
        <p:spPr>
          <a:xfrm>
            <a:off x="-152401" y="8964"/>
            <a:ext cx="3200401" cy="6010836"/>
          </a:xfrm>
          <a:prstGeom prst="rect">
            <a:avLst/>
          </a:prstGeom>
          <a:effectLst/>
        </p:spPr>
      </p:pic>
    </p:spTree>
    <p:extLst>
      <p:ext uri="{BB962C8B-B14F-4D97-AF65-F5344CB8AC3E}">
        <p14:creationId xmlns:p14="http://schemas.microsoft.com/office/powerpoint/2010/main" val="143641269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473F03-DA6B-4660-8DD3-856BD2163315}"/>
              </a:ext>
            </a:extLst>
          </p:cNvPr>
          <p:cNvSpPr>
            <a:spLocks noGrp="1"/>
          </p:cNvSpPr>
          <p:nvPr>
            <p:ph type="title"/>
          </p:nvPr>
        </p:nvSpPr>
        <p:spPr/>
        <p:txBody>
          <a:bodyPr/>
          <a:lstStyle/>
          <a:p>
            <a:r>
              <a:rPr lang="en-US" dirty="0"/>
              <a:t>Antipsychotic Medication Use</a:t>
            </a:r>
          </a:p>
        </p:txBody>
      </p:sp>
      <p:sp>
        <p:nvSpPr>
          <p:cNvPr id="3" name="Content Placeholder 2">
            <a:extLst>
              <a:ext uri="{FF2B5EF4-FFF2-40B4-BE49-F238E27FC236}">
                <a16:creationId xmlns:a16="http://schemas.microsoft.com/office/drawing/2014/main" id="{F04FADE0-545A-41EE-AD64-43E61C62B764}"/>
              </a:ext>
            </a:extLst>
          </p:cNvPr>
          <p:cNvSpPr>
            <a:spLocks noGrp="1"/>
          </p:cNvSpPr>
          <p:nvPr>
            <p:ph idx="1"/>
          </p:nvPr>
        </p:nvSpPr>
        <p:spPr>
          <a:xfrm>
            <a:off x="304800" y="1524000"/>
            <a:ext cx="6019800" cy="4525963"/>
          </a:xfrm>
        </p:spPr>
        <p:txBody>
          <a:bodyPr>
            <a:normAutofit fontScale="70000" lnSpcReduction="20000"/>
          </a:bodyPr>
          <a:lstStyle/>
          <a:p>
            <a:pPr marL="0" indent="0">
              <a:spcBef>
                <a:spcPts val="600"/>
              </a:spcBef>
              <a:spcAft>
                <a:spcPts val="600"/>
              </a:spcAft>
              <a:buNone/>
            </a:pPr>
            <a:r>
              <a:rPr lang="en-US" sz="3800" b="1" dirty="0"/>
              <a:t>Inappropriate antipsychotic treatment targets:</a:t>
            </a:r>
          </a:p>
          <a:p>
            <a:pPr>
              <a:spcBef>
                <a:spcPts val="600"/>
              </a:spcBef>
              <a:spcAft>
                <a:spcPts val="600"/>
              </a:spcAft>
            </a:pPr>
            <a:r>
              <a:rPr lang="en-US" kern="0" dirty="0"/>
              <a:t>Wandering</a:t>
            </a:r>
          </a:p>
          <a:p>
            <a:pPr>
              <a:spcBef>
                <a:spcPts val="600"/>
              </a:spcBef>
              <a:spcAft>
                <a:spcPts val="600"/>
              </a:spcAft>
            </a:pPr>
            <a:r>
              <a:rPr lang="en-US" kern="0" dirty="0"/>
              <a:t>Unsociability</a:t>
            </a:r>
          </a:p>
          <a:p>
            <a:pPr>
              <a:spcBef>
                <a:spcPts val="600"/>
              </a:spcBef>
              <a:spcAft>
                <a:spcPts val="600"/>
              </a:spcAft>
            </a:pPr>
            <a:r>
              <a:rPr lang="en-US" kern="0" dirty="0"/>
              <a:t>Poor self‐care</a:t>
            </a:r>
          </a:p>
          <a:p>
            <a:pPr>
              <a:spcBef>
                <a:spcPts val="600"/>
              </a:spcBef>
              <a:spcAft>
                <a:spcPts val="600"/>
              </a:spcAft>
            </a:pPr>
            <a:r>
              <a:rPr lang="en-US" kern="0" dirty="0"/>
              <a:t>Restlessness </a:t>
            </a:r>
          </a:p>
          <a:p>
            <a:pPr>
              <a:spcBef>
                <a:spcPts val="600"/>
              </a:spcBef>
              <a:spcAft>
                <a:spcPts val="600"/>
              </a:spcAft>
            </a:pPr>
            <a:r>
              <a:rPr lang="en-US" kern="0" dirty="0"/>
              <a:t>Uncooperativeness without aggressive </a:t>
            </a:r>
          </a:p>
          <a:p>
            <a:pPr marL="0" indent="0">
              <a:spcBef>
                <a:spcPts val="600"/>
              </a:spcBef>
              <a:spcAft>
                <a:spcPts val="600"/>
              </a:spcAft>
              <a:buNone/>
            </a:pPr>
            <a:r>
              <a:rPr lang="en-US" kern="0" dirty="0"/>
              <a:t>behavior </a:t>
            </a:r>
          </a:p>
          <a:p>
            <a:pPr>
              <a:spcBef>
                <a:spcPts val="600"/>
              </a:spcBef>
              <a:spcAft>
                <a:spcPts val="600"/>
              </a:spcAft>
            </a:pPr>
            <a:r>
              <a:rPr lang="en-US" kern="0" dirty="0"/>
              <a:t>Inattention or indiﬀerence to surroundings </a:t>
            </a:r>
          </a:p>
          <a:p>
            <a:pPr>
              <a:spcBef>
                <a:spcPts val="600"/>
              </a:spcBef>
              <a:spcAft>
                <a:spcPts val="600"/>
              </a:spcAft>
            </a:pPr>
            <a:r>
              <a:rPr lang="en-US" kern="0" dirty="0"/>
              <a:t>Verbal expressions or behaviors that do not represent a danger to the resident or others </a:t>
            </a:r>
            <a:endParaRPr lang="en-US" dirty="0"/>
          </a:p>
        </p:txBody>
      </p:sp>
      <p:pic>
        <p:nvPicPr>
          <p:cNvPr id="4" name="Picture 3">
            <a:extLst>
              <a:ext uri="{FF2B5EF4-FFF2-40B4-BE49-F238E27FC236}">
                <a16:creationId xmlns:a16="http://schemas.microsoft.com/office/drawing/2014/main" id="{56CE8BF8-0353-44A6-9B5A-D97E73569C4B}"/>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l="1463" r="1162" b="3"/>
          <a:stretch/>
        </p:blipFill>
        <p:spPr>
          <a:xfrm>
            <a:off x="5956234" y="2185147"/>
            <a:ext cx="3183284" cy="2487706"/>
          </a:xfrm>
          <a:prstGeom prst="rect">
            <a:avLst/>
          </a:prstGeom>
          <a:ln>
            <a:noFill/>
          </a:ln>
          <a:effectLst>
            <a:softEdge rad="112500"/>
          </a:effectLst>
        </p:spPr>
      </p:pic>
    </p:spTree>
    <p:extLst>
      <p:ext uri="{BB962C8B-B14F-4D97-AF65-F5344CB8AC3E}">
        <p14:creationId xmlns:p14="http://schemas.microsoft.com/office/powerpoint/2010/main" val="44230887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473F03-DA6B-4660-8DD3-856BD2163315}"/>
              </a:ext>
            </a:extLst>
          </p:cNvPr>
          <p:cNvSpPr>
            <a:spLocks noGrp="1"/>
          </p:cNvSpPr>
          <p:nvPr>
            <p:ph type="title"/>
          </p:nvPr>
        </p:nvSpPr>
        <p:spPr/>
        <p:txBody>
          <a:bodyPr>
            <a:normAutofit fontScale="90000"/>
          </a:bodyPr>
          <a:lstStyle/>
          <a:p>
            <a:r>
              <a:rPr lang="en-US" dirty="0"/>
              <a:t>F741 – Non-pharmacological Interventions</a:t>
            </a:r>
          </a:p>
        </p:txBody>
      </p:sp>
      <p:sp>
        <p:nvSpPr>
          <p:cNvPr id="3" name="Content Placeholder 2">
            <a:extLst>
              <a:ext uri="{FF2B5EF4-FFF2-40B4-BE49-F238E27FC236}">
                <a16:creationId xmlns:a16="http://schemas.microsoft.com/office/drawing/2014/main" id="{F04FADE0-545A-41EE-AD64-43E61C62B764}"/>
              </a:ext>
            </a:extLst>
          </p:cNvPr>
          <p:cNvSpPr>
            <a:spLocks noGrp="1"/>
          </p:cNvSpPr>
          <p:nvPr>
            <p:ph idx="1"/>
          </p:nvPr>
        </p:nvSpPr>
        <p:spPr>
          <a:xfrm>
            <a:off x="457200" y="1752600"/>
            <a:ext cx="5257800" cy="4525963"/>
          </a:xfrm>
        </p:spPr>
        <p:txBody>
          <a:bodyPr>
            <a:normAutofit fontScale="85000" lnSpcReduction="20000"/>
          </a:bodyPr>
          <a:lstStyle/>
          <a:p>
            <a:pPr marL="0" indent="0">
              <a:buNone/>
            </a:pPr>
            <a:r>
              <a:rPr lang="en-US" dirty="0"/>
              <a:t>Examples of non-pharmacological interventions include: </a:t>
            </a:r>
          </a:p>
          <a:p>
            <a:r>
              <a:rPr lang="en-US" dirty="0"/>
              <a:t>Ensuring adequate hydration, nutrition, and pain relief; </a:t>
            </a:r>
          </a:p>
          <a:p>
            <a:r>
              <a:rPr lang="en-US" dirty="0"/>
              <a:t>Individualizing sleep and dining routines; </a:t>
            </a:r>
          </a:p>
          <a:p>
            <a:r>
              <a:rPr lang="en-US" dirty="0"/>
              <a:t>Adjusting the environment; </a:t>
            </a:r>
          </a:p>
          <a:p>
            <a:r>
              <a:rPr lang="en-US" dirty="0"/>
              <a:t>Assigning staff to optimize familiarity and consistency; and </a:t>
            </a:r>
          </a:p>
          <a:p>
            <a:r>
              <a:rPr lang="en-US" dirty="0"/>
              <a:t>Supporting the resident through meaningful activities. </a:t>
            </a:r>
          </a:p>
          <a:p>
            <a:endParaRPr lang="en-US" dirty="0"/>
          </a:p>
        </p:txBody>
      </p:sp>
      <p:pic>
        <p:nvPicPr>
          <p:cNvPr id="4" name="Picture 3" descr="A group of people sitting at a table&#10;&#10;Description automatically generated">
            <a:extLst>
              <a:ext uri="{FF2B5EF4-FFF2-40B4-BE49-F238E27FC236}">
                <a16:creationId xmlns:a16="http://schemas.microsoft.com/office/drawing/2014/main" id="{0389F16B-68DB-42B4-B73D-B0B9F1158242}"/>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r="1" b="12822"/>
          <a:stretch/>
        </p:blipFill>
        <p:spPr>
          <a:xfrm>
            <a:off x="5638800" y="2590800"/>
            <a:ext cx="3388492" cy="2247900"/>
          </a:xfrm>
          <a:prstGeom prst="rect">
            <a:avLst/>
          </a:prstGeom>
          <a:ln>
            <a:noFill/>
          </a:ln>
          <a:effectLst>
            <a:softEdge rad="112500"/>
          </a:effectLst>
        </p:spPr>
      </p:pic>
    </p:spTree>
    <p:extLst>
      <p:ext uri="{BB962C8B-B14F-4D97-AF65-F5344CB8AC3E}">
        <p14:creationId xmlns:p14="http://schemas.microsoft.com/office/powerpoint/2010/main" val="342809776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473F03-DA6B-4660-8DD3-856BD2163315}"/>
              </a:ext>
            </a:extLst>
          </p:cNvPr>
          <p:cNvSpPr>
            <a:spLocks noGrp="1"/>
          </p:cNvSpPr>
          <p:nvPr>
            <p:ph type="title"/>
          </p:nvPr>
        </p:nvSpPr>
        <p:spPr>
          <a:xfrm>
            <a:off x="457200" y="274638"/>
            <a:ext cx="4953000" cy="1143000"/>
          </a:xfrm>
        </p:spPr>
        <p:txBody>
          <a:bodyPr>
            <a:normAutofit fontScale="90000"/>
          </a:bodyPr>
          <a:lstStyle/>
          <a:p>
            <a:pPr algn="l"/>
            <a:r>
              <a:rPr lang="en-US" dirty="0"/>
              <a:t>F745 – Medically Related Social Services</a:t>
            </a:r>
          </a:p>
        </p:txBody>
      </p:sp>
      <p:sp>
        <p:nvSpPr>
          <p:cNvPr id="3" name="Content Placeholder 2">
            <a:extLst>
              <a:ext uri="{FF2B5EF4-FFF2-40B4-BE49-F238E27FC236}">
                <a16:creationId xmlns:a16="http://schemas.microsoft.com/office/drawing/2014/main" id="{F04FADE0-545A-41EE-AD64-43E61C62B764}"/>
              </a:ext>
            </a:extLst>
          </p:cNvPr>
          <p:cNvSpPr>
            <a:spLocks noGrp="1"/>
          </p:cNvSpPr>
          <p:nvPr>
            <p:ph idx="1"/>
          </p:nvPr>
        </p:nvSpPr>
        <p:spPr>
          <a:xfrm>
            <a:off x="457200" y="2209799"/>
            <a:ext cx="4495800" cy="4373563"/>
          </a:xfrm>
        </p:spPr>
        <p:txBody>
          <a:bodyPr>
            <a:normAutofit/>
          </a:bodyPr>
          <a:lstStyle/>
          <a:p>
            <a:pPr marL="0" indent="0">
              <a:buNone/>
            </a:pPr>
            <a:r>
              <a:rPr lang="en-US" sz="2800" b="1" i="1" dirty="0"/>
              <a:t>“Medically-related social services” </a:t>
            </a:r>
            <a:r>
              <a:rPr lang="en-US" sz="2800" i="1" dirty="0"/>
              <a:t>means services provided by the facility’s staff to assist residents in attaining or maintaining their mental and psychosocial health. </a:t>
            </a:r>
            <a:endParaRPr lang="en-US" sz="2800" dirty="0"/>
          </a:p>
          <a:p>
            <a:endParaRPr lang="en-US" sz="2800" dirty="0"/>
          </a:p>
        </p:txBody>
      </p:sp>
      <p:sp>
        <p:nvSpPr>
          <p:cNvPr id="4" name="Rectangle 3">
            <a:extLst>
              <a:ext uri="{FF2B5EF4-FFF2-40B4-BE49-F238E27FC236}">
                <a16:creationId xmlns:a16="http://schemas.microsoft.com/office/drawing/2014/main" id="{C5078BAF-9B02-4099-B3DF-C4CEB2C81542}"/>
              </a:ext>
            </a:extLst>
          </p:cNvPr>
          <p:cNvSpPr/>
          <p:nvPr/>
        </p:nvSpPr>
        <p:spPr>
          <a:xfrm>
            <a:off x="-1143000" y="5638800"/>
            <a:ext cx="6096000" cy="400110"/>
          </a:xfrm>
          <a:prstGeom prst="rect">
            <a:avLst/>
          </a:prstGeom>
        </p:spPr>
        <p:txBody>
          <a:bodyPr>
            <a:spAutoFit/>
          </a:bodyPr>
          <a:lstStyle/>
          <a:p>
            <a:pPr algn="r"/>
            <a:r>
              <a:rPr lang="en-US" sz="1000" dirty="0">
                <a:hlinkClick r:id="rId3"/>
              </a:rPr>
              <a:t>https://www.cms.gov/Regulations-and-Guidance/Guidance/Manuals/downloads/som107ap_pp_guidelines_ltcf.pdf</a:t>
            </a:r>
            <a:r>
              <a:rPr lang="en-US" sz="1000" dirty="0"/>
              <a:t> </a:t>
            </a:r>
          </a:p>
        </p:txBody>
      </p:sp>
      <p:pic>
        <p:nvPicPr>
          <p:cNvPr id="5" name="Picture 4" descr="A person standing in front of a computer&#10;&#10;Description automatically generated">
            <a:extLst>
              <a:ext uri="{FF2B5EF4-FFF2-40B4-BE49-F238E27FC236}">
                <a16:creationId xmlns:a16="http://schemas.microsoft.com/office/drawing/2014/main" id="{8EB27F40-439F-4007-A915-29E2ED54EA52}"/>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r="1" b="1250"/>
          <a:stretch/>
        </p:blipFill>
        <p:spPr>
          <a:xfrm>
            <a:off x="5302624" y="106363"/>
            <a:ext cx="3810000" cy="6019800"/>
          </a:xfrm>
          <a:prstGeom prst="rect">
            <a:avLst/>
          </a:prstGeom>
          <a:ln>
            <a:noFill/>
          </a:ln>
          <a:effectLst>
            <a:softEdge rad="112500"/>
          </a:effectLst>
        </p:spPr>
      </p:pic>
    </p:spTree>
    <p:extLst>
      <p:ext uri="{BB962C8B-B14F-4D97-AF65-F5344CB8AC3E}">
        <p14:creationId xmlns:p14="http://schemas.microsoft.com/office/powerpoint/2010/main" val="65995452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473F03-DA6B-4660-8DD3-856BD2163315}"/>
              </a:ext>
            </a:extLst>
          </p:cNvPr>
          <p:cNvSpPr>
            <a:spLocks noGrp="1"/>
          </p:cNvSpPr>
          <p:nvPr>
            <p:ph type="title"/>
          </p:nvPr>
        </p:nvSpPr>
        <p:spPr/>
        <p:txBody>
          <a:bodyPr/>
          <a:lstStyle/>
          <a:p>
            <a:r>
              <a:rPr lang="en-US" dirty="0"/>
              <a:t>PASARR</a:t>
            </a:r>
          </a:p>
        </p:txBody>
      </p:sp>
      <p:sp>
        <p:nvSpPr>
          <p:cNvPr id="3" name="Content Placeholder 2">
            <a:extLst>
              <a:ext uri="{FF2B5EF4-FFF2-40B4-BE49-F238E27FC236}">
                <a16:creationId xmlns:a16="http://schemas.microsoft.com/office/drawing/2014/main" id="{F04FADE0-545A-41EE-AD64-43E61C62B764}"/>
              </a:ext>
            </a:extLst>
          </p:cNvPr>
          <p:cNvSpPr>
            <a:spLocks noGrp="1"/>
          </p:cNvSpPr>
          <p:nvPr>
            <p:ph idx="1"/>
          </p:nvPr>
        </p:nvSpPr>
        <p:spPr>
          <a:xfrm>
            <a:off x="457200" y="1308865"/>
            <a:ext cx="8229600" cy="4495800"/>
          </a:xfrm>
        </p:spPr>
        <p:txBody>
          <a:bodyPr>
            <a:normAutofit/>
          </a:bodyPr>
          <a:lstStyle/>
          <a:p>
            <a:pPr marL="0" indent="0">
              <a:buNone/>
            </a:pPr>
            <a:r>
              <a:rPr lang="en-US" sz="2400" b="1" dirty="0"/>
              <a:t>“Preadmission Screening and Resident Review (PASARR)” </a:t>
            </a:r>
            <a:r>
              <a:rPr lang="en-US" sz="2400" dirty="0"/>
              <a:t>is a federal requirement to help ensure that individuals who have a mental disorder or intellectual disabilities are not inappropriately placed in nursing homes for long term care. </a:t>
            </a:r>
          </a:p>
          <a:p>
            <a:pPr marL="0" indent="0">
              <a:buNone/>
            </a:pPr>
            <a:r>
              <a:rPr lang="en-US" sz="2400" dirty="0"/>
              <a:t>PASARR requires that: </a:t>
            </a:r>
          </a:p>
          <a:p>
            <a:pPr marL="514350" indent="-514350">
              <a:buAutoNum type="arabicParenR"/>
            </a:pPr>
            <a:r>
              <a:rPr lang="en-US" sz="2400" dirty="0"/>
              <a:t>All applicants to a Medicaid-certified nursing facility be evaluated for a serious mental disorder and/or intellectual disability; </a:t>
            </a:r>
          </a:p>
          <a:p>
            <a:pPr marL="514350" indent="-514350">
              <a:buAutoNum type="arabicParenR"/>
            </a:pPr>
            <a:r>
              <a:rPr lang="en-US" sz="2400" dirty="0"/>
              <a:t>Be offered the most appropriate setting for their needs (in the community, a nursing facility, or acute care setting); and </a:t>
            </a:r>
          </a:p>
          <a:p>
            <a:pPr marL="514350" indent="-514350">
              <a:buAutoNum type="arabicParenR"/>
            </a:pPr>
            <a:r>
              <a:rPr lang="en-US" sz="2400" dirty="0"/>
              <a:t>Receive the services they need in those settings. </a:t>
            </a:r>
          </a:p>
        </p:txBody>
      </p:sp>
      <p:sp>
        <p:nvSpPr>
          <p:cNvPr id="4" name="Rectangle 3">
            <a:extLst>
              <a:ext uri="{FF2B5EF4-FFF2-40B4-BE49-F238E27FC236}">
                <a16:creationId xmlns:a16="http://schemas.microsoft.com/office/drawing/2014/main" id="{08C955F8-B3FB-4D97-A9C0-BD5A776F15EA}"/>
              </a:ext>
            </a:extLst>
          </p:cNvPr>
          <p:cNvSpPr/>
          <p:nvPr/>
        </p:nvSpPr>
        <p:spPr>
          <a:xfrm>
            <a:off x="2971800" y="5695891"/>
            <a:ext cx="6096000" cy="400110"/>
          </a:xfrm>
          <a:prstGeom prst="rect">
            <a:avLst/>
          </a:prstGeom>
        </p:spPr>
        <p:txBody>
          <a:bodyPr>
            <a:spAutoFit/>
          </a:bodyPr>
          <a:lstStyle/>
          <a:p>
            <a:pPr algn="r"/>
            <a:r>
              <a:rPr lang="en-US" sz="1000" dirty="0">
                <a:hlinkClick r:id="rId3"/>
              </a:rPr>
              <a:t>https://www.cms.gov/Regulations-and-Guidance/Guidance/Manuals/downloads/som107ap_pp_guidelines_ltcf.pdf</a:t>
            </a:r>
            <a:r>
              <a:rPr lang="en-US" sz="1000" dirty="0"/>
              <a:t> </a:t>
            </a:r>
          </a:p>
        </p:txBody>
      </p:sp>
    </p:spTree>
    <p:extLst>
      <p:ext uri="{BB962C8B-B14F-4D97-AF65-F5344CB8AC3E}">
        <p14:creationId xmlns:p14="http://schemas.microsoft.com/office/powerpoint/2010/main" val="207910227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C55DABB5-4D5F-4D8E-99A5-424159A348DB}"/>
              </a:ext>
            </a:extLst>
          </p:cNvPr>
          <p:cNvPicPr>
            <a:picLocks noChangeAspect="1"/>
          </p:cNvPicPr>
          <p:nvPr/>
        </p:nvPicPr>
        <p:blipFill>
          <a:blip r:embed="rId3"/>
          <a:stretch>
            <a:fillRect/>
          </a:stretch>
        </p:blipFill>
        <p:spPr>
          <a:xfrm>
            <a:off x="0" y="228600"/>
            <a:ext cx="9144000" cy="5091113"/>
          </a:xfrm>
          <a:prstGeom prst="rect">
            <a:avLst/>
          </a:prstGeom>
        </p:spPr>
      </p:pic>
    </p:spTree>
    <p:extLst>
      <p:ext uri="{BB962C8B-B14F-4D97-AF65-F5344CB8AC3E}">
        <p14:creationId xmlns:p14="http://schemas.microsoft.com/office/powerpoint/2010/main" val="278273774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473F03-DA6B-4660-8DD3-856BD2163315}"/>
              </a:ext>
            </a:extLst>
          </p:cNvPr>
          <p:cNvSpPr>
            <a:spLocks noGrp="1"/>
          </p:cNvSpPr>
          <p:nvPr>
            <p:ph type="title"/>
          </p:nvPr>
        </p:nvSpPr>
        <p:spPr/>
        <p:txBody>
          <a:bodyPr>
            <a:normAutofit fontScale="90000"/>
          </a:bodyPr>
          <a:lstStyle/>
          <a:p>
            <a:r>
              <a:rPr lang="en-US" dirty="0"/>
              <a:t>F741 – Key Elements of Compliance </a:t>
            </a:r>
          </a:p>
        </p:txBody>
      </p:sp>
      <p:sp>
        <p:nvSpPr>
          <p:cNvPr id="3" name="Content Placeholder 2">
            <a:extLst>
              <a:ext uri="{FF2B5EF4-FFF2-40B4-BE49-F238E27FC236}">
                <a16:creationId xmlns:a16="http://schemas.microsoft.com/office/drawing/2014/main" id="{F04FADE0-545A-41EE-AD64-43E61C62B764}"/>
              </a:ext>
            </a:extLst>
          </p:cNvPr>
          <p:cNvSpPr>
            <a:spLocks noGrp="1"/>
          </p:cNvSpPr>
          <p:nvPr>
            <p:ph idx="1"/>
          </p:nvPr>
        </p:nvSpPr>
        <p:spPr>
          <a:xfrm>
            <a:off x="457200" y="1417638"/>
            <a:ext cx="8229600" cy="4525963"/>
          </a:xfrm>
        </p:spPr>
        <p:txBody>
          <a:bodyPr>
            <a:normAutofit fontScale="85000" lnSpcReduction="10000"/>
          </a:bodyPr>
          <a:lstStyle/>
          <a:p>
            <a:r>
              <a:rPr lang="en-US" dirty="0"/>
              <a:t>Rule out underlying causes for the resident’s behavioral health care needs through assessment, diagnosis, and treatment by qualified professionals; </a:t>
            </a:r>
          </a:p>
          <a:p>
            <a:r>
              <a:rPr lang="en-US" dirty="0"/>
              <a:t>Identify competencies and skills sets needed in the facility to work effectively with residents with behavioral health needs; </a:t>
            </a:r>
          </a:p>
          <a:p>
            <a:r>
              <a:rPr lang="en-US" dirty="0"/>
              <a:t>Provide sufficient staff who have the knowledge, training, competencies, and skills sets to address behavioral health care needs; </a:t>
            </a:r>
          </a:p>
          <a:p>
            <a:r>
              <a:rPr lang="en-US" dirty="0"/>
              <a:t>Demonstrate reasonable attempts to secure professional behavioral health services, when needed;</a:t>
            </a:r>
          </a:p>
          <a:p>
            <a:endParaRPr lang="en-US" dirty="0"/>
          </a:p>
        </p:txBody>
      </p:sp>
      <p:sp>
        <p:nvSpPr>
          <p:cNvPr id="4" name="Rectangle 3">
            <a:extLst>
              <a:ext uri="{FF2B5EF4-FFF2-40B4-BE49-F238E27FC236}">
                <a16:creationId xmlns:a16="http://schemas.microsoft.com/office/drawing/2014/main" id="{B3AB53EE-9278-4B0C-A84C-5ABFA74A2EB1}"/>
              </a:ext>
            </a:extLst>
          </p:cNvPr>
          <p:cNvSpPr/>
          <p:nvPr/>
        </p:nvSpPr>
        <p:spPr>
          <a:xfrm>
            <a:off x="4338891" y="5743546"/>
            <a:ext cx="4316533" cy="553998"/>
          </a:xfrm>
          <a:prstGeom prst="rect">
            <a:avLst/>
          </a:prstGeom>
        </p:spPr>
        <p:txBody>
          <a:bodyPr wrap="square">
            <a:spAutoFit/>
          </a:bodyPr>
          <a:lstStyle/>
          <a:p>
            <a:pPr algn="r"/>
            <a:r>
              <a:rPr lang="en-US" sz="1000" dirty="0">
                <a:solidFill>
                  <a:schemeClr val="accent1"/>
                </a:solidFill>
                <a:hlinkClick r:id="rId3">
                  <a:extLst>
                    <a:ext uri="{A12FA001-AC4F-418D-AE19-62706E023703}">
                      <ahyp:hlinkClr xmlns:ahyp="http://schemas.microsoft.com/office/drawing/2018/hyperlinkcolor" val="tx"/>
                    </a:ext>
                  </a:extLst>
                </a:hlinkClick>
              </a:rPr>
              <a:t>https://www.cms.gov/Regulations-and-Guidance/Guidance/Manuals/downloads/som107ap_pp_guidelines_ltcf.pdf</a:t>
            </a:r>
            <a:r>
              <a:rPr lang="en-US" sz="1000" dirty="0">
                <a:solidFill>
                  <a:schemeClr val="accent1"/>
                </a:solidFill>
              </a:rPr>
              <a:t> </a:t>
            </a:r>
          </a:p>
        </p:txBody>
      </p:sp>
    </p:spTree>
    <p:extLst>
      <p:ext uri="{BB962C8B-B14F-4D97-AF65-F5344CB8AC3E}">
        <p14:creationId xmlns:p14="http://schemas.microsoft.com/office/powerpoint/2010/main" val="169922793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473F03-DA6B-4660-8DD3-856BD2163315}"/>
              </a:ext>
            </a:extLst>
          </p:cNvPr>
          <p:cNvSpPr>
            <a:spLocks noGrp="1"/>
          </p:cNvSpPr>
          <p:nvPr>
            <p:ph type="title"/>
          </p:nvPr>
        </p:nvSpPr>
        <p:spPr/>
        <p:txBody>
          <a:bodyPr>
            <a:normAutofit fontScale="90000"/>
          </a:bodyPr>
          <a:lstStyle/>
          <a:p>
            <a:r>
              <a:rPr lang="en-US" dirty="0"/>
              <a:t>F741 – Key Elements of Compliance (cont.)</a:t>
            </a:r>
          </a:p>
        </p:txBody>
      </p:sp>
      <p:sp>
        <p:nvSpPr>
          <p:cNvPr id="3" name="Content Placeholder 2">
            <a:extLst>
              <a:ext uri="{FF2B5EF4-FFF2-40B4-BE49-F238E27FC236}">
                <a16:creationId xmlns:a16="http://schemas.microsoft.com/office/drawing/2014/main" id="{F04FADE0-545A-41EE-AD64-43E61C62B764}"/>
              </a:ext>
            </a:extLst>
          </p:cNvPr>
          <p:cNvSpPr>
            <a:spLocks noGrp="1"/>
          </p:cNvSpPr>
          <p:nvPr>
            <p:ph idx="1"/>
          </p:nvPr>
        </p:nvSpPr>
        <p:spPr>
          <a:xfrm>
            <a:off x="457200" y="1600200"/>
            <a:ext cx="6096000" cy="4525963"/>
          </a:xfrm>
        </p:spPr>
        <p:txBody>
          <a:bodyPr>
            <a:normAutofit fontScale="70000" lnSpcReduction="20000"/>
          </a:bodyPr>
          <a:lstStyle/>
          <a:p>
            <a:r>
              <a:rPr lang="en-US" dirty="0"/>
              <a:t>Utilize and implement non-pharmacological approaches to care, based upon the comprehensive assessment, and in accordance with the resident’s abilities, customary daily routine, life-long patterns, and choices; </a:t>
            </a:r>
          </a:p>
          <a:p>
            <a:r>
              <a:rPr lang="en-US" dirty="0"/>
              <a:t>Monitor and provide ongoing assessment of the resident’s behavioral health needs, as to whether the interventions are improving or stabilizing the resident’s status or causing adverse consequences; </a:t>
            </a:r>
          </a:p>
          <a:p>
            <a:r>
              <a:rPr lang="en-US" dirty="0"/>
              <a:t>Attempt alternate approaches to care for the resident’s assessed behavioral health needs, if necessary; or </a:t>
            </a:r>
          </a:p>
          <a:p>
            <a:r>
              <a:rPr lang="en-US" dirty="0"/>
              <a:t>Accurately document all relevant actions in the resident’s medical record.</a:t>
            </a:r>
          </a:p>
          <a:p>
            <a:endParaRPr lang="en-US" dirty="0"/>
          </a:p>
        </p:txBody>
      </p:sp>
      <p:pic>
        <p:nvPicPr>
          <p:cNvPr id="4" name="Picture 3" descr="A close up of a sign&#10;&#10;Description automatically generated">
            <a:extLst>
              <a:ext uri="{FF2B5EF4-FFF2-40B4-BE49-F238E27FC236}">
                <a16:creationId xmlns:a16="http://schemas.microsoft.com/office/drawing/2014/main" id="{118C66C9-8384-4D1D-B439-4CDFEE4D2777}"/>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521824" y="2351526"/>
            <a:ext cx="2588526" cy="2154947"/>
          </a:xfrm>
          <a:prstGeom prst="rect">
            <a:avLst/>
          </a:prstGeom>
          <a:ln>
            <a:noFill/>
          </a:ln>
          <a:effectLst>
            <a:softEdge rad="112500"/>
          </a:effectLst>
        </p:spPr>
      </p:pic>
    </p:spTree>
    <p:extLst>
      <p:ext uri="{BB962C8B-B14F-4D97-AF65-F5344CB8AC3E}">
        <p14:creationId xmlns:p14="http://schemas.microsoft.com/office/powerpoint/2010/main" val="302329917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473F03-DA6B-4660-8DD3-856BD2163315}"/>
              </a:ext>
            </a:extLst>
          </p:cNvPr>
          <p:cNvSpPr>
            <a:spLocks noGrp="1"/>
          </p:cNvSpPr>
          <p:nvPr>
            <p:ph type="title"/>
          </p:nvPr>
        </p:nvSpPr>
        <p:spPr>
          <a:xfrm>
            <a:off x="457200" y="0"/>
            <a:ext cx="8229600" cy="1143000"/>
          </a:xfrm>
        </p:spPr>
        <p:txBody>
          <a:bodyPr>
            <a:normAutofit/>
          </a:bodyPr>
          <a:lstStyle/>
          <a:p>
            <a:r>
              <a:rPr lang="en-US" dirty="0"/>
              <a:t>§483.40 Behavioral Health Services</a:t>
            </a:r>
          </a:p>
        </p:txBody>
      </p:sp>
      <p:graphicFrame>
        <p:nvGraphicFramePr>
          <p:cNvPr id="4" name="Content Placeholder 2">
            <a:extLst>
              <a:ext uri="{FF2B5EF4-FFF2-40B4-BE49-F238E27FC236}">
                <a16:creationId xmlns:a16="http://schemas.microsoft.com/office/drawing/2014/main" id="{B215700E-E129-406F-9A3A-493D76581E24}"/>
              </a:ext>
            </a:extLst>
          </p:cNvPr>
          <p:cNvGraphicFramePr>
            <a:graphicFrameLocks noGrp="1"/>
          </p:cNvGraphicFramePr>
          <p:nvPr>
            <p:ph idx="1"/>
            <p:extLst>
              <p:ext uri="{D42A27DB-BD31-4B8C-83A1-F6EECF244321}">
                <p14:modId xmlns:p14="http://schemas.microsoft.com/office/powerpoint/2010/main" val="3688500956"/>
              </p:ext>
            </p:extLst>
          </p:nvPr>
        </p:nvGraphicFramePr>
        <p:xfrm>
          <a:off x="457200" y="914400"/>
          <a:ext cx="8229600" cy="51816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Rectangle 4">
            <a:extLst>
              <a:ext uri="{FF2B5EF4-FFF2-40B4-BE49-F238E27FC236}">
                <a16:creationId xmlns:a16="http://schemas.microsoft.com/office/drawing/2014/main" id="{B08F8B4B-9D15-4CE3-8B33-A45F20D0D1EB}"/>
              </a:ext>
            </a:extLst>
          </p:cNvPr>
          <p:cNvSpPr/>
          <p:nvPr/>
        </p:nvSpPr>
        <p:spPr>
          <a:xfrm>
            <a:off x="2590800" y="5543490"/>
            <a:ext cx="6096000" cy="400110"/>
          </a:xfrm>
          <a:prstGeom prst="rect">
            <a:avLst/>
          </a:prstGeom>
        </p:spPr>
        <p:txBody>
          <a:bodyPr>
            <a:spAutoFit/>
          </a:bodyPr>
          <a:lstStyle/>
          <a:p>
            <a:pPr algn="r"/>
            <a:r>
              <a:rPr lang="en-US" sz="1000" dirty="0">
                <a:hlinkClick r:id="rId8"/>
              </a:rPr>
              <a:t>https://www.cms.gov/Regulations-and-Guidance/Guidance/Manuals/downloads/som107ap_pp_guidelines_ltcf.pdf</a:t>
            </a:r>
            <a:r>
              <a:rPr lang="en-US" sz="1000" dirty="0"/>
              <a:t> </a:t>
            </a:r>
          </a:p>
        </p:txBody>
      </p:sp>
    </p:spTree>
    <p:extLst>
      <p:ext uri="{BB962C8B-B14F-4D97-AF65-F5344CB8AC3E}">
        <p14:creationId xmlns:p14="http://schemas.microsoft.com/office/powerpoint/2010/main" val="156308811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Content Placeholder 4" descr="A girl in a blue shirt&#10;&#10;Description automatically generated">
            <a:extLst>
              <a:ext uri="{FF2B5EF4-FFF2-40B4-BE49-F238E27FC236}">
                <a16:creationId xmlns:a16="http://schemas.microsoft.com/office/drawing/2014/main" id="{AD1B97D1-60C7-41C6-9A7D-0EBD0AFCDBBE}"/>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r="24010" b="2"/>
          <a:stretch/>
        </p:blipFill>
        <p:spPr>
          <a:xfrm>
            <a:off x="3981360" y="-17929"/>
            <a:ext cx="5162640" cy="5638800"/>
          </a:xfrm>
          <a:custGeom>
            <a:avLst/>
            <a:gdLst>
              <a:gd name="connsiteX0" fmla="*/ 45571 w 6278877"/>
              <a:gd name="connsiteY0" fmla="*/ 0 h 6858000"/>
              <a:gd name="connsiteX1" fmla="*/ 6278877 w 6278877"/>
              <a:gd name="connsiteY1" fmla="*/ 0 h 6858000"/>
              <a:gd name="connsiteX2" fmla="*/ 6278877 w 6278877"/>
              <a:gd name="connsiteY2" fmla="*/ 6858000 h 6858000"/>
              <a:gd name="connsiteX3" fmla="*/ 3292307 w 6278877"/>
              <a:gd name="connsiteY3" fmla="*/ 6858000 h 6858000"/>
              <a:gd name="connsiteX4" fmla="*/ 3181525 w 6278877"/>
              <a:gd name="connsiteY4" fmla="*/ 6786980 h 6858000"/>
              <a:gd name="connsiteX5" fmla="*/ 0 w 6278877"/>
              <a:gd name="connsiteY5" fmla="*/ 803252 h 6858000"/>
              <a:gd name="connsiteX6" fmla="*/ 37255 w 6278877"/>
              <a:gd name="connsiteY6" fmla="*/ 6544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278877" h="6858000">
                <a:moveTo>
                  <a:pt x="45571" y="0"/>
                </a:moveTo>
                <a:lnTo>
                  <a:pt x="6278877" y="0"/>
                </a:lnTo>
                <a:lnTo>
                  <a:pt x="6278877" y="6858000"/>
                </a:lnTo>
                <a:lnTo>
                  <a:pt x="3292307" y="6858000"/>
                </a:lnTo>
                <a:lnTo>
                  <a:pt x="3181525" y="6786980"/>
                </a:lnTo>
                <a:cubicBezTo>
                  <a:pt x="1262020" y="5490189"/>
                  <a:pt x="0" y="3294101"/>
                  <a:pt x="0" y="803252"/>
                </a:cubicBezTo>
                <a:cubicBezTo>
                  <a:pt x="0" y="554167"/>
                  <a:pt x="12619" y="308030"/>
                  <a:pt x="37255" y="65445"/>
                </a:cubicBezTo>
                <a:close/>
              </a:path>
            </a:pathLst>
          </a:custGeom>
        </p:spPr>
      </p:pic>
      <p:sp>
        <p:nvSpPr>
          <p:cNvPr id="3" name="Rectangle 2">
            <a:extLst>
              <a:ext uri="{FF2B5EF4-FFF2-40B4-BE49-F238E27FC236}">
                <a16:creationId xmlns:a16="http://schemas.microsoft.com/office/drawing/2014/main" id="{A94899AE-3BD4-4825-8FA4-CB9848A086B8}"/>
              </a:ext>
            </a:extLst>
          </p:cNvPr>
          <p:cNvSpPr/>
          <p:nvPr/>
        </p:nvSpPr>
        <p:spPr>
          <a:xfrm>
            <a:off x="304800" y="2478305"/>
            <a:ext cx="3676560" cy="707886"/>
          </a:xfrm>
          <a:prstGeom prst="rect">
            <a:avLst/>
          </a:prstGeom>
        </p:spPr>
        <p:txBody>
          <a:bodyPr wrap="square">
            <a:spAutoFit/>
          </a:bodyPr>
          <a:lstStyle/>
          <a:p>
            <a:r>
              <a:rPr lang="en-US" sz="4000" dirty="0">
                <a:latin typeface="+mn-lt"/>
              </a:rPr>
              <a:t>In Summary </a:t>
            </a:r>
          </a:p>
        </p:txBody>
      </p:sp>
    </p:spTree>
    <p:extLst>
      <p:ext uri="{BB962C8B-B14F-4D97-AF65-F5344CB8AC3E}">
        <p14:creationId xmlns:p14="http://schemas.microsoft.com/office/powerpoint/2010/main" val="9882692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4">
            <a:extLst>
              <a:ext uri="{FF2B5EF4-FFF2-40B4-BE49-F238E27FC236}">
                <a16:creationId xmlns:a16="http://schemas.microsoft.com/office/drawing/2014/main" id="{A73E58AD-57AD-4AC0-A7C1-924C0185104D}"/>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l="1990" r="1777" b="-2"/>
          <a:stretch/>
        </p:blipFill>
        <p:spPr>
          <a:xfrm>
            <a:off x="2448798" y="990600"/>
            <a:ext cx="4246403" cy="4412675"/>
          </a:xfrm>
          <a:custGeom>
            <a:avLst/>
            <a:gdLst>
              <a:gd name="connsiteX0" fmla="*/ 1041368 w 5441859"/>
              <a:gd name="connsiteY0" fmla="*/ 0 h 5654940"/>
              <a:gd name="connsiteX1" fmla="*/ 5441859 w 5441859"/>
              <a:gd name="connsiteY1" fmla="*/ 0 h 5654940"/>
              <a:gd name="connsiteX2" fmla="*/ 5441859 w 5441859"/>
              <a:gd name="connsiteY2" fmla="*/ 4820612 h 5654940"/>
              <a:gd name="connsiteX3" fmla="*/ 5285166 w 5441859"/>
              <a:gd name="connsiteY3" fmla="*/ 4957981 h 5654940"/>
              <a:gd name="connsiteX4" fmla="*/ 3267719 w 5441859"/>
              <a:gd name="connsiteY4" fmla="*/ 5654940 h 5654940"/>
              <a:gd name="connsiteX5" fmla="*/ 0 w 5441859"/>
              <a:gd name="connsiteY5" fmla="*/ 2387221 h 5654940"/>
              <a:gd name="connsiteX6" fmla="*/ 957093 w 5441859"/>
              <a:gd name="connsiteY6" fmla="*/ 76595 h 5654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441859" h="5654940">
                <a:moveTo>
                  <a:pt x="1041368" y="0"/>
                </a:moveTo>
                <a:lnTo>
                  <a:pt x="5441859" y="0"/>
                </a:lnTo>
                <a:lnTo>
                  <a:pt x="5441859" y="4820612"/>
                </a:lnTo>
                <a:lnTo>
                  <a:pt x="5285166" y="4957981"/>
                </a:lnTo>
                <a:cubicBezTo>
                  <a:pt x="4729628" y="5394557"/>
                  <a:pt x="4029081" y="5654940"/>
                  <a:pt x="3267719" y="5654940"/>
                </a:cubicBezTo>
                <a:cubicBezTo>
                  <a:pt x="1463008" y="5654940"/>
                  <a:pt x="0" y="4191932"/>
                  <a:pt x="0" y="2387221"/>
                </a:cubicBezTo>
                <a:cubicBezTo>
                  <a:pt x="0" y="1484866"/>
                  <a:pt x="365752" y="667936"/>
                  <a:pt x="957093" y="76595"/>
                </a:cubicBezTo>
                <a:close/>
              </a:path>
            </a:pathLst>
          </a:custGeom>
        </p:spPr>
      </p:pic>
    </p:spTree>
    <p:extLst>
      <p:ext uri="{BB962C8B-B14F-4D97-AF65-F5344CB8AC3E}">
        <p14:creationId xmlns:p14="http://schemas.microsoft.com/office/powerpoint/2010/main" val="189000568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473F03-DA6B-4660-8DD3-856BD2163315}"/>
              </a:ext>
            </a:extLst>
          </p:cNvPr>
          <p:cNvSpPr>
            <a:spLocks noGrp="1"/>
          </p:cNvSpPr>
          <p:nvPr>
            <p:ph type="title"/>
          </p:nvPr>
        </p:nvSpPr>
        <p:spPr/>
        <p:txBody>
          <a:bodyPr/>
          <a:lstStyle/>
          <a:p>
            <a:r>
              <a:rPr lang="en-US" dirty="0"/>
              <a:t>References and Resources</a:t>
            </a:r>
          </a:p>
        </p:txBody>
      </p:sp>
      <p:sp>
        <p:nvSpPr>
          <p:cNvPr id="3" name="Content Placeholder 2">
            <a:extLst>
              <a:ext uri="{FF2B5EF4-FFF2-40B4-BE49-F238E27FC236}">
                <a16:creationId xmlns:a16="http://schemas.microsoft.com/office/drawing/2014/main" id="{F04FADE0-545A-41EE-AD64-43E61C62B764}"/>
              </a:ext>
            </a:extLst>
          </p:cNvPr>
          <p:cNvSpPr>
            <a:spLocks noGrp="1"/>
          </p:cNvSpPr>
          <p:nvPr>
            <p:ph idx="1"/>
          </p:nvPr>
        </p:nvSpPr>
        <p:spPr/>
        <p:txBody>
          <a:bodyPr>
            <a:normAutofit/>
          </a:bodyPr>
          <a:lstStyle/>
          <a:p>
            <a:r>
              <a:rPr lang="en-US" sz="2400" dirty="0"/>
              <a:t>Centers for Medicare &amp; Medicaid Services State Operations Manual, Appendix PP – Guidance to Surveyors for Long Term Care Facilities (Rev. 173, 11-22-17):  </a:t>
            </a:r>
            <a:r>
              <a:rPr lang="en-US" sz="2400" u="sng" dirty="0">
                <a:hlinkClick r:id="rId2"/>
              </a:rPr>
              <a:t>https://www.cms.gov/Regulations-and-Guidance/Guidance/Manuals/downloads/som107ap_pp_guidelines_ltcf.pdf</a:t>
            </a:r>
            <a:endParaRPr lang="en-US" sz="2400" dirty="0"/>
          </a:p>
          <a:p>
            <a:endParaRPr lang="en-US" sz="2400" dirty="0"/>
          </a:p>
          <a:p>
            <a:r>
              <a:rPr lang="en-US" sz="2400" dirty="0"/>
              <a:t>LTC Survey Pathways (Download) </a:t>
            </a:r>
            <a:r>
              <a:rPr lang="en-US" sz="2400" u="sng" dirty="0">
                <a:hlinkClick r:id="rId3"/>
              </a:rPr>
              <a:t>https://www.cms.gov/medicare/provider-enrollment-and-certification/guidanceforlawsandregulations/nursing-homes.html</a:t>
            </a:r>
            <a:endParaRPr lang="en-US" sz="2400" dirty="0"/>
          </a:p>
          <a:p>
            <a:endParaRPr lang="en-US" sz="2400" dirty="0"/>
          </a:p>
        </p:txBody>
      </p:sp>
    </p:spTree>
    <p:extLst>
      <p:ext uri="{BB962C8B-B14F-4D97-AF65-F5344CB8AC3E}">
        <p14:creationId xmlns:p14="http://schemas.microsoft.com/office/powerpoint/2010/main" val="150482904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3B50C8-F768-4335-A1F8-C199EE89460E}"/>
              </a:ext>
            </a:extLst>
          </p:cNvPr>
          <p:cNvSpPr>
            <a:spLocks noGrp="1"/>
          </p:cNvSpPr>
          <p:nvPr>
            <p:ph type="title"/>
          </p:nvPr>
        </p:nvSpPr>
        <p:spPr/>
        <p:txBody>
          <a:bodyPr/>
          <a:lstStyle/>
          <a:p>
            <a:r>
              <a:rPr lang="en-US" dirty="0"/>
              <a:t>References and Resources</a:t>
            </a:r>
          </a:p>
        </p:txBody>
      </p:sp>
      <p:sp>
        <p:nvSpPr>
          <p:cNvPr id="3" name="Content Placeholder 2">
            <a:extLst>
              <a:ext uri="{FF2B5EF4-FFF2-40B4-BE49-F238E27FC236}">
                <a16:creationId xmlns:a16="http://schemas.microsoft.com/office/drawing/2014/main" id="{8852B926-8976-48EB-AD6F-EA0B716B2AC5}"/>
              </a:ext>
            </a:extLst>
          </p:cNvPr>
          <p:cNvSpPr>
            <a:spLocks noGrp="1"/>
          </p:cNvSpPr>
          <p:nvPr>
            <p:ph idx="1"/>
          </p:nvPr>
        </p:nvSpPr>
        <p:spPr>
          <a:xfrm>
            <a:off x="152400" y="1600200"/>
            <a:ext cx="8534400" cy="4525963"/>
          </a:xfrm>
        </p:spPr>
        <p:txBody>
          <a:bodyPr>
            <a:noAutofit/>
          </a:bodyPr>
          <a:lstStyle/>
          <a:p>
            <a:r>
              <a:rPr lang="en-US" sz="2400" dirty="0"/>
              <a:t>Centers for Medicare &amp; Medicaid Services Long-Term Care Facility Resident Assessment Instrument 3.0 User’s Manual, Version 1.16.  October 2018:  </a:t>
            </a:r>
            <a:r>
              <a:rPr lang="en-US" sz="2400" u="sng" dirty="0">
                <a:hlinkClick r:id="rId2"/>
              </a:rPr>
              <a:t>https://www.cms.gov/Medicare/Quality-Initiatives-Patient-Assessment-Instruments/NursingHomeQualityInits/MDS30RAIManual.html</a:t>
            </a:r>
            <a:endParaRPr lang="en-US" sz="2400" dirty="0"/>
          </a:p>
          <a:p>
            <a:r>
              <a:rPr lang="en-US" sz="2400" dirty="0"/>
              <a:t> American Psychiatric Association. Diagnostic and Statistical Manual of Mental Disorders, Fifth edition. Arlington, VA: American Psychiatric Association Publishing, 2013</a:t>
            </a:r>
          </a:p>
          <a:p>
            <a:r>
              <a:rPr lang="en-US" sz="2400" dirty="0"/>
              <a:t>Substance Abuse and Mental Health Services Administration (SAMHSA) at: </a:t>
            </a:r>
            <a:r>
              <a:rPr lang="en-US" sz="2400" u="sng" dirty="0">
                <a:hlinkClick r:id="rId3"/>
              </a:rPr>
              <a:t>http://www.samhsa.gov/disorders/substance-use</a:t>
            </a:r>
            <a:endParaRPr lang="en-US" sz="2400" dirty="0"/>
          </a:p>
        </p:txBody>
      </p:sp>
    </p:spTree>
    <p:extLst>
      <p:ext uri="{BB962C8B-B14F-4D97-AF65-F5344CB8AC3E}">
        <p14:creationId xmlns:p14="http://schemas.microsoft.com/office/powerpoint/2010/main" val="136442760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2480AA-D21D-49A8-B682-CA890568814A}"/>
              </a:ext>
            </a:extLst>
          </p:cNvPr>
          <p:cNvSpPr>
            <a:spLocks noGrp="1"/>
          </p:cNvSpPr>
          <p:nvPr>
            <p:ph type="title"/>
          </p:nvPr>
        </p:nvSpPr>
        <p:spPr/>
        <p:txBody>
          <a:bodyPr/>
          <a:lstStyle/>
          <a:p>
            <a:r>
              <a:rPr lang="en-US" dirty="0"/>
              <a:t>Disclaimer</a:t>
            </a:r>
          </a:p>
        </p:txBody>
      </p:sp>
      <p:sp>
        <p:nvSpPr>
          <p:cNvPr id="3" name="Content Placeholder 2">
            <a:extLst>
              <a:ext uri="{FF2B5EF4-FFF2-40B4-BE49-F238E27FC236}">
                <a16:creationId xmlns:a16="http://schemas.microsoft.com/office/drawing/2014/main" id="{04B89EA0-AD6D-41A3-9C35-977DB7AE20F9}"/>
              </a:ext>
            </a:extLst>
          </p:cNvPr>
          <p:cNvSpPr>
            <a:spLocks noGrp="1"/>
          </p:cNvSpPr>
          <p:nvPr>
            <p:ph idx="1"/>
          </p:nvPr>
        </p:nvSpPr>
        <p:spPr>
          <a:xfrm>
            <a:off x="533400" y="2590800"/>
            <a:ext cx="8229600" cy="4525963"/>
          </a:xfrm>
        </p:spPr>
        <p:txBody>
          <a:bodyPr>
            <a:normAutofit/>
          </a:bodyPr>
          <a:lstStyle/>
          <a:p>
            <a:pPr marL="0" indent="0" algn="ctr">
              <a:buNone/>
            </a:pPr>
            <a:r>
              <a:rPr lang="en-US" sz="2000" i="1" dirty="0"/>
              <a:t>“This presentation provided is copyrighted information of Pathway Health.  Please note the presentation date on the title page in relation to the need to verify any new updates and resources that were listed in this presentation.  This presentation is intended to be informational.  The information does not constitute either legal or professional consultation.  This presentation is not to be sold or reused without written authorization.”</a:t>
            </a:r>
            <a:endParaRPr lang="en-US" sz="2000" dirty="0"/>
          </a:p>
          <a:p>
            <a:pPr algn="ctr"/>
            <a:endParaRPr lang="en-US" sz="2000" dirty="0"/>
          </a:p>
        </p:txBody>
      </p:sp>
    </p:spTree>
    <p:extLst>
      <p:ext uri="{BB962C8B-B14F-4D97-AF65-F5344CB8AC3E}">
        <p14:creationId xmlns:p14="http://schemas.microsoft.com/office/powerpoint/2010/main" val="160705267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473F03-DA6B-4660-8DD3-856BD2163315}"/>
              </a:ext>
            </a:extLst>
          </p:cNvPr>
          <p:cNvSpPr>
            <a:spLocks noGrp="1"/>
          </p:cNvSpPr>
          <p:nvPr>
            <p:ph type="title"/>
          </p:nvPr>
        </p:nvSpPr>
        <p:spPr/>
        <p:txBody>
          <a:bodyPr>
            <a:normAutofit fontScale="90000"/>
          </a:bodyPr>
          <a:lstStyle/>
          <a:p>
            <a:r>
              <a:rPr lang="en-US" dirty="0"/>
              <a:t>F740 – Introduction to Behavioral Health Services</a:t>
            </a:r>
          </a:p>
        </p:txBody>
      </p:sp>
      <p:sp>
        <p:nvSpPr>
          <p:cNvPr id="3" name="Content Placeholder 2">
            <a:extLst>
              <a:ext uri="{FF2B5EF4-FFF2-40B4-BE49-F238E27FC236}">
                <a16:creationId xmlns:a16="http://schemas.microsoft.com/office/drawing/2014/main" id="{F04FADE0-545A-41EE-AD64-43E61C62B764}"/>
              </a:ext>
            </a:extLst>
          </p:cNvPr>
          <p:cNvSpPr>
            <a:spLocks noGrp="1"/>
          </p:cNvSpPr>
          <p:nvPr>
            <p:ph idx="1"/>
          </p:nvPr>
        </p:nvSpPr>
        <p:spPr/>
        <p:txBody>
          <a:bodyPr>
            <a:normAutofit fontScale="85000" lnSpcReduction="10000"/>
          </a:bodyPr>
          <a:lstStyle/>
          <a:p>
            <a:pPr marL="0" indent="0">
              <a:buNone/>
            </a:pPr>
            <a:r>
              <a:rPr lang="en-US" b="1" dirty="0"/>
              <a:t>§483.40 Behavioral health services. </a:t>
            </a:r>
          </a:p>
          <a:p>
            <a:pPr marL="0" indent="0">
              <a:buNone/>
            </a:pPr>
            <a:r>
              <a:rPr lang="en-US" dirty="0"/>
              <a:t>Each resident must receive and the facility must provide the necessary behavioral health care and services to attain or maintain the highest practicable physical, mental, and psychosocial well-being, in accordance with the comprehensive assessment and plan of care.</a:t>
            </a:r>
          </a:p>
          <a:p>
            <a:pPr marL="0" indent="0">
              <a:buNone/>
            </a:pPr>
            <a:r>
              <a:rPr lang="en-US" dirty="0"/>
              <a:t>Behavioral health encompasses a resident’s whole emotional and mental well-being, which includes, but is not limited to, the prevention and treatment of mental and substance use disorders.</a:t>
            </a:r>
          </a:p>
          <a:p>
            <a:pPr marL="0" indent="0" algn="r">
              <a:buNone/>
            </a:pPr>
            <a:r>
              <a:rPr lang="en-US" sz="2100" dirty="0">
                <a:hlinkClick r:id="rId3"/>
              </a:rPr>
              <a:t>https://www.cms.gov/Regulations-and-Guidance/Guidance/Manuals/downloads/som107ap_pp_guidelines_ltcf.pdf</a:t>
            </a:r>
            <a:r>
              <a:rPr lang="en-US" sz="2100" dirty="0"/>
              <a:t> </a:t>
            </a:r>
          </a:p>
          <a:p>
            <a:endParaRPr lang="en-US" dirty="0"/>
          </a:p>
        </p:txBody>
      </p:sp>
    </p:spTree>
    <p:extLst>
      <p:ext uri="{BB962C8B-B14F-4D97-AF65-F5344CB8AC3E}">
        <p14:creationId xmlns:p14="http://schemas.microsoft.com/office/powerpoint/2010/main" val="338561210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473F03-DA6B-4660-8DD3-856BD2163315}"/>
              </a:ext>
            </a:extLst>
          </p:cNvPr>
          <p:cNvSpPr>
            <a:spLocks noGrp="1"/>
          </p:cNvSpPr>
          <p:nvPr>
            <p:ph type="title"/>
          </p:nvPr>
        </p:nvSpPr>
        <p:spPr/>
        <p:txBody>
          <a:bodyPr>
            <a:normAutofit fontScale="90000"/>
          </a:bodyPr>
          <a:lstStyle/>
          <a:p>
            <a:r>
              <a:rPr lang="en-US" dirty="0">
                <a:solidFill>
                  <a:srgbClr val="000000"/>
                </a:solidFill>
              </a:rPr>
              <a:t>F740 – Introduction to Behavioral Health Services</a:t>
            </a:r>
            <a:endParaRPr lang="en-US" dirty="0"/>
          </a:p>
        </p:txBody>
      </p:sp>
      <p:sp>
        <p:nvSpPr>
          <p:cNvPr id="3" name="Content Placeholder 2">
            <a:extLst>
              <a:ext uri="{FF2B5EF4-FFF2-40B4-BE49-F238E27FC236}">
                <a16:creationId xmlns:a16="http://schemas.microsoft.com/office/drawing/2014/main" id="{F04FADE0-545A-41EE-AD64-43E61C62B764}"/>
              </a:ext>
            </a:extLst>
          </p:cNvPr>
          <p:cNvSpPr>
            <a:spLocks noGrp="1"/>
          </p:cNvSpPr>
          <p:nvPr>
            <p:ph idx="1"/>
          </p:nvPr>
        </p:nvSpPr>
        <p:spPr>
          <a:xfrm>
            <a:off x="475129" y="1828800"/>
            <a:ext cx="4876800" cy="4525963"/>
          </a:xfrm>
        </p:spPr>
        <p:txBody>
          <a:bodyPr>
            <a:normAutofit/>
          </a:bodyPr>
          <a:lstStyle/>
          <a:p>
            <a:pPr marL="0" indent="0">
              <a:buNone/>
            </a:pPr>
            <a:r>
              <a:rPr lang="en-US" sz="2800" dirty="0">
                <a:solidFill>
                  <a:srgbClr val="000000"/>
                </a:solidFill>
              </a:rPr>
              <a:t>“Behavioral health care and services” encompasses treatments and supports for behavioral factors in chronic illness care, care of physical symptoms associated with stress rather than diseases, as well as mental health conditions and diagnoses.</a:t>
            </a:r>
          </a:p>
          <a:p>
            <a:endParaRPr lang="en-US" sz="2800" dirty="0"/>
          </a:p>
        </p:txBody>
      </p:sp>
      <p:pic>
        <p:nvPicPr>
          <p:cNvPr id="4" name="Picture 3" descr="A person wearing a hat&#10;&#10;Description automatically generated">
            <a:extLst>
              <a:ext uri="{FF2B5EF4-FFF2-40B4-BE49-F238E27FC236}">
                <a16:creationId xmlns:a16="http://schemas.microsoft.com/office/drawing/2014/main" id="{1B9B21D7-3339-4898-B7FD-C2158817B824}"/>
              </a:ext>
            </a:extLst>
          </p:cNvPr>
          <p:cNvPicPr>
            <a:picLocks noChangeAspect="1"/>
          </p:cNvPicPr>
          <p:nvPr/>
        </p:nvPicPr>
        <p:blipFill rotWithShape="1">
          <a:blip r:embed="rId3" cstate="email">
            <a:alphaModFix/>
            <a:extLst>
              <a:ext uri="{28A0092B-C50C-407E-A947-70E740481C1C}">
                <a14:useLocalDpi xmlns:a14="http://schemas.microsoft.com/office/drawing/2010/main"/>
              </a:ext>
            </a:extLst>
          </a:blip>
          <a:srcRect l="26258" r="3755" b="-2"/>
          <a:stretch/>
        </p:blipFill>
        <p:spPr>
          <a:xfrm>
            <a:off x="5351929" y="1828800"/>
            <a:ext cx="3447907" cy="3608769"/>
          </a:xfrm>
          <a:prstGeom prst="rect">
            <a:avLst/>
          </a:prstGeom>
          <a:ln>
            <a:noFill/>
          </a:ln>
          <a:effectLst>
            <a:softEdge rad="112500"/>
          </a:effectLst>
        </p:spPr>
      </p:pic>
    </p:spTree>
    <p:extLst>
      <p:ext uri="{BB962C8B-B14F-4D97-AF65-F5344CB8AC3E}">
        <p14:creationId xmlns:p14="http://schemas.microsoft.com/office/powerpoint/2010/main" val="199561142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473F03-DA6B-4660-8DD3-856BD2163315}"/>
              </a:ext>
            </a:extLst>
          </p:cNvPr>
          <p:cNvSpPr>
            <a:spLocks noGrp="1"/>
          </p:cNvSpPr>
          <p:nvPr>
            <p:ph type="title"/>
          </p:nvPr>
        </p:nvSpPr>
        <p:spPr/>
        <p:txBody>
          <a:bodyPr/>
          <a:lstStyle/>
          <a:p>
            <a:r>
              <a:rPr lang="en-US" dirty="0">
                <a:solidFill>
                  <a:srgbClr val="000000"/>
                </a:solidFill>
              </a:rPr>
              <a:t>F740 – Person-Centered Care</a:t>
            </a:r>
            <a:endParaRPr lang="en-US" dirty="0"/>
          </a:p>
        </p:txBody>
      </p:sp>
      <p:sp>
        <p:nvSpPr>
          <p:cNvPr id="3" name="Content Placeholder 2">
            <a:extLst>
              <a:ext uri="{FF2B5EF4-FFF2-40B4-BE49-F238E27FC236}">
                <a16:creationId xmlns:a16="http://schemas.microsoft.com/office/drawing/2014/main" id="{F04FADE0-545A-41EE-AD64-43E61C62B764}"/>
              </a:ext>
            </a:extLst>
          </p:cNvPr>
          <p:cNvSpPr>
            <a:spLocks noGrp="1"/>
          </p:cNvSpPr>
          <p:nvPr>
            <p:ph idx="1"/>
          </p:nvPr>
        </p:nvSpPr>
        <p:spPr>
          <a:xfrm>
            <a:off x="3590118" y="1409888"/>
            <a:ext cx="5334000" cy="4525963"/>
          </a:xfrm>
        </p:spPr>
        <p:txBody>
          <a:bodyPr>
            <a:noAutofit/>
          </a:bodyPr>
          <a:lstStyle/>
          <a:p>
            <a:pPr marL="0" indent="0">
              <a:buNone/>
            </a:pPr>
            <a:r>
              <a:rPr lang="en-US" sz="2400" dirty="0">
                <a:solidFill>
                  <a:srgbClr val="000000"/>
                </a:solidFill>
              </a:rPr>
              <a:t>Person-centered environment includes, but is not limited to: </a:t>
            </a:r>
          </a:p>
          <a:p>
            <a:r>
              <a:rPr lang="en-US" sz="2400" dirty="0">
                <a:solidFill>
                  <a:srgbClr val="000000"/>
                </a:solidFill>
              </a:rPr>
              <a:t>Interdisciplinary team approach to care – </a:t>
            </a:r>
          </a:p>
          <a:p>
            <a:pPr lvl="1"/>
            <a:r>
              <a:rPr lang="en-US" sz="2400" dirty="0">
                <a:solidFill>
                  <a:srgbClr val="000000"/>
                </a:solidFill>
              </a:rPr>
              <a:t>Qualified staff; </a:t>
            </a:r>
          </a:p>
          <a:p>
            <a:pPr lvl="1"/>
            <a:r>
              <a:rPr lang="en-US" sz="2400" dirty="0">
                <a:solidFill>
                  <a:srgbClr val="000000"/>
                </a:solidFill>
              </a:rPr>
              <a:t>Individualized approaches; </a:t>
            </a:r>
          </a:p>
          <a:p>
            <a:pPr lvl="1"/>
            <a:r>
              <a:rPr lang="en-US" sz="2400" dirty="0">
                <a:solidFill>
                  <a:srgbClr val="000000"/>
                </a:solidFill>
              </a:rPr>
              <a:t>Supportive environment; and </a:t>
            </a:r>
          </a:p>
          <a:p>
            <a:pPr lvl="1"/>
            <a:r>
              <a:rPr lang="en-US" sz="2400" dirty="0">
                <a:solidFill>
                  <a:srgbClr val="000000"/>
                </a:solidFill>
              </a:rPr>
              <a:t>Inclusion of the resident, their family, or resident representative. </a:t>
            </a:r>
          </a:p>
          <a:p>
            <a:r>
              <a:rPr lang="en-US" sz="2400" dirty="0">
                <a:solidFill>
                  <a:srgbClr val="000000"/>
                </a:solidFill>
              </a:rPr>
              <a:t>Resident Assessment Instrument (RAI) Process.</a:t>
            </a:r>
          </a:p>
          <a:p>
            <a:endParaRPr lang="en-US" sz="2400" dirty="0"/>
          </a:p>
        </p:txBody>
      </p:sp>
      <p:pic>
        <p:nvPicPr>
          <p:cNvPr id="4" name="Picture 3" descr="A person sitting on a bench&#10;&#10;Description automatically generated">
            <a:extLst>
              <a:ext uri="{FF2B5EF4-FFF2-40B4-BE49-F238E27FC236}">
                <a16:creationId xmlns:a16="http://schemas.microsoft.com/office/drawing/2014/main" id="{9912D6AA-A21E-44F3-92A6-41E29930D6EC}"/>
              </a:ext>
            </a:extLst>
          </p:cNvPr>
          <p:cNvPicPr>
            <a:picLocks noChangeAspect="1"/>
          </p:cNvPicPr>
          <p:nvPr/>
        </p:nvPicPr>
        <p:blipFill rotWithShape="1">
          <a:blip r:embed="rId3" cstate="email">
            <a:alphaModFix/>
            <a:extLst>
              <a:ext uri="{28A0092B-C50C-407E-A947-70E740481C1C}">
                <a14:useLocalDpi xmlns:a14="http://schemas.microsoft.com/office/drawing/2010/main"/>
              </a:ext>
            </a:extLst>
          </a:blip>
          <a:srcRect l="11491" r="19240" b="-1"/>
          <a:stretch/>
        </p:blipFill>
        <p:spPr>
          <a:xfrm>
            <a:off x="0" y="1698372"/>
            <a:ext cx="3666318" cy="3837369"/>
          </a:xfrm>
          <a:custGeom>
            <a:avLst/>
            <a:gdLst>
              <a:gd name="connsiteX0" fmla="*/ 2306172 w 4838041"/>
              <a:gd name="connsiteY0" fmla="*/ 0 h 5063738"/>
              <a:gd name="connsiteX1" fmla="*/ 4838041 w 4838041"/>
              <a:gd name="connsiteY1" fmla="*/ 2531869 h 5063738"/>
              <a:gd name="connsiteX2" fmla="*/ 2306172 w 4838041"/>
              <a:gd name="connsiteY2" fmla="*/ 5063738 h 5063738"/>
              <a:gd name="connsiteX3" fmla="*/ 79886 w 4838041"/>
              <a:gd name="connsiteY3" fmla="*/ 3738709 h 5063738"/>
              <a:gd name="connsiteX4" fmla="*/ 0 w 4838041"/>
              <a:gd name="connsiteY4" fmla="*/ 3572876 h 5063738"/>
              <a:gd name="connsiteX5" fmla="*/ 0 w 4838041"/>
              <a:gd name="connsiteY5" fmla="*/ 1490863 h 5063738"/>
              <a:gd name="connsiteX6" fmla="*/ 79886 w 4838041"/>
              <a:gd name="connsiteY6" fmla="*/ 1325030 h 5063738"/>
              <a:gd name="connsiteX7" fmla="*/ 2306172 w 4838041"/>
              <a:gd name="connsiteY7" fmla="*/ 0 h 50637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838041" h="5063738">
                <a:moveTo>
                  <a:pt x="2306172" y="0"/>
                </a:moveTo>
                <a:cubicBezTo>
                  <a:pt x="3704485" y="0"/>
                  <a:pt x="4838041" y="1133556"/>
                  <a:pt x="4838041" y="2531869"/>
                </a:cubicBezTo>
                <a:cubicBezTo>
                  <a:pt x="4838041" y="3930182"/>
                  <a:pt x="3704485" y="5063738"/>
                  <a:pt x="2306172" y="5063738"/>
                </a:cubicBezTo>
                <a:cubicBezTo>
                  <a:pt x="1344832" y="5063738"/>
                  <a:pt x="508631" y="4527956"/>
                  <a:pt x="79886" y="3738709"/>
                </a:cubicBezTo>
                <a:lnTo>
                  <a:pt x="0" y="3572876"/>
                </a:lnTo>
                <a:lnTo>
                  <a:pt x="0" y="1490863"/>
                </a:lnTo>
                <a:lnTo>
                  <a:pt x="79886" y="1325030"/>
                </a:lnTo>
                <a:cubicBezTo>
                  <a:pt x="508631" y="535783"/>
                  <a:pt x="1344832" y="0"/>
                  <a:pt x="2306172" y="0"/>
                </a:cubicBezTo>
                <a:close/>
              </a:path>
            </a:pathLst>
          </a:custGeom>
          <a:effectLst>
            <a:softEdge rad="0"/>
          </a:effectLst>
        </p:spPr>
      </p:pic>
      <p:sp>
        <p:nvSpPr>
          <p:cNvPr id="5" name="Rectangle 4">
            <a:extLst>
              <a:ext uri="{FF2B5EF4-FFF2-40B4-BE49-F238E27FC236}">
                <a16:creationId xmlns:a16="http://schemas.microsoft.com/office/drawing/2014/main" id="{AA2CEB69-28FE-45CB-AB92-59814FA81F15}"/>
              </a:ext>
            </a:extLst>
          </p:cNvPr>
          <p:cNvSpPr/>
          <p:nvPr/>
        </p:nvSpPr>
        <p:spPr>
          <a:xfrm>
            <a:off x="2590800" y="5756438"/>
            <a:ext cx="6096000" cy="400110"/>
          </a:xfrm>
          <a:prstGeom prst="rect">
            <a:avLst/>
          </a:prstGeom>
        </p:spPr>
        <p:txBody>
          <a:bodyPr>
            <a:spAutoFit/>
          </a:bodyPr>
          <a:lstStyle/>
          <a:p>
            <a:pPr algn="r">
              <a:spcAft>
                <a:spcPts val="600"/>
              </a:spcAft>
            </a:pPr>
            <a:r>
              <a:rPr lang="en-US" sz="1000" dirty="0">
                <a:hlinkClick r:id="rId4"/>
              </a:rPr>
              <a:t>https://www.cms.gov/Regulations-and-Guidance/Guidance/Manuals/downloads/som107ap_pp_guidelines_ltcf.pdf</a:t>
            </a:r>
            <a:r>
              <a:rPr lang="en-US" sz="1000" dirty="0"/>
              <a:t> </a:t>
            </a:r>
          </a:p>
        </p:txBody>
      </p:sp>
    </p:spTree>
    <p:extLst>
      <p:ext uri="{BB962C8B-B14F-4D97-AF65-F5344CB8AC3E}">
        <p14:creationId xmlns:p14="http://schemas.microsoft.com/office/powerpoint/2010/main" val="80649254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473F03-DA6B-4660-8DD3-856BD2163315}"/>
              </a:ext>
            </a:extLst>
          </p:cNvPr>
          <p:cNvSpPr>
            <a:spLocks noGrp="1"/>
          </p:cNvSpPr>
          <p:nvPr>
            <p:ph type="title"/>
          </p:nvPr>
        </p:nvSpPr>
        <p:spPr/>
        <p:txBody>
          <a:bodyPr/>
          <a:lstStyle/>
          <a:p>
            <a:r>
              <a:rPr lang="en-US" dirty="0"/>
              <a:t>F740 – RAI Process</a:t>
            </a:r>
          </a:p>
        </p:txBody>
      </p:sp>
      <p:sp>
        <p:nvSpPr>
          <p:cNvPr id="3" name="Content Placeholder 2">
            <a:extLst>
              <a:ext uri="{FF2B5EF4-FFF2-40B4-BE49-F238E27FC236}">
                <a16:creationId xmlns:a16="http://schemas.microsoft.com/office/drawing/2014/main" id="{F04FADE0-545A-41EE-AD64-43E61C62B764}"/>
              </a:ext>
            </a:extLst>
          </p:cNvPr>
          <p:cNvSpPr>
            <a:spLocks noGrp="1"/>
          </p:cNvSpPr>
          <p:nvPr>
            <p:ph idx="1"/>
          </p:nvPr>
        </p:nvSpPr>
        <p:spPr>
          <a:xfrm>
            <a:off x="457200" y="1606609"/>
            <a:ext cx="4419601" cy="4525963"/>
          </a:xfrm>
        </p:spPr>
        <p:txBody>
          <a:bodyPr>
            <a:normAutofit/>
          </a:bodyPr>
          <a:lstStyle/>
          <a:p>
            <a:pPr marL="0" indent="0">
              <a:buNone/>
            </a:pPr>
            <a:r>
              <a:rPr lang="en-US" sz="2800" dirty="0"/>
              <a:t>RAI Process includes: </a:t>
            </a:r>
          </a:p>
          <a:p>
            <a:pPr marL="0" indent="0">
              <a:buNone/>
            </a:pPr>
            <a:r>
              <a:rPr lang="en-US" sz="2800" dirty="0"/>
              <a:t>• Minimum Data Set (MDS) </a:t>
            </a:r>
          </a:p>
          <a:p>
            <a:pPr marL="0" indent="0">
              <a:buNone/>
            </a:pPr>
            <a:r>
              <a:rPr lang="en-US" sz="2800" dirty="0"/>
              <a:t>• Care Area Assessments </a:t>
            </a:r>
          </a:p>
          <a:p>
            <a:pPr marL="0" indent="0">
              <a:buNone/>
            </a:pPr>
            <a:r>
              <a:rPr lang="en-US" sz="2800" dirty="0"/>
              <a:t>• Care Plan Development </a:t>
            </a:r>
          </a:p>
          <a:p>
            <a:pPr marL="0" indent="0">
              <a:buNone/>
            </a:pPr>
            <a:r>
              <a:rPr lang="en-US" sz="2800" dirty="0"/>
              <a:t>• Care Plan Implementation </a:t>
            </a:r>
          </a:p>
          <a:p>
            <a:pPr marL="0" indent="0">
              <a:buNone/>
            </a:pPr>
            <a:r>
              <a:rPr lang="en-US" sz="2800" dirty="0"/>
              <a:t>• Evaluation.</a:t>
            </a:r>
          </a:p>
          <a:p>
            <a:endParaRPr lang="en-US" sz="2800" dirty="0"/>
          </a:p>
        </p:txBody>
      </p:sp>
      <p:pic>
        <p:nvPicPr>
          <p:cNvPr id="4" name="Picture 3" descr="A group of people posing for the camera&#10;&#10;Description automatically generated">
            <a:extLst>
              <a:ext uri="{FF2B5EF4-FFF2-40B4-BE49-F238E27FC236}">
                <a16:creationId xmlns:a16="http://schemas.microsoft.com/office/drawing/2014/main" id="{8FD52976-6AF3-47D0-8916-A6786DF75FFB}"/>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l="13931" r="24621" b="-1"/>
          <a:stretch/>
        </p:blipFill>
        <p:spPr>
          <a:xfrm>
            <a:off x="5358860" y="1514445"/>
            <a:ext cx="3776175" cy="4102066"/>
          </a:xfrm>
          <a:custGeom>
            <a:avLst/>
            <a:gdLst>
              <a:gd name="connsiteX0" fmla="*/ 65565 w 6313150"/>
              <a:gd name="connsiteY0" fmla="*/ 0 h 6857997"/>
              <a:gd name="connsiteX1" fmla="*/ 6313150 w 6313150"/>
              <a:gd name="connsiteY1" fmla="*/ 0 h 6857997"/>
              <a:gd name="connsiteX2" fmla="*/ 6313150 w 6313150"/>
              <a:gd name="connsiteY2" fmla="*/ 6857997 h 6857997"/>
              <a:gd name="connsiteX3" fmla="*/ 3293946 w 6313150"/>
              <a:gd name="connsiteY3" fmla="*/ 6857997 h 6857997"/>
              <a:gd name="connsiteX4" fmla="*/ 3235857 w 6313150"/>
              <a:gd name="connsiteY4" fmla="*/ 6823061 h 6857997"/>
              <a:gd name="connsiteX5" fmla="*/ 0 w 6313150"/>
              <a:gd name="connsiteY5" fmla="*/ 951803 h 6857997"/>
              <a:gd name="connsiteX6" fmla="*/ 31536 w 6313150"/>
              <a:gd name="connsiteY6" fmla="*/ 285771 h 68579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313150" h="6857997">
                <a:moveTo>
                  <a:pt x="65565" y="0"/>
                </a:moveTo>
                <a:lnTo>
                  <a:pt x="6313150" y="0"/>
                </a:lnTo>
                <a:lnTo>
                  <a:pt x="6313150" y="6857997"/>
                </a:lnTo>
                <a:lnTo>
                  <a:pt x="3293946" y="6857997"/>
                </a:lnTo>
                <a:lnTo>
                  <a:pt x="3235857" y="6823061"/>
                </a:lnTo>
                <a:cubicBezTo>
                  <a:pt x="1291240" y="5592803"/>
                  <a:pt x="0" y="3423096"/>
                  <a:pt x="0" y="951803"/>
                </a:cubicBezTo>
                <a:cubicBezTo>
                  <a:pt x="0" y="727140"/>
                  <a:pt x="10673" y="504970"/>
                  <a:pt x="31536" y="285771"/>
                </a:cubicBezTo>
                <a:close/>
              </a:path>
            </a:pathLst>
          </a:custGeom>
        </p:spPr>
      </p:pic>
      <p:sp>
        <p:nvSpPr>
          <p:cNvPr id="5" name="Rectangle 4">
            <a:extLst>
              <a:ext uri="{FF2B5EF4-FFF2-40B4-BE49-F238E27FC236}">
                <a16:creationId xmlns:a16="http://schemas.microsoft.com/office/drawing/2014/main" id="{477D47F7-78A6-46D8-9422-74EE1180E90F}"/>
              </a:ext>
            </a:extLst>
          </p:cNvPr>
          <p:cNvSpPr/>
          <p:nvPr/>
        </p:nvSpPr>
        <p:spPr>
          <a:xfrm>
            <a:off x="3039035" y="5713318"/>
            <a:ext cx="6096000" cy="400110"/>
          </a:xfrm>
          <a:prstGeom prst="rect">
            <a:avLst/>
          </a:prstGeom>
        </p:spPr>
        <p:txBody>
          <a:bodyPr>
            <a:spAutoFit/>
          </a:bodyPr>
          <a:lstStyle/>
          <a:p>
            <a:pPr algn="r">
              <a:spcAft>
                <a:spcPts val="600"/>
              </a:spcAft>
            </a:pPr>
            <a:r>
              <a:rPr lang="en-US" sz="1000" dirty="0">
                <a:hlinkClick r:id="rId4"/>
              </a:rPr>
              <a:t>https://www.cms.gov/Regulations-and-Guidance/Guidance/Manuals/downloads/som107ap_pp_guidelines_ltcf.pdf</a:t>
            </a:r>
            <a:r>
              <a:rPr lang="en-US" sz="1000" dirty="0"/>
              <a:t> </a:t>
            </a:r>
          </a:p>
        </p:txBody>
      </p:sp>
    </p:spTree>
    <p:extLst>
      <p:ext uri="{BB962C8B-B14F-4D97-AF65-F5344CB8AC3E}">
        <p14:creationId xmlns:p14="http://schemas.microsoft.com/office/powerpoint/2010/main" val="60188341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473F03-DA6B-4660-8DD3-856BD2163315}"/>
              </a:ext>
            </a:extLst>
          </p:cNvPr>
          <p:cNvSpPr>
            <a:spLocks noGrp="1"/>
          </p:cNvSpPr>
          <p:nvPr>
            <p:ph type="title"/>
          </p:nvPr>
        </p:nvSpPr>
        <p:spPr/>
        <p:txBody>
          <a:bodyPr/>
          <a:lstStyle/>
          <a:p>
            <a:r>
              <a:rPr lang="en-US" dirty="0"/>
              <a:t>What Are Behaviors?</a:t>
            </a:r>
          </a:p>
        </p:txBody>
      </p:sp>
      <p:sp>
        <p:nvSpPr>
          <p:cNvPr id="3" name="Content Placeholder 2">
            <a:extLst>
              <a:ext uri="{FF2B5EF4-FFF2-40B4-BE49-F238E27FC236}">
                <a16:creationId xmlns:a16="http://schemas.microsoft.com/office/drawing/2014/main" id="{F04FADE0-545A-41EE-AD64-43E61C62B764}"/>
              </a:ext>
            </a:extLst>
          </p:cNvPr>
          <p:cNvSpPr>
            <a:spLocks noGrp="1"/>
          </p:cNvSpPr>
          <p:nvPr>
            <p:ph idx="1"/>
          </p:nvPr>
        </p:nvSpPr>
        <p:spPr>
          <a:xfrm>
            <a:off x="3810000" y="1600200"/>
            <a:ext cx="4876800" cy="4525963"/>
          </a:xfrm>
        </p:spPr>
        <p:txBody>
          <a:bodyPr>
            <a:normAutofit fontScale="85000" lnSpcReduction="10000"/>
          </a:bodyPr>
          <a:lstStyle/>
          <a:p>
            <a:r>
              <a:rPr lang="en-US" dirty="0"/>
              <a:t>Hallucinations</a:t>
            </a:r>
          </a:p>
          <a:p>
            <a:r>
              <a:rPr lang="en-US" dirty="0"/>
              <a:t>Delusions</a:t>
            </a:r>
          </a:p>
          <a:p>
            <a:r>
              <a:rPr lang="en-US" dirty="0"/>
              <a:t>Physical behavioral symptoms directed toward others</a:t>
            </a:r>
          </a:p>
          <a:p>
            <a:r>
              <a:rPr lang="en-US" dirty="0"/>
              <a:t>Verbal behavioral symptoms directed toward others</a:t>
            </a:r>
          </a:p>
          <a:p>
            <a:r>
              <a:rPr lang="en-US" dirty="0"/>
              <a:t>Other behavioral symptoms directed toward others</a:t>
            </a:r>
          </a:p>
          <a:p>
            <a:r>
              <a:rPr lang="en-US" dirty="0"/>
              <a:t>Rejection of Care</a:t>
            </a:r>
          </a:p>
          <a:p>
            <a:r>
              <a:rPr lang="en-US" dirty="0"/>
              <a:t>Wandering</a:t>
            </a:r>
          </a:p>
        </p:txBody>
      </p:sp>
      <p:pic>
        <p:nvPicPr>
          <p:cNvPr id="4" name="Picture 3">
            <a:extLst>
              <a:ext uri="{FF2B5EF4-FFF2-40B4-BE49-F238E27FC236}">
                <a16:creationId xmlns:a16="http://schemas.microsoft.com/office/drawing/2014/main" id="{22D327CD-B123-471B-8C2B-8153C33F20F2}"/>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l="8558" r="8250"/>
          <a:stretch/>
        </p:blipFill>
        <p:spPr>
          <a:xfrm>
            <a:off x="609600" y="1600200"/>
            <a:ext cx="2935866" cy="4343400"/>
          </a:xfrm>
          <a:prstGeom prst="rect">
            <a:avLst/>
          </a:prstGeom>
          <a:ln>
            <a:noFill/>
          </a:ln>
          <a:effectLst>
            <a:softEdge rad="112500"/>
          </a:effectLst>
        </p:spPr>
      </p:pic>
    </p:spTree>
    <p:extLst>
      <p:ext uri="{BB962C8B-B14F-4D97-AF65-F5344CB8AC3E}">
        <p14:creationId xmlns:p14="http://schemas.microsoft.com/office/powerpoint/2010/main" val="233573645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a:extLst>
              <a:ext uri="{FF2B5EF4-FFF2-40B4-BE49-F238E27FC236}">
                <a16:creationId xmlns:a16="http://schemas.microsoft.com/office/drawing/2014/main" id="{16FFA838-0AAE-44E3-A9CA-EB05727979AC}"/>
              </a:ext>
            </a:extLst>
          </p:cNvPr>
          <p:cNvPicPr>
            <a:picLocks noGrp="1" noChangeAspect="1"/>
          </p:cNvPicPr>
          <p:nvPr>
            <p:ph idx="1"/>
          </p:nvPr>
        </p:nvPicPr>
        <p:blipFill>
          <a:blip r:embed="rId3"/>
          <a:stretch>
            <a:fillRect/>
          </a:stretch>
        </p:blipFill>
        <p:spPr>
          <a:xfrm>
            <a:off x="94078" y="457200"/>
            <a:ext cx="8955844" cy="5029200"/>
          </a:xfrm>
          <a:prstGeom prst="rect">
            <a:avLst/>
          </a:prstGeom>
        </p:spPr>
      </p:pic>
    </p:spTree>
    <p:extLst>
      <p:ext uri="{BB962C8B-B14F-4D97-AF65-F5344CB8AC3E}">
        <p14:creationId xmlns:p14="http://schemas.microsoft.com/office/powerpoint/2010/main" val="2494987881"/>
      </p:ext>
    </p:extLst>
  </p:cSld>
  <p:clrMapOvr>
    <a:masterClrMapping/>
  </p:clrMapOvr>
</p:sld>
</file>

<file path=ppt/theme/theme1.xml><?xml version="1.0" encoding="utf-8"?>
<a:theme xmlns:a="http://schemas.openxmlformats.org/drawingml/2006/main" name="1_2012LeadingAge_gray2PPT">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2012LeadingAge_gray2PPT</Template>
  <TotalTime>1076</TotalTime>
  <Words>5522</Words>
  <Application>Microsoft Office PowerPoint</Application>
  <PresentationFormat>On-screen Show (4:3)</PresentationFormat>
  <Paragraphs>416</Paragraphs>
  <Slides>34</Slides>
  <Notes>29</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34</vt:i4>
      </vt:variant>
    </vt:vector>
  </HeadingPairs>
  <TitlesOfParts>
    <vt:vector size="39" baseType="lpstr">
      <vt:lpstr>Arial</vt:lpstr>
      <vt:lpstr>Calibri</vt:lpstr>
      <vt:lpstr>Times New Roman</vt:lpstr>
      <vt:lpstr>Wingdings</vt:lpstr>
      <vt:lpstr>1_2012LeadingAge_gray2PPT</vt:lpstr>
      <vt:lpstr>Behavioral Health Services Competency</vt:lpstr>
      <vt:lpstr>Objectives</vt:lpstr>
      <vt:lpstr>§483.40 Behavioral Health Services</vt:lpstr>
      <vt:lpstr>F740 – Introduction to Behavioral Health Services</vt:lpstr>
      <vt:lpstr>F740 – Introduction to Behavioral Health Services</vt:lpstr>
      <vt:lpstr>F740 – Person-Centered Care</vt:lpstr>
      <vt:lpstr>F740 – RAI Process</vt:lpstr>
      <vt:lpstr>What Are Behaviors?</vt:lpstr>
      <vt:lpstr>PowerPoint Presentation</vt:lpstr>
      <vt:lpstr>What Are Moods?</vt:lpstr>
      <vt:lpstr>Suicide Precautions</vt:lpstr>
      <vt:lpstr>F741 – Staff Competencies</vt:lpstr>
      <vt:lpstr>PowerPoint Presentation</vt:lpstr>
      <vt:lpstr>PowerPoint Presentation</vt:lpstr>
      <vt:lpstr>Trauma</vt:lpstr>
      <vt:lpstr>Trauma Informed Care  Individualized Care Planning</vt:lpstr>
      <vt:lpstr>Concepts of Trauma</vt:lpstr>
      <vt:lpstr>Domains to Screen</vt:lpstr>
      <vt:lpstr>PowerPoint Presentation</vt:lpstr>
      <vt:lpstr>PowerPoint Presentation</vt:lpstr>
      <vt:lpstr>Psychotropic Drug</vt:lpstr>
      <vt:lpstr>Antipsychotic Medication Use</vt:lpstr>
      <vt:lpstr>Antipsychotic Medication Use</vt:lpstr>
      <vt:lpstr>F741 – Non-pharmacological Interventions</vt:lpstr>
      <vt:lpstr>F745 – Medically Related Social Services</vt:lpstr>
      <vt:lpstr>PASARR</vt:lpstr>
      <vt:lpstr>PowerPoint Presentation</vt:lpstr>
      <vt:lpstr>F741 – Key Elements of Compliance </vt:lpstr>
      <vt:lpstr>F741 – Key Elements of Compliance (cont.)</vt:lpstr>
      <vt:lpstr>PowerPoint Presentation</vt:lpstr>
      <vt:lpstr>PowerPoint Presentation</vt:lpstr>
      <vt:lpstr>References and Resources</vt:lpstr>
      <vt:lpstr>References and Resources</vt:lpstr>
      <vt:lpstr>Disclaimer</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aparkhill</dc:creator>
  <cp:lastModifiedBy>Charlie Visconage</cp:lastModifiedBy>
  <cp:revision>139</cp:revision>
  <dcterms:created xsi:type="dcterms:W3CDTF">2012-09-27T17:39:50Z</dcterms:created>
  <dcterms:modified xsi:type="dcterms:W3CDTF">2019-05-13T17:02:53Z</dcterms:modified>
  <cp:contentStatus/>
</cp:coreProperties>
</file>