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39"/>
  </p:notesMasterIdLst>
  <p:handoutMasterIdLst>
    <p:handoutMasterId r:id="rId40"/>
  </p:handoutMasterIdLst>
  <p:sldIdLst>
    <p:sldId id="276" r:id="rId2"/>
    <p:sldId id="30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762" r:id="rId17"/>
    <p:sldId id="271" r:id="rId18"/>
    <p:sldId id="272" r:id="rId19"/>
    <p:sldId id="273" r:id="rId20"/>
    <p:sldId id="274" r:id="rId21"/>
    <p:sldId id="275" r:id="rId22"/>
    <p:sldId id="763" r:id="rId23"/>
    <p:sldId id="277" r:id="rId24"/>
    <p:sldId id="278" r:id="rId25"/>
    <p:sldId id="279" r:id="rId26"/>
    <p:sldId id="280" r:id="rId27"/>
    <p:sldId id="281" r:id="rId28"/>
    <p:sldId id="282" r:id="rId29"/>
    <p:sldId id="284" r:id="rId30"/>
    <p:sldId id="285" r:id="rId31"/>
    <p:sldId id="764" r:id="rId32"/>
    <p:sldId id="283" r:id="rId33"/>
    <p:sldId id="286" r:id="rId34"/>
    <p:sldId id="362" r:id="rId35"/>
    <p:sldId id="341" r:id="rId36"/>
    <p:sldId id="761" r:id="rId37"/>
    <p:sldId id="343"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65399" autoAdjust="0"/>
  </p:normalViewPr>
  <p:slideViewPr>
    <p:cSldViewPr>
      <p:cViewPr varScale="1">
        <p:scale>
          <a:sx n="72" d="100"/>
          <a:sy n="72" d="100"/>
        </p:scale>
        <p:origin x="18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A3C261-7F2B-4ABA-9990-F69698B566E0}" type="doc">
      <dgm:prSet loTypeId="urn:microsoft.com/office/officeart/2005/8/layout/hierarchy2" loCatId="hierarchy" qsTypeId="urn:microsoft.com/office/officeart/2005/8/quickstyle/simple1" qsCatId="simple" csTypeId="urn:microsoft.com/office/officeart/2005/8/colors/colorful2" csCatId="colorful"/>
      <dgm:spPr/>
      <dgm:t>
        <a:bodyPr/>
        <a:lstStyle/>
        <a:p>
          <a:endParaRPr lang="en-US"/>
        </a:p>
      </dgm:t>
    </dgm:pt>
    <dgm:pt modelId="{694E4130-F34F-491D-A204-9B9FDE9C7D66}">
      <dgm:prSet/>
      <dgm:spPr/>
      <dgm:t>
        <a:bodyPr/>
        <a:lstStyle/>
        <a:p>
          <a:r>
            <a:rPr lang="en-US" b="1" u="sng" dirty="0"/>
            <a:t>Abuse </a:t>
          </a:r>
          <a:r>
            <a:rPr lang="en-US" dirty="0"/>
            <a:t>= the willful infliction of injury, unreasonable confinement, intimidation, or punishment with resulting physical harm, pain or mental anguish. </a:t>
          </a:r>
        </a:p>
      </dgm:t>
    </dgm:pt>
    <dgm:pt modelId="{4EA21611-4939-41BB-9212-0CD5C7593B08}" type="parTrans" cxnId="{E8905B1C-A11F-4884-9A8B-30BB5B53ABE9}">
      <dgm:prSet/>
      <dgm:spPr/>
      <dgm:t>
        <a:bodyPr/>
        <a:lstStyle/>
        <a:p>
          <a:endParaRPr lang="en-US"/>
        </a:p>
      </dgm:t>
    </dgm:pt>
    <dgm:pt modelId="{0B043142-9F5F-4928-9E3A-B9701C8FD18A}" type="sibTrans" cxnId="{E8905B1C-A11F-4884-9A8B-30BB5B53ABE9}">
      <dgm:prSet/>
      <dgm:spPr/>
      <dgm:t>
        <a:bodyPr/>
        <a:lstStyle/>
        <a:p>
          <a:endParaRPr lang="en-US"/>
        </a:p>
      </dgm:t>
    </dgm:pt>
    <dgm:pt modelId="{3582E322-9819-44B0-9323-198166751DB4}">
      <dgm:prSet/>
      <dgm:spPr/>
      <dgm:t>
        <a:bodyPr/>
        <a:lstStyle/>
        <a:p>
          <a:r>
            <a:rPr lang="en-US" dirty="0"/>
            <a:t>Includes withholding goods or services that are necessary to attain or maintain physical, mental, and psychosocial well-being. </a:t>
          </a:r>
        </a:p>
      </dgm:t>
    </dgm:pt>
    <dgm:pt modelId="{97122E1F-EFB9-4325-AA9E-A40412CA508C}" type="parTrans" cxnId="{E5C841A4-6F6F-4DB3-A321-EDF5DB6B0586}">
      <dgm:prSet/>
      <dgm:spPr/>
      <dgm:t>
        <a:bodyPr/>
        <a:lstStyle/>
        <a:p>
          <a:endParaRPr lang="en-US" dirty="0"/>
        </a:p>
      </dgm:t>
    </dgm:pt>
    <dgm:pt modelId="{E7C6B7F9-2457-4374-88FB-7FFA8C783FA8}" type="sibTrans" cxnId="{E5C841A4-6F6F-4DB3-A321-EDF5DB6B0586}">
      <dgm:prSet/>
      <dgm:spPr/>
      <dgm:t>
        <a:bodyPr/>
        <a:lstStyle/>
        <a:p>
          <a:endParaRPr lang="en-US"/>
        </a:p>
      </dgm:t>
    </dgm:pt>
    <dgm:pt modelId="{B0045999-6A6F-4CA6-89A9-A98D00DD5506}">
      <dgm:prSet/>
      <dgm:spPr/>
      <dgm:t>
        <a:bodyPr/>
        <a:lstStyle/>
        <a:p>
          <a:r>
            <a:rPr lang="en-US" dirty="0"/>
            <a:t>Includes verbal abuse, sexual abuse, physical abuse, and mental abuse including abuse caused through the use of technology. </a:t>
          </a:r>
        </a:p>
      </dgm:t>
    </dgm:pt>
    <dgm:pt modelId="{8C187669-3086-4274-9D24-9B49F8E73543}" type="parTrans" cxnId="{48F6937F-0C60-4BBD-8406-5275AA4B895B}">
      <dgm:prSet/>
      <dgm:spPr/>
      <dgm:t>
        <a:bodyPr/>
        <a:lstStyle/>
        <a:p>
          <a:endParaRPr lang="en-US" dirty="0"/>
        </a:p>
      </dgm:t>
    </dgm:pt>
    <dgm:pt modelId="{B3B5C665-E6A0-4B1C-8D40-5781E9470277}" type="sibTrans" cxnId="{48F6937F-0C60-4BBD-8406-5275AA4B895B}">
      <dgm:prSet/>
      <dgm:spPr/>
      <dgm:t>
        <a:bodyPr/>
        <a:lstStyle/>
        <a:p>
          <a:endParaRPr lang="en-US"/>
        </a:p>
      </dgm:t>
    </dgm:pt>
    <dgm:pt modelId="{6ECC35D4-29DE-4662-BCD0-A38131C84D4C}">
      <dgm:prSet/>
      <dgm:spPr/>
      <dgm:t>
        <a:bodyPr/>
        <a:lstStyle/>
        <a:p>
          <a:r>
            <a:rPr lang="en-US" dirty="0"/>
            <a:t>Instances of abuse of all residents, irrespective of any mental or physical condition, cause physical harm, pain or mental anguish. </a:t>
          </a:r>
        </a:p>
      </dgm:t>
    </dgm:pt>
    <dgm:pt modelId="{7BC09333-C0FA-4E37-A14E-3118AA0261F1}" type="parTrans" cxnId="{C9BA1C35-E4D0-49E7-93FF-04144B77A4D0}">
      <dgm:prSet/>
      <dgm:spPr/>
      <dgm:t>
        <a:bodyPr/>
        <a:lstStyle/>
        <a:p>
          <a:endParaRPr lang="en-US" dirty="0"/>
        </a:p>
      </dgm:t>
    </dgm:pt>
    <dgm:pt modelId="{78CBE869-E415-4A2C-A51F-497289F1EDB4}" type="sibTrans" cxnId="{C9BA1C35-E4D0-49E7-93FF-04144B77A4D0}">
      <dgm:prSet/>
      <dgm:spPr/>
      <dgm:t>
        <a:bodyPr/>
        <a:lstStyle/>
        <a:p>
          <a:endParaRPr lang="en-US"/>
        </a:p>
      </dgm:t>
    </dgm:pt>
    <dgm:pt modelId="{140C1046-F7C7-4208-B830-B1F13BEF5C6C}">
      <dgm:prSet/>
      <dgm:spPr/>
      <dgm:t>
        <a:bodyPr/>
        <a:lstStyle/>
        <a:p>
          <a:r>
            <a:rPr lang="en-US" b="1" u="sng" dirty="0"/>
            <a:t>Willful</a:t>
          </a:r>
          <a:r>
            <a:rPr lang="en-US" dirty="0"/>
            <a:t> = the individual acted deliberately, not that the individual must have intended to inflict injury or harm.</a:t>
          </a:r>
        </a:p>
      </dgm:t>
    </dgm:pt>
    <dgm:pt modelId="{B57FFEA4-B216-45FA-B1E3-E57A83F8C324}" type="parTrans" cxnId="{EC645F96-6B53-497E-9587-1D9214777382}">
      <dgm:prSet/>
      <dgm:spPr/>
      <dgm:t>
        <a:bodyPr/>
        <a:lstStyle/>
        <a:p>
          <a:endParaRPr lang="en-US"/>
        </a:p>
      </dgm:t>
    </dgm:pt>
    <dgm:pt modelId="{C278BD5F-601C-4AB0-9C31-C04F570C8D1A}" type="sibTrans" cxnId="{EC645F96-6B53-497E-9587-1D9214777382}">
      <dgm:prSet/>
      <dgm:spPr/>
      <dgm:t>
        <a:bodyPr/>
        <a:lstStyle/>
        <a:p>
          <a:endParaRPr lang="en-US"/>
        </a:p>
      </dgm:t>
    </dgm:pt>
    <dgm:pt modelId="{3EACCF83-D2EC-47F1-963C-A5024C6762E0}" type="pres">
      <dgm:prSet presAssocID="{E1A3C261-7F2B-4ABA-9990-F69698B566E0}" presName="diagram" presStyleCnt="0">
        <dgm:presLayoutVars>
          <dgm:chPref val="1"/>
          <dgm:dir/>
          <dgm:animOne val="branch"/>
          <dgm:animLvl val="lvl"/>
          <dgm:resizeHandles val="exact"/>
        </dgm:presLayoutVars>
      </dgm:prSet>
      <dgm:spPr/>
    </dgm:pt>
    <dgm:pt modelId="{F479EF07-2DA2-4DE9-84F9-AB8CAFD58221}" type="pres">
      <dgm:prSet presAssocID="{694E4130-F34F-491D-A204-9B9FDE9C7D66}" presName="root1" presStyleCnt="0"/>
      <dgm:spPr/>
    </dgm:pt>
    <dgm:pt modelId="{9758F0B4-27D4-46D0-A9D6-3AB2EF0EE79B}" type="pres">
      <dgm:prSet presAssocID="{694E4130-F34F-491D-A204-9B9FDE9C7D66}" presName="LevelOneTextNode" presStyleLbl="node0" presStyleIdx="0" presStyleCnt="2">
        <dgm:presLayoutVars>
          <dgm:chPref val="3"/>
        </dgm:presLayoutVars>
      </dgm:prSet>
      <dgm:spPr/>
    </dgm:pt>
    <dgm:pt modelId="{F9DD00F5-412B-4E5C-BC3F-9A70BEE3C8C4}" type="pres">
      <dgm:prSet presAssocID="{694E4130-F34F-491D-A204-9B9FDE9C7D66}" presName="level2hierChild" presStyleCnt="0"/>
      <dgm:spPr/>
    </dgm:pt>
    <dgm:pt modelId="{2C7A7DE2-09E0-44A5-BE5D-E81C52AA0B5A}" type="pres">
      <dgm:prSet presAssocID="{97122E1F-EFB9-4325-AA9E-A40412CA508C}" presName="conn2-1" presStyleLbl="parChTrans1D2" presStyleIdx="0" presStyleCnt="3"/>
      <dgm:spPr/>
    </dgm:pt>
    <dgm:pt modelId="{D713D823-12FA-47D6-A514-BE53F57A9F34}" type="pres">
      <dgm:prSet presAssocID="{97122E1F-EFB9-4325-AA9E-A40412CA508C}" presName="connTx" presStyleLbl="parChTrans1D2" presStyleIdx="0" presStyleCnt="3"/>
      <dgm:spPr/>
    </dgm:pt>
    <dgm:pt modelId="{8B745DB3-D36E-49FB-8D2B-4458603EBB58}" type="pres">
      <dgm:prSet presAssocID="{3582E322-9819-44B0-9323-198166751DB4}" presName="root2" presStyleCnt="0"/>
      <dgm:spPr/>
    </dgm:pt>
    <dgm:pt modelId="{70CF8A79-76C9-4640-8D4D-BD3F32F4773D}" type="pres">
      <dgm:prSet presAssocID="{3582E322-9819-44B0-9323-198166751DB4}" presName="LevelTwoTextNode" presStyleLbl="node2" presStyleIdx="0" presStyleCnt="3">
        <dgm:presLayoutVars>
          <dgm:chPref val="3"/>
        </dgm:presLayoutVars>
      </dgm:prSet>
      <dgm:spPr/>
    </dgm:pt>
    <dgm:pt modelId="{19E417C2-C9E8-4F72-B9A8-148D360D1096}" type="pres">
      <dgm:prSet presAssocID="{3582E322-9819-44B0-9323-198166751DB4}" presName="level3hierChild" presStyleCnt="0"/>
      <dgm:spPr/>
    </dgm:pt>
    <dgm:pt modelId="{15A1F6C8-D0F2-41D0-981E-E55BC6824816}" type="pres">
      <dgm:prSet presAssocID="{8C187669-3086-4274-9D24-9B49F8E73543}" presName="conn2-1" presStyleLbl="parChTrans1D2" presStyleIdx="1" presStyleCnt="3"/>
      <dgm:spPr/>
    </dgm:pt>
    <dgm:pt modelId="{5E04BB38-23AA-4EEF-8F2B-0E0D4108A73E}" type="pres">
      <dgm:prSet presAssocID="{8C187669-3086-4274-9D24-9B49F8E73543}" presName="connTx" presStyleLbl="parChTrans1D2" presStyleIdx="1" presStyleCnt="3"/>
      <dgm:spPr/>
    </dgm:pt>
    <dgm:pt modelId="{F8CA70C3-7A1D-481A-B6B1-BDFC064DF9B8}" type="pres">
      <dgm:prSet presAssocID="{B0045999-6A6F-4CA6-89A9-A98D00DD5506}" presName="root2" presStyleCnt="0"/>
      <dgm:spPr/>
    </dgm:pt>
    <dgm:pt modelId="{1D9453BF-0277-4CD2-A305-D1BA3465BD1B}" type="pres">
      <dgm:prSet presAssocID="{B0045999-6A6F-4CA6-89A9-A98D00DD5506}" presName="LevelTwoTextNode" presStyleLbl="node2" presStyleIdx="1" presStyleCnt="3">
        <dgm:presLayoutVars>
          <dgm:chPref val="3"/>
        </dgm:presLayoutVars>
      </dgm:prSet>
      <dgm:spPr/>
    </dgm:pt>
    <dgm:pt modelId="{22B28802-B7AC-48F9-9DA7-058C4A289B47}" type="pres">
      <dgm:prSet presAssocID="{B0045999-6A6F-4CA6-89A9-A98D00DD5506}" presName="level3hierChild" presStyleCnt="0"/>
      <dgm:spPr/>
    </dgm:pt>
    <dgm:pt modelId="{67A9622C-2284-446D-ADD7-7037A6B4FEA2}" type="pres">
      <dgm:prSet presAssocID="{7BC09333-C0FA-4E37-A14E-3118AA0261F1}" presName="conn2-1" presStyleLbl="parChTrans1D2" presStyleIdx="2" presStyleCnt="3"/>
      <dgm:spPr/>
    </dgm:pt>
    <dgm:pt modelId="{FBD3105F-E27E-46F7-BEC6-4AF4E2CF2F67}" type="pres">
      <dgm:prSet presAssocID="{7BC09333-C0FA-4E37-A14E-3118AA0261F1}" presName="connTx" presStyleLbl="parChTrans1D2" presStyleIdx="2" presStyleCnt="3"/>
      <dgm:spPr/>
    </dgm:pt>
    <dgm:pt modelId="{04B74D4E-C9D5-4C64-9C1D-842F769D7005}" type="pres">
      <dgm:prSet presAssocID="{6ECC35D4-29DE-4662-BCD0-A38131C84D4C}" presName="root2" presStyleCnt="0"/>
      <dgm:spPr/>
    </dgm:pt>
    <dgm:pt modelId="{B0111F35-9EBF-492C-A015-EA7CF30ADB54}" type="pres">
      <dgm:prSet presAssocID="{6ECC35D4-29DE-4662-BCD0-A38131C84D4C}" presName="LevelTwoTextNode" presStyleLbl="node2" presStyleIdx="2" presStyleCnt="3">
        <dgm:presLayoutVars>
          <dgm:chPref val="3"/>
        </dgm:presLayoutVars>
      </dgm:prSet>
      <dgm:spPr/>
    </dgm:pt>
    <dgm:pt modelId="{D4AABD81-A506-41C8-99B7-45264CB97BFC}" type="pres">
      <dgm:prSet presAssocID="{6ECC35D4-29DE-4662-BCD0-A38131C84D4C}" presName="level3hierChild" presStyleCnt="0"/>
      <dgm:spPr/>
    </dgm:pt>
    <dgm:pt modelId="{CE6F5ED7-ED72-4E25-8C3D-064DE3A38001}" type="pres">
      <dgm:prSet presAssocID="{140C1046-F7C7-4208-B830-B1F13BEF5C6C}" presName="root1" presStyleCnt="0"/>
      <dgm:spPr/>
    </dgm:pt>
    <dgm:pt modelId="{639C6B28-1DA4-4528-A877-133784B49631}" type="pres">
      <dgm:prSet presAssocID="{140C1046-F7C7-4208-B830-B1F13BEF5C6C}" presName="LevelOneTextNode" presStyleLbl="node0" presStyleIdx="1" presStyleCnt="2">
        <dgm:presLayoutVars>
          <dgm:chPref val="3"/>
        </dgm:presLayoutVars>
      </dgm:prSet>
      <dgm:spPr/>
    </dgm:pt>
    <dgm:pt modelId="{A8CEE632-2B38-4B2C-BF48-62DE2619E47F}" type="pres">
      <dgm:prSet presAssocID="{140C1046-F7C7-4208-B830-B1F13BEF5C6C}" presName="level2hierChild" presStyleCnt="0"/>
      <dgm:spPr/>
    </dgm:pt>
  </dgm:ptLst>
  <dgm:cxnLst>
    <dgm:cxn modelId="{7E4F4801-17F3-4B52-82F9-706853F2FEB7}" type="presOf" srcId="{8C187669-3086-4274-9D24-9B49F8E73543}" destId="{15A1F6C8-D0F2-41D0-981E-E55BC6824816}" srcOrd="0" destOrd="0" presId="urn:microsoft.com/office/officeart/2005/8/layout/hierarchy2"/>
    <dgm:cxn modelId="{18C6C30C-292B-4A82-B4E2-2A181F6DE1DA}" type="presOf" srcId="{8C187669-3086-4274-9D24-9B49F8E73543}" destId="{5E04BB38-23AA-4EEF-8F2B-0E0D4108A73E}" srcOrd="1" destOrd="0" presId="urn:microsoft.com/office/officeart/2005/8/layout/hierarchy2"/>
    <dgm:cxn modelId="{E8905B1C-A11F-4884-9A8B-30BB5B53ABE9}" srcId="{E1A3C261-7F2B-4ABA-9990-F69698B566E0}" destId="{694E4130-F34F-491D-A204-9B9FDE9C7D66}" srcOrd="0" destOrd="0" parTransId="{4EA21611-4939-41BB-9212-0CD5C7593B08}" sibTransId="{0B043142-9F5F-4928-9E3A-B9701C8FD18A}"/>
    <dgm:cxn modelId="{10448A2B-0494-4232-A6D4-3208DF413431}" type="presOf" srcId="{140C1046-F7C7-4208-B830-B1F13BEF5C6C}" destId="{639C6B28-1DA4-4528-A877-133784B49631}" srcOrd="0" destOrd="0" presId="urn:microsoft.com/office/officeart/2005/8/layout/hierarchy2"/>
    <dgm:cxn modelId="{39E8A12E-B8C8-4062-B499-671FDB5B8EAD}" type="presOf" srcId="{E1A3C261-7F2B-4ABA-9990-F69698B566E0}" destId="{3EACCF83-D2EC-47F1-963C-A5024C6762E0}" srcOrd="0" destOrd="0" presId="urn:microsoft.com/office/officeart/2005/8/layout/hierarchy2"/>
    <dgm:cxn modelId="{C9BA1C35-E4D0-49E7-93FF-04144B77A4D0}" srcId="{694E4130-F34F-491D-A204-9B9FDE9C7D66}" destId="{6ECC35D4-29DE-4662-BCD0-A38131C84D4C}" srcOrd="2" destOrd="0" parTransId="{7BC09333-C0FA-4E37-A14E-3118AA0261F1}" sibTransId="{78CBE869-E415-4A2C-A51F-497289F1EDB4}"/>
    <dgm:cxn modelId="{E2594038-0307-43C0-8503-7305DBFBCF58}" type="presOf" srcId="{694E4130-F34F-491D-A204-9B9FDE9C7D66}" destId="{9758F0B4-27D4-46D0-A9D6-3AB2EF0EE79B}" srcOrd="0" destOrd="0" presId="urn:microsoft.com/office/officeart/2005/8/layout/hierarchy2"/>
    <dgm:cxn modelId="{AD23134E-0DAC-40FA-823E-9AE07439ED2E}" type="presOf" srcId="{B0045999-6A6F-4CA6-89A9-A98D00DD5506}" destId="{1D9453BF-0277-4CD2-A305-D1BA3465BD1B}" srcOrd="0" destOrd="0" presId="urn:microsoft.com/office/officeart/2005/8/layout/hierarchy2"/>
    <dgm:cxn modelId="{48F6937F-0C60-4BBD-8406-5275AA4B895B}" srcId="{694E4130-F34F-491D-A204-9B9FDE9C7D66}" destId="{B0045999-6A6F-4CA6-89A9-A98D00DD5506}" srcOrd="1" destOrd="0" parTransId="{8C187669-3086-4274-9D24-9B49F8E73543}" sibTransId="{B3B5C665-E6A0-4B1C-8D40-5781E9470277}"/>
    <dgm:cxn modelId="{DA2EAA8B-9A1C-41FE-BF66-3F7D1AAC749E}" type="presOf" srcId="{7BC09333-C0FA-4E37-A14E-3118AA0261F1}" destId="{67A9622C-2284-446D-ADD7-7037A6B4FEA2}" srcOrd="0" destOrd="0" presId="urn:microsoft.com/office/officeart/2005/8/layout/hierarchy2"/>
    <dgm:cxn modelId="{14304294-49DF-4852-8C36-6163B4765A7E}" type="presOf" srcId="{3582E322-9819-44B0-9323-198166751DB4}" destId="{70CF8A79-76C9-4640-8D4D-BD3F32F4773D}" srcOrd="0" destOrd="0" presId="urn:microsoft.com/office/officeart/2005/8/layout/hierarchy2"/>
    <dgm:cxn modelId="{EC645F96-6B53-497E-9587-1D9214777382}" srcId="{E1A3C261-7F2B-4ABA-9990-F69698B566E0}" destId="{140C1046-F7C7-4208-B830-B1F13BEF5C6C}" srcOrd="1" destOrd="0" parTransId="{B57FFEA4-B216-45FA-B1E3-E57A83F8C324}" sibTransId="{C278BD5F-601C-4AB0-9C31-C04F570C8D1A}"/>
    <dgm:cxn modelId="{E5C841A4-6F6F-4DB3-A321-EDF5DB6B0586}" srcId="{694E4130-F34F-491D-A204-9B9FDE9C7D66}" destId="{3582E322-9819-44B0-9323-198166751DB4}" srcOrd="0" destOrd="0" parTransId="{97122E1F-EFB9-4325-AA9E-A40412CA508C}" sibTransId="{E7C6B7F9-2457-4374-88FB-7FFA8C783FA8}"/>
    <dgm:cxn modelId="{CD05F7AF-DB94-48BA-A0DF-30CE6B362288}" type="presOf" srcId="{97122E1F-EFB9-4325-AA9E-A40412CA508C}" destId="{D713D823-12FA-47D6-A514-BE53F57A9F34}" srcOrd="1" destOrd="0" presId="urn:microsoft.com/office/officeart/2005/8/layout/hierarchy2"/>
    <dgm:cxn modelId="{D738F8BD-1D28-4305-8ACA-E0506EC9C7AD}" type="presOf" srcId="{7BC09333-C0FA-4E37-A14E-3118AA0261F1}" destId="{FBD3105F-E27E-46F7-BEC6-4AF4E2CF2F67}" srcOrd="1" destOrd="0" presId="urn:microsoft.com/office/officeart/2005/8/layout/hierarchy2"/>
    <dgm:cxn modelId="{33DA87CE-6B5A-43D4-A036-130BCB1CCC76}" type="presOf" srcId="{6ECC35D4-29DE-4662-BCD0-A38131C84D4C}" destId="{B0111F35-9EBF-492C-A015-EA7CF30ADB54}" srcOrd="0" destOrd="0" presId="urn:microsoft.com/office/officeart/2005/8/layout/hierarchy2"/>
    <dgm:cxn modelId="{B04788D7-4F07-4E83-930C-42729A1EE95B}" type="presOf" srcId="{97122E1F-EFB9-4325-AA9E-A40412CA508C}" destId="{2C7A7DE2-09E0-44A5-BE5D-E81C52AA0B5A}" srcOrd="0" destOrd="0" presId="urn:microsoft.com/office/officeart/2005/8/layout/hierarchy2"/>
    <dgm:cxn modelId="{9A8037A9-31C8-4386-9D79-A75E6851B22A}" type="presParOf" srcId="{3EACCF83-D2EC-47F1-963C-A5024C6762E0}" destId="{F479EF07-2DA2-4DE9-84F9-AB8CAFD58221}" srcOrd="0" destOrd="0" presId="urn:microsoft.com/office/officeart/2005/8/layout/hierarchy2"/>
    <dgm:cxn modelId="{08A4B31E-A9C0-4320-8126-73E789FDDF1C}" type="presParOf" srcId="{F479EF07-2DA2-4DE9-84F9-AB8CAFD58221}" destId="{9758F0B4-27D4-46D0-A9D6-3AB2EF0EE79B}" srcOrd="0" destOrd="0" presId="urn:microsoft.com/office/officeart/2005/8/layout/hierarchy2"/>
    <dgm:cxn modelId="{56461F29-8553-4002-91FB-894F648BE7F1}" type="presParOf" srcId="{F479EF07-2DA2-4DE9-84F9-AB8CAFD58221}" destId="{F9DD00F5-412B-4E5C-BC3F-9A70BEE3C8C4}" srcOrd="1" destOrd="0" presId="urn:microsoft.com/office/officeart/2005/8/layout/hierarchy2"/>
    <dgm:cxn modelId="{EE27A6E7-9800-4E98-94C4-FCA1CCC2E64E}" type="presParOf" srcId="{F9DD00F5-412B-4E5C-BC3F-9A70BEE3C8C4}" destId="{2C7A7DE2-09E0-44A5-BE5D-E81C52AA0B5A}" srcOrd="0" destOrd="0" presId="urn:microsoft.com/office/officeart/2005/8/layout/hierarchy2"/>
    <dgm:cxn modelId="{A9134896-46A8-47BB-9B95-20FC91C7C5EA}" type="presParOf" srcId="{2C7A7DE2-09E0-44A5-BE5D-E81C52AA0B5A}" destId="{D713D823-12FA-47D6-A514-BE53F57A9F34}" srcOrd="0" destOrd="0" presId="urn:microsoft.com/office/officeart/2005/8/layout/hierarchy2"/>
    <dgm:cxn modelId="{52617639-A246-48B1-954C-DF4AD456B0F2}" type="presParOf" srcId="{F9DD00F5-412B-4E5C-BC3F-9A70BEE3C8C4}" destId="{8B745DB3-D36E-49FB-8D2B-4458603EBB58}" srcOrd="1" destOrd="0" presId="urn:microsoft.com/office/officeart/2005/8/layout/hierarchy2"/>
    <dgm:cxn modelId="{5F1F8E63-4A2E-4EBB-8129-BE8F5EB60967}" type="presParOf" srcId="{8B745DB3-D36E-49FB-8D2B-4458603EBB58}" destId="{70CF8A79-76C9-4640-8D4D-BD3F32F4773D}" srcOrd="0" destOrd="0" presId="urn:microsoft.com/office/officeart/2005/8/layout/hierarchy2"/>
    <dgm:cxn modelId="{534E5295-A5E7-40AA-944C-A574112E8779}" type="presParOf" srcId="{8B745DB3-D36E-49FB-8D2B-4458603EBB58}" destId="{19E417C2-C9E8-4F72-B9A8-148D360D1096}" srcOrd="1" destOrd="0" presId="urn:microsoft.com/office/officeart/2005/8/layout/hierarchy2"/>
    <dgm:cxn modelId="{77F7380D-F345-44AA-A788-BDE4CB4E421C}" type="presParOf" srcId="{F9DD00F5-412B-4E5C-BC3F-9A70BEE3C8C4}" destId="{15A1F6C8-D0F2-41D0-981E-E55BC6824816}" srcOrd="2" destOrd="0" presId="urn:microsoft.com/office/officeart/2005/8/layout/hierarchy2"/>
    <dgm:cxn modelId="{A8A86514-F76B-46F1-B40F-00A024A75D84}" type="presParOf" srcId="{15A1F6C8-D0F2-41D0-981E-E55BC6824816}" destId="{5E04BB38-23AA-4EEF-8F2B-0E0D4108A73E}" srcOrd="0" destOrd="0" presId="urn:microsoft.com/office/officeart/2005/8/layout/hierarchy2"/>
    <dgm:cxn modelId="{6B8C34FF-F7FD-4B9C-942E-D1BBFC104175}" type="presParOf" srcId="{F9DD00F5-412B-4E5C-BC3F-9A70BEE3C8C4}" destId="{F8CA70C3-7A1D-481A-B6B1-BDFC064DF9B8}" srcOrd="3" destOrd="0" presId="urn:microsoft.com/office/officeart/2005/8/layout/hierarchy2"/>
    <dgm:cxn modelId="{86C374D0-5BD5-44CA-8BB8-69D79C2D0FCB}" type="presParOf" srcId="{F8CA70C3-7A1D-481A-B6B1-BDFC064DF9B8}" destId="{1D9453BF-0277-4CD2-A305-D1BA3465BD1B}" srcOrd="0" destOrd="0" presId="urn:microsoft.com/office/officeart/2005/8/layout/hierarchy2"/>
    <dgm:cxn modelId="{57B287C3-9751-449C-8A2B-233FBC8C89B4}" type="presParOf" srcId="{F8CA70C3-7A1D-481A-B6B1-BDFC064DF9B8}" destId="{22B28802-B7AC-48F9-9DA7-058C4A289B47}" srcOrd="1" destOrd="0" presId="urn:microsoft.com/office/officeart/2005/8/layout/hierarchy2"/>
    <dgm:cxn modelId="{93EA69E7-5E4E-4D26-BB5F-668B918112BF}" type="presParOf" srcId="{F9DD00F5-412B-4E5C-BC3F-9A70BEE3C8C4}" destId="{67A9622C-2284-446D-ADD7-7037A6B4FEA2}" srcOrd="4" destOrd="0" presId="urn:microsoft.com/office/officeart/2005/8/layout/hierarchy2"/>
    <dgm:cxn modelId="{046B6BFA-04E7-46FA-8CC3-1756B60CEE4B}" type="presParOf" srcId="{67A9622C-2284-446D-ADD7-7037A6B4FEA2}" destId="{FBD3105F-E27E-46F7-BEC6-4AF4E2CF2F67}" srcOrd="0" destOrd="0" presId="urn:microsoft.com/office/officeart/2005/8/layout/hierarchy2"/>
    <dgm:cxn modelId="{D3A54600-10E0-4E70-98DF-A1BC95A7BD2B}" type="presParOf" srcId="{F9DD00F5-412B-4E5C-BC3F-9A70BEE3C8C4}" destId="{04B74D4E-C9D5-4C64-9C1D-842F769D7005}" srcOrd="5" destOrd="0" presId="urn:microsoft.com/office/officeart/2005/8/layout/hierarchy2"/>
    <dgm:cxn modelId="{18DA4C66-647E-44D0-847F-03007FE14E68}" type="presParOf" srcId="{04B74D4E-C9D5-4C64-9C1D-842F769D7005}" destId="{B0111F35-9EBF-492C-A015-EA7CF30ADB54}" srcOrd="0" destOrd="0" presId="urn:microsoft.com/office/officeart/2005/8/layout/hierarchy2"/>
    <dgm:cxn modelId="{25DA64C6-C000-4394-9008-4732C02B7268}" type="presParOf" srcId="{04B74D4E-C9D5-4C64-9C1D-842F769D7005}" destId="{D4AABD81-A506-41C8-99B7-45264CB97BFC}" srcOrd="1" destOrd="0" presId="urn:microsoft.com/office/officeart/2005/8/layout/hierarchy2"/>
    <dgm:cxn modelId="{270B8F95-B1C4-41B2-B631-83D3AA5A9A53}" type="presParOf" srcId="{3EACCF83-D2EC-47F1-963C-A5024C6762E0}" destId="{CE6F5ED7-ED72-4E25-8C3D-064DE3A38001}" srcOrd="1" destOrd="0" presId="urn:microsoft.com/office/officeart/2005/8/layout/hierarchy2"/>
    <dgm:cxn modelId="{1E5F6473-9CAB-480E-ACD0-0D2C23B88559}" type="presParOf" srcId="{CE6F5ED7-ED72-4E25-8C3D-064DE3A38001}" destId="{639C6B28-1DA4-4528-A877-133784B49631}" srcOrd="0" destOrd="0" presId="urn:microsoft.com/office/officeart/2005/8/layout/hierarchy2"/>
    <dgm:cxn modelId="{B41ABBB8-70C7-4ADD-926E-3FAC4ED6272A}" type="presParOf" srcId="{CE6F5ED7-ED72-4E25-8C3D-064DE3A38001}" destId="{A8CEE632-2B38-4B2C-BF48-62DE2619E47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DCD1E9-D557-4FA2-A420-E219CC5092C3}" type="doc">
      <dgm:prSet loTypeId="urn:microsoft.com/office/officeart/2005/8/layout/matrix3" loCatId="matrix" qsTypeId="urn:microsoft.com/office/officeart/2005/8/quickstyle/simple4" qsCatId="simple" csTypeId="urn:microsoft.com/office/officeart/2005/8/colors/colorful1" csCatId="colorful"/>
      <dgm:spPr/>
      <dgm:t>
        <a:bodyPr/>
        <a:lstStyle/>
        <a:p>
          <a:endParaRPr lang="en-US"/>
        </a:p>
      </dgm:t>
    </dgm:pt>
    <dgm:pt modelId="{64D765B4-3C28-493F-A497-8459A641BB04}">
      <dgm:prSet/>
      <dgm:spPr/>
      <dgm:t>
        <a:bodyPr/>
        <a:lstStyle/>
        <a:p>
          <a:r>
            <a:rPr lang="en-US" dirty="0"/>
            <a:t>Examples of physical abuse</a:t>
          </a:r>
        </a:p>
      </dgm:t>
    </dgm:pt>
    <dgm:pt modelId="{AEB5715D-8003-44E7-A5CA-8ED8D95B8F77}" type="parTrans" cxnId="{6EDD3F80-4B12-4F32-9DBC-47581B934222}">
      <dgm:prSet/>
      <dgm:spPr/>
      <dgm:t>
        <a:bodyPr/>
        <a:lstStyle/>
        <a:p>
          <a:endParaRPr lang="en-US"/>
        </a:p>
      </dgm:t>
    </dgm:pt>
    <dgm:pt modelId="{6FEF8D86-EEB1-4FE6-8AC8-E899CD33EFD3}" type="sibTrans" cxnId="{6EDD3F80-4B12-4F32-9DBC-47581B934222}">
      <dgm:prSet/>
      <dgm:spPr/>
      <dgm:t>
        <a:bodyPr/>
        <a:lstStyle/>
        <a:p>
          <a:endParaRPr lang="en-US"/>
        </a:p>
      </dgm:t>
    </dgm:pt>
    <dgm:pt modelId="{9A9E3A36-679B-4CA6-8704-FD74A8B8E2CA}">
      <dgm:prSet/>
      <dgm:spPr/>
      <dgm:t>
        <a:bodyPr/>
        <a:lstStyle/>
        <a:p>
          <a:r>
            <a:rPr lang="en-US" dirty="0"/>
            <a:t>Examples of verbal abuse </a:t>
          </a:r>
        </a:p>
      </dgm:t>
    </dgm:pt>
    <dgm:pt modelId="{DF145E88-5B98-4FEF-9356-12878C191B5A}" type="parTrans" cxnId="{73CAD751-AF7E-4FCA-ABC3-FDE375022C1C}">
      <dgm:prSet/>
      <dgm:spPr/>
      <dgm:t>
        <a:bodyPr/>
        <a:lstStyle/>
        <a:p>
          <a:endParaRPr lang="en-US"/>
        </a:p>
      </dgm:t>
    </dgm:pt>
    <dgm:pt modelId="{1C4E7746-7166-48F0-91F8-B6685B97D6F5}" type="sibTrans" cxnId="{73CAD751-AF7E-4FCA-ABC3-FDE375022C1C}">
      <dgm:prSet/>
      <dgm:spPr/>
      <dgm:t>
        <a:bodyPr/>
        <a:lstStyle/>
        <a:p>
          <a:endParaRPr lang="en-US"/>
        </a:p>
      </dgm:t>
    </dgm:pt>
    <dgm:pt modelId="{1CEF5E79-B1EE-49F2-A78A-75F67B8F9CB5}">
      <dgm:prSet/>
      <dgm:spPr/>
      <dgm:t>
        <a:bodyPr/>
        <a:lstStyle/>
        <a:p>
          <a:r>
            <a:rPr lang="en-US" dirty="0"/>
            <a:t>Examples of mental abuse</a:t>
          </a:r>
        </a:p>
      </dgm:t>
    </dgm:pt>
    <dgm:pt modelId="{B5749D1E-A32B-4922-98BD-C52C61697FD1}" type="parTrans" cxnId="{B1089ABD-0264-49A1-8208-72239886B531}">
      <dgm:prSet/>
      <dgm:spPr/>
      <dgm:t>
        <a:bodyPr/>
        <a:lstStyle/>
        <a:p>
          <a:endParaRPr lang="en-US"/>
        </a:p>
      </dgm:t>
    </dgm:pt>
    <dgm:pt modelId="{D8823A9C-5633-4082-B028-4429C7A7851C}" type="sibTrans" cxnId="{B1089ABD-0264-49A1-8208-72239886B531}">
      <dgm:prSet/>
      <dgm:spPr/>
      <dgm:t>
        <a:bodyPr/>
        <a:lstStyle/>
        <a:p>
          <a:endParaRPr lang="en-US"/>
        </a:p>
      </dgm:t>
    </dgm:pt>
    <dgm:pt modelId="{75B3A580-3258-4B7C-B972-09DDE3B38D5D}">
      <dgm:prSet/>
      <dgm:spPr/>
      <dgm:t>
        <a:bodyPr/>
        <a:lstStyle/>
        <a:p>
          <a:r>
            <a:rPr lang="en-US" dirty="0"/>
            <a:t>Examples of sexual abuse </a:t>
          </a:r>
        </a:p>
      </dgm:t>
    </dgm:pt>
    <dgm:pt modelId="{16A531F0-BA54-4F3C-A036-C8E4D0D01A55}" type="parTrans" cxnId="{60ED1C15-C176-486D-A2B3-97AF846ADEBB}">
      <dgm:prSet/>
      <dgm:spPr/>
      <dgm:t>
        <a:bodyPr/>
        <a:lstStyle/>
        <a:p>
          <a:endParaRPr lang="en-US"/>
        </a:p>
      </dgm:t>
    </dgm:pt>
    <dgm:pt modelId="{0053D1BE-6235-4C5C-A517-1C7CE33BF24B}" type="sibTrans" cxnId="{60ED1C15-C176-486D-A2B3-97AF846ADEBB}">
      <dgm:prSet/>
      <dgm:spPr/>
      <dgm:t>
        <a:bodyPr/>
        <a:lstStyle/>
        <a:p>
          <a:endParaRPr lang="en-US"/>
        </a:p>
      </dgm:t>
    </dgm:pt>
    <dgm:pt modelId="{E85815A9-CC85-43EA-AB09-0CF9EDAFBC39}" type="pres">
      <dgm:prSet presAssocID="{EBDCD1E9-D557-4FA2-A420-E219CC5092C3}" presName="matrix" presStyleCnt="0">
        <dgm:presLayoutVars>
          <dgm:chMax val="1"/>
          <dgm:dir/>
          <dgm:resizeHandles val="exact"/>
        </dgm:presLayoutVars>
      </dgm:prSet>
      <dgm:spPr/>
    </dgm:pt>
    <dgm:pt modelId="{728369C0-7EB1-4746-A0DE-F75CD026A29A}" type="pres">
      <dgm:prSet presAssocID="{EBDCD1E9-D557-4FA2-A420-E219CC5092C3}" presName="diamond" presStyleLbl="bgShp" presStyleIdx="0" presStyleCnt="1"/>
      <dgm:spPr/>
    </dgm:pt>
    <dgm:pt modelId="{6DE7B581-6851-4EC6-8A22-545E7831D83B}" type="pres">
      <dgm:prSet presAssocID="{EBDCD1E9-D557-4FA2-A420-E219CC5092C3}" presName="quad1" presStyleLbl="node1" presStyleIdx="0" presStyleCnt="4">
        <dgm:presLayoutVars>
          <dgm:chMax val="0"/>
          <dgm:chPref val="0"/>
          <dgm:bulletEnabled val="1"/>
        </dgm:presLayoutVars>
      </dgm:prSet>
      <dgm:spPr/>
    </dgm:pt>
    <dgm:pt modelId="{C96B3584-444D-4FEE-9B08-C807BA66112C}" type="pres">
      <dgm:prSet presAssocID="{EBDCD1E9-D557-4FA2-A420-E219CC5092C3}" presName="quad2" presStyleLbl="node1" presStyleIdx="1" presStyleCnt="4">
        <dgm:presLayoutVars>
          <dgm:chMax val="0"/>
          <dgm:chPref val="0"/>
          <dgm:bulletEnabled val="1"/>
        </dgm:presLayoutVars>
      </dgm:prSet>
      <dgm:spPr/>
    </dgm:pt>
    <dgm:pt modelId="{ACA0AA83-5A5F-49BA-A43D-8287E0EBC49B}" type="pres">
      <dgm:prSet presAssocID="{EBDCD1E9-D557-4FA2-A420-E219CC5092C3}" presName="quad3" presStyleLbl="node1" presStyleIdx="2" presStyleCnt="4">
        <dgm:presLayoutVars>
          <dgm:chMax val="0"/>
          <dgm:chPref val="0"/>
          <dgm:bulletEnabled val="1"/>
        </dgm:presLayoutVars>
      </dgm:prSet>
      <dgm:spPr/>
    </dgm:pt>
    <dgm:pt modelId="{7406D330-CEC5-4B2D-AFE3-9F8D928E24F9}" type="pres">
      <dgm:prSet presAssocID="{EBDCD1E9-D557-4FA2-A420-E219CC5092C3}" presName="quad4" presStyleLbl="node1" presStyleIdx="3" presStyleCnt="4">
        <dgm:presLayoutVars>
          <dgm:chMax val="0"/>
          <dgm:chPref val="0"/>
          <dgm:bulletEnabled val="1"/>
        </dgm:presLayoutVars>
      </dgm:prSet>
      <dgm:spPr/>
    </dgm:pt>
  </dgm:ptLst>
  <dgm:cxnLst>
    <dgm:cxn modelId="{60ED1C15-C176-486D-A2B3-97AF846ADEBB}" srcId="{EBDCD1E9-D557-4FA2-A420-E219CC5092C3}" destId="{75B3A580-3258-4B7C-B972-09DDE3B38D5D}" srcOrd="3" destOrd="0" parTransId="{16A531F0-BA54-4F3C-A036-C8E4D0D01A55}" sibTransId="{0053D1BE-6235-4C5C-A517-1C7CE33BF24B}"/>
    <dgm:cxn modelId="{0D7D3B70-D069-4100-A898-E48FB8F91ABB}" type="presOf" srcId="{9A9E3A36-679B-4CA6-8704-FD74A8B8E2CA}" destId="{C96B3584-444D-4FEE-9B08-C807BA66112C}" srcOrd="0" destOrd="0" presId="urn:microsoft.com/office/officeart/2005/8/layout/matrix3"/>
    <dgm:cxn modelId="{73CAD751-AF7E-4FCA-ABC3-FDE375022C1C}" srcId="{EBDCD1E9-D557-4FA2-A420-E219CC5092C3}" destId="{9A9E3A36-679B-4CA6-8704-FD74A8B8E2CA}" srcOrd="1" destOrd="0" parTransId="{DF145E88-5B98-4FEF-9356-12878C191B5A}" sibTransId="{1C4E7746-7166-48F0-91F8-B6685B97D6F5}"/>
    <dgm:cxn modelId="{6EDD3F80-4B12-4F32-9DBC-47581B934222}" srcId="{EBDCD1E9-D557-4FA2-A420-E219CC5092C3}" destId="{64D765B4-3C28-493F-A497-8459A641BB04}" srcOrd="0" destOrd="0" parTransId="{AEB5715D-8003-44E7-A5CA-8ED8D95B8F77}" sibTransId="{6FEF8D86-EEB1-4FE6-8AC8-E899CD33EFD3}"/>
    <dgm:cxn modelId="{DE9ED991-1517-430D-9F8A-80E9940F3F30}" type="presOf" srcId="{EBDCD1E9-D557-4FA2-A420-E219CC5092C3}" destId="{E85815A9-CC85-43EA-AB09-0CF9EDAFBC39}" srcOrd="0" destOrd="0" presId="urn:microsoft.com/office/officeart/2005/8/layout/matrix3"/>
    <dgm:cxn modelId="{3C44DDB8-7983-4D5A-A6AD-755B7C10864B}" type="presOf" srcId="{75B3A580-3258-4B7C-B972-09DDE3B38D5D}" destId="{7406D330-CEC5-4B2D-AFE3-9F8D928E24F9}" srcOrd="0" destOrd="0" presId="urn:microsoft.com/office/officeart/2005/8/layout/matrix3"/>
    <dgm:cxn modelId="{B1089ABD-0264-49A1-8208-72239886B531}" srcId="{EBDCD1E9-D557-4FA2-A420-E219CC5092C3}" destId="{1CEF5E79-B1EE-49F2-A78A-75F67B8F9CB5}" srcOrd="2" destOrd="0" parTransId="{B5749D1E-A32B-4922-98BD-C52C61697FD1}" sibTransId="{D8823A9C-5633-4082-B028-4429C7A7851C}"/>
    <dgm:cxn modelId="{59D1F6C5-0476-4121-A465-16C994A3F494}" type="presOf" srcId="{1CEF5E79-B1EE-49F2-A78A-75F67B8F9CB5}" destId="{ACA0AA83-5A5F-49BA-A43D-8287E0EBC49B}" srcOrd="0" destOrd="0" presId="urn:microsoft.com/office/officeart/2005/8/layout/matrix3"/>
    <dgm:cxn modelId="{2CCD0CE7-1F2A-4796-B7DB-654FEDA70F16}" type="presOf" srcId="{64D765B4-3C28-493F-A497-8459A641BB04}" destId="{6DE7B581-6851-4EC6-8A22-545E7831D83B}" srcOrd="0" destOrd="0" presId="urn:microsoft.com/office/officeart/2005/8/layout/matrix3"/>
    <dgm:cxn modelId="{424EC74E-A5C2-4175-A135-EFDBC3815290}" type="presParOf" srcId="{E85815A9-CC85-43EA-AB09-0CF9EDAFBC39}" destId="{728369C0-7EB1-4746-A0DE-F75CD026A29A}" srcOrd="0" destOrd="0" presId="urn:microsoft.com/office/officeart/2005/8/layout/matrix3"/>
    <dgm:cxn modelId="{1BCFBBB2-6D70-4D83-A038-40D010F0909E}" type="presParOf" srcId="{E85815A9-CC85-43EA-AB09-0CF9EDAFBC39}" destId="{6DE7B581-6851-4EC6-8A22-545E7831D83B}" srcOrd="1" destOrd="0" presId="urn:microsoft.com/office/officeart/2005/8/layout/matrix3"/>
    <dgm:cxn modelId="{595C15A9-B1EC-4856-AA16-5FA82BD7034E}" type="presParOf" srcId="{E85815A9-CC85-43EA-AB09-0CF9EDAFBC39}" destId="{C96B3584-444D-4FEE-9B08-C807BA66112C}" srcOrd="2" destOrd="0" presId="urn:microsoft.com/office/officeart/2005/8/layout/matrix3"/>
    <dgm:cxn modelId="{9C0CAED8-855C-461C-9D8A-1E8080F966C1}" type="presParOf" srcId="{E85815A9-CC85-43EA-AB09-0CF9EDAFBC39}" destId="{ACA0AA83-5A5F-49BA-A43D-8287E0EBC49B}" srcOrd="3" destOrd="0" presId="urn:microsoft.com/office/officeart/2005/8/layout/matrix3"/>
    <dgm:cxn modelId="{FBF5E122-D8D0-4CCA-A6B6-755CED2D2034}" type="presParOf" srcId="{E85815A9-CC85-43EA-AB09-0CF9EDAFBC39}" destId="{7406D330-CEC5-4B2D-AFE3-9F8D928E24F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214DFB-9C97-42BB-9AD7-FD16F9C9B11B}" type="doc">
      <dgm:prSet loTypeId="urn:microsoft.com/office/officeart/2016/7/layout/VerticalSolidActionList" loCatId="List" qsTypeId="urn:microsoft.com/office/officeart/2005/8/quickstyle/simple4" qsCatId="simple" csTypeId="urn:microsoft.com/office/officeart/2005/8/colors/colorful3" csCatId="colorful"/>
      <dgm:spPr/>
      <dgm:t>
        <a:bodyPr/>
        <a:lstStyle/>
        <a:p>
          <a:endParaRPr lang="en-US"/>
        </a:p>
      </dgm:t>
    </dgm:pt>
    <dgm:pt modelId="{EC2A4EA7-F2B6-4B62-B943-AD18F6AC8F97}">
      <dgm:prSet/>
      <dgm:spPr/>
      <dgm:t>
        <a:bodyPr/>
        <a:lstStyle/>
        <a:p>
          <a:r>
            <a:rPr lang="en-US" dirty="0"/>
            <a:t>Be</a:t>
          </a:r>
        </a:p>
      </dgm:t>
    </dgm:pt>
    <dgm:pt modelId="{06984FF6-66F0-452C-95D5-D91A0FE3A84F}" type="parTrans" cxnId="{CD243E54-7607-4A1B-8256-4AE3B43A2948}">
      <dgm:prSet/>
      <dgm:spPr/>
      <dgm:t>
        <a:bodyPr/>
        <a:lstStyle/>
        <a:p>
          <a:endParaRPr lang="en-US"/>
        </a:p>
      </dgm:t>
    </dgm:pt>
    <dgm:pt modelId="{50D974BE-06E8-411C-8CBB-A6C453A8B7E3}" type="sibTrans" cxnId="{CD243E54-7607-4A1B-8256-4AE3B43A2948}">
      <dgm:prSet/>
      <dgm:spPr/>
      <dgm:t>
        <a:bodyPr/>
        <a:lstStyle/>
        <a:p>
          <a:endParaRPr lang="en-US"/>
        </a:p>
      </dgm:t>
    </dgm:pt>
    <dgm:pt modelId="{9E87723C-8B18-4EE9-A836-04BBE09EB8DA}">
      <dgm:prSet/>
      <dgm:spPr/>
      <dgm:t>
        <a:bodyPr/>
        <a:lstStyle/>
        <a:p>
          <a:r>
            <a:rPr lang="en-US" dirty="0"/>
            <a:t>Be aware of changes in residents’ mood or level of interaction. Report changes to the supervisor for investigation.</a:t>
          </a:r>
        </a:p>
      </dgm:t>
    </dgm:pt>
    <dgm:pt modelId="{CE3D22CF-7561-4097-ADA4-5EF4B3655FB4}" type="parTrans" cxnId="{2BB8BB48-2BE4-4603-AC44-DB2F52C32B09}">
      <dgm:prSet/>
      <dgm:spPr/>
      <dgm:t>
        <a:bodyPr/>
        <a:lstStyle/>
        <a:p>
          <a:endParaRPr lang="en-US"/>
        </a:p>
      </dgm:t>
    </dgm:pt>
    <dgm:pt modelId="{D05896BD-0BF0-49D8-8DAE-2C2236769241}" type="sibTrans" cxnId="{2BB8BB48-2BE4-4603-AC44-DB2F52C32B09}">
      <dgm:prSet/>
      <dgm:spPr/>
      <dgm:t>
        <a:bodyPr/>
        <a:lstStyle/>
        <a:p>
          <a:endParaRPr lang="en-US"/>
        </a:p>
      </dgm:t>
    </dgm:pt>
    <dgm:pt modelId="{82A5890C-D79C-41A6-BCCE-3D314D14C2C1}">
      <dgm:prSet/>
      <dgm:spPr/>
      <dgm:t>
        <a:bodyPr/>
        <a:lstStyle/>
        <a:p>
          <a:r>
            <a:rPr lang="en-US" dirty="0"/>
            <a:t>Safeguard</a:t>
          </a:r>
        </a:p>
      </dgm:t>
    </dgm:pt>
    <dgm:pt modelId="{FD13B056-4292-4015-94AB-DDD23AD8DEE7}" type="parTrans" cxnId="{96A1CAF4-54B2-400A-985B-366DF4AEFB86}">
      <dgm:prSet/>
      <dgm:spPr/>
      <dgm:t>
        <a:bodyPr/>
        <a:lstStyle/>
        <a:p>
          <a:endParaRPr lang="en-US"/>
        </a:p>
      </dgm:t>
    </dgm:pt>
    <dgm:pt modelId="{3632AFA3-84B7-4CED-83FE-74AEA8EBFDAF}" type="sibTrans" cxnId="{96A1CAF4-54B2-400A-985B-366DF4AEFB86}">
      <dgm:prSet/>
      <dgm:spPr/>
      <dgm:t>
        <a:bodyPr/>
        <a:lstStyle/>
        <a:p>
          <a:endParaRPr lang="en-US"/>
        </a:p>
      </dgm:t>
    </dgm:pt>
    <dgm:pt modelId="{0157E9DE-3720-43CA-9412-D97C4F746A11}">
      <dgm:prSet/>
      <dgm:spPr/>
      <dgm:t>
        <a:bodyPr/>
        <a:lstStyle/>
        <a:p>
          <a:r>
            <a:rPr lang="en-US" dirty="0"/>
            <a:t>Safeguard residents’ belongings. Report high value items to the supervisor for safe-keeping.</a:t>
          </a:r>
        </a:p>
      </dgm:t>
    </dgm:pt>
    <dgm:pt modelId="{6A677F4A-D053-4ECA-936A-05C945037900}" type="parTrans" cxnId="{B4FE0DFA-2354-4BF3-8C6D-071ECE99BA07}">
      <dgm:prSet/>
      <dgm:spPr/>
      <dgm:t>
        <a:bodyPr/>
        <a:lstStyle/>
        <a:p>
          <a:endParaRPr lang="en-US"/>
        </a:p>
      </dgm:t>
    </dgm:pt>
    <dgm:pt modelId="{2172D726-825D-492E-8B11-D1FF3A2364D6}" type="sibTrans" cxnId="{B4FE0DFA-2354-4BF3-8C6D-071ECE99BA07}">
      <dgm:prSet/>
      <dgm:spPr/>
      <dgm:t>
        <a:bodyPr/>
        <a:lstStyle/>
        <a:p>
          <a:endParaRPr lang="en-US"/>
        </a:p>
      </dgm:t>
    </dgm:pt>
    <dgm:pt modelId="{486E3A02-2B3A-4DB2-8E89-78BFB10EDC6A}">
      <dgm:prSet/>
      <dgm:spPr/>
      <dgm:t>
        <a:bodyPr/>
        <a:lstStyle/>
        <a:p>
          <a:r>
            <a:rPr lang="en-US" dirty="0"/>
            <a:t>Report</a:t>
          </a:r>
        </a:p>
      </dgm:t>
    </dgm:pt>
    <dgm:pt modelId="{6AD24DD2-2771-4DDA-8DF9-56E15AE7B5C4}" type="parTrans" cxnId="{5F4A64BC-545A-4C8F-99DE-3A4EE182E10A}">
      <dgm:prSet/>
      <dgm:spPr/>
      <dgm:t>
        <a:bodyPr/>
        <a:lstStyle/>
        <a:p>
          <a:endParaRPr lang="en-US"/>
        </a:p>
      </dgm:t>
    </dgm:pt>
    <dgm:pt modelId="{E17FF170-8F5E-4CCE-91FB-8CFAD87C4C06}" type="sibTrans" cxnId="{5F4A64BC-545A-4C8F-99DE-3A4EE182E10A}">
      <dgm:prSet/>
      <dgm:spPr/>
      <dgm:t>
        <a:bodyPr/>
        <a:lstStyle/>
        <a:p>
          <a:endParaRPr lang="en-US"/>
        </a:p>
      </dgm:t>
    </dgm:pt>
    <dgm:pt modelId="{45878BAB-D0BE-4708-85FB-3A26A25BDC00}">
      <dgm:prSet/>
      <dgm:spPr/>
      <dgm:t>
        <a:bodyPr/>
        <a:lstStyle/>
        <a:p>
          <a:r>
            <a:rPr lang="en-US" dirty="0"/>
            <a:t>Report all skin changes and injuries right away to the supervisor. </a:t>
          </a:r>
        </a:p>
      </dgm:t>
    </dgm:pt>
    <dgm:pt modelId="{D25DC8CA-0F96-4FD6-8679-A18135A918D5}" type="parTrans" cxnId="{637A83AA-9D83-4BAC-8C0A-3D71CFA6811B}">
      <dgm:prSet/>
      <dgm:spPr/>
      <dgm:t>
        <a:bodyPr/>
        <a:lstStyle/>
        <a:p>
          <a:endParaRPr lang="en-US"/>
        </a:p>
      </dgm:t>
    </dgm:pt>
    <dgm:pt modelId="{5378DCBA-ACCF-4BF8-8292-9187840A91C5}" type="sibTrans" cxnId="{637A83AA-9D83-4BAC-8C0A-3D71CFA6811B}">
      <dgm:prSet/>
      <dgm:spPr/>
      <dgm:t>
        <a:bodyPr/>
        <a:lstStyle/>
        <a:p>
          <a:endParaRPr lang="en-US"/>
        </a:p>
      </dgm:t>
    </dgm:pt>
    <dgm:pt modelId="{66934B5B-CD22-473A-A5B0-661EA0968914}" type="pres">
      <dgm:prSet presAssocID="{2B214DFB-9C97-42BB-9AD7-FD16F9C9B11B}" presName="Name0" presStyleCnt="0">
        <dgm:presLayoutVars>
          <dgm:dir/>
          <dgm:animLvl val="lvl"/>
          <dgm:resizeHandles val="exact"/>
        </dgm:presLayoutVars>
      </dgm:prSet>
      <dgm:spPr/>
    </dgm:pt>
    <dgm:pt modelId="{2EEFA3A9-BE60-46C2-AD9D-737B246040AD}" type="pres">
      <dgm:prSet presAssocID="{EC2A4EA7-F2B6-4B62-B943-AD18F6AC8F97}" presName="linNode" presStyleCnt="0"/>
      <dgm:spPr/>
    </dgm:pt>
    <dgm:pt modelId="{82E35887-83D9-4F99-9D0F-5478254A9167}" type="pres">
      <dgm:prSet presAssocID="{EC2A4EA7-F2B6-4B62-B943-AD18F6AC8F97}" presName="parentText" presStyleLbl="alignNode1" presStyleIdx="0" presStyleCnt="3">
        <dgm:presLayoutVars>
          <dgm:chMax val="1"/>
          <dgm:bulletEnabled/>
        </dgm:presLayoutVars>
      </dgm:prSet>
      <dgm:spPr/>
    </dgm:pt>
    <dgm:pt modelId="{9B15B1FA-E4E3-4AD1-9890-3A20BDCCEA01}" type="pres">
      <dgm:prSet presAssocID="{EC2A4EA7-F2B6-4B62-B943-AD18F6AC8F97}" presName="descendantText" presStyleLbl="alignAccFollowNode1" presStyleIdx="0" presStyleCnt="3">
        <dgm:presLayoutVars>
          <dgm:bulletEnabled/>
        </dgm:presLayoutVars>
      </dgm:prSet>
      <dgm:spPr/>
    </dgm:pt>
    <dgm:pt modelId="{56B9AA8C-94C0-4342-9674-BD98F99A77A0}" type="pres">
      <dgm:prSet presAssocID="{50D974BE-06E8-411C-8CBB-A6C453A8B7E3}" presName="sp" presStyleCnt="0"/>
      <dgm:spPr/>
    </dgm:pt>
    <dgm:pt modelId="{C7810606-7937-406B-BDF0-F1099A34B825}" type="pres">
      <dgm:prSet presAssocID="{82A5890C-D79C-41A6-BCCE-3D314D14C2C1}" presName="linNode" presStyleCnt="0"/>
      <dgm:spPr/>
    </dgm:pt>
    <dgm:pt modelId="{EE769984-3B4C-43A0-A523-AC6D2BADFF16}" type="pres">
      <dgm:prSet presAssocID="{82A5890C-D79C-41A6-BCCE-3D314D14C2C1}" presName="parentText" presStyleLbl="alignNode1" presStyleIdx="1" presStyleCnt="3" custLinFactNeighborX="-2193" custLinFactNeighborY="815">
        <dgm:presLayoutVars>
          <dgm:chMax val="1"/>
          <dgm:bulletEnabled/>
        </dgm:presLayoutVars>
      </dgm:prSet>
      <dgm:spPr/>
    </dgm:pt>
    <dgm:pt modelId="{FBD066ED-88FD-4107-9145-FC731685B10D}" type="pres">
      <dgm:prSet presAssocID="{82A5890C-D79C-41A6-BCCE-3D314D14C2C1}" presName="descendantText" presStyleLbl="alignAccFollowNode1" presStyleIdx="1" presStyleCnt="3">
        <dgm:presLayoutVars>
          <dgm:bulletEnabled/>
        </dgm:presLayoutVars>
      </dgm:prSet>
      <dgm:spPr/>
    </dgm:pt>
    <dgm:pt modelId="{B4086961-D6EC-4256-BDBC-E023540D60F6}" type="pres">
      <dgm:prSet presAssocID="{3632AFA3-84B7-4CED-83FE-74AEA8EBFDAF}" presName="sp" presStyleCnt="0"/>
      <dgm:spPr/>
    </dgm:pt>
    <dgm:pt modelId="{4D46EA3B-57E5-4587-8CE7-FCE472A56543}" type="pres">
      <dgm:prSet presAssocID="{486E3A02-2B3A-4DB2-8E89-78BFB10EDC6A}" presName="linNode" presStyleCnt="0"/>
      <dgm:spPr/>
    </dgm:pt>
    <dgm:pt modelId="{49C12D45-C247-420E-8009-BE6C1E9ACDB2}" type="pres">
      <dgm:prSet presAssocID="{486E3A02-2B3A-4DB2-8E89-78BFB10EDC6A}" presName="parentText" presStyleLbl="alignNode1" presStyleIdx="2" presStyleCnt="3">
        <dgm:presLayoutVars>
          <dgm:chMax val="1"/>
          <dgm:bulletEnabled/>
        </dgm:presLayoutVars>
      </dgm:prSet>
      <dgm:spPr/>
    </dgm:pt>
    <dgm:pt modelId="{12145397-A5B2-468A-99B1-509FD954C97D}" type="pres">
      <dgm:prSet presAssocID="{486E3A02-2B3A-4DB2-8E89-78BFB10EDC6A}" presName="descendantText" presStyleLbl="alignAccFollowNode1" presStyleIdx="2" presStyleCnt="3">
        <dgm:presLayoutVars>
          <dgm:bulletEnabled/>
        </dgm:presLayoutVars>
      </dgm:prSet>
      <dgm:spPr/>
    </dgm:pt>
  </dgm:ptLst>
  <dgm:cxnLst>
    <dgm:cxn modelId="{9577EF32-B864-4CBC-AF89-EFB1F25F41FB}" type="presOf" srcId="{82A5890C-D79C-41A6-BCCE-3D314D14C2C1}" destId="{EE769984-3B4C-43A0-A523-AC6D2BADFF16}" srcOrd="0" destOrd="0" presId="urn:microsoft.com/office/officeart/2016/7/layout/VerticalSolidActionList"/>
    <dgm:cxn modelId="{921FDE3E-B932-4164-AAF8-DEE569FE25F4}" type="presOf" srcId="{9E87723C-8B18-4EE9-A836-04BBE09EB8DA}" destId="{9B15B1FA-E4E3-4AD1-9890-3A20BDCCEA01}" srcOrd="0" destOrd="0" presId="urn:microsoft.com/office/officeart/2016/7/layout/VerticalSolidActionList"/>
    <dgm:cxn modelId="{73A6D144-F578-4F11-AC7C-1C111FA4312B}" type="presOf" srcId="{45878BAB-D0BE-4708-85FB-3A26A25BDC00}" destId="{12145397-A5B2-468A-99B1-509FD954C97D}" srcOrd="0" destOrd="0" presId="urn:microsoft.com/office/officeart/2016/7/layout/VerticalSolidActionList"/>
    <dgm:cxn modelId="{2BB8BB48-2BE4-4603-AC44-DB2F52C32B09}" srcId="{EC2A4EA7-F2B6-4B62-B943-AD18F6AC8F97}" destId="{9E87723C-8B18-4EE9-A836-04BBE09EB8DA}" srcOrd="0" destOrd="0" parTransId="{CE3D22CF-7561-4097-ADA4-5EF4B3655FB4}" sibTransId="{D05896BD-0BF0-49D8-8DAE-2C2236769241}"/>
    <dgm:cxn modelId="{CD243E54-7607-4A1B-8256-4AE3B43A2948}" srcId="{2B214DFB-9C97-42BB-9AD7-FD16F9C9B11B}" destId="{EC2A4EA7-F2B6-4B62-B943-AD18F6AC8F97}" srcOrd="0" destOrd="0" parTransId="{06984FF6-66F0-452C-95D5-D91A0FE3A84F}" sibTransId="{50D974BE-06E8-411C-8CBB-A6C453A8B7E3}"/>
    <dgm:cxn modelId="{8F678978-7266-45FB-A6DF-1E2957183914}" type="presOf" srcId="{486E3A02-2B3A-4DB2-8E89-78BFB10EDC6A}" destId="{49C12D45-C247-420E-8009-BE6C1E9ACDB2}" srcOrd="0" destOrd="0" presId="urn:microsoft.com/office/officeart/2016/7/layout/VerticalSolidActionList"/>
    <dgm:cxn modelId="{69F90E96-66A6-415B-8D20-466C691310ED}" type="presOf" srcId="{2B214DFB-9C97-42BB-9AD7-FD16F9C9B11B}" destId="{66934B5B-CD22-473A-A5B0-661EA0968914}" srcOrd="0" destOrd="0" presId="urn:microsoft.com/office/officeart/2016/7/layout/VerticalSolidActionList"/>
    <dgm:cxn modelId="{637A83AA-9D83-4BAC-8C0A-3D71CFA6811B}" srcId="{486E3A02-2B3A-4DB2-8E89-78BFB10EDC6A}" destId="{45878BAB-D0BE-4708-85FB-3A26A25BDC00}" srcOrd="0" destOrd="0" parTransId="{D25DC8CA-0F96-4FD6-8679-A18135A918D5}" sibTransId="{5378DCBA-ACCF-4BF8-8292-9187840A91C5}"/>
    <dgm:cxn modelId="{356D70B9-1076-4662-9F05-6F4CBC555CDF}" type="presOf" srcId="{0157E9DE-3720-43CA-9412-D97C4F746A11}" destId="{FBD066ED-88FD-4107-9145-FC731685B10D}" srcOrd="0" destOrd="0" presId="urn:microsoft.com/office/officeart/2016/7/layout/VerticalSolidActionList"/>
    <dgm:cxn modelId="{5F4A64BC-545A-4C8F-99DE-3A4EE182E10A}" srcId="{2B214DFB-9C97-42BB-9AD7-FD16F9C9B11B}" destId="{486E3A02-2B3A-4DB2-8E89-78BFB10EDC6A}" srcOrd="2" destOrd="0" parTransId="{6AD24DD2-2771-4DDA-8DF9-56E15AE7B5C4}" sibTransId="{E17FF170-8F5E-4CCE-91FB-8CFAD87C4C06}"/>
    <dgm:cxn modelId="{8ECC59C8-D89F-4DED-877D-638C57BCA789}" type="presOf" srcId="{EC2A4EA7-F2B6-4B62-B943-AD18F6AC8F97}" destId="{82E35887-83D9-4F99-9D0F-5478254A9167}" srcOrd="0" destOrd="0" presId="urn:microsoft.com/office/officeart/2016/7/layout/VerticalSolidActionList"/>
    <dgm:cxn modelId="{96A1CAF4-54B2-400A-985B-366DF4AEFB86}" srcId="{2B214DFB-9C97-42BB-9AD7-FD16F9C9B11B}" destId="{82A5890C-D79C-41A6-BCCE-3D314D14C2C1}" srcOrd="1" destOrd="0" parTransId="{FD13B056-4292-4015-94AB-DDD23AD8DEE7}" sibTransId="{3632AFA3-84B7-4CED-83FE-74AEA8EBFDAF}"/>
    <dgm:cxn modelId="{B4FE0DFA-2354-4BF3-8C6D-071ECE99BA07}" srcId="{82A5890C-D79C-41A6-BCCE-3D314D14C2C1}" destId="{0157E9DE-3720-43CA-9412-D97C4F746A11}" srcOrd="0" destOrd="0" parTransId="{6A677F4A-D053-4ECA-936A-05C945037900}" sibTransId="{2172D726-825D-492E-8B11-D1FF3A2364D6}"/>
    <dgm:cxn modelId="{C4AAE484-F183-4F8C-B1A8-1747EC354339}" type="presParOf" srcId="{66934B5B-CD22-473A-A5B0-661EA0968914}" destId="{2EEFA3A9-BE60-46C2-AD9D-737B246040AD}" srcOrd="0" destOrd="0" presId="urn:microsoft.com/office/officeart/2016/7/layout/VerticalSolidActionList"/>
    <dgm:cxn modelId="{C04D2E8D-F0B5-4946-9F52-981A2523F9B7}" type="presParOf" srcId="{2EEFA3A9-BE60-46C2-AD9D-737B246040AD}" destId="{82E35887-83D9-4F99-9D0F-5478254A9167}" srcOrd="0" destOrd="0" presId="urn:microsoft.com/office/officeart/2016/7/layout/VerticalSolidActionList"/>
    <dgm:cxn modelId="{B6D97680-4605-450C-B8E4-053638538BF8}" type="presParOf" srcId="{2EEFA3A9-BE60-46C2-AD9D-737B246040AD}" destId="{9B15B1FA-E4E3-4AD1-9890-3A20BDCCEA01}" srcOrd="1" destOrd="0" presId="urn:microsoft.com/office/officeart/2016/7/layout/VerticalSolidActionList"/>
    <dgm:cxn modelId="{58A168EF-0ABE-400C-9A9E-4F99534C12C1}" type="presParOf" srcId="{66934B5B-CD22-473A-A5B0-661EA0968914}" destId="{56B9AA8C-94C0-4342-9674-BD98F99A77A0}" srcOrd="1" destOrd="0" presId="urn:microsoft.com/office/officeart/2016/7/layout/VerticalSolidActionList"/>
    <dgm:cxn modelId="{29A52237-7851-43F7-BC4C-B442E314C0D1}" type="presParOf" srcId="{66934B5B-CD22-473A-A5B0-661EA0968914}" destId="{C7810606-7937-406B-BDF0-F1099A34B825}" srcOrd="2" destOrd="0" presId="urn:microsoft.com/office/officeart/2016/7/layout/VerticalSolidActionList"/>
    <dgm:cxn modelId="{39AF906D-48C3-489C-93DD-0F0791CC5010}" type="presParOf" srcId="{C7810606-7937-406B-BDF0-F1099A34B825}" destId="{EE769984-3B4C-43A0-A523-AC6D2BADFF16}" srcOrd="0" destOrd="0" presId="urn:microsoft.com/office/officeart/2016/7/layout/VerticalSolidActionList"/>
    <dgm:cxn modelId="{36D7D965-5AEE-4C04-A80D-015278204579}" type="presParOf" srcId="{C7810606-7937-406B-BDF0-F1099A34B825}" destId="{FBD066ED-88FD-4107-9145-FC731685B10D}" srcOrd="1" destOrd="0" presId="urn:microsoft.com/office/officeart/2016/7/layout/VerticalSolidActionList"/>
    <dgm:cxn modelId="{544F0B72-91D2-4A28-800D-7D3CC6CE9486}" type="presParOf" srcId="{66934B5B-CD22-473A-A5B0-661EA0968914}" destId="{B4086961-D6EC-4256-BDBC-E023540D60F6}" srcOrd="3" destOrd="0" presId="urn:microsoft.com/office/officeart/2016/7/layout/VerticalSolidActionList"/>
    <dgm:cxn modelId="{4E882D76-034A-43AE-A69E-5724DC05CED1}" type="presParOf" srcId="{66934B5B-CD22-473A-A5B0-661EA0968914}" destId="{4D46EA3B-57E5-4587-8CE7-FCE472A56543}" srcOrd="4" destOrd="0" presId="urn:microsoft.com/office/officeart/2016/7/layout/VerticalSolidActionList"/>
    <dgm:cxn modelId="{290CD406-09C8-458E-86FE-0C25B5E01A49}" type="presParOf" srcId="{4D46EA3B-57E5-4587-8CE7-FCE472A56543}" destId="{49C12D45-C247-420E-8009-BE6C1E9ACDB2}" srcOrd="0" destOrd="0" presId="urn:microsoft.com/office/officeart/2016/7/layout/VerticalSolidActionList"/>
    <dgm:cxn modelId="{49019916-638E-4A27-A0B1-9DFC4B06945B}" type="presParOf" srcId="{4D46EA3B-57E5-4587-8CE7-FCE472A56543}" destId="{12145397-A5B2-468A-99B1-509FD954C97D}"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F78987-207B-416D-8BFE-6215D41ACC07}" type="doc">
      <dgm:prSet loTypeId="urn:microsoft.com/office/officeart/2005/8/layout/hierarchy2" loCatId="hierarchy" qsTypeId="urn:microsoft.com/office/officeart/2005/8/quickstyle/simple4" qsCatId="simple" csTypeId="urn:microsoft.com/office/officeart/2005/8/colors/colorful2" csCatId="colorful"/>
      <dgm:spPr/>
      <dgm:t>
        <a:bodyPr/>
        <a:lstStyle/>
        <a:p>
          <a:endParaRPr lang="en-US"/>
        </a:p>
      </dgm:t>
    </dgm:pt>
    <dgm:pt modelId="{0C15FFEB-8E9B-49B2-90C1-92C740808E95}">
      <dgm:prSet/>
      <dgm:spPr/>
      <dgm:t>
        <a:bodyPr/>
        <a:lstStyle/>
        <a:p>
          <a:r>
            <a:rPr lang="en-US" dirty="0"/>
            <a:t>Know</a:t>
          </a:r>
        </a:p>
      </dgm:t>
    </dgm:pt>
    <dgm:pt modelId="{20ABA053-23B8-46E1-9172-BD4DBF204CC5}" type="parTrans" cxnId="{A71CE20C-C4F3-461C-B18C-6EB3B8FA1009}">
      <dgm:prSet/>
      <dgm:spPr/>
      <dgm:t>
        <a:bodyPr/>
        <a:lstStyle/>
        <a:p>
          <a:endParaRPr lang="en-US"/>
        </a:p>
      </dgm:t>
    </dgm:pt>
    <dgm:pt modelId="{653AF851-49C2-426C-8A58-267755692D32}" type="sibTrans" cxnId="{A71CE20C-C4F3-461C-B18C-6EB3B8FA1009}">
      <dgm:prSet/>
      <dgm:spPr/>
      <dgm:t>
        <a:bodyPr/>
        <a:lstStyle/>
        <a:p>
          <a:endParaRPr lang="en-US"/>
        </a:p>
      </dgm:t>
    </dgm:pt>
    <dgm:pt modelId="{EEC03970-0D25-4664-9625-D2B07CC49CED}">
      <dgm:prSet/>
      <dgm:spPr/>
      <dgm:t>
        <a:bodyPr/>
        <a:lstStyle/>
        <a:p>
          <a:r>
            <a:rPr lang="en-US" dirty="0"/>
            <a:t>Understand</a:t>
          </a:r>
        </a:p>
      </dgm:t>
    </dgm:pt>
    <dgm:pt modelId="{39503D28-C610-4A8D-88CD-DF7C03C89A62}" type="parTrans" cxnId="{9E19EAAE-59C1-4192-9EBB-0F20B48299D1}">
      <dgm:prSet/>
      <dgm:spPr/>
      <dgm:t>
        <a:bodyPr/>
        <a:lstStyle/>
        <a:p>
          <a:endParaRPr lang="en-US"/>
        </a:p>
      </dgm:t>
    </dgm:pt>
    <dgm:pt modelId="{CD973041-D90E-4F4C-A16E-B6E3196A912F}" type="sibTrans" cxnId="{9E19EAAE-59C1-4192-9EBB-0F20B48299D1}">
      <dgm:prSet/>
      <dgm:spPr/>
      <dgm:t>
        <a:bodyPr/>
        <a:lstStyle/>
        <a:p>
          <a:endParaRPr lang="en-US"/>
        </a:p>
      </dgm:t>
    </dgm:pt>
    <dgm:pt modelId="{15AA8514-44EE-4E7C-8877-05348BD0BD94}">
      <dgm:prSet/>
      <dgm:spPr/>
      <dgm:t>
        <a:bodyPr/>
        <a:lstStyle/>
        <a:p>
          <a:r>
            <a:rPr lang="en-US" dirty="0"/>
            <a:t>Respond</a:t>
          </a:r>
        </a:p>
      </dgm:t>
    </dgm:pt>
    <dgm:pt modelId="{063D338D-EBCB-4C3A-A950-426D7343E1E7}" type="parTrans" cxnId="{6DBBB73D-A4B1-44BD-8CBA-165807D074D8}">
      <dgm:prSet/>
      <dgm:spPr/>
      <dgm:t>
        <a:bodyPr/>
        <a:lstStyle/>
        <a:p>
          <a:endParaRPr lang="en-US"/>
        </a:p>
      </dgm:t>
    </dgm:pt>
    <dgm:pt modelId="{3CB1A5C2-8265-47F6-9F42-F26B880625FC}" type="sibTrans" cxnId="{6DBBB73D-A4B1-44BD-8CBA-165807D074D8}">
      <dgm:prSet/>
      <dgm:spPr/>
      <dgm:t>
        <a:bodyPr/>
        <a:lstStyle/>
        <a:p>
          <a:endParaRPr lang="en-US"/>
        </a:p>
      </dgm:t>
    </dgm:pt>
    <dgm:pt modelId="{F044BD7B-15EE-461F-9C57-1A2F24E170C5}">
      <dgm:prSet/>
      <dgm:spPr/>
      <dgm:t>
        <a:bodyPr/>
        <a:lstStyle/>
        <a:p>
          <a:r>
            <a:rPr lang="en-US" dirty="0"/>
            <a:t>Stop</a:t>
          </a:r>
        </a:p>
      </dgm:t>
    </dgm:pt>
    <dgm:pt modelId="{657960E7-1BB3-49DE-A4A0-DFC943DE2E3A}" type="parTrans" cxnId="{AAC12C94-228B-443C-949D-3DEE299A4DDD}">
      <dgm:prSet/>
      <dgm:spPr/>
      <dgm:t>
        <a:bodyPr/>
        <a:lstStyle/>
        <a:p>
          <a:endParaRPr lang="en-US" dirty="0"/>
        </a:p>
      </dgm:t>
    </dgm:pt>
    <dgm:pt modelId="{5F5852FE-01CB-44BF-8C05-60AB7ACCDB91}" type="sibTrans" cxnId="{AAC12C94-228B-443C-949D-3DEE299A4DDD}">
      <dgm:prSet/>
      <dgm:spPr/>
      <dgm:t>
        <a:bodyPr/>
        <a:lstStyle/>
        <a:p>
          <a:endParaRPr lang="en-US"/>
        </a:p>
      </dgm:t>
    </dgm:pt>
    <dgm:pt modelId="{0B212D8E-8853-46F9-A7AE-38F5985FF29E}">
      <dgm:prSet/>
      <dgm:spPr/>
      <dgm:t>
        <a:bodyPr/>
        <a:lstStyle/>
        <a:p>
          <a:r>
            <a:rPr lang="en-US" dirty="0"/>
            <a:t>Protect</a:t>
          </a:r>
        </a:p>
      </dgm:t>
    </dgm:pt>
    <dgm:pt modelId="{F0830C45-8A78-40E7-BBA0-DE0DA64B2C01}" type="parTrans" cxnId="{58A779C0-9E72-43BA-81C0-9CBF548A3696}">
      <dgm:prSet/>
      <dgm:spPr/>
      <dgm:t>
        <a:bodyPr/>
        <a:lstStyle/>
        <a:p>
          <a:endParaRPr lang="en-US" dirty="0"/>
        </a:p>
      </dgm:t>
    </dgm:pt>
    <dgm:pt modelId="{5C8B3D7B-EB19-43E6-A68C-D580DB5E71A7}" type="sibTrans" cxnId="{58A779C0-9E72-43BA-81C0-9CBF548A3696}">
      <dgm:prSet/>
      <dgm:spPr/>
      <dgm:t>
        <a:bodyPr/>
        <a:lstStyle/>
        <a:p>
          <a:endParaRPr lang="en-US"/>
        </a:p>
      </dgm:t>
    </dgm:pt>
    <dgm:pt modelId="{4F1062F7-19E2-4E99-A887-1F09D3126F62}">
      <dgm:prSet/>
      <dgm:spPr/>
      <dgm:t>
        <a:bodyPr/>
        <a:lstStyle/>
        <a:p>
          <a:r>
            <a:rPr lang="en-US" dirty="0"/>
            <a:t>Report</a:t>
          </a:r>
        </a:p>
      </dgm:t>
    </dgm:pt>
    <dgm:pt modelId="{0E93E5FD-A887-4C01-80F7-45CD0DC49310}" type="parTrans" cxnId="{8A581B17-6F0C-4368-B93C-80E3E2F1C858}">
      <dgm:prSet/>
      <dgm:spPr/>
      <dgm:t>
        <a:bodyPr/>
        <a:lstStyle/>
        <a:p>
          <a:endParaRPr lang="en-US" dirty="0"/>
        </a:p>
      </dgm:t>
    </dgm:pt>
    <dgm:pt modelId="{D0602759-3DCA-4870-8863-15A278F8AA93}" type="sibTrans" cxnId="{8A581B17-6F0C-4368-B93C-80E3E2F1C858}">
      <dgm:prSet/>
      <dgm:spPr/>
      <dgm:t>
        <a:bodyPr/>
        <a:lstStyle/>
        <a:p>
          <a:endParaRPr lang="en-US"/>
        </a:p>
      </dgm:t>
    </dgm:pt>
    <dgm:pt modelId="{700EC5E7-D654-4C49-AA7C-61F854C87063}" type="pres">
      <dgm:prSet presAssocID="{9AF78987-207B-416D-8BFE-6215D41ACC07}" presName="diagram" presStyleCnt="0">
        <dgm:presLayoutVars>
          <dgm:chPref val="1"/>
          <dgm:dir/>
          <dgm:animOne val="branch"/>
          <dgm:animLvl val="lvl"/>
          <dgm:resizeHandles val="exact"/>
        </dgm:presLayoutVars>
      </dgm:prSet>
      <dgm:spPr/>
    </dgm:pt>
    <dgm:pt modelId="{F00D9099-84B4-46B6-8C1F-7C1CEA11B02C}" type="pres">
      <dgm:prSet presAssocID="{0C15FFEB-8E9B-49B2-90C1-92C740808E95}" presName="root1" presStyleCnt="0"/>
      <dgm:spPr/>
    </dgm:pt>
    <dgm:pt modelId="{B7B2A68B-F648-4271-B406-EA49D00FC753}" type="pres">
      <dgm:prSet presAssocID="{0C15FFEB-8E9B-49B2-90C1-92C740808E95}" presName="LevelOneTextNode" presStyleLbl="node0" presStyleIdx="0" presStyleCnt="3">
        <dgm:presLayoutVars>
          <dgm:chPref val="3"/>
        </dgm:presLayoutVars>
      </dgm:prSet>
      <dgm:spPr/>
    </dgm:pt>
    <dgm:pt modelId="{AF3E77FF-36DF-4F0B-97D4-B49B1582577E}" type="pres">
      <dgm:prSet presAssocID="{0C15FFEB-8E9B-49B2-90C1-92C740808E95}" presName="level2hierChild" presStyleCnt="0"/>
      <dgm:spPr/>
    </dgm:pt>
    <dgm:pt modelId="{7AE74EC4-C943-4A12-9F00-E286DA6E386B}" type="pres">
      <dgm:prSet presAssocID="{EEC03970-0D25-4664-9625-D2B07CC49CED}" presName="root1" presStyleCnt="0"/>
      <dgm:spPr/>
    </dgm:pt>
    <dgm:pt modelId="{783B9777-61CD-4AE0-B0C6-F070D092022D}" type="pres">
      <dgm:prSet presAssocID="{EEC03970-0D25-4664-9625-D2B07CC49CED}" presName="LevelOneTextNode" presStyleLbl="node0" presStyleIdx="1" presStyleCnt="3">
        <dgm:presLayoutVars>
          <dgm:chPref val="3"/>
        </dgm:presLayoutVars>
      </dgm:prSet>
      <dgm:spPr/>
    </dgm:pt>
    <dgm:pt modelId="{ED5E38CA-46CC-4D74-BB47-AFA3A9F17B7C}" type="pres">
      <dgm:prSet presAssocID="{EEC03970-0D25-4664-9625-D2B07CC49CED}" presName="level2hierChild" presStyleCnt="0"/>
      <dgm:spPr/>
    </dgm:pt>
    <dgm:pt modelId="{B1BA5AA2-2F63-4BF8-9927-E010CC3AB5D2}" type="pres">
      <dgm:prSet presAssocID="{15AA8514-44EE-4E7C-8877-05348BD0BD94}" presName="root1" presStyleCnt="0"/>
      <dgm:spPr/>
    </dgm:pt>
    <dgm:pt modelId="{DD62C5F1-2EB0-4621-9960-79037528722D}" type="pres">
      <dgm:prSet presAssocID="{15AA8514-44EE-4E7C-8877-05348BD0BD94}" presName="LevelOneTextNode" presStyleLbl="node0" presStyleIdx="2" presStyleCnt="3">
        <dgm:presLayoutVars>
          <dgm:chPref val="3"/>
        </dgm:presLayoutVars>
      </dgm:prSet>
      <dgm:spPr/>
    </dgm:pt>
    <dgm:pt modelId="{F0170C1F-7DB6-470E-B222-72DCBA3E18F6}" type="pres">
      <dgm:prSet presAssocID="{15AA8514-44EE-4E7C-8877-05348BD0BD94}" presName="level2hierChild" presStyleCnt="0"/>
      <dgm:spPr/>
    </dgm:pt>
    <dgm:pt modelId="{8B91805E-93AC-4062-A9E0-5EC9D2182E23}" type="pres">
      <dgm:prSet presAssocID="{657960E7-1BB3-49DE-A4A0-DFC943DE2E3A}" presName="conn2-1" presStyleLbl="parChTrans1D2" presStyleIdx="0" presStyleCnt="3"/>
      <dgm:spPr/>
    </dgm:pt>
    <dgm:pt modelId="{6591DAC7-7C0F-4DC0-8A06-566550109106}" type="pres">
      <dgm:prSet presAssocID="{657960E7-1BB3-49DE-A4A0-DFC943DE2E3A}" presName="connTx" presStyleLbl="parChTrans1D2" presStyleIdx="0" presStyleCnt="3"/>
      <dgm:spPr/>
    </dgm:pt>
    <dgm:pt modelId="{C808D40F-3D87-42AE-A0CA-705ADDF7F627}" type="pres">
      <dgm:prSet presAssocID="{F044BD7B-15EE-461F-9C57-1A2F24E170C5}" presName="root2" presStyleCnt="0"/>
      <dgm:spPr/>
    </dgm:pt>
    <dgm:pt modelId="{CEA353D9-4EC1-4696-A80F-75BD8039FB36}" type="pres">
      <dgm:prSet presAssocID="{F044BD7B-15EE-461F-9C57-1A2F24E170C5}" presName="LevelTwoTextNode" presStyleLbl="node2" presStyleIdx="0" presStyleCnt="3">
        <dgm:presLayoutVars>
          <dgm:chPref val="3"/>
        </dgm:presLayoutVars>
      </dgm:prSet>
      <dgm:spPr/>
    </dgm:pt>
    <dgm:pt modelId="{F50A4984-4680-49DE-B75F-710639AFE368}" type="pres">
      <dgm:prSet presAssocID="{F044BD7B-15EE-461F-9C57-1A2F24E170C5}" presName="level3hierChild" presStyleCnt="0"/>
      <dgm:spPr/>
    </dgm:pt>
    <dgm:pt modelId="{1E5312AF-25C5-4DE3-BF25-5668CED62411}" type="pres">
      <dgm:prSet presAssocID="{F0830C45-8A78-40E7-BBA0-DE0DA64B2C01}" presName="conn2-1" presStyleLbl="parChTrans1D2" presStyleIdx="1" presStyleCnt="3"/>
      <dgm:spPr/>
    </dgm:pt>
    <dgm:pt modelId="{B5B7E856-D9B1-4709-8F79-255B290A368A}" type="pres">
      <dgm:prSet presAssocID="{F0830C45-8A78-40E7-BBA0-DE0DA64B2C01}" presName="connTx" presStyleLbl="parChTrans1D2" presStyleIdx="1" presStyleCnt="3"/>
      <dgm:spPr/>
    </dgm:pt>
    <dgm:pt modelId="{FA8DB65A-48C2-4206-89FF-0F5018E8699C}" type="pres">
      <dgm:prSet presAssocID="{0B212D8E-8853-46F9-A7AE-38F5985FF29E}" presName="root2" presStyleCnt="0"/>
      <dgm:spPr/>
    </dgm:pt>
    <dgm:pt modelId="{CBE1FF77-3638-4845-9877-AE6E4BA1EDD3}" type="pres">
      <dgm:prSet presAssocID="{0B212D8E-8853-46F9-A7AE-38F5985FF29E}" presName="LevelTwoTextNode" presStyleLbl="node2" presStyleIdx="1" presStyleCnt="3">
        <dgm:presLayoutVars>
          <dgm:chPref val="3"/>
        </dgm:presLayoutVars>
      </dgm:prSet>
      <dgm:spPr/>
    </dgm:pt>
    <dgm:pt modelId="{9CBECC0D-9BF4-4054-A87F-19E84A8B8825}" type="pres">
      <dgm:prSet presAssocID="{0B212D8E-8853-46F9-A7AE-38F5985FF29E}" presName="level3hierChild" presStyleCnt="0"/>
      <dgm:spPr/>
    </dgm:pt>
    <dgm:pt modelId="{DEE3D5E9-C787-4383-96B3-3BBDB4D47601}" type="pres">
      <dgm:prSet presAssocID="{0E93E5FD-A887-4C01-80F7-45CD0DC49310}" presName="conn2-1" presStyleLbl="parChTrans1D2" presStyleIdx="2" presStyleCnt="3"/>
      <dgm:spPr/>
    </dgm:pt>
    <dgm:pt modelId="{716E449B-655E-48E5-AB35-8670B89E5682}" type="pres">
      <dgm:prSet presAssocID="{0E93E5FD-A887-4C01-80F7-45CD0DC49310}" presName="connTx" presStyleLbl="parChTrans1D2" presStyleIdx="2" presStyleCnt="3"/>
      <dgm:spPr/>
    </dgm:pt>
    <dgm:pt modelId="{701C8BAC-4DD2-4AE7-A534-DBD4C7D1195D}" type="pres">
      <dgm:prSet presAssocID="{4F1062F7-19E2-4E99-A887-1F09D3126F62}" presName="root2" presStyleCnt="0"/>
      <dgm:spPr/>
    </dgm:pt>
    <dgm:pt modelId="{9AC606ED-7A36-405E-B7FF-B97A358C3D3F}" type="pres">
      <dgm:prSet presAssocID="{4F1062F7-19E2-4E99-A887-1F09D3126F62}" presName="LevelTwoTextNode" presStyleLbl="node2" presStyleIdx="2" presStyleCnt="3">
        <dgm:presLayoutVars>
          <dgm:chPref val="3"/>
        </dgm:presLayoutVars>
      </dgm:prSet>
      <dgm:spPr/>
    </dgm:pt>
    <dgm:pt modelId="{91404C43-D2A6-4F0F-960C-7C64EB35F275}" type="pres">
      <dgm:prSet presAssocID="{4F1062F7-19E2-4E99-A887-1F09D3126F62}" presName="level3hierChild" presStyleCnt="0"/>
      <dgm:spPr/>
    </dgm:pt>
  </dgm:ptLst>
  <dgm:cxnLst>
    <dgm:cxn modelId="{A71CE20C-C4F3-461C-B18C-6EB3B8FA1009}" srcId="{9AF78987-207B-416D-8BFE-6215D41ACC07}" destId="{0C15FFEB-8E9B-49B2-90C1-92C740808E95}" srcOrd="0" destOrd="0" parTransId="{20ABA053-23B8-46E1-9172-BD4DBF204CC5}" sibTransId="{653AF851-49C2-426C-8A58-267755692D32}"/>
    <dgm:cxn modelId="{FBB2DF10-470F-4D58-B67D-11E7F17DFCEC}" type="presOf" srcId="{F0830C45-8A78-40E7-BBA0-DE0DA64B2C01}" destId="{1E5312AF-25C5-4DE3-BF25-5668CED62411}" srcOrd="0" destOrd="0" presId="urn:microsoft.com/office/officeart/2005/8/layout/hierarchy2"/>
    <dgm:cxn modelId="{8A581B17-6F0C-4368-B93C-80E3E2F1C858}" srcId="{15AA8514-44EE-4E7C-8877-05348BD0BD94}" destId="{4F1062F7-19E2-4E99-A887-1F09D3126F62}" srcOrd="2" destOrd="0" parTransId="{0E93E5FD-A887-4C01-80F7-45CD0DC49310}" sibTransId="{D0602759-3DCA-4870-8863-15A278F8AA93}"/>
    <dgm:cxn modelId="{AC96EE17-6D77-49A8-B5D9-E880D2C4F33F}" type="presOf" srcId="{657960E7-1BB3-49DE-A4A0-DFC943DE2E3A}" destId="{8B91805E-93AC-4062-A9E0-5EC9D2182E23}" srcOrd="0" destOrd="0" presId="urn:microsoft.com/office/officeart/2005/8/layout/hierarchy2"/>
    <dgm:cxn modelId="{ABF5BA1E-1C3D-4737-BEA7-E8232623BE6F}" type="presOf" srcId="{9AF78987-207B-416D-8BFE-6215D41ACC07}" destId="{700EC5E7-D654-4C49-AA7C-61F854C87063}" srcOrd="0" destOrd="0" presId="urn:microsoft.com/office/officeart/2005/8/layout/hierarchy2"/>
    <dgm:cxn modelId="{6DBBB73D-A4B1-44BD-8CBA-165807D074D8}" srcId="{9AF78987-207B-416D-8BFE-6215D41ACC07}" destId="{15AA8514-44EE-4E7C-8877-05348BD0BD94}" srcOrd="2" destOrd="0" parTransId="{063D338D-EBCB-4C3A-A950-426D7343E1E7}" sibTransId="{3CB1A5C2-8265-47F6-9F42-F26B880625FC}"/>
    <dgm:cxn modelId="{4A8D2155-59A5-4C9A-B22B-91EF9B00CC78}" type="presOf" srcId="{F044BD7B-15EE-461F-9C57-1A2F24E170C5}" destId="{CEA353D9-4EC1-4696-A80F-75BD8039FB36}" srcOrd="0" destOrd="0" presId="urn:microsoft.com/office/officeart/2005/8/layout/hierarchy2"/>
    <dgm:cxn modelId="{8179F390-C2AD-42DC-9EEA-F5BEAC856F6A}" type="presOf" srcId="{4F1062F7-19E2-4E99-A887-1F09D3126F62}" destId="{9AC606ED-7A36-405E-B7FF-B97A358C3D3F}" srcOrd="0" destOrd="0" presId="urn:microsoft.com/office/officeart/2005/8/layout/hierarchy2"/>
    <dgm:cxn modelId="{A2B6A491-0668-4FC3-A56C-F01D6DC2CBCD}" type="presOf" srcId="{0E93E5FD-A887-4C01-80F7-45CD0DC49310}" destId="{716E449B-655E-48E5-AB35-8670B89E5682}" srcOrd="1" destOrd="0" presId="urn:microsoft.com/office/officeart/2005/8/layout/hierarchy2"/>
    <dgm:cxn modelId="{AAC12C94-228B-443C-949D-3DEE299A4DDD}" srcId="{15AA8514-44EE-4E7C-8877-05348BD0BD94}" destId="{F044BD7B-15EE-461F-9C57-1A2F24E170C5}" srcOrd="0" destOrd="0" parTransId="{657960E7-1BB3-49DE-A4A0-DFC943DE2E3A}" sibTransId="{5F5852FE-01CB-44BF-8C05-60AB7ACCDB91}"/>
    <dgm:cxn modelId="{CEE24F9E-883C-494B-9E01-2CBA501EB741}" type="presOf" srcId="{0E93E5FD-A887-4C01-80F7-45CD0DC49310}" destId="{DEE3D5E9-C787-4383-96B3-3BBDB4D47601}" srcOrd="0" destOrd="0" presId="urn:microsoft.com/office/officeart/2005/8/layout/hierarchy2"/>
    <dgm:cxn modelId="{9E19EAAE-59C1-4192-9EBB-0F20B48299D1}" srcId="{9AF78987-207B-416D-8BFE-6215D41ACC07}" destId="{EEC03970-0D25-4664-9625-D2B07CC49CED}" srcOrd="1" destOrd="0" parTransId="{39503D28-C610-4A8D-88CD-DF7C03C89A62}" sibTransId="{CD973041-D90E-4F4C-A16E-B6E3196A912F}"/>
    <dgm:cxn modelId="{81111EB2-B5AB-45B6-9CC2-764CCA69B0E1}" type="presOf" srcId="{0B212D8E-8853-46F9-A7AE-38F5985FF29E}" destId="{CBE1FF77-3638-4845-9877-AE6E4BA1EDD3}" srcOrd="0" destOrd="0" presId="urn:microsoft.com/office/officeart/2005/8/layout/hierarchy2"/>
    <dgm:cxn modelId="{21C677B7-5E81-4D5C-ADE5-91F8928ADCEE}" type="presOf" srcId="{0C15FFEB-8E9B-49B2-90C1-92C740808E95}" destId="{B7B2A68B-F648-4271-B406-EA49D00FC753}" srcOrd="0" destOrd="0" presId="urn:microsoft.com/office/officeart/2005/8/layout/hierarchy2"/>
    <dgm:cxn modelId="{58A779C0-9E72-43BA-81C0-9CBF548A3696}" srcId="{15AA8514-44EE-4E7C-8877-05348BD0BD94}" destId="{0B212D8E-8853-46F9-A7AE-38F5985FF29E}" srcOrd="1" destOrd="0" parTransId="{F0830C45-8A78-40E7-BBA0-DE0DA64B2C01}" sibTransId="{5C8B3D7B-EB19-43E6-A68C-D580DB5E71A7}"/>
    <dgm:cxn modelId="{4C2EE5C5-D360-4698-9CFD-CC553E5FDB90}" type="presOf" srcId="{15AA8514-44EE-4E7C-8877-05348BD0BD94}" destId="{DD62C5F1-2EB0-4621-9960-79037528722D}" srcOrd="0" destOrd="0" presId="urn:microsoft.com/office/officeart/2005/8/layout/hierarchy2"/>
    <dgm:cxn modelId="{504AD5C7-4045-49CE-A677-F8AA195BA44E}" type="presOf" srcId="{657960E7-1BB3-49DE-A4A0-DFC943DE2E3A}" destId="{6591DAC7-7C0F-4DC0-8A06-566550109106}" srcOrd="1" destOrd="0" presId="urn:microsoft.com/office/officeart/2005/8/layout/hierarchy2"/>
    <dgm:cxn modelId="{15E84BCC-878D-4C25-8645-8AB49679500D}" type="presOf" srcId="{EEC03970-0D25-4664-9625-D2B07CC49CED}" destId="{783B9777-61CD-4AE0-B0C6-F070D092022D}" srcOrd="0" destOrd="0" presId="urn:microsoft.com/office/officeart/2005/8/layout/hierarchy2"/>
    <dgm:cxn modelId="{F155DFE1-3F66-443F-8D25-9DF2F147BD8F}" type="presOf" srcId="{F0830C45-8A78-40E7-BBA0-DE0DA64B2C01}" destId="{B5B7E856-D9B1-4709-8F79-255B290A368A}" srcOrd="1" destOrd="0" presId="urn:microsoft.com/office/officeart/2005/8/layout/hierarchy2"/>
    <dgm:cxn modelId="{6C6E2426-C7F0-418F-8680-91A901D1992C}" type="presParOf" srcId="{700EC5E7-D654-4C49-AA7C-61F854C87063}" destId="{F00D9099-84B4-46B6-8C1F-7C1CEA11B02C}" srcOrd="0" destOrd="0" presId="urn:microsoft.com/office/officeart/2005/8/layout/hierarchy2"/>
    <dgm:cxn modelId="{6B76F7E6-52EA-43EE-BC44-AFEE54A3602F}" type="presParOf" srcId="{F00D9099-84B4-46B6-8C1F-7C1CEA11B02C}" destId="{B7B2A68B-F648-4271-B406-EA49D00FC753}" srcOrd="0" destOrd="0" presId="urn:microsoft.com/office/officeart/2005/8/layout/hierarchy2"/>
    <dgm:cxn modelId="{9B78AA03-65A7-4AA8-8C8E-74560CD2105A}" type="presParOf" srcId="{F00D9099-84B4-46B6-8C1F-7C1CEA11B02C}" destId="{AF3E77FF-36DF-4F0B-97D4-B49B1582577E}" srcOrd="1" destOrd="0" presId="urn:microsoft.com/office/officeart/2005/8/layout/hierarchy2"/>
    <dgm:cxn modelId="{2C18A813-32E5-4150-B49C-1FF1B24CE855}" type="presParOf" srcId="{700EC5E7-D654-4C49-AA7C-61F854C87063}" destId="{7AE74EC4-C943-4A12-9F00-E286DA6E386B}" srcOrd="1" destOrd="0" presId="urn:microsoft.com/office/officeart/2005/8/layout/hierarchy2"/>
    <dgm:cxn modelId="{13F9B9BB-EF7F-4A70-8798-7A3E6E4F1161}" type="presParOf" srcId="{7AE74EC4-C943-4A12-9F00-E286DA6E386B}" destId="{783B9777-61CD-4AE0-B0C6-F070D092022D}" srcOrd="0" destOrd="0" presId="urn:microsoft.com/office/officeart/2005/8/layout/hierarchy2"/>
    <dgm:cxn modelId="{9E0171C8-7F10-41B3-8C7A-BFD316513A96}" type="presParOf" srcId="{7AE74EC4-C943-4A12-9F00-E286DA6E386B}" destId="{ED5E38CA-46CC-4D74-BB47-AFA3A9F17B7C}" srcOrd="1" destOrd="0" presId="urn:microsoft.com/office/officeart/2005/8/layout/hierarchy2"/>
    <dgm:cxn modelId="{B1566AF4-5BDA-438D-AED0-E56F6874072E}" type="presParOf" srcId="{700EC5E7-D654-4C49-AA7C-61F854C87063}" destId="{B1BA5AA2-2F63-4BF8-9927-E010CC3AB5D2}" srcOrd="2" destOrd="0" presId="urn:microsoft.com/office/officeart/2005/8/layout/hierarchy2"/>
    <dgm:cxn modelId="{DCCD410E-433F-402D-B489-67F0EBA95A81}" type="presParOf" srcId="{B1BA5AA2-2F63-4BF8-9927-E010CC3AB5D2}" destId="{DD62C5F1-2EB0-4621-9960-79037528722D}" srcOrd="0" destOrd="0" presId="urn:microsoft.com/office/officeart/2005/8/layout/hierarchy2"/>
    <dgm:cxn modelId="{A99F9C62-310E-448B-BB27-B9CF099155FA}" type="presParOf" srcId="{B1BA5AA2-2F63-4BF8-9927-E010CC3AB5D2}" destId="{F0170C1F-7DB6-470E-B222-72DCBA3E18F6}" srcOrd="1" destOrd="0" presId="urn:microsoft.com/office/officeart/2005/8/layout/hierarchy2"/>
    <dgm:cxn modelId="{0D419F15-CD12-4EEC-B3D7-1C5D06DF88BB}" type="presParOf" srcId="{F0170C1F-7DB6-470E-B222-72DCBA3E18F6}" destId="{8B91805E-93AC-4062-A9E0-5EC9D2182E23}" srcOrd="0" destOrd="0" presId="urn:microsoft.com/office/officeart/2005/8/layout/hierarchy2"/>
    <dgm:cxn modelId="{E6BDA79A-8310-449D-8F81-8F3E27A7B827}" type="presParOf" srcId="{8B91805E-93AC-4062-A9E0-5EC9D2182E23}" destId="{6591DAC7-7C0F-4DC0-8A06-566550109106}" srcOrd="0" destOrd="0" presId="urn:microsoft.com/office/officeart/2005/8/layout/hierarchy2"/>
    <dgm:cxn modelId="{90F9C654-21CC-4A99-BAB2-E01918B95B39}" type="presParOf" srcId="{F0170C1F-7DB6-470E-B222-72DCBA3E18F6}" destId="{C808D40F-3D87-42AE-A0CA-705ADDF7F627}" srcOrd="1" destOrd="0" presId="urn:microsoft.com/office/officeart/2005/8/layout/hierarchy2"/>
    <dgm:cxn modelId="{344077B2-1218-40D1-AAA3-40560ECFCC87}" type="presParOf" srcId="{C808D40F-3D87-42AE-A0CA-705ADDF7F627}" destId="{CEA353D9-4EC1-4696-A80F-75BD8039FB36}" srcOrd="0" destOrd="0" presId="urn:microsoft.com/office/officeart/2005/8/layout/hierarchy2"/>
    <dgm:cxn modelId="{D352ABC6-7D93-4B23-AAF1-A8482DF70A8F}" type="presParOf" srcId="{C808D40F-3D87-42AE-A0CA-705ADDF7F627}" destId="{F50A4984-4680-49DE-B75F-710639AFE368}" srcOrd="1" destOrd="0" presId="urn:microsoft.com/office/officeart/2005/8/layout/hierarchy2"/>
    <dgm:cxn modelId="{8E419031-5937-4625-8CBB-0EDB23852B0E}" type="presParOf" srcId="{F0170C1F-7DB6-470E-B222-72DCBA3E18F6}" destId="{1E5312AF-25C5-4DE3-BF25-5668CED62411}" srcOrd="2" destOrd="0" presId="urn:microsoft.com/office/officeart/2005/8/layout/hierarchy2"/>
    <dgm:cxn modelId="{B446402C-2897-4C3D-B185-7DF72934D5B0}" type="presParOf" srcId="{1E5312AF-25C5-4DE3-BF25-5668CED62411}" destId="{B5B7E856-D9B1-4709-8F79-255B290A368A}" srcOrd="0" destOrd="0" presId="urn:microsoft.com/office/officeart/2005/8/layout/hierarchy2"/>
    <dgm:cxn modelId="{BAAC1531-C82D-4D20-B4E1-401727BEF92E}" type="presParOf" srcId="{F0170C1F-7DB6-470E-B222-72DCBA3E18F6}" destId="{FA8DB65A-48C2-4206-89FF-0F5018E8699C}" srcOrd="3" destOrd="0" presId="urn:microsoft.com/office/officeart/2005/8/layout/hierarchy2"/>
    <dgm:cxn modelId="{5E62840A-6FD3-4A1D-991D-AC0C57392A81}" type="presParOf" srcId="{FA8DB65A-48C2-4206-89FF-0F5018E8699C}" destId="{CBE1FF77-3638-4845-9877-AE6E4BA1EDD3}" srcOrd="0" destOrd="0" presId="urn:microsoft.com/office/officeart/2005/8/layout/hierarchy2"/>
    <dgm:cxn modelId="{A4B870A3-58DE-4FB1-97A1-39147A41D653}" type="presParOf" srcId="{FA8DB65A-48C2-4206-89FF-0F5018E8699C}" destId="{9CBECC0D-9BF4-4054-A87F-19E84A8B8825}" srcOrd="1" destOrd="0" presId="urn:microsoft.com/office/officeart/2005/8/layout/hierarchy2"/>
    <dgm:cxn modelId="{5EDA0F74-5288-401C-9098-CBD884010E2B}" type="presParOf" srcId="{F0170C1F-7DB6-470E-B222-72DCBA3E18F6}" destId="{DEE3D5E9-C787-4383-96B3-3BBDB4D47601}" srcOrd="4" destOrd="0" presId="urn:microsoft.com/office/officeart/2005/8/layout/hierarchy2"/>
    <dgm:cxn modelId="{1A9599F0-D320-4AFF-816D-386D06525D69}" type="presParOf" srcId="{DEE3D5E9-C787-4383-96B3-3BBDB4D47601}" destId="{716E449B-655E-48E5-AB35-8670B89E5682}" srcOrd="0" destOrd="0" presId="urn:microsoft.com/office/officeart/2005/8/layout/hierarchy2"/>
    <dgm:cxn modelId="{86B282B8-B5ED-49E3-A0FD-25FCC4652D31}" type="presParOf" srcId="{F0170C1F-7DB6-470E-B222-72DCBA3E18F6}" destId="{701C8BAC-4DD2-4AE7-A534-DBD4C7D1195D}" srcOrd="5" destOrd="0" presId="urn:microsoft.com/office/officeart/2005/8/layout/hierarchy2"/>
    <dgm:cxn modelId="{4DC9F89B-69B1-4220-8D3D-0BFEAC5599E7}" type="presParOf" srcId="{701C8BAC-4DD2-4AE7-A534-DBD4C7D1195D}" destId="{9AC606ED-7A36-405E-B7FF-B97A358C3D3F}" srcOrd="0" destOrd="0" presId="urn:microsoft.com/office/officeart/2005/8/layout/hierarchy2"/>
    <dgm:cxn modelId="{F1C3C3C3-183C-4D4F-8C50-92ABD3AA7A34}" type="presParOf" srcId="{701C8BAC-4DD2-4AE7-A534-DBD4C7D1195D}" destId="{91404C43-D2A6-4F0F-960C-7C64EB35F27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8F0B4-27D4-46D0-A9D6-3AB2EF0EE79B}">
      <dsp:nvSpPr>
        <dsp:cNvPr id="0" name=""/>
        <dsp:cNvSpPr/>
      </dsp:nvSpPr>
      <dsp:spPr>
        <a:xfrm>
          <a:off x="133069" y="1912739"/>
          <a:ext cx="3321843" cy="1660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u="sng" kern="1200" dirty="0"/>
            <a:t>Abuse </a:t>
          </a:r>
          <a:r>
            <a:rPr lang="en-US" sz="1800" kern="1200" dirty="0"/>
            <a:t>= the willful infliction of injury, unreasonable confinement, intimidation, or punishment with resulting physical harm, pain or mental anguish. </a:t>
          </a:r>
        </a:p>
      </dsp:txBody>
      <dsp:txXfrm>
        <a:off x="181716" y="1961386"/>
        <a:ext cx="3224549" cy="1563627"/>
      </dsp:txXfrm>
    </dsp:sp>
    <dsp:sp modelId="{2C7A7DE2-09E0-44A5-BE5D-E81C52AA0B5A}">
      <dsp:nvSpPr>
        <dsp:cNvPr id="0" name=""/>
        <dsp:cNvSpPr/>
      </dsp:nvSpPr>
      <dsp:spPr>
        <a:xfrm rot="18289469">
          <a:off x="2955894" y="1760923"/>
          <a:ext cx="2326773" cy="54492"/>
        </a:xfrm>
        <a:custGeom>
          <a:avLst/>
          <a:gdLst/>
          <a:ahLst/>
          <a:cxnLst/>
          <a:rect l="0" t="0" r="0" b="0"/>
          <a:pathLst>
            <a:path>
              <a:moveTo>
                <a:pt x="0" y="27246"/>
              </a:moveTo>
              <a:lnTo>
                <a:pt x="2326773" y="272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4061112" y="1730000"/>
        <a:ext cx="116338" cy="116338"/>
      </dsp:txXfrm>
    </dsp:sp>
    <dsp:sp modelId="{70CF8A79-76C9-4640-8D4D-BD3F32F4773D}">
      <dsp:nvSpPr>
        <dsp:cNvPr id="0" name=""/>
        <dsp:cNvSpPr/>
      </dsp:nvSpPr>
      <dsp:spPr>
        <a:xfrm>
          <a:off x="4783650" y="2678"/>
          <a:ext cx="3321843" cy="166092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Includes withholding goods or services that are necessary to attain or maintain physical, mental, and psychosocial well-being. </a:t>
          </a:r>
        </a:p>
      </dsp:txBody>
      <dsp:txXfrm>
        <a:off x="4832297" y="51325"/>
        <a:ext cx="3224549" cy="1563627"/>
      </dsp:txXfrm>
    </dsp:sp>
    <dsp:sp modelId="{15A1F6C8-D0F2-41D0-981E-E55BC6824816}">
      <dsp:nvSpPr>
        <dsp:cNvPr id="0" name=""/>
        <dsp:cNvSpPr/>
      </dsp:nvSpPr>
      <dsp:spPr>
        <a:xfrm>
          <a:off x="3454912" y="2715953"/>
          <a:ext cx="1328737" cy="54492"/>
        </a:xfrm>
        <a:custGeom>
          <a:avLst/>
          <a:gdLst/>
          <a:ahLst/>
          <a:cxnLst/>
          <a:rect l="0" t="0" r="0" b="0"/>
          <a:pathLst>
            <a:path>
              <a:moveTo>
                <a:pt x="0" y="27246"/>
              </a:moveTo>
              <a:lnTo>
                <a:pt x="1328737" y="272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086063" y="2709981"/>
        <a:ext cx="66436" cy="66436"/>
      </dsp:txXfrm>
    </dsp:sp>
    <dsp:sp modelId="{1D9453BF-0277-4CD2-A305-D1BA3465BD1B}">
      <dsp:nvSpPr>
        <dsp:cNvPr id="0" name=""/>
        <dsp:cNvSpPr/>
      </dsp:nvSpPr>
      <dsp:spPr>
        <a:xfrm>
          <a:off x="4783650" y="1912739"/>
          <a:ext cx="3321843" cy="166092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Includes verbal abuse, sexual abuse, physical abuse, and mental abuse including abuse caused through the use of technology. </a:t>
          </a:r>
        </a:p>
      </dsp:txBody>
      <dsp:txXfrm>
        <a:off x="4832297" y="1961386"/>
        <a:ext cx="3224549" cy="1563627"/>
      </dsp:txXfrm>
    </dsp:sp>
    <dsp:sp modelId="{67A9622C-2284-446D-ADD7-7037A6B4FEA2}">
      <dsp:nvSpPr>
        <dsp:cNvPr id="0" name=""/>
        <dsp:cNvSpPr/>
      </dsp:nvSpPr>
      <dsp:spPr>
        <a:xfrm rot="3310531">
          <a:off x="2955894" y="3670983"/>
          <a:ext cx="2326773" cy="54492"/>
        </a:xfrm>
        <a:custGeom>
          <a:avLst/>
          <a:gdLst/>
          <a:ahLst/>
          <a:cxnLst/>
          <a:rect l="0" t="0" r="0" b="0"/>
          <a:pathLst>
            <a:path>
              <a:moveTo>
                <a:pt x="0" y="27246"/>
              </a:moveTo>
              <a:lnTo>
                <a:pt x="2326773" y="272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4061112" y="3640060"/>
        <a:ext cx="116338" cy="116338"/>
      </dsp:txXfrm>
    </dsp:sp>
    <dsp:sp modelId="{B0111F35-9EBF-492C-A015-EA7CF30ADB54}">
      <dsp:nvSpPr>
        <dsp:cNvPr id="0" name=""/>
        <dsp:cNvSpPr/>
      </dsp:nvSpPr>
      <dsp:spPr>
        <a:xfrm>
          <a:off x="4783650" y="3822799"/>
          <a:ext cx="3321843" cy="166092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Instances of abuse of all residents, irrespective of any mental or physical condition, cause physical harm, pain or mental anguish. </a:t>
          </a:r>
        </a:p>
      </dsp:txBody>
      <dsp:txXfrm>
        <a:off x="4832297" y="3871446"/>
        <a:ext cx="3224549" cy="1563627"/>
      </dsp:txXfrm>
    </dsp:sp>
    <dsp:sp modelId="{639C6B28-1DA4-4528-A877-133784B49631}">
      <dsp:nvSpPr>
        <dsp:cNvPr id="0" name=""/>
        <dsp:cNvSpPr/>
      </dsp:nvSpPr>
      <dsp:spPr>
        <a:xfrm>
          <a:off x="133069" y="3822799"/>
          <a:ext cx="3321843" cy="1660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u="sng" kern="1200" dirty="0"/>
            <a:t>Willful</a:t>
          </a:r>
          <a:r>
            <a:rPr lang="en-US" sz="1800" kern="1200" dirty="0"/>
            <a:t> = the individual acted deliberately, not that the individual must have intended to inflict injury or harm.</a:t>
          </a:r>
        </a:p>
      </dsp:txBody>
      <dsp:txXfrm>
        <a:off x="181716" y="3871446"/>
        <a:ext cx="3224549" cy="1563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8369C0-7EB1-4746-A0DE-F75CD026A29A}">
      <dsp:nvSpPr>
        <dsp:cNvPr id="0" name=""/>
        <dsp:cNvSpPr/>
      </dsp:nvSpPr>
      <dsp:spPr>
        <a:xfrm>
          <a:off x="616743" y="0"/>
          <a:ext cx="4862513" cy="4862513"/>
        </a:xfrm>
        <a:prstGeom prst="diamond">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6DE7B581-6851-4EC6-8A22-545E7831D83B}">
      <dsp:nvSpPr>
        <dsp:cNvPr id="0" name=""/>
        <dsp:cNvSpPr/>
      </dsp:nvSpPr>
      <dsp:spPr>
        <a:xfrm>
          <a:off x="1078681" y="461938"/>
          <a:ext cx="1896380" cy="189638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Examples of physical abuse</a:t>
          </a:r>
        </a:p>
      </dsp:txBody>
      <dsp:txXfrm>
        <a:off x="1171255" y="554512"/>
        <a:ext cx="1711232" cy="1711232"/>
      </dsp:txXfrm>
    </dsp:sp>
    <dsp:sp modelId="{C96B3584-444D-4FEE-9B08-C807BA66112C}">
      <dsp:nvSpPr>
        <dsp:cNvPr id="0" name=""/>
        <dsp:cNvSpPr/>
      </dsp:nvSpPr>
      <dsp:spPr>
        <a:xfrm>
          <a:off x="3120937" y="461938"/>
          <a:ext cx="1896380" cy="18963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Examples of verbal abuse </a:t>
          </a:r>
        </a:p>
      </dsp:txBody>
      <dsp:txXfrm>
        <a:off x="3213511" y="554512"/>
        <a:ext cx="1711232" cy="1711232"/>
      </dsp:txXfrm>
    </dsp:sp>
    <dsp:sp modelId="{ACA0AA83-5A5F-49BA-A43D-8287E0EBC49B}">
      <dsp:nvSpPr>
        <dsp:cNvPr id="0" name=""/>
        <dsp:cNvSpPr/>
      </dsp:nvSpPr>
      <dsp:spPr>
        <a:xfrm>
          <a:off x="1078681" y="2504194"/>
          <a:ext cx="1896380" cy="18963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Examples of mental abuse</a:t>
          </a:r>
        </a:p>
      </dsp:txBody>
      <dsp:txXfrm>
        <a:off x="1171255" y="2596768"/>
        <a:ext cx="1711232" cy="1711232"/>
      </dsp:txXfrm>
    </dsp:sp>
    <dsp:sp modelId="{7406D330-CEC5-4B2D-AFE3-9F8D928E24F9}">
      <dsp:nvSpPr>
        <dsp:cNvPr id="0" name=""/>
        <dsp:cNvSpPr/>
      </dsp:nvSpPr>
      <dsp:spPr>
        <a:xfrm>
          <a:off x="3120937" y="2504194"/>
          <a:ext cx="1896380" cy="189638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Examples of sexual abuse </a:t>
          </a:r>
        </a:p>
      </dsp:txBody>
      <dsp:txXfrm>
        <a:off x="3213511" y="2596768"/>
        <a:ext cx="1711232" cy="17112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15B1FA-E4E3-4AD1-9890-3A20BDCCEA01}">
      <dsp:nvSpPr>
        <dsp:cNvPr id="0" name=""/>
        <dsp:cNvSpPr/>
      </dsp:nvSpPr>
      <dsp:spPr>
        <a:xfrm>
          <a:off x="1573305" y="1420"/>
          <a:ext cx="6293222" cy="1455585"/>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106" tIns="369719" rIns="122106" bIns="369719" numCol="1" spcCol="1270" anchor="ctr" anchorCtr="0">
          <a:noAutofit/>
        </a:bodyPr>
        <a:lstStyle/>
        <a:p>
          <a:pPr marL="0" lvl="0" indent="0" algn="l" defTabSz="800100">
            <a:lnSpc>
              <a:spcPct val="90000"/>
            </a:lnSpc>
            <a:spcBef>
              <a:spcPct val="0"/>
            </a:spcBef>
            <a:spcAft>
              <a:spcPct val="35000"/>
            </a:spcAft>
            <a:buNone/>
          </a:pPr>
          <a:r>
            <a:rPr lang="en-US" sz="1800" kern="1200"/>
            <a:t>Be aware of changes in residents’ mood or level of interaction. Report changes to the supervisor for investigation.</a:t>
          </a:r>
        </a:p>
      </dsp:txBody>
      <dsp:txXfrm>
        <a:off x="1573305" y="1420"/>
        <a:ext cx="6293222" cy="1455585"/>
      </dsp:txXfrm>
    </dsp:sp>
    <dsp:sp modelId="{82E35887-83D9-4F99-9D0F-5478254A9167}">
      <dsp:nvSpPr>
        <dsp:cNvPr id="0" name=""/>
        <dsp:cNvSpPr/>
      </dsp:nvSpPr>
      <dsp:spPr>
        <a:xfrm>
          <a:off x="0" y="1420"/>
          <a:ext cx="1573305" cy="145558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3254" tIns="143780" rIns="83254" bIns="143780" numCol="1" spcCol="1270" anchor="ctr" anchorCtr="0">
          <a:noAutofit/>
        </a:bodyPr>
        <a:lstStyle/>
        <a:p>
          <a:pPr marL="0" lvl="0" indent="0" algn="ctr" defTabSz="1022350">
            <a:lnSpc>
              <a:spcPct val="90000"/>
            </a:lnSpc>
            <a:spcBef>
              <a:spcPct val="0"/>
            </a:spcBef>
            <a:spcAft>
              <a:spcPct val="35000"/>
            </a:spcAft>
            <a:buNone/>
          </a:pPr>
          <a:r>
            <a:rPr lang="en-US" sz="2300" kern="1200"/>
            <a:t>Be</a:t>
          </a:r>
        </a:p>
      </dsp:txBody>
      <dsp:txXfrm>
        <a:off x="0" y="1420"/>
        <a:ext cx="1573305" cy="1455585"/>
      </dsp:txXfrm>
    </dsp:sp>
    <dsp:sp modelId="{FBD066ED-88FD-4107-9145-FC731685B10D}">
      <dsp:nvSpPr>
        <dsp:cNvPr id="0" name=""/>
        <dsp:cNvSpPr/>
      </dsp:nvSpPr>
      <dsp:spPr>
        <a:xfrm>
          <a:off x="1573305" y="1544340"/>
          <a:ext cx="6293222" cy="1455585"/>
        </a:xfrm>
        <a:prstGeom prst="rect">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106" tIns="369719" rIns="122106" bIns="369719" numCol="1" spcCol="1270" anchor="ctr" anchorCtr="0">
          <a:noAutofit/>
        </a:bodyPr>
        <a:lstStyle/>
        <a:p>
          <a:pPr marL="0" lvl="0" indent="0" algn="l" defTabSz="800100">
            <a:lnSpc>
              <a:spcPct val="90000"/>
            </a:lnSpc>
            <a:spcBef>
              <a:spcPct val="0"/>
            </a:spcBef>
            <a:spcAft>
              <a:spcPct val="35000"/>
            </a:spcAft>
            <a:buNone/>
          </a:pPr>
          <a:r>
            <a:rPr lang="en-US" sz="1800" kern="1200"/>
            <a:t>Safeguard residents’ belongings. Report high value items to the supervisor for safe-keeping.</a:t>
          </a:r>
        </a:p>
      </dsp:txBody>
      <dsp:txXfrm>
        <a:off x="1573305" y="1544340"/>
        <a:ext cx="6293222" cy="1455585"/>
      </dsp:txXfrm>
    </dsp:sp>
    <dsp:sp modelId="{EE769984-3B4C-43A0-A523-AC6D2BADFF16}">
      <dsp:nvSpPr>
        <dsp:cNvPr id="0" name=""/>
        <dsp:cNvSpPr/>
      </dsp:nvSpPr>
      <dsp:spPr>
        <a:xfrm>
          <a:off x="0" y="1556203"/>
          <a:ext cx="1573305" cy="1455585"/>
        </a:xfrm>
        <a:prstGeom prst="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3254" tIns="143780" rIns="83254" bIns="143780" numCol="1" spcCol="1270" anchor="ctr" anchorCtr="0">
          <a:noAutofit/>
        </a:bodyPr>
        <a:lstStyle/>
        <a:p>
          <a:pPr marL="0" lvl="0" indent="0" algn="ctr" defTabSz="1022350">
            <a:lnSpc>
              <a:spcPct val="90000"/>
            </a:lnSpc>
            <a:spcBef>
              <a:spcPct val="0"/>
            </a:spcBef>
            <a:spcAft>
              <a:spcPct val="35000"/>
            </a:spcAft>
            <a:buNone/>
          </a:pPr>
          <a:r>
            <a:rPr lang="en-US" sz="2300" kern="1200"/>
            <a:t>Safeguard</a:t>
          </a:r>
        </a:p>
      </dsp:txBody>
      <dsp:txXfrm>
        <a:off x="0" y="1556203"/>
        <a:ext cx="1573305" cy="1455585"/>
      </dsp:txXfrm>
    </dsp:sp>
    <dsp:sp modelId="{12145397-A5B2-468A-99B1-509FD954C97D}">
      <dsp:nvSpPr>
        <dsp:cNvPr id="0" name=""/>
        <dsp:cNvSpPr/>
      </dsp:nvSpPr>
      <dsp:spPr>
        <a:xfrm>
          <a:off x="1573305" y="3087261"/>
          <a:ext cx="6293222" cy="1455585"/>
        </a:xfrm>
        <a:prstGeom prst="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106" tIns="369719" rIns="122106" bIns="369719" numCol="1" spcCol="1270" anchor="ctr" anchorCtr="0">
          <a:noAutofit/>
        </a:bodyPr>
        <a:lstStyle/>
        <a:p>
          <a:pPr marL="0" lvl="0" indent="0" algn="l" defTabSz="800100">
            <a:lnSpc>
              <a:spcPct val="90000"/>
            </a:lnSpc>
            <a:spcBef>
              <a:spcPct val="0"/>
            </a:spcBef>
            <a:spcAft>
              <a:spcPct val="35000"/>
            </a:spcAft>
            <a:buNone/>
          </a:pPr>
          <a:r>
            <a:rPr lang="en-US" sz="1800" kern="1200"/>
            <a:t>Report all skin changes and injuries right away to the supervisor. </a:t>
          </a:r>
        </a:p>
      </dsp:txBody>
      <dsp:txXfrm>
        <a:off x="1573305" y="3087261"/>
        <a:ext cx="6293222" cy="1455585"/>
      </dsp:txXfrm>
    </dsp:sp>
    <dsp:sp modelId="{49C12D45-C247-420E-8009-BE6C1E9ACDB2}">
      <dsp:nvSpPr>
        <dsp:cNvPr id="0" name=""/>
        <dsp:cNvSpPr/>
      </dsp:nvSpPr>
      <dsp:spPr>
        <a:xfrm>
          <a:off x="0" y="3087261"/>
          <a:ext cx="1573305" cy="1455585"/>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3254" tIns="143780" rIns="83254" bIns="143780" numCol="1" spcCol="1270" anchor="ctr" anchorCtr="0">
          <a:noAutofit/>
        </a:bodyPr>
        <a:lstStyle/>
        <a:p>
          <a:pPr marL="0" lvl="0" indent="0" algn="ctr" defTabSz="1022350">
            <a:lnSpc>
              <a:spcPct val="90000"/>
            </a:lnSpc>
            <a:spcBef>
              <a:spcPct val="0"/>
            </a:spcBef>
            <a:spcAft>
              <a:spcPct val="35000"/>
            </a:spcAft>
            <a:buNone/>
          </a:pPr>
          <a:r>
            <a:rPr lang="en-US" sz="2300" kern="1200"/>
            <a:t>Report</a:t>
          </a:r>
        </a:p>
      </dsp:txBody>
      <dsp:txXfrm>
        <a:off x="0" y="3087261"/>
        <a:ext cx="1573305" cy="14555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2A68B-F648-4271-B406-EA49D00FC753}">
      <dsp:nvSpPr>
        <dsp:cNvPr id="0" name=""/>
        <dsp:cNvSpPr/>
      </dsp:nvSpPr>
      <dsp:spPr>
        <a:xfrm>
          <a:off x="882055" y="1349"/>
          <a:ext cx="2482369" cy="12411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Know</a:t>
          </a:r>
        </a:p>
      </dsp:txBody>
      <dsp:txXfrm>
        <a:off x="918408" y="37702"/>
        <a:ext cx="2409663" cy="1168478"/>
      </dsp:txXfrm>
    </dsp:sp>
    <dsp:sp modelId="{783B9777-61CD-4AE0-B0C6-F070D092022D}">
      <dsp:nvSpPr>
        <dsp:cNvPr id="0" name=""/>
        <dsp:cNvSpPr/>
      </dsp:nvSpPr>
      <dsp:spPr>
        <a:xfrm>
          <a:off x="882055" y="1428711"/>
          <a:ext cx="2482369" cy="12411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Understand</a:t>
          </a:r>
        </a:p>
      </dsp:txBody>
      <dsp:txXfrm>
        <a:off x="918408" y="1465064"/>
        <a:ext cx="2409663" cy="1168478"/>
      </dsp:txXfrm>
    </dsp:sp>
    <dsp:sp modelId="{DD62C5F1-2EB0-4621-9960-79037528722D}">
      <dsp:nvSpPr>
        <dsp:cNvPr id="0" name=""/>
        <dsp:cNvSpPr/>
      </dsp:nvSpPr>
      <dsp:spPr>
        <a:xfrm>
          <a:off x="882055" y="2856074"/>
          <a:ext cx="2482369" cy="12411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Respond</a:t>
          </a:r>
        </a:p>
      </dsp:txBody>
      <dsp:txXfrm>
        <a:off x="918408" y="2892427"/>
        <a:ext cx="2409663" cy="1168478"/>
      </dsp:txXfrm>
    </dsp:sp>
    <dsp:sp modelId="{8B91805E-93AC-4062-A9E0-5EC9D2182E23}">
      <dsp:nvSpPr>
        <dsp:cNvPr id="0" name=""/>
        <dsp:cNvSpPr/>
      </dsp:nvSpPr>
      <dsp:spPr>
        <a:xfrm rot="18289469">
          <a:off x="2991516" y="2742770"/>
          <a:ext cx="1738766" cy="40429"/>
        </a:xfrm>
        <a:custGeom>
          <a:avLst/>
          <a:gdLst/>
          <a:ahLst/>
          <a:cxnLst/>
          <a:rect l="0" t="0" r="0" b="0"/>
          <a:pathLst>
            <a:path>
              <a:moveTo>
                <a:pt x="0" y="20214"/>
              </a:moveTo>
              <a:lnTo>
                <a:pt x="1738766" y="20214"/>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3817430" y="2719516"/>
        <a:ext cx="86938" cy="86938"/>
      </dsp:txXfrm>
    </dsp:sp>
    <dsp:sp modelId="{CEA353D9-4EC1-4696-A80F-75BD8039FB36}">
      <dsp:nvSpPr>
        <dsp:cNvPr id="0" name=""/>
        <dsp:cNvSpPr/>
      </dsp:nvSpPr>
      <dsp:spPr>
        <a:xfrm>
          <a:off x="4357373" y="1428711"/>
          <a:ext cx="2482369" cy="124118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Stop</a:t>
          </a:r>
        </a:p>
      </dsp:txBody>
      <dsp:txXfrm>
        <a:off x="4393726" y="1465064"/>
        <a:ext cx="2409663" cy="1168478"/>
      </dsp:txXfrm>
    </dsp:sp>
    <dsp:sp modelId="{1E5312AF-25C5-4DE3-BF25-5668CED62411}">
      <dsp:nvSpPr>
        <dsp:cNvPr id="0" name=""/>
        <dsp:cNvSpPr/>
      </dsp:nvSpPr>
      <dsp:spPr>
        <a:xfrm>
          <a:off x="3364425" y="3456451"/>
          <a:ext cx="992947" cy="40429"/>
        </a:xfrm>
        <a:custGeom>
          <a:avLst/>
          <a:gdLst/>
          <a:ahLst/>
          <a:cxnLst/>
          <a:rect l="0" t="0" r="0" b="0"/>
          <a:pathLst>
            <a:path>
              <a:moveTo>
                <a:pt x="0" y="20214"/>
              </a:moveTo>
              <a:lnTo>
                <a:pt x="992947" y="20214"/>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836075" y="3451843"/>
        <a:ext cx="49647" cy="49647"/>
      </dsp:txXfrm>
    </dsp:sp>
    <dsp:sp modelId="{CBE1FF77-3638-4845-9877-AE6E4BA1EDD3}">
      <dsp:nvSpPr>
        <dsp:cNvPr id="0" name=""/>
        <dsp:cNvSpPr/>
      </dsp:nvSpPr>
      <dsp:spPr>
        <a:xfrm>
          <a:off x="4357373" y="2856074"/>
          <a:ext cx="2482369" cy="124118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Protect</a:t>
          </a:r>
        </a:p>
      </dsp:txBody>
      <dsp:txXfrm>
        <a:off x="4393726" y="2892427"/>
        <a:ext cx="2409663" cy="1168478"/>
      </dsp:txXfrm>
    </dsp:sp>
    <dsp:sp modelId="{DEE3D5E9-C787-4383-96B3-3BBDB4D47601}">
      <dsp:nvSpPr>
        <dsp:cNvPr id="0" name=""/>
        <dsp:cNvSpPr/>
      </dsp:nvSpPr>
      <dsp:spPr>
        <a:xfrm rot="3310531">
          <a:off x="2991516" y="4170133"/>
          <a:ext cx="1738766" cy="40429"/>
        </a:xfrm>
        <a:custGeom>
          <a:avLst/>
          <a:gdLst/>
          <a:ahLst/>
          <a:cxnLst/>
          <a:rect l="0" t="0" r="0" b="0"/>
          <a:pathLst>
            <a:path>
              <a:moveTo>
                <a:pt x="0" y="20214"/>
              </a:moveTo>
              <a:lnTo>
                <a:pt x="1738766" y="20214"/>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3817430" y="4146878"/>
        <a:ext cx="86938" cy="86938"/>
      </dsp:txXfrm>
    </dsp:sp>
    <dsp:sp modelId="{9AC606ED-7A36-405E-B7FF-B97A358C3D3F}">
      <dsp:nvSpPr>
        <dsp:cNvPr id="0" name=""/>
        <dsp:cNvSpPr/>
      </dsp:nvSpPr>
      <dsp:spPr>
        <a:xfrm>
          <a:off x="4357373" y="4283436"/>
          <a:ext cx="2482369" cy="124118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a:t>Report</a:t>
          </a:r>
        </a:p>
      </dsp:txBody>
      <dsp:txXfrm>
        <a:off x="4393726" y="4319789"/>
        <a:ext cx="2409663" cy="11684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5/13/2019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dirty="0"/>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5/13/2019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dirty="0"/>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  </a:t>
            </a:r>
            <a:r>
              <a:rPr lang="en-US" dirty="0"/>
              <a:t>As attendees enter the room, this slide should be on the screen.  Be certain each person signs the attendance sheet or uses whatever facility method tracks their attendance at in-services.  Introduce yourself and the topic of competency Abuse, Neglect, Misappropriation and Exploitation  </a:t>
            </a:r>
          </a:p>
          <a:p>
            <a:pPr marL="171450" indent="-171450">
              <a:buFont typeface="Wingdings" panose="05000000000000000000" pitchFamily="2" charset="2"/>
              <a:buChar char="v"/>
            </a:pPr>
            <a:endParaRPr lang="en-US" i="1" dirty="0"/>
          </a:p>
          <a:p>
            <a:pPr marL="171450" indent="-171450">
              <a:buFont typeface="Wingdings" panose="05000000000000000000" pitchFamily="2" charset="2"/>
              <a:buChar char="v"/>
            </a:pPr>
            <a:r>
              <a:rPr lang="en-US" i="1" dirty="0"/>
              <a:t>NOTE TO SPEAKER:  </a:t>
            </a:r>
            <a:r>
              <a:rPr lang="en-US" dirty="0"/>
              <a:t>Whenever you see the symbol to the left in the speaker’s notes, please read the associated instructions.  </a:t>
            </a:r>
            <a:r>
              <a:rPr lang="en-US" b="1" u="sng" dirty="0"/>
              <a:t>Whenever you see bold and underlined content in the speaker’s notes, please emphasize this information to the attendees.  You could subtly hint that it may be on the test.</a:t>
            </a:r>
            <a:endParaRPr 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a:t>
            </a:fld>
            <a:endParaRPr lang="en-US" dirty="0"/>
          </a:p>
        </p:txBody>
      </p:sp>
    </p:spTree>
    <p:extLst>
      <p:ext uri="{BB962C8B-B14F-4D97-AF65-F5344CB8AC3E}">
        <p14:creationId xmlns:p14="http://schemas.microsoft.com/office/powerpoint/2010/main" val="1106785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Definitions – Neglect</a:t>
            </a:r>
            <a:r>
              <a:rPr lang="en-US" baseline="0" dirty="0"/>
              <a:t> </a:t>
            </a:r>
          </a:p>
          <a:p>
            <a:endParaRPr lang="en-US" baseline="0" dirty="0"/>
          </a:p>
          <a:p>
            <a:r>
              <a:rPr lang="en-US" baseline="0" dirty="0"/>
              <a:t>This is a term that we truly need to understand.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Examples of neglect</a:t>
            </a:r>
            <a:r>
              <a:rPr lang="en-US" sz="1200" dirty="0"/>
              <a:t>: not giving the resident a meal because you think they may not eat, not doing the care that the care plan says </a:t>
            </a:r>
          </a:p>
          <a:p>
            <a:r>
              <a:rPr lang="en-US" dirty="0"/>
              <a:t>Ask participants to list</a:t>
            </a:r>
            <a:r>
              <a:rPr lang="en-US" baseline="0" dirty="0"/>
              <a:t> examples and discuss</a:t>
            </a:r>
            <a:endParaRPr lang="en-US" dirty="0"/>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11</a:t>
            </a:fld>
            <a:endParaRPr lang="en-US" dirty="0"/>
          </a:p>
        </p:txBody>
      </p:sp>
    </p:spTree>
    <p:extLst>
      <p:ext uri="{BB962C8B-B14F-4D97-AF65-F5344CB8AC3E}">
        <p14:creationId xmlns:p14="http://schemas.microsoft.com/office/powerpoint/2010/main" val="3881027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Definitions…</a:t>
            </a:r>
          </a:p>
          <a:p>
            <a:endParaRPr lang="en-US" dirty="0"/>
          </a:p>
          <a:p>
            <a:r>
              <a:rPr lang="en-US" dirty="0"/>
              <a:t>Injuries of unknown source must be investigated and a cause identified—as</a:t>
            </a:r>
            <a:r>
              <a:rPr lang="en-US" baseline="0" dirty="0"/>
              <a:t> injuries without a known reason could indicate abuse</a:t>
            </a:r>
          </a:p>
          <a:p>
            <a:endParaRPr lang="en-US" baseline="0" dirty="0"/>
          </a:p>
          <a:p>
            <a:pPr lvl="0"/>
            <a:r>
              <a:rPr lang="en-US" sz="1200" b="1" kern="1200" dirty="0">
                <a:solidFill>
                  <a:schemeClr val="tx1"/>
                </a:solidFill>
                <a:effectLst/>
                <a:latin typeface="+mn-lt"/>
                <a:ea typeface="+mn-ea"/>
                <a:cs typeface="+mn-cs"/>
              </a:rPr>
              <a:t>Injuries of Unknown Origin:  An injury should be classified as an injury of unknown source when both of the following conditions are met:</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source of the injury was not observed by any person or the source of the </a:t>
            </a:r>
          </a:p>
          <a:p>
            <a:pPr lvl="0"/>
            <a:r>
              <a:rPr lang="en-US" sz="1200" kern="1200" dirty="0">
                <a:solidFill>
                  <a:schemeClr val="tx1"/>
                </a:solidFill>
                <a:effectLst/>
                <a:latin typeface="+mn-lt"/>
                <a:ea typeface="+mn-ea"/>
                <a:cs typeface="+mn-cs"/>
              </a:rPr>
              <a:t>The injury could not be explained by the resident; </a:t>
            </a:r>
          </a:p>
          <a:p>
            <a:pPr lvl="0"/>
            <a:r>
              <a:rPr lang="en-US" sz="1200" kern="1200" dirty="0">
                <a:solidFill>
                  <a:schemeClr val="tx1"/>
                </a:solidFill>
                <a:effectLst/>
                <a:latin typeface="+mn-lt"/>
                <a:ea typeface="+mn-ea"/>
                <a:cs typeface="+mn-cs"/>
              </a:rPr>
              <a:t>The injury is suspicious because of the extent of the injury or the location of the injury (e.g., the injury is located in an area not vulnerable to trauma) or the number of injuries observed at one particular point in time or the incidence of injuries over time.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Examples of injury of unknown source </a:t>
            </a:r>
            <a:r>
              <a:rPr lang="en-US" sz="1200" dirty="0"/>
              <a:t>– bruise or skin tear without known contact, swollen area,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12</a:t>
            </a:fld>
            <a:endParaRPr lang="en-US" dirty="0"/>
          </a:p>
        </p:txBody>
      </p:sp>
    </p:spTree>
    <p:extLst>
      <p:ext uri="{BB962C8B-B14F-4D97-AF65-F5344CB8AC3E}">
        <p14:creationId xmlns:p14="http://schemas.microsoft.com/office/powerpoint/2010/main" val="3597888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a:t>
            </a:r>
            <a:r>
              <a:rPr lang="en-US" baseline="0" dirty="0"/>
              <a:t> we understand the definitions related to abuse, one thing is first and foremost for all of us as caregivers and health care professionals – stop and report!  </a:t>
            </a:r>
            <a:endParaRPr lang="en-US" dirty="0"/>
          </a:p>
          <a:p>
            <a:endParaRPr lang="en-US" dirty="0"/>
          </a:p>
          <a:p>
            <a:r>
              <a:rPr lang="en-US" dirty="0"/>
              <a:t>No matter what – stop the situation.</a:t>
            </a:r>
            <a:r>
              <a:rPr lang="en-US" baseline="0" dirty="0"/>
              <a:t>  Protect the resident or residents.  Remember, e</a:t>
            </a:r>
            <a:r>
              <a:rPr lang="en-US" dirty="0"/>
              <a:t>ven</a:t>
            </a:r>
            <a:r>
              <a:rPr lang="en-US" baseline="0" dirty="0"/>
              <a:t> before reporting –employees are all required to intervene and protect the resident first!</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13</a:t>
            </a:fld>
            <a:endParaRPr lang="en-US" dirty="0"/>
          </a:p>
        </p:txBody>
      </p:sp>
    </p:spTree>
    <p:extLst>
      <p:ext uri="{BB962C8B-B14F-4D97-AF65-F5344CB8AC3E}">
        <p14:creationId xmlns:p14="http://schemas.microsoft.com/office/powerpoint/2010/main" val="2289786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Report to the Administer or Designee!  Do not wait to report to the supervisor you choose—this must be reported to the Administrator or Abuse Coordinator IMMEDIATELY!</a:t>
            </a:r>
          </a:p>
        </p:txBody>
      </p:sp>
      <p:sp>
        <p:nvSpPr>
          <p:cNvPr id="4" name="Slide Number Placeholder 3"/>
          <p:cNvSpPr>
            <a:spLocks noGrp="1"/>
          </p:cNvSpPr>
          <p:nvPr>
            <p:ph type="sldNum" sz="quarter" idx="5"/>
          </p:nvPr>
        </p:nvSpPr>
        <p:spPr/>
        <p:txBody>
          <a:bodyPr/>
          <a:lstStyle/>
          <a:p>
            <a:fld id="{CE5CE812-7F81-46F3-9D4E-A7C401725EA8}" type="slidenum">
              <a:rPr lang="en-US" smtClean="0"/>
              <a:t>14</a:t>
            </a:fld>
            <a:endParaRPr lang="en-US" dirty="0"/>
          </a:p>
        </p:txBody>
      </p:sp>
    </p:spTree>
    <p:extLst>
      <p:ext uri="{BB962C8B-B14F-4D97-AF65-F5344CB8AC3E}">
        <p14:creationId xmlns:p14="http://schemas.microsoft.com/office/powerpoint/2010/main" val="476508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posted (indicated where in the facility)</a:t>
            </a:r>
          </a:p>
        </p:txBody>
      </p:sp>
      <p:sp>
        <p:nvSpPr>
          <p:cNvPr id="4" name="Slide Number Placeholder 3"/>
          <p:cNvSpPr>
            <a:spLocks noGrp="1"/>
          </p:cNvSpPr>
          <p:nvPr>
            <p:ph type="sldNum" sz="quarter" idx="5"/>
          </p:nvPr>
        </p:nvSpPr>
        <p:spPr/>
        <p:txBody>
          <a:bodyPr/>
          <a:lstStyle/>
          <a:p>
            <a:fld id="{CE5CE812-7F81-46F3-9D4E-A7C401725EA8}" type="slidenum">
              <a:rPr lang="en-US" smtClean="0"/>
              <a:t>15</a:t>
            </a:fld>
            <a:endParaRPr lang="en-US" dirty="0"/>
          </a:p>
        </p:txBody>
      </p:sp>
    </p:spTree>
    <p:extLst>
      <p:ext uri="{BB962C8B-B14F-4D97-AF65-F5344CB8AC3E}">
        <p14:creationId xmlns:p14="http://schemas.microsoft.com/office/powerpoint/2010/main" val="2416265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facility</a:t>
            </a:r>
            <a:r>
              <a:rPr lang="en-US" baseline="0" dirty="0"/>
              <a:t> has developed an effective Abuse Prevention Program including specifics elements that affect all of us in this room. </a:t>
            </a:r>
          </a:p>
          <a:p>
            <a:r>
              <a:rPr lang="en-US" baseline="0" dirty="0"/>
              <a:t>First Element – Screening</a:t>
            </a:r>
          </a:p>
          <a:p>
            <a:endParaRPr lang="en-US" dirty="0"/>
          </a:p>
          <a:p>
            <a:r>
              <a:rPr lang="en-US" dirty="0"/>
              <a:t>Before</a:t>
            </a:r>
            <a:r>
              <a:rPr lang="en-US" baseline="0" dirty="0"/>
              <a:t> employees are hired or contract staff can work in a facility, a background check and license screen must be completed by the facility or contracting agency. People cannot work with residents until the results of the background check have been received. This is to protect residents from people who have a history of abusing residents in another facility or setting. </a:t>
            </a:r>
          </a:p>
          <a:p>
            <a:endParaRPr lang="en-US" baseline="0" dirty="0"/>
          </a:p>
          <a:p>
            <a:r>
              <a:rPr lang="en-US" baseline="0" dirty="0"/>
              <a:t>Some facilities now check background reports each year to ensure that no new findings or disciplinary actions have been reported about current employees. </a:t>
            </a:r>
          </a:p>
          <a:p>
            <a:endParaRPr lang="en-US" baseline="0" dirty="0"/>
          </a:p>
          <a:p>
            <a:r>
              <a:rPr lang="en-US" baseline="0" dirty="0"/>
              <a:t>Additionally, if the facility must report to the State nurse aide registry or licensing authority any knowledge of actions taken by a court of law against a current employee which would indicate the employee is not for or service.</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16</a:t>
            </a:fld>
            <a:endParaRPr lang="en-US" dirty="0"/>
          </a:p>
        </p:txBody>
      </p:sp>
    </p:spTree>
    <p:extLst>
      <p:ext uri="{BB962C8B-B14F-4D97-AF65-F5344CB8AC3E}">
        <p14:creationId xmlns:p14="http://schemas.microsoft.com/office/powerpoint/2010/main" val="3877170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a complete investigation will be done</a:t>
            </a:r>
          </a:p>
        </p:txBody>
      </p:sp>
      <p:sp>
        <p:nvSpPr>
          <p:cNvPr id="4" name="Slide Number Placeholder 3"/>
          <p:cNvSpPr>
            <a:spLocks noGrp="1"/>
          </p:cNvSpPr>
          <p:nvPr>
            <p:ph type="sldNum" sz="quarter" idx="5"/>
          </p:nvPr>
        </p:nvSpPr>
        <p:spPr/>
        <p:txBody>
          <a:bodyPr/>
          <a:lstStyle/>
          <a:p>
            <a:fld id="{CE5CE812-7F81-46F3-9D4E-A7C401725EA8}" type="slidenum">
              <a:rPr lang="en-US" smtClean="0"/>
              <a:t>17</a:t>
            </a:fld>
            <a:endParaRPr lang="en-US" dirty="0"/>
          </a:p>
        </p:txBody>
      </p:sp>
    </p:spTree>
    <p:extLst>
      <p:ext uri="{BB962C8B-B14F-4D97-AF65-F5344CB8AC3E}">
        <p14:creationId xmlns:p14="http://schemas.microsoft.com/office/powerpoint/2010/main" val="3122751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Immediately upon an abuse allegation, you may be sent home during the investigation to protect the residents.  The alleged employee will get their opportunity to give a statement.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Sending home is a not a regulatory requirement and will depend upon facility policy.</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18</a:t>
            </a:fld>
            <a:endParaRPr lang="en-US" dirty="0"/>
          </a:p>
        </p:txBody>
      </p:sp>
    </p:spTree>
    <p:extLst>
      <p:ext uri="{BB962C8B-B14F-4D97-AF65-F5344CB8AC3E}">
        <p14:creationId xmlns:p14="http://schemas.microsoft.com/office/powerpoint/2010/main" val="3895603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be talking about the 7 elements of abuse</a:t>
            </a:r>
          </a:p>
        </p:txBody>
      </p:sp>
      <p:sp>
        <p:nvSpPr>
          <p:cNvPr id="4" name="Slide Number Placeholder 3"/>
          <p:cNvSpPr>
            <a:spLocks noGrp="1"/>
          </p:cNvSpPr>
          <p:nvPr>
            <p:ph type="sldNum" sz="quarter" idx="5"/>
          </p:nvPr>
        </p:nvSpPr>
        <p:spPr/>
        <p:txBody>
          <a:bodyPr/>
          <a:lstStyle/>
          <a:p>
            <a:fld id="{CE5CE812-7F81-46F3-9D4E-A7C401725EA8}" type="slidenum">
              <a:rPr lang="en-US" smtClean="0"/>
              <a:t>19</a:t>
            </a:fld>
            <a:endParaRPr lang="en-US" dirty="0"/>
          </a:p>
        </p:txBody>
      </p:sp>
    </p:spTree>
    <p:extLst>
      <p:ext uri="{BB962C8B-B14F-4D97-AF65-F5344CB8AC3E}">
        <p14:creationId xmlns:p14="http://schemas.microsoft.com/office/powerpoint/2010/main" val="4186359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facility</a:t>
            </a:r>
            <a:r>
              <a:rPr lang="en-US" baseline="0" dirty="0"/>
              <a:t> has developed an effective Abuse Prevention Program including specifics elements that affect all of us in this room. </a:t>
            </a:r>
          </a:p>
          <a:p>
            <a:r>
              <a:rPr lang="en-US" baseline="0" dirty="0"/>
              <a:t>First Element – Screening</a:t>
            </a:r>
          </a:p>
          <a:p>
            <a:endParaRPr lang="en-US" dirty="0"/>
          </a:p>
          <a:p>
            <a:r>
              <a:rPr lang="en-US" dirty="0"/>
              <a:t>Before</a:t>
            </a:r>
            <a:r>
              <a:rPr lang="en-US" baseline="0" dirty="0"/>
              <a:t> employees are hired or contract staff can work in a facility, a background check and license screen must be completed by the facility or contracting agency. People cannot work with residents until the results of the background check have been received. This is to protect residents from people who have a history of abusing residents in another facility or setting. </a:t>
            </a:r>
          </a:p>
          <a:p>
            <a:endParaRPr lang="en-US" baseline="0" dirty="0"/>
          </a:p>
          <a:p>
            <a:r>
              <a:rPr lang="en-US" baseline="0" dirty="0"/>
              <a:t>Some facilities now check background reports each year to ensure that no new findings or disciplinary actions have been reported about current employees. </a:t>
            </a:r>
          </a:p>
          <a:p>
            <a:endParaRPr lang="en-US" baseline="0" dirty="0"/>
          </a:p>
          <a:p>
            <a:r>
              <a:rPr lang="en-US" baseline="0" dirty="0"/>
              <a:t>Additionally, if the facility must report to the State nurse aide registry or licensing authority any knowledge of actions taken by a court of law against a current employee which would indicate the employee is not for or service.</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20</a:t>
            </a:fld>
            <a:endParaRPr lang="en-US" dirty="0"/>
          </a:p>
        </p:txBody>
      </p:sp>
    </p:spTree>
    <p:extLst>
      <p:ext uri="{BB962C8B-B14F-4D97-AF65-F5344CB8AC3E}">
        <p14:creationId xmlns:p14="http://schemas.microsoft.com/office/powerpoint/2010/main" val="3714819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Review </a:t>
            </a:r>
          </a:p>
        </p:txBody>
      </p:sp>
      <p:sp>
        <p:nvSpPr>
          <p:cNvPr id="4" name="Slide Number Placeholder 3"/>
          <p:cNvSpPr>
            <a:spLocks noGrp="1"/>
          </p:cNvSpPr>
          <p:nvPr>
            <p:ph type="sldNum" sz="quarter" idx="5"/>
          </p:nvPr>
        </p:nvSpPr>
        <p:spPr/>
        <p:txBody>
          <a:bodyPr/>
          <a:lstStyle/>
          <a:p>
            <a:fld id="{62583AE9-5228-4641-AE46-DAC04049BDD6}" type="slidenum">
              <a:rPr lang="en-US" smtClean="0"/>
              <a:pPr/>
              <a:t>2</a:t>
            </a:fld>
            <a:endParaRPr lang="en-US" dirty="0"/>
          </a:p>
        </p:txBody>
      </p:sp>
    </p:spTree>
    <p:extLst>
      <p:ext uri="{BB962C8B-B14F-4D97-AF65-F5344CB8AC3E}">
        <p14:creationId xmlns:p14="http://schemas.microsoft.com/office/powerpoint/2010/main" val="243925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Element 2</a:t>
            </a:r>
          </a:p>
          <a:p>
            <a:endParaRPr lang="en-US" dirty="0"/>
          </a:p>
          <a:p>
            <a:r>
              <a:rPr lang="en-US" dirty="0"/>
              <a:t>Each</a:t>
            </a:r>
            <a:r>
              <a:rPr lang="en-US" baseline="0" dirty="0"/>
              <a:t> facility has a policy that describes how these actions will take place. Every State has different requirements about abuse reporting and each company can manage the processes in their own way. </a:t>
            </a:r>
          </a:p>
          <a:p>
            <a:endParaRPr lang="en-US" baseline="0" dirty="0"/>
          </a:p>
          <a:p>
            <a:r>
              <a:rPr lang="en-US" baseline="0" dirty="0"/>
              <a:t>The Policy and Procedure has to contain specific criteria as you can see on the slide.  What is important for you to know is that the Policy and Procedure must:</a:t>
            </a:r>
          </a:p>
          <a:p>
            <a:endParaRPr lang="en-US" baseline="0" dirty="0"/>
          </a:p>
          <a:p>
            <a:r>
              <a:rPr lang="en-US" baseline="0" dirty="0"/>
              <a:t>Have specific steps to prohibit and prevent abuse</a:t>
            </a:r>
          </a:p>
          <a:p>
            <a:r>
              <a:rPr lang="en-US" baseline="0" dirty="0"/>
              <a:t>Must have thorough investigation processes (explain your process and how they can help)</a:t>
            </a:r>
          </a:p>
          <a:p>
            <a:r>
              <a:rPr lang="en-US" baseline="0" dirty="0"/>
              <a:t>Must have orientation training on abuse (describe state specific timeframe for training prior to  first providing direct care and annually thereafter.  This training is for all staff, resident, resident representatives and others.</a:t>
            </a:r>
          </a:p>
          <a:p>
            <a:r>
              <a:rPr lang="en-US" baseline="0" dirty="0"/>
              <a:t>Must coordinate with quality improvement actions</a:t>
            </a:r>
          </a:p>
          <a:p>
            <a:r>
              <a:rPr lang="en-US" baseline="0" dirty="0"/>
              <a:t>Has a detailed reporting process including our role with FIRST THINGS FIRST, reporting immediately and what the facility leaders need to do.</a:t>
            </a:r>
          </a:p>
          <a:p>
            <a:endParaRPr lang="en-US" baseline="0" dirty="0"/>
          </a:p>
          <a:p>
            <a:r>
              <a:rPr lang="en-US" baseline="0" dirty="0"/>
              <a:t>It is important to you, as direct care givers, that you know what the facility policy says and follow it as it is written. If you are unsure what to do, consult your supervisor or the Administrator. Training and understanding what abuse is and your role to prevent it  is a key element in abuse prevention. </a:t>
            </a:r>
          </a:p>
          <a:p>
            <a:endParaRPr lang="en-US" baseline="0" dirty="0"/>
          </a:p>
          <a:p>
            <a:r>
              <a:rPr lang="en-US" sz="1200" kern="1200" dirty="0">
                <a:solidFill>
                  <a:schemeClr val="tx1"/>
                </a:solidFill>
                <a:effectLst/>
                <a:latin typeface="+mn-lt"/>
                <a:ea typeface="+mn-ea"/>
                <a:cs typeface="+mn-cs"/>
              </a:rPr>
              <a:t>Example</a:t>
            </a:r>
            <a:r>
              <a:rPr lang="en-US" sz="1200" kern="1200" baseline="0" dirty="0">
                <a:solidFill>
                  <a:schemeClr val="tx1"/>
                </a:solidFill>
                <a:effectLst/>
                <a:latin typeface="+mn-lt"/>
                <a:ea typeface="+mn-ea"/>
                <a:cs typeface="+mn-cs"/>
              </a:rPr>
              <a:t> for discussion:  I</a:t>
            </a:r>
            <a:r>
              <a:rPr lang="en-US" sz="1200" kern="1200" dirty="0">
                <a:solidFill>
                  <a:schemeClr val="tx1"/>
                </a:solidFill>
                <a:effectLst/>
                <a:latin typeface="+mn-lt"/>
                <a:ea typeface="+mn-ea"/>
                <a:cs typeface="+mn-cs"/>
              </a:rPr>
              <a:t>ncorporating in to Quality Assurance Performance Improvement (QAPI)- an example might be useful such as tracking types of incidents to determine trends</a:t>
            </a:r>
            <a:r>
              <a:rPr lang="en-US" baseline="0" dirty="0"/>
              <a:t> </a:t>
            </a:r>
            <a:endParaRPr lang="en-US" dirty="0"/>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21</a:t>
            </a:fld>
            <a:endParaRPr lang="en-US" dirty="0"/>
          </a:p>
        </p:txBody>
      </p:sp>
    </p:spTree>
    <p:extLst>
      <p:ext uri="{BB962C8B-B14F-4D97-AF65-F5344CB8AC3E}">
        <p14:creationId xmlns:p14="http://schemas.microsoft.com/office/powerpoint/2010/main" val="3627616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Report to your supervisor right away if you suspect or observe that a resident is</a:t>
            </a:r>
            <a:r>
              <a:rPr lang="en-US" baseline="0" dirty="0"/>
              <a:t> being mistreated. </a:t>
            </a:r>
          </a:p>
          <a:p>
            <a:endParaRPr lang="en-US" baseline="0" dirty="0"/>
          </a:p>
          <a:p>
            <a:r>
              <a:rPr lang="en-US" sz="2800" b="1" dirty="0"/>
              <a:t>All</a:t>
            </a:r>
            <a:r>
              <a:rPr lang="en-US" sz="2800" dirty="0"/>
              <a:t> alleged abuse, neglect, exploitation, mistreatment, injuries of unknown source and misappropriated resident property </a:t>
            </a:r>
            <a:r>
              <a:rPr lang="en-US" sz="2800" b="1" dirty="0"/>
              <a:t>must be reported IMMEDIATELY </a:t>
            </a:r>
            <a:r>
              <a:rPr lang="en-US" sz="2800" dirty="0"/>
              <a:t>to the Administrator -- and State agency:</a:t>
            </a:r>
          </a:p>
          <a:p>
            <a:pPr lvl="1"/>
            <a:r>
              <a:rPr lang="en-US" sz="2800" dirty="0"/>
              <a:t>Within 2 hours after the allegation is made if there was alleged abuse or there was serious bodily injury as a result of the event</a:t>
            </a:r>
          </a:p>
          <a:p>
            <a:pPr lvl="1"/>
            <a:r>
              <a:rPr lang="en-US" sz="2800" dirty="0"/>
              <a:t>Within 24 hours if the events that caused the allegation did not involve abuse or did not result in serious bodily injury.</a:t>
            </a:r>
          </a:p>
          <a:p>
            <a:endParaRPr lang="en-US" baseline="0" dirty="0"/>
          </a:p>
          <a:p>
            <a:r>
              <a:rPr lang="en-US" baseline="0" dirty="0"/>
              <a:t>The facility must report alleged abuse related events according to the Federal standards listed here or according to the more strict standards defined by your State or Facility. </a:t>
            </a:r>
          </a:p>
          <a:p>
            <a:endParaRPr lang="en-US" baseline="0" dirty="0"/>
          </a:p>
          <a:p>
            <a:r>
              <a:rPr lang="en-US" baseline="0" dirty="0"/>
              <a:t>In either case, it is vitally important that you report what you know. The supervisor should report to the Administrator and perhaps to the State agency, depending upon your facility’s policy. You always have the option of anonymously reporting directly to the State agency as does the resident</a:t>
            </a:r>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22</a:t>
            </a:fld>
            <a:endParaRPr lang="en-US" dirty="0"/>
          </a:p>
        </p:txBody>
      </p:sp>
    </p:spTree>
    <p:extLst>
      <p:ext uri="{BB962C8B-B14F-4D97-AF65-F5344CB8AC3E}">
        <p14:creationId xmlns:p14="http://schemas.microsoft.com/office/powerpoint/2010/main" val="1180805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a:t>
            </a:r>
            <a:r>
              <a:rPr lang="en-US" baseline="0" dirty="0"/>
              <a:t> to understand that r</a:t>
            </a:r>
            <a:r>
              <a:rPr lang="en-US" dirty="0"/>
              <a:t>esidents may not want to tell anyone about being mistreated because they are afraid that they will not get the care that they need or will be mistreated more. </a:t>
            </a:r>
          </a:p>
          <a:p>
            <a:endParaRPr lang="en-US" dirty="0"/>
          </a:p>
          <a:p>
            <a:r>
              <a:rPr lang="en-US" dirty="0"/>
              <a:t>We are responsible to protect residents from retaliation – a person getting back at the resident for reporting. Report to your supervisor right away if you are aware of a staff member retaliating after a resident reports mistreatment.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23</a:t>
            </a:fld>
            <a:endParaRPr lang="en-US" dirty="0"/>
          </a:p>
        </p:txBody>
      </p:sp>
    </p:spTree>
    <p:extLst>
      <p:ext uri="{BB962C8B-B14F-4D97-AF65-F5344CB8AC3E}">
        <p14:creationId xmlns:p14="http://schemas.microsoft.com/office/powerpoint/2010/main" val="18972989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dirty="0">
                <a:solidFill>
                  <a:schemeClr val="tx1"/>
                </a:solidFill>
                <a:effectLst/>
                <a:latin typeface="+mn-lt"/>
                <a:ea typeface="+mn-ea"/>
                <a:cs typeface="+mn-cs"/>
              </a:rPr>
              <a:t>The investigation is the process used to try to determine what happened.</a:t>
            </a:r>
            <a:endParaRPr lang="en-US" dirty="0"/>
          </a:p>
          <a:p>
            <a:endParaRPr lang="en-US" dirty="0"/>
          </a:p>
          <a:p>
            <a:r>
              <a:rPr lang="en-US" dirty="0"/>
              <a:t>It may take a little time to investigate events around suspected abuse</a:t>
            </a:r>
            <a:r>
              <a:rPr lang="en-US" baseline="0" dirty="0"/>
              <a:t> but every suspicion of abuse must be thoroughly investigated. Investigation usually includes interviews, written statements from residents and staff, chart review and an examination of the resident or their room. </a:t>
            </a:r>
          </a:p>
          <a:p>
            <a:endParaRPr lang="en-US" baseline="0" dirty="0"/>
          </a:p>
          <a:p>
            <a:r>
              <a:rPr lang="en-US" u="sng" baseline="0" dirty="0"/>
              <a:t>We need to ask:</a:t>
            </a:r>
          </a:p>
          <a:p>
            <a:pPr lvl="0"/>
            <a:r>
              <a:rPr lang="en-US" sz="1200" kern="1200" dirty="0">
                <a:solidFill>
                  <a:schemeClr val="tx1"/>
                </a:solidFill>
                <a:effectLst/>
                <a:latin typeface="+mn-lt"/>
                <a:ea typeface="+mn-ea"/>
                <a:cs typeface="+mn-cs"/>
              </a:rPr>
              <a:t>Who was involved</a:t>
            </a:r>
          </a:p>
          <a:p>
            <a:pPr lvl="0"/>
            <a:r>
              <a:rPr lang="en-US" sz="1200" kern="1200" dirty="0">
                <a:solidFill>
                  <a:schemeClr val="tx1"/>
                </a:solidFill>
                <a:effectLst/>
                <a:latin typeface="+mn-lt"/>
                <a:ea typeface="+mn-ea"/>
                <a:cs typeface="+mn-cs"/>
              </a:rPr>
              <a:t>Residents’ statements</a:t>
            </a:r>
          </a:p>
          <a:p>
            <a:pPr lvl="1"/>
            <a:r>
              <a:rPr lang="en-US" sz="1200" kern="1200" dirty="0">
                <a:solidFill>
                  <a:schemeClr val="tx1"/>
                </a:solidFill>
                <a:effectLst/>
                <a:latin typeface="+mn-lt"/>
                <a:ea typeface="+mn-ea"/>
                <a:cs typeface="+mn-cs"/>
              </a:rPr>
              <a:t>For non-verbal residents, cognitively impaired residents or residents who refuse to be interviewed, attempt to interview resident first.  If unable, observe resident, complete an evaluation of resident behavior, affect and response to interaction, and document findings.  </a:t>
            </a:r>
          </a:p>
          <a:p>
            <a:pPr lvl="0"/>
            <a:r>
              <a:rPr lang="en-US" sz="1200" kern="1200" dirty="0">
                <a:solidFill>
                  <a:schemeClr val="tx1"/>
                </a:solidFill>
                <a:effectLst/>
                <a:latin typeface="+mn-lt"/>
                <a:ea typeface="+mn-ea"/>
                <a:cs typeface="+mn-cs"/>
              </a:rPr>
              <a:t>Resident’s roommate statements (if applicable)</a:t>
            </a:r>
          </a:p>
          <a:p>
            <a:pPr lvl="0"/>
            <a:r>
              <a:rPr lang="en-US" sz="1200" kern="1200" dirty="0">
                <a:solidFill>
                  <a:schemeClr val="tx1"/>
                </a:solidFill>
                <a:effectLst/>
                <a:latin typeface="+mn-lt"/>
                <a:ea typeface="+mn-ea"/>
                <a:cs typeface="+mn-cs"/>
              </a:rPr>
              <a:t>Involved staff and witness statements of events</a:t>
            </a:r>
          </a:p>
          <a:p>
            <a:pPr lvl="0"/>
            <a:r>
              <a:rPr lang="en-US" sz="1200" kern="1200" dirty="0">
                <a:solidFill>
                  <a:schemeClr val="tx1"/>
                </a:solidFill>
                <a:effectLst/>
                <a:latin typeface="+mn-lt"/>
                <a:ea typeface="+mn-ea"/>
                <a:cs typeface="+mn-cs"/>
              </a:rPr>
              <a:t>A description of the resident’s behavior and environment at the time of the incident</a:t>
            </a:r>
          </a:p>
          <a:p>
            <a:pPr lvl="0"/>
            <a:r>
              <a:rPr lang="en-US" sz="1200" kern="1200" dirty="0">
                <a:solidFill>
                  <a:schemeClr val="tx1"/>
                </a:solidFill>
                <a:effectLst/>
                <a:latin typeface="+mn-lt"/>
                <a:ea typeface="+mn-ea"/>
                <a:cs typeface="+mn-cs"/>
              </a:rPr>
              <a:t>Injuries present including a resident assessment</a:t>
            </a:r>
          </a:p>
          <a:p>
            <a:pPr lvl="0"/>
            <a:r>
              <a:rPr lang="en-US" sz="1200" kern="1200" dirty="0">
                <a:solidFill>
                  <a:schemeClr val="tx1"/>
                </a:solidFill>
                <a:effectLst/>
                <a:latin typeface="+mn-lt"/>
                <a:ea typeface="+mn-ea"/>
                <a:cs typeface="+mn-cs"/>
              </a:rPr>
              <a:t>Observation of resident and staff behaviors during the investigation</a:t>
            </a:r>
          </a:p>
          <a:p>
            <a:pPr lvl="0"/>
            <a:r>
              <a:rPr lang="en-US" sz="1200" kern="1200" dirty="0">
                <a:solidFill>
                  <a:schemeClr val="tx1"/>
                </a:solidFill>
                <a:effectLst/>
                <a:latin typeface="+mn-lt"/>
                <a:ea typeface="+mn-ea"/>
                <a:cs typeface="+mn-cs"/>
              </a:rPr>
              <a:t>Environmental considerations</a:t>
            </a:r>
          </a:p>
          <a:p>
            <a:r>
              <a:rPr lang="en-US" sz="1200" kern="1200" dirty="0">
                <a:solidFill>
                  <a:schemeClr val="tx1"/>
                </a:solidFill>
                <a:effectLst/>
                <a:latin typeface="+mn-lt"/>
                <a:ea typeface="+mn-ea"/>
                <a:cs typeface="+mn-cs"/>
              </a:rPr>
              <a:t>Complete a cognitive review of the resident(s)</a:t>
            </a:r>
          </a:p>
          <a:p>
            <a:r>
              <a:rPr lang="en-US" sz="1200" kern="1200" dirty="0">
                <a:solidFill>
                  <a:schemeClr val="tx1"/>
                </a:solidFill>
                <a:effectLst/>
                <a:latin typeface="+mn-lt"/>
                <a:ea typeface="+mn-ea"/>
                <a:cs typeface="+mn-cs"/>
              </a:rPr>
              <a:t>Conduct a review of personnel and training records of individuals identified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*All staff must cooperate during the investigation to assure the resident is fully protected.</a:t>
            </a:r>
          </a:p>
          <a:p>
            <a:r>
              <a:rPr lang="en-US" sz="1200" b="1" u="none" strike="noStrike"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baseline="0" dirty="0"/>
          </a:p>
          <a:p>
            <a:r>
              <a:rPr lang="en-US" baseline="0" dirty="0"/>
              <a:t>The Administrator, the Social worker and/or a nursing leader may conduct he investigation. </a:t>
            </a:r>
          </a:p>
          <a:p>
            <a:endParaRPr lang="en-US" baseline="0" dirty="0"/>
          </a:p>
          <a:p>
            <a:r>
              <a:rPr lang="en-US" baseline="0" dirty="0"/>
              <a:t>Information is recorded in an investigation file and used to prepare the final report to the State agency and State Survey </a:t>
            </a:r>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24</a:t>
            </a:fld>
            <a:endParaRPr lang="en-US" dirty="0"/>
          </a:p>
        </p:txBody>
      </p:sp>
    </p:spTree>
    <p:extLst>
      <p:ext uri="{BB962C8B-B14F-4D97-AF65-F5344CB8AC3E}">
        <p14:creationId xmlns:p14="http://schemas.microsoft.com/office/powerpoint/2010/main" val="1027749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Element 6 – Protection</a:t>
            </a:r>
          </a:p>
          <a:p>
            <a:endParaRPr lang="en-US" dirty="0"/>
          </a:p>
          <a:p>
            <a:r>
              <a:rPr lang="en-US" dirty="0"/>
              <a:t>Just as we will protect the resident from</a:t>
            </a:r>
            <a:r>
              <a:rPr lang="en-US" baseline="0" dirty="0"/>
              <a:t> retaliation, we will protect the involved resident and other residents from continuing abuse. This may mean that staff who may have been involved in the alleged event are suspended while the investigation is being completed. Staff may be re-assigned to other areas of the facility to work in some situations. </a:t>
            </a:r>
          </a:p>
          <a:p>
            <a:endParaRPr lang="en-US" baseline="0" dirty="0"/>
          </a:p>
          <a:p>
            <a:r>
              <a:rPr lang="en-US" baseline="0" dirty="0"/>
              <a:t>The Administrator and other leaders will decide how best to protect the residents during the investigation. </a:t>
            </a:r>
          </a:p>
          <a:p>
            <a:endParaRPr lang="en-US" baseline="0" dirty="0"/>
          </a:p>
          <a:p>
            <a:r>
              <a:rPr lang="en-US" baseline="0" dirty="0"/>
              <a:t>And remember, Immediately report any continuing suspicion of mistreatment to the supervisor</a:t>
            </a:r>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25</a:t>
            </a:fld>
            <a:endParaRPr lang="en-US" dirty="0"/>
          </a:p>
        </p:txBody>
      </p:sp>
    </p:spTree>
    <p:extLst>
      <p:ext uri="{BB962C8B-B14F-4D97-AF65-F5344CB8AC3E}">
        <p14:creationId xmlns:p14="http://schemas.microsoft.com/office/powerpoint/2010/main" val="37886775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want to keep the residents safe from harm and fear. </a:t>
            </a:r>
          </a:p>
          <a:p>
            <a:endParaRPr lang="en-US" dirty="0"/>
          </a:p>
          <a:p>
            <a:r>
              <a:rPr lang="en-US" dirty="0"/>
              <a:t>Keep up to date</a:t>
            </a:r>
            <a:r>
              <a:rPr lang="en-US" baseline="0" dirty="0"/>
              <a:t> about the abuse definitions and reporting requirements by attending annual education about the subject. </a:t>
            </a:r>
            <a:endParaRPr lang="en-US" dirty="0"/>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28</a:t>
            </a:fld>
            <a:endParaRPr lang="en-US" dirty="0"/>
          </a:p>
        </p:txBody>
      </p:sp>
    </p:spTree>
    <p:extLst>
      <p:ext uri="{BB962C8B-B14F-4D97-AF65-F5344CB8AC3E}">
        <p14:creationId xmlns:p14="http://schemas.microsoft.com/office/powerpoint/2010/main" val="2169568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high level of frustration, anger or anxiety can cause a person to lash out at another person. Some</a:t>
            </a:r>
            <a:r>
              <a:rPr lang="en-US" baseline="0" dirty="0"/>
              <a:t> residents are challenging to care for; they have a lifetime of habits and communication styles that might not be acceptable to us. </a:t>
            </a:r>
          </a:p>
          <a:p>
            <a:endParaRPr lang="en-US" baseline="0" dirty="0"/>
          </a:p>
          <a:p>
            <a:r>
              <a:rPr lang="en-US" baseline="0" dirty="0"/>
              <a:t>As professionals, we are obligated to keep track of our own emotions and ask for assistance if we are concerned about our ability to react and respond to residents in a calm, professional manner.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29</a:t>
            </a:fld>
            <a:endParaRPr lang="en-US" dirty="0"/>
          </a:p>
        </p:txBody>
      </p:sp>
    </p:spTree>
    <p:extLst>
      <p:ext uri="{BB962C8B-B14F-4D97-AF65-F5344CB8AC3E}">
        <p14:creationId xmlns:p14="http://schemas.microsoft.com/office/powerpoint/2010/main" val="3484823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with staff:  </a:t>
            </a:r>
          </a:p>
          <a:p>
            <a:r>
              <a:rPr lang="en-US" dirty="0"/>
              <a:t>Understand trauma informed care and potential vulnerabilities</a:t>
            </a:r>
          </a:p>
          <a:p>
            <a:r>
              <a:rPr lang="en-US" dirty="0"/>
              <a:t>Understand behavioral health and potential vulnerabilities</a:t>
            </a:r>
          </a:p>
          <a:p>
            <a:r>
              <a:rPr lang="en-US" dirty="0"/>
              <a:t>Understand dementia, cognitive impairment, nonverbal residents and potential vulnerabilities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31</a:t>
            </a:fld>
            <a:endParaRPr lang="en-US" dirty="0"/>
          </a:p>
        </p:txBody>
      </p:sp>
    </p:spTree>
    <p:extLst>
      <p:ext uri="{BB962C8B-B14F-4D97-AF65-F5344CB8AC3E}">
        <p14:creationId xmlns:p14="http://schemas.microsoft.com/office/powerpoint/2010/main" val="1828076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all required to be on the look out for resident mistreatment and abuse and report any suspicions to the supervisor.</a:t>
            </a:r>
            <a:r>
              <a:rPr lang="en-US" baseline="0" dirty="0"/>
              <a:t> </a:t>
            </a:r>
          </a:p>
          <a:p>
            <a:endParaRPr lang="en-US" baseline="0" dirty="0"/>
          </a:p>
          <a:p>
            <a:r>
              <a:rPr lang="en-US" baseline="0" dirty="0"/>
              <a:t>Know your facility’s policy and process for reporting and participate as asked in investigations to help keep residents safe. </a:t>
            </a:r>
            <a:endParaRPr lang="en-US" dirty="0"/>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32</a:t>
            </a:fld>
            <a:endParaRPr lang="en-US" dirty="0"/>
          </a:p>
        </p:txBody>
      </p:sp>
    </p:spTree>
    <p:extLst>
      <p:ext uri="{BB962C8B-B14F-4D97-AF65-F5344CB8AC3E}">
        <p14:creationId xmlns:p14="http://schemas.microsoft.com/office/powerpoint/2010/main" val="24194025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 Review the process with staff </a:t>
            </a:r>
          </a:p>
        </p:txBody>
      </p:sp>
      <p:sp>
        <p:nvSpPr>
          <p:cNvPr id="4" name="Slide Number Placeholder 3"/>
          <p:cNvSpPr>
            <a:spLocks noGrp="1"/>
          </p:cNvSpPr>
          <p:nvPr>
            <p:ph type="sldNum" sz="quarter" idx="5"/>
          </p:nvPr>
        </p:nvSpPr>
        <p:spPr/>
        <p:txBody>
          <a:bodyPr/>
          <a:lstStyle/>
          <a:p>
            <a:fld id="{62583AE9-5228-4641-AE46-DAC04049BDD6}" type="slidenum">
              <a:rPr lang="en-US" smtClean="0"/>
              <a:pPr/>
              <a:t>33</a:t>
            </a:fld>
            <a:endParaRPr lang="en-US" dirty="0"/>
          </a:p>
        </p:txBody>
      </p:sp>
    </p:spTree>
    <p:extLst>
      <p:ext uri="{BB962C8B-B14F-4D97-AF65-F5344CB8AC3E}">
        <p14:creationId xmlns:p14="http://schemas.microsoft.com/office/powerpoint/2010/main" val="685232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purposes of this education, we will refer to the regulations for freedom from abuse, neglect, misappropriation and exploitation as “Abuse”. </a:t>
            </a:r>
          </a:p>
          <a:p>
            <a:r>
              <a:rPr lang="en-US" dirty="0"/>
              <a:t>Nursing homes that accept payments from Medicare and Medicaid must meet minimum standards for the</a:t>
            </a:r>
            <a:r>
              <a:rPr lang="en-US" baseline="0" dirty="0"/>
              <a:t> quality of the care and services they provide.  Today’s training will discuss the updated federal regulations related to abuse.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3</a:t>
            </a:fld>
            <a:endParaRPr lang="en-US" dirty="0"/>
          </a:p>
        </p:txBody>
      </p:sp>
    </p:spTree>
    <p:extLst>
      <p:ext uri="{BB962C8B-B14F-4D97-AF65-F5344CB8AC3E}">
        <p14:creationId xmlns:p14="http://schemas.microsoft.com/office/powerpoint/2010/main" val="11168524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Summarize the overall training with the team.  </a:t>
            </a:r>
          </a:p>
        </p:txBody>
      </p:sp>
      <p:sp>
        <p:nvSpPr>
          <p:cNvPr id="4" name="Slide Number Placeholder 3"/>
          <p:cNvSpPr>
            <a:spLocks noGrp="1"/>
          </p:cNvSpPr>
          <p:nvPr>
            <p:ph type="sldNum" sz="quarter" idx="5"/>
          </p:nvPr>
        </p:nvSpPr>
        <p:spPr/>
        <p:txBody>
          <a:bodyPr/>
          <a:lstStyle/>
          <a:p>
            <a:fld id="{62583AE9-5228-4641-AE46-DAC04049BDD6}" type="slidenum">
              <a:rPr lang="en-US" smtClean="0"/>
              <a:pPr/>
              <a:t>34</a:t>
            </a:fld>
            <a:endParaRPr lang="en-US" dirty="0"/>
          </a:p>
        </p:txBody>
      </p:sp>
    </p:spTree>
    <p:extLst>
      <p:ext uri="{BB962C8B-B14F-4D97-AF65-F5344CB8AC3E}">
        <p14:creationId xmlns:p14="http://schemas.microsoft.com/office/powerpoint/2010/main" val="3147903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583AE9-5228-4641-AE46-DAC04049BDD6}" type="slidenum">
              <a:rPr lang="en-US" smtClean="0"/>
              <a:pPr/>
              <a:t>36</a:t>
            </a:fld>
            <a:endParaRPr lang="en-US" dirty="0"/>
          </a:p>
        </p:txBody>
      </p:sp>
    </p:spTree>
    <p:extLst>
      <p:ext uri="{BB962C8B-B14F-4D97-AF65-F5344CB8AC3E}">
        <p14:creationId xmlns:p14="http://schemas.microsoft.com/office/powerpoint/2010/main" val="41795046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37</a:t>
            </a:fld>
            <a:endParaRPr lang="en-US" dirty="0"/>
          </a:p>
        </p:txBody>
      </p:sp>
    </p:spTree>
    <p:extLst>
      <p:ext uri="{BB962C8B-B14F-4D97-AF65-F5344CB8AC3E}">
        <p14:creationId xmlns:p14="http://schemas.microsoft.com/office/powerpoint/2010/main" val="323909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caregivers, we are aware that residents must be treated with respect and dignity. The regulations contain specific policies, procedures and activities that a nursing facility must do to promote the resident’s freedom from abuse. </a:t>
            </a:r>
          </a:p>
          <a:p>
            <a:endParaRPr lang="en-US" baseline="0" dirty="0"/>
          </a:p>
          <a:p>
            <a:r>
              <a:rPr lang="en-US" baseline="0" dirty="0"/>
              <a:t>-First </a:t>
            </a:r>
          </a:p>
          <a:p>
            <a:r>
              <a:rPr lang="en-US" baseline="0" dirty="0"/>
              <a:t>- The residents must be told about their right to be free from abuse. They are given written information about their rights when they are admitted and their rights are reviewed with them periodically if they stay for long term care. There are also posters in the facility that inform residents about their rights.</a:t>
            </a:r>
          </a:p>
          <a:p>
            <a:r>
              <a:rPr lang="en-US" baseline="0" dirty="0"/>
              <a:t>- The facility must have processes that promote the residents’ rights to be free from abuse. The facility does this by having policies and procedures and teaching staff about abuse as well as monitoring care and services and investigating incidents and reports for potential abuse or neglect, misappropriate or exploitation. </a:t>
            </a:r>
          </a:p>
          <a:p>
            <a:pPr marL="171450" indent="-171450">
              <a:buFontTx/>
              <a:buChar char="-"/>
            </a:pPr>
            <a:r>
              <a:rPr lang="en-US" baseline="0" dirty="0"/>
              <a:t>Staff must be provided with education about the resident’s freedom from abuse at orientation and annually after that. Education, like this, helps employees to understand what the facility staff is doing to protect residents, what to look for and what and how to report potential abuse.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4</a:t>
            </a:fld>
            <a:endParaRPr lang="en-US" dirty="0"/>
          </a:p>
        </p:txBody>
      </p:sp>
    </p:spTree>
    <p:extLst>
      <p:ext uri="{BB962C8B-B14F-4D97-AF65-F5344CB8AC3E}">
        <p14:creationId xmlns:p14="http://schemas.microsoft.com/office/powerpoint/2010/main" val="2607245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Next the facility must put into place specific processes to protect the resident.  </a:t>
            </a:r>
          </a:p>
          <a:p>
            <a:pPr marL="171450" indent="-171450">
              <a:buFontTx/>
              <a:buChar char="-"/>
            </a:pPr>
            <a:r>
              <a:rPr lang="en-US" baseline="0" dirty="0"/>
              <a:t>One of the ways is to complete background checks and screening.  Before a new staff member is hired, the facility completes a background check, checks the nurse aide registry and the license for licensed staff. If an applicant has a finding of abuse on their record or license, the facility cannot hire them. </a:t>
            </a:r>
          </a:p>
          <a:p>
            <a:pPr marL="171450" indent="-171450">
              <a:buFontTx/>
              <a:buChar char="-"/>
            </a:pPr>
            <a:r>
              <a:rPr lang="en-US" baseline="0" dirty="0"/>
              <a:t>Staff must promote the residents’ rights to be free from abuse and identify potential abuse, protect residents and know how and when to report potential abuse. We will discuss the details of your responsibilities in the coming slides.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5</a:t>
            </a:fld>
            <a:endParaRPr lang="en-US" dirty="0"/>
          </a:p>
        </p:txBody>
      </p:sp>
    </p:spTree>
    <p:extLst>
      <p:ext uri="{BB962C8B-B14F-4D97-AF65-F5344CB8AC3E}">
        <p14:creationId xmlns:p14="http://schemas.microsoft.com/office/powerpoint/2010/main" val="2151858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definitions</a:t>
            </a:r>
            <a:r>
              <a:rPr lang="en-US" baseline="0" dirty="0"/>
              <a:t> are from the Federal regulations. The same language appears in your facility’s policy and procedures. It is important to understand the definitions of these words</a:t>
            </a:r>
          </a:p>
          <a:p>
            <a:r>
              <a:rPr lang="en-US" baseline="0" dirty="0"/>
              <a:t> </a:t>
            </a:r>
          </a:p>
          <a:p>
            <a:r>
              <a:rPr lang="en-US" baseline="0" dirty="0"/>
              <a:t>Lets start with the word or term Abuse.</a:t>
            </a:r>
          </a:p>
          <a:p>
            <a:r>
              <a:rPr lang="en-US" baseline="0" dirty="0"/>
              <a:t>The word abuse means injury or pain, either physical or mental, resulting from the intended action of any person toward a resident. It does not mean the person meant to hurt the resident but the person did know what they were doing, even if they did not know that the action would result in injury or pain. </a:t>
            </a:r>
          </a:p>
          <a:p>
            <a:endParaRPr lang="en-US" baseline="0" dirty="0"/>
          </a:p>
          <a:p>
            <a:r>
              <a:rPr lang="en-US" baseline="0" dirty="0"/>
              <a:t>Abuse has a wide definition.  As you can see, it includes physical abuse, which is the kind we most often think of. Abuse also includes the act of not giving, or withholding, the care or items that a resident needs to be safe, and function as well as they possibly can. </a:t>
            </a:r>
          </a:p>
          <a:p>
            <a:endParaRPr lang="en-US" baseline="0" dirty="0"/>
          </a:p>
          <a:p>
            <a:r>
              <a:rPr lang="en-US" baseline="0" dirty="0"/>
              <a:t>Abuse also means verbal abuse - the use of words that harm a resident, sexual abuse – sexual touching of any kind that is not consented by the resident and mental abuse  - making fun of or ignoring a resident or making them afraid of you. </a:t>
            </a:r>
          </a:p>
          <a:p>
            <a:endParaRPr lang="en-US" baseline="0" dirty="0"/>
          </a:p>
          <a:p>
            <a:r>
              <a:rPr lang="en-US" baseline="0" dirty="0"/>
              <a:t>Abuse also can be caused through technology – what do you think this means?  (Discussion)</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6</a:t>
            </a:fld>
            <a:endParaRPr lang="en-US" dirty="0"/>
          </a:p>
        </p:txBody>
      </p:sp>
    </p:spTree>
    <p:extLst>
      <p:ext uri="{BB962C8B-B14F-4D97-AF65-F5344CB8AC3E}">
        <p14:creationId xmlns:p14="http://schemas.microsoft.com/office/powerpoint/2010/main" val="4047009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u="none" dirty="0"/>
              <a:t>What does abuse look like, sound like, feel like?  As</a:t>
            </a:r>
            <a:r>
              <a:rPr lang="en-US" sz="1200" u="none" baseline="0" dirty="0"/>
              <a:t> caregivers we need to understand what abuse is defined as and how to respond</a:t>
            </a:r>
          </a:p>
          <a:p>
            <a:pPr fontAlgn="base"/>
            <a:endParaRPr lang="en-US" sz="1200" u="sng" dirty="0"/>
          </a:p>
          <a:p>
            <a:pPr fontAlgn="base"/>
            <a:r>
              <a:rPr lang="en-US" sz="1200" u="sng" dirty="0"/>
              <a:t>Stop after each example and discuss with staff:</a:t>
            </a:r>
          </a:p>
          <a:p>
            <a:pPr fontAlgn="base"/>
            <a:r>
              <a:rPr lang="en-US" sz="1200" u="sng" dirty="0"/>
              <a:t>Examples of physical abuse</a:t>
            </a:r>
            <a:r>
              <a:rPr lang="en-US" sz="1200" dirty="0"/>
              <a:t>: Hitting, scratching, punching, kicking, pushing, holding someone down, pinching, poking, grabbing a resident by arms or legs, slapping </a:t>
            </a:r>
          </a:p>
          <a:p>
            <a:pPr fontAlgn="base"/>
            <a:r>
              <a:rPr lang="en-US" sz="1200" u="sng" dirty="0"/>
              <a:t>Examples of verbal abuse</a:t>
            </a:r>
            <a:r>
              <a:rPr lang="en-US" sz="1200" dirty="0"/>
              <a:t>: swearing, calling people names, making jokes about a person, yelling or screaming at someone,  </a:t>
            </a:r>
          </a:p>
          <a:p>
            <a:pPr fontAlgn="base"/>
            <a:r>
              <a:rPr lang="en-US" sz="1200" u="sng" dirty="0"/>
              <a:t>Examples of mental abuse</a:t>
            </a:r>
            <a:r>
              <a:rPr lang="en-US" sz="1200" dirty="0"/>
              <a:t>: making fun of a resident, ignoring a resident who needs you, refusing to talk to a resident. </a:t>
            </a:r>
          </a:p>
          <a:p>
            <a:pPr fontAlgn="base"/>
            <a:r>
              <a:rPr lang="en-US" sz="1200" u="sng" dirty="0"/>
              <a:t>Examples of sexual abuse</a:t>
            </a:r>
            <a:r>
              <a:rPr lang="en-US" sz="1200" dirty="0"/>
              <a:t>: Unwanted sexual attention or touching, or sexual touching of the body of a resident who cannot make decisions for themselves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7</a:t>
            </a:fld>
            <a:endParaRPr lang="en-US" dirty="0"/>
          </a:p>
        </p:txBody>
      </p:sp>
    </p:spTree>
    <p:extLst>
      <p:ext uri="{BB962C8B-B14F-4D97-AF65-F5344CB8AC3E}">
        <p14:creationId xmlns:p14="http://schemas.microsoft.com/office/powerpoint/2010/main" val="1212049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a:t>
            </a:r>
            <a:r>
              <a:rPr lang="en-US" baseline="0" dirty="0"/>
              <a:t> a new term that has been added to the federal regulations.</a:t>
            </a:r>
          </a:p>
          <a:p>
            <a:r>
              <a:rPr lang="en-US" dirty="0"/>
              <a:t>This is a new definition with the Final Rule.</a:t>
            </a:r>
          </a:p>
          <a:p>
            <a:endParaRPr lang="en-US" dirty="0"/>
          </a:p>
          <a:p>
            <a:r>
              <a:rPr lang="en-US" dirty="0"/>
              <a:t>(Discussion)</a:t>
            </a:r>
            <a:r>
              <a:rPr lang="en-US" baseline="0" dirty="0"/>
              <a:t> </a:t>
            </a:r>
            <a:r>
              <a:rPr lang="en-US" dirty="0"/>
              <a:t>Encourage discussion and potential examples of exploitation</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Example of Exploitation</a:t>
            </a:r>
            <a:r>
              <a:rPr lang="en-US" sz="1200" dirty="0"/>
              <a:t>: make a resident feel afraid of you so that you can use their money. </a:t>
            </a:r>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8</a:t>
            </a:fld>
            <a:endParaRPr lang="en-US" dirty="0"/>
          </a:p>
        </p:txBody>
      </p:sp>
    </p:spTree>
    <p:extLst>
      <p:ext uri="{BB962C8B-B14F-4D97-AF65-F5344CB8AC3E}">
        <p14:creationId xmlns:p14="http://schemas.microsoft.com/office/powerpoint/2010/main" val="1446249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dirty="0"/>
              <a:t>Definitions – Misappropriation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Discuss</a:t>
            </a:r>
            <a:r>
              <a:rPr lang="en-US" sz="1200" b="1" u="sng" baseline="0" dirty="0"/>
              <a:t> </a:t>
            </a:r>
            <a:r>
              <a:rPr lang="en-US" sz="1200" b="1" u="sng" dirty="0"/>
              <a:t>Examples</a:t>
            </a:r>
            <a:r>
              <a:rPr lang="en-US" sz="1200" dirty="0"/>
              <a:t> of misappropriation: taking a resident’s perfume, clothes or money,</a:t>
            </a:r>
            <a:r>
              <a:rPr lang="en-US" sz="1200" baseline="0" dirty="0"/>
              <a:t> jewelry</a:t>
            </a:r>
            <a:endParaRPr lang="en-US" sz="1200" dirty="0"/>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10</a:t>
            </a:fld>
            <a:endParaRPr lang="en-US" dirty="0"/>
          </a:p>
        </p:txBody>
      </p:sp>
    </p:spTree>
    <p:extLst>
      <p:ext uri="{BB962C8B-B14F-4D97-AF65-F5344CB8AC3E}">
        <p14:creationId xmlns:p14="http://schemas.microsoft.com/office/powerpoint/2010/main" val="3965076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0E9803A5-EFA6-40DB-8FA8-E6D6676991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85B469-5187-4EC5-A46A-5246E39C36E9}" type="datetime1">
              <a:rPr lang="en-US" smtClean="0">
                <a:solidFill>
                  <a:prstClr val="black"/>
                </a:solidFill>
              </a:rPr>
              <a:t>5/13/2019</a:t>
            </a:fld>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85BCF9A2-57A2-4F96-9C6C-1ADAD7F00E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DD955-D679-42C0-8C7E-F3F25ECF904E}" type="datetime1">
              <a:rPr lang="en-US" smtClean="0">
                <a:solidFill>
                  <a:prstClr val="black"/>
                </a:solidFill>
              </a:rPr>
              <a:t>5/13/2019</a:t>
            </a:fld>
            <a:endParaRPr lang="en-US" dirty="0">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55542-2A52-46FD-A5AC-DD17EE18F3A6}"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7" name="Picture 6">
            <a:extLst>
              <a:ext uri="{FF2B5EF4-FFF2-40B4-BE49-F238E27FC236}">
                <a16:creationId xmlns:a16="http://schemas.microsoft.com/office/drawing/2014/main" id="{936C90E5-F9D5-43CD-A0C4-5626FCC60FD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13C75C-1DD4-4EFB-96F4-CD016AE835F6}"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BF4F55C6-B0BC-4894-9D4B-6156D6A400F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A95B-B40D-432F-BDE3-0F0C037B57E3}" type="datetime1">
              <a:rPr lang="en-US" smtClean="0">
                <a:solidFill>
                  <a:prstClr val="black"/>
                </a:solidFill>
              </a:rPr>
              <a:t>5/13/2019</a:t>
            </a:fld>
            <a:endParaRPr lang="en-US" dirty="0">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45820-4DB1-4339-8AEB-7BCAF0FDFEA8}" type="datetime1">
              <a:rPr lang="en-US" smtClean="0">
                <a:solidFill>
                  <a:prstClr val="black"/>
                </a:solidFill>
              </a:rPr>
              <a:t>5/13/2019</a:t>
            </a:fld>
            <a:endParaRPr lang="en-US" dirty="0">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AC2DFD05-C655-4D1F-9BA0-23752AA6F63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1124-85F9-448D-B3E4-AC9E07F4E290}" type="datetime1">
              <a:rPr lang="en-US" smtClean="0">
                <a:solidFill>
                  <a:prstClr val="black"/>
                </a:solidFill>
              </a:rPr>
              <a:t>5/13/2019</a:t>
            </a:fld>
            <a:endParaRPr lang="en-US" dirty="0">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5" name="Picture 4">
            <a:extLst>
              <a:ext uri="{FF2B5EF4-FFF2-40B4-BE49-F238E27FC236}">
                <a16:creationId xmlns:a16="http://schemas.microsoft.com/office/drawing/2014/main" id="{419BB5C9-FC73-4804-861F-DD93BDDC4C0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9F4AF-83BA-4844-90A6-1A2537F102CC}"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09849B57-4B73-4165-9059-71076BC7548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FF0AA6-727A-4116-83EB-06F1397B9832}"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9DEE8811-35E9-4324-BED5-D8D232F364E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EA25747C-6F3A-4B6F-85EC-0F505796E425}"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503377" y="6149609"/>
            <a:ext cx="2209800" cy="650896"/>
          </a:xfrm>
          <a:prstGeom prst="rect">
            <a:avLst/>
          </a:prstGeom>
        </p:spPr>
      </p:pic>
      <p:sp>
        <p:nvSpPr>
          <p:cNvPr id="7" name="TextBox 6"/>
          <p:cNvSpPr txBox="1"/>
          <p:nvPr userDrawn="1"/>
        </p:nvSpPr>
        <p:spPr>
          <a:xfrm>
            <a:off x="2514600" y="635635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a:t>
            </a:r>
          </a:p>
        </p:txBody>
      </p:sp>
      <p:pic>
        <p:nvPicPr>
          <p:cNvPr id="10" name="Picture 9">
            <a:extLst>
              <a:ext uri="{FF2B5EF4-FFF2-40B4-BE49-F238E27FC236}">
                <a16:creationId xmlns:a16="http://schemas.microsoft.com/office/drawing/2014/main" id="{205A3798-5358-442B-B70A-09435E4DCF0D}"/>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nursing-homes.html"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fontScale="90000"/>
          </a:bodyPr>
          <a:lstStyle/>
          <a:p>
            <a:r>
              <a:rPr lang="en-US" b="1" dirty="0">
                <a:solidFill>
                  <a:schemeClr val="bg1"/>
                </a:solidFill>
              </a:rPr>
              <a:t>Freedom from Abuse, Neglect, Misappropriation and Exploitation Competency</a:t>
            </a:r>
          </a:p>
        </p:txBody>
      </p:sp>
      <p:sp>
        <p:nvSpPr>
          <p:cNvPr id="2" name="Subtitle 1"/>
          <p:cNvSpPr>
            <a:spLocks noGrp="1"/>
          </p:cNvSpPr>
          <p:nvPr>
            <p:ph type="subTitle" idx="1"/>
          </p:nvPr>
        </p:nvSpPr>
        <p:spPr>
          <a:xfrm>
            <a:off x="1371600" y="2971800"/>
            <a:ext cx="6400800" cy="914400"/>
          </a:xfrm>
        </p:spPr>
        <p:txBody>
          <a:bodyPr/>
          <a:lstStyle/>
          <a:p>
            <a:r>
              <a:rPr lang="en-US" dirty="0">
                <a:solidFill>
                  <a:schemeClr val="bg1"/>
                </a:solidFill>
                <a:latin typeface="+mj-lt"/>
              </a:rPr>
              <a:t>Staff Training </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7A932-4A33-43AD-A109-517D5B06EC5A}"/>
              </a:ext>
            </a:extLst>
          </p:cNvPr>
          <p:cNvSpPr>
            <a:spLocks noGrp="1"/>
          </p:cNvSpPr>
          <p:nvPr>
            <p:ph type="title"/>
          </p:nvPr>
        </p:nvSpPr>
        <p:spPr>
          <a:xfrm>
            <a:off x="3886200" y="368265"/>
            <a:ext cx="4603694" cy="964620"/>
          </a:xfrm>
        </p:spPr>
        <p:txBody>
          <a:bodyPr anchor="b">
            <a:normAutofit/>
          </a:bodyPr>
          <a:lstStyle/>
          <a:p>
            <a:pPr algn="l"/>
            <a:r>
              <a:rPr lang="en-US" dirty="0"/>
              <a:t>Definitions</a:t>
            </a:r>
          </a:p>
        </p:txBody>
      </p:sp>
      <p:pic>
        <p:nvPicPr>
          <p:cNvPr id="5" name="Picture 4" descr="A close up of a toy&#10;&#10;Description automatically generated">
            <a:extLst>
              <a:ext uri="{FF2B5EF4-FFF2-40B4-BE49-F238E27FC236}">
                <a16:creationId xmlns:a16="http://schemas.microsoft.com/office/drawing/2014/main" id="{957DB0C5-479C-4533-9035-D91F8F7AC82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6" y="857257"/>
            <a:ext cx="3476678" cy="5143493"/>
          </a:xfrm>
          <a:prstGeom prst="rect">
            <a:avLst/>
          </a:prstGeom>
          <a:ln>
            <a:noFill/>
          </a:ln>
          <a:effectLst>
            <a:softEdge rad="112500"/>
          </a:effectLst>
        </p:spPr>
      </p:pic>
      <p:sp>
        <p:nvSpPr>
          <p:cNvPr id="3" name="Content Placeholder 2">
            <a:extLst>
              <a:ext uri="{FF2B5EF4-FFF2-40B4-BE49-F238E27FC236}">
                <a16:creationId xmlns:a16="http://schemas.microsoft.com/office/drawing/2014/main" id="{71F1CA90-1053-4B70-AA52-0E5832C695C1}"/>
              </a:ext>
            </a:extLst>
          </p:cNvPr>
          <p:cNvSpPr>
            <a:spLocks noGrp="1"/>
          </p:cNvSpPr>
          <p:nvPr>
            <p:ph idx="1"/>
          </p:nvPr>
        </p:nvSpPr>
        <p:spPr>
          <a:xfrm>
            <a:off x="3886200" y="2209800"/>
            <a:ext cx="4939867" cy="2839064"/>
          </a:xfrm>
        </p:spPr>
        <p:txBody>
          <a:bodyPr>
            <a:normAutofit/>
          </a:bodyPr>
          <a:lstStyle/>
          <a:p>
            <a:r>
              <a:rPr lang="en-US" sz="2400" b="1" u="sng" dirty="0"/>
              <a:t>Misappropriation</a:t>
            </a:r>
            <a:r>
              <a:rPr lang="en-US" sz="2400" dirty="0"/>
              <a:t> of resident property means the deliberate misplacement, exploitation, or</a:t>
            </a:r>
            <a:r>
              <a:rPr lang="en-US" sz="2400" b="1" dirty="0"/>
              <a:t> </a:t>
            </a:r>
            <a:r>
              <a:rPr lang="en-US" sz="2400" dirty="0"/>
              <a:t>wrongful, temporary, or permanent use of a resident’s belongings or money without the resident’s consent. </a:t>
            </a:r>
          </a:p>
          <a:p>
            <a:pPr marL="0" indent="0">
              <a:buNone/>
            </a:pPr>
            <a:endParaRPr lang="en-US" sz="1500" dirty="0"/>
          </a:p>
        </p:txBody>
      </p:sp>
    </p:spTree>
    <p:extLst>
      <p:ext uri="{BB962C8B-B14F-4D97-AF65-F5344CB8AC3E}">
        <p14:creationId xmlns:p14="http://schemas.microsoft.com/office/powerpoint/2010/main" val="1592907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E3C9C-83FB-4331-942E-BEC97C4E6B23}"/>
              </a:ext>
            </a:extLst>
          </p:cNvPr>
          <p:cNvSpPr>
            <a:spLocks noGrp="1"/>
          </p:cNvSpPr>
          <p:nvPr>
            <p:ph type="title"/>
          </p:nvPr>
        </p:nvSpPr>
        <p:spPr>
          <a:xfrm>
            <a:off x="464285" y="381000"/>
            <a:ext cx="4939868" cy="1257452"/>
          </a:xfrm>
        </p:spPr>
        <p:txBody>
          <a:bodyPr>
            <a:normAutofit/>
          </a:bodyPr>
          <a:lstStyle/>
          <a:p>
            <a:pPr algn="l"/>
            <a:r>
              <a:rPr lang="en-US" dirty="0"/>
              <a:t>Definitions</a:t>
            </a:r>
          </a:p>
        </p:txBody>
      </p:sp>
      <p:sp>
        <p:nvSpPr>
          <p:cNvPr id="3" name="Content Placeholder 2">
            <a:extLst>
              <a:ext uri="{FF2B5EF4-FFF2-40B4-BE49-F238E27FC236}">
                <a16:creationId xmlns:a16="http://schemas.microsoft.com/office/drawing/2014/main" id="{CE55BF05-044B-4D50-ADAA-A20E5F48FAAF}"/>
              </a:ext>
            </a:extLst>
          </p:cNvPr>
          <p:cNvSpPr>
            <a:spLocks noGrp="1"/>
          </p:cNvSpPr>
          <p:nvPr>
            <p:ph idx="1"/>
          </p:nvPr>
        </p:nvSpPr>
        <p:spPr>
          <a:xfrm>
            <a:off x="304800" y="2209800"/>
            <a:ext cx="4939867" cy="2839064"/>
          </a:xfrm>
        </p:spPr>
        <p:txBody>
          <a:bodyPr>
            <a:normAutofit/>
          </a:bodyPr>
          <a:lstStyle/>
          <a:p>
            <a:r>
              <a:rPr lang="en-US" sz="2400" b="1" u="sng" dirty="0"/>
              <a:t>Neglect</a:t>
            </a:r>
            <a:r>
              <a:rPr lang="en-US" sz="2400" u="sng" dirty="0"/>
              <a:t> </a:t>
            </a:r>
            <a:r>
              <a:rPr lang="en-US" sz="2400" dirty="0"/>
              <a:t>is the failure of the facility, its employees or service providers to provide goods and services to a resident that are necessary to avoid physical harm, pain, mental anguish, or emotional distress. </a:t>
            </a:r>
          </a:p>
          <a:p>
            <a:endParaRPr lang="en-US" sz="2400" dirty="0"/>
          </a:p>
        </p:txBody>
      </p:sp>
      <p:pic>
        <p:nvPicPr>
          <p:cNvPr id="4" name="Picture 3" descr="A person smiling for the camera&#10;&#10;Description automatically generated">
            <a:extLst>
              <a:ext uri="{FF2B5EF4-FFF2-40B4-BE49-F238E27FC236}">
                <a16:creationId xmlns:a16="http://schemas.microsoft.com/office/drawing/2014/main" id="{0CC61C2B-18B2-4A38-8CF9-E57216CD932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04153" y="857257"/>
            <a:ext cx="3476693" cy="5143493"/>
          </a:xfrm>
          <a:prstGeom prst="rect">
            <a:avLst/>
          </a:prstGeom>
          <a:ln>
            <a:noFill/>
          </a:ln>
          <a:effectLst>
            <a:softEdge rad="112500"/>
          </a:effectLst>
        </p:spPr>
      </p:pic>
    </p:spTree>
    <p:extLst>
      <p:ext uri="{BB962C8B-B14F-4D97-AF65-F5344CB8AC3E}">
        <p14:creationId xmlns:p14="http://schemas.microsoft.com/office/powerpoint/2010/main" val="61938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B7043-C744-4E17-9E59-965422FD1D8F}"/>
              </a:ext>
            </a:extLst>
          </p:cNvPr>
          <p:cNvSpPr>
            <a:spLocks noGrp="1"/>
          </p:cNvSpPr>
          <p:nvPr>
            <p:ph type="title"/>
          </p:nvPr>
        </p:nvSpPr>
        <p:spPr>
          <a:xfrm>
            <a:off x="152400" y="222460"/>
            <a:ext cx="3840086" cy="1269596"/>
          </a:xfrm>
        </p:spPr>
        <p:txBody>
          <a:bodyPr>
            <a:normAutofit/>
          </a:bodyPr>
          <a:lstStyle/>
          <a:p>
            <a:r>
              <a:rPr lang="en-US" dirty="0"/>
              <a:t>Definitions</a:t>
            </a:r>
          </a:p>
        </p:txBody>
      </p:sp>
      <p:sp>
        <p:nvSpPr>
          <p:cNvPr id="3" name="Content Placeholder 2">
            <a:extLst>
              <a:ext uri="{FF2B5EF4-FFF2-40B4-BE49-F238E27FC236}">
                <a16:creationId xmlns:a16="http://schemas.microsoft.com/office/drawing/2014/main" id="{ACC0445E-7A46-43F2-96E0-29A5583698E3}"/>
              </a:ext>
            </a:extLst>
          </p:cNvPr>
          <p:cNvSpPr>
            <a:spLocks noGrp="1"/>
          </p:cNvSpPr>
          <p:nvPr>
            <p:ph idx="1"/>
          </p:nvPr>
        </p:nvSpPr>
        <p:spPr>
          <a:xfrm>
            <a:off x="381001" y="2130664"/>
            <a:ext cx="4191000" cy="2822336"/>
          </a:xfrm>
        </p:spPr>
        <p:txBody>
          <a:bodyPr>
            <a:normAutofit/>
          </a:bodyPr>
          <a:lstStyle/>
          <a:p>
            <a:r>
              <a:rPr lang="en-US" sz="2800" b="1" u="sng" dirty="0"/>
              <a:t>Injury of unknown source </a:t>
            </a:r>
            <a:r>
              <a:rPr lang="en-US" sz="2800" dirty="0"/>
              <a:t>– resident injury that is not the result of a known accident or event.</a:t>
            </a:r>
          </a:p>
          <a:p>
            <a:endParaRPr lang="en-US" sz="2800" dirty="0"/>
          </a:p>
        </p:txBody>
      </p:sp>
      <p:pic>
        <p:nvPicPr>
          <p:cNvPr id="5" name="Picture 4" descr="A close up of a tattoo&#10;&#10;Description automatically generated">
            <a:extLst>
              <a:ext uri="{FF2B5EF4-FFF2-40B4-BE49-F238E27FC236}">
                <a16:creationId xmlns:a16="http://schemas.microsoft.com/office/drawing/2014/main" id="{620F11FE-B8F4-4195-84B3-A2C1067D4C0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5113038" y="1492056"/>
            <a:ext cx="4030962" cy="4378841"/>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81326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0FB66-1E9E-49AE-845A-E0D53B077317}"/>
              </a:ext>
            </a:extLst>
          </p:cNvPr>
          <p:cNvSpPr>
            <a:spLocks noGrp="1"/>
          </p:cNvSpPr>
          <p:nvPr>
            <p:ph type="title"/>
          </p:nvPr>
        </p:nvSpPr>
        <p:spPr>
          <a:xfrm>
            <a:off x="486697" y="1329200"/>
            <a:ext cx="4939868" cy="1257452"/>
          </a:xfrm>
        </p:spPr>
        <p:txBody>
          <a:bodyPr>
            <a:normAutofit/>
          </a:bodyPr>
          <a:lstStyle/>
          <a:p>
            <a:r>
              <a:rPr lang="en-US" dirty="0"/>
              <a:t>First things </a:t>
            </a:r>
            <a:r>
              <a:rPr lang="en-US" b="1" dirty="0"/>
              <a:t>FIRST</a:t>
            </a:r>
            <a:r>
              <a:rPr lang="en-US" dirty="0"/>
              <a:t>!</a:t>
            </a:r>
          </a:p>
        </p:txBody>
      </p:sp>
      <p:sp>
        <p:nvSpPr>
          <p:cNvPr id="3" name="Content Placeholder 2">
            <a:extLst>
              <a:ext uri="{FF2B5EF4-FFF2-40B4-BE49-F238E27FC236}">
                <a16:creationId xmlns:a16="http://schemas.microsoft.com/office/drawing/2014/main" id="{2FEE7227-D457-4042-BFF5-7FBCC746D6C1}"/>
              </a:ext>
            </a:extLst>
          </p:cNvPr>
          <p:cNvSpPr>
            <a:spLocks noGrp="1"/>
          </p:cNvSpPr>
          <p:nvPr>
            <p:ph idx="1"/>
          </p:nvPr>
        </p:nvSpPr>
        <p:spPr>
          <a:xfrm>
            <a:off x="486698" y="2686051"/>
            <a:ext cx="4939867" cy="2839064"/>
          </a:xfrm>
        </p:spPr>
        <p:txBody>
          <a:bodyPr>
            <a:normAutofit/>
          </a:bodyPr>
          <a:lstStyle/>
          <a:p>
            <a:r>
              <a:rPr lang="en-US" sz="2700" dirty="0"/>
              <a:t>*If you witness or are informed of abuse, you must first protect the resident, intervene and </a:t>
            </a:r>
            <a:r>
              <a:rPr lang="en-US" sz="3300" b="1" dirty="0">
                <a:solidFill>
                  <a:srgbClr val="FF0000"/>
                </a:solidFill>
              </a:rPr>
              <a:t>stop</a:t>
            </a:r>
            <a:r>
              <a:rPr lang="en-US" sz="2700" dirty="0"/>
              <a:t> the abuse!</a:t>
            </a:r>
          </a:p>
          <a:p>
            <a:endParaRPr lang="en-US" sz="1800" dirty="0"/>
          </a:p>
        </p:txBody>
      </p:sp>
      <p:pic>
        <p:nvPicPr>
          <p:cNvPr id="5" name="Picture 4">
            <a:extLst>
              <a:ext uri="{FF2B5EF4-FFF2-40B4-BE49-F238E27FC236}">
                <a16:creationId xmlns:a16="http://schemas.microsoft.com/office/drawing/2014/main" id="{4050D1DC-8A90-40AF-A557-66D44E1FC1D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67307" y="857257"/>
            <a:ext cx="3476693" cy="5143493"/>
          </a:xfrm>
          <a:prstGeom prst="rect">
            <a:avLst/>
          </a:prstGeom>
          <a:effectLst/>
        </p:spPr>
      </p:pic>
    </p:spTree>
    <p:extLst>
      <p:ext uri="{BB962C8B-B14F-4D97-AF65-F5344CB8AC3E}">
        <p14:creationId xmlns:p14="http://schemas.microsoft.com/office/powerpoint/2010/main" val="200819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43CF5-FD29-4356-A55A-184A6EB7B368}"/>
              </a:ext>
            </a:extLst>
          </p:cNvPr>
          <p:cNvSpPr>
            <a:spLocks noGrp="1"/>
          </p:cNvSpPr>
          <p:nvPr>
            <p:ph type="title"/>
          </p:nvPr>
        </p:nvSpPr>
        <p:spPr>
          <a:xfrm>
            <a:off x="228600" y="1219200"/>
            <a:ext cx="3943352" cy="1820340"/>
          </a:xfrm>
        </p:spPr>
        <p:txBody>
          <a:bodyPr vert="horz" lIns="68580" tIns="34290" rIns="68580" bIns="34290" rtlCol="0" anchor="t">
            <a:normAutofit/>
          </a:bodyPr>
          <a:lstStyle/>
          <a:p>
            <a:r>
              <a:rPr lang="en-US" sz="4800" b="1" dirty="0"/>
              <a:t>NEXT</a:t>
            </a:r>
          </a:p>
        </p:txBody>
      </p:sp>
      <p:pic>
        <p:nvPicPr>
          <p:cNvPr id="5" name="Content Placeholder 4">
            <a:extLst>
              <a:ext uri="{FF2B5EF4-FFF2-40B4-BE49-F238E27FC236}">
                <a16:creationId xmlns:a16="http://schemas.microsoft.com/office/drawing/2014/main" id="{0797640B-6ED0-45A1-A663-CEBAA377361A}"/>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4434843" y="857257"/>
            <a:ext cx="4709158" cy="5143493"/>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6" name="Rectangle 5">
            <a:extLst>
              <a:ext uri="{FF2B5EF4-FFF2-40B4-BE49-F238E27FC236}">
                <a16:creationId xmlns:a16="http://schemas.microsoft.com/office/drawing/2014/main" id="{AEE9BD08-F597-48E1-A5FC-96E908595869}"/>
              </a:ext>
            </a:extLst>
          </p:cNvPr>
          <p:cNvSpPr/>
          <p:nvPr/>
        </p:nvSpPr>
        <p:spPr>
          <a:xfrm>
            <a:off x="990600" y="2743200"/>
            <a:ext cx="3086099" cy="1754326"/>
          </a:xfrm>
          <a:prstGeom prst="rect">
            <a:avLst/>
          </a:prstGeom>
        </p:spPr>
        <p:txBody>
          <a:bodyPr wrap="square">
            <a:spAutoFit/>
          </a:bodyPr>
          <a:lstStyle/>
          <a:p>
            <a:r>
              <a:rPr lang="en-US" sz="3600" dirty="0"/>
              <a:t>Report to the Administrator or Designee</a:t>
            </a:r>
          </a:p>
        </p:txBody>
      </p:sp>
    </p:spTree>
    <p:extLst>
      <p:ext uri="{BB962C8B-B14F-4D97-AF65-F5344CB8AC3E}">
        <p14:creationId xmlns:p14="http://schemas.microsoft.com/office/powerpoint/2010/main" val="407071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A954A-44A2-4473-9BEE-1E95864378AA}"/>
              </a:ext>
            </a:extLst>
          </p:cNvPr>
          <p:cNvSpPr>
            <a:spLocks noGrp="1"/>
          </p:cNvSpPr>
          <p:nvPr>
            <p:ph type="title"/>
          </p:nvPr>
        </p:nvSpPr>
        <p:spPr>
          <a:xfrm>
            <a:off x="980479" y="381000"/>
            <a:ext cx="7183041" cy="706637"/>
          </a:xfrm>
        </p:spPr>
        <p:txBody>
          <a:bodyPr anchor="b">
            <a:noAutofit/>
          </a:bodyPr>
          <a:lstStyle/>
          <a:p>
            <a:r>
              <a:rPr lang="en-US" dirty="0"/>
              <a:t>ALL Staff Requirements</a:t>
            </a:r>
          </a:p>
        </p:txBody>
      </p:sp>
      <p:sp>
        <p:nvSpPr>
          <p:cNvPr id="3" name="Content Placeholder 2">
            <a:extLst>
              <a:ext uri="{FF2B5EF4-FFF2-40B4-BE49-F238E27FC236}">
                <a16:creationId xmlns:a16="http://schemas.microsoft.com/office/drawing/2014/main" id="{86731368-E443-41C0-8412-990B4F0E4AFF}"/>
              </a:ext>
            </a:extLst>
          </p:cNvPr>
          <p:cNvSpPr>
            <a:spLocks noGrp="1"/>
          </p:cNvSpPr>
          <p:nvPr>
            <p:ph idx="1"/>
          </p:nvPr>
        </p:nvSpPr>
        <p:spPr>
          <a:xfrm>
            <a:off x="228600" y="1959173"/>
            <a:ext cx="5038472" cy="2939654"/>
          </a:xfrm>
        </p:spPr>
        <p:txBody>
          <a:bodyPr anchor="t">
            <a:noAutofit/>
          </a:bodyPr>
          <a:lstStyle/>
          <a:p>
            <a:pPr marL="0" indent="0">
              <a:buNone/>
            </a:pPr>
            <a:r>
              <a:rPr lang="en-US" sz="2400" dirty="0"/>
              <a:t>YOU are required to report to the State Agency and one or more local law enforcement entities, </a:t>
            </a:r>
          </a:p>
          <a:p>
            <a:r>
              <a:rPr lang="en-US" sz="2400" dirty="0"/>
              <a:t>Immediately, but not longer than 2 hours after forming a suspicion, of abuse resulting in serious bodily injury and </a:t>
            </a:r>
          </a:p>
          <a:p>
            <a:r>
              <a:rPr lang="en-US" sz="2400" dirty="0"/>
              <a:t>Reporting no later than 24 hours if the abuse does not result in serious bodily injury.</a:t>
            </a:r>
          </a:p>
        </p:txBody>
      </p:sp>
      <p:pic>
        <p:nvPicPr>
          <p:cNvPr id="4" name="Picture 3">
            <a:extLst>
              <a:ext uri="{FF2B5EF4-FFF2-40B4-BE49-F238E27FC236}">
                <a16:creationId xmlns:a16="http://schemas.microsoft.com/office/drawing/2014/main" id="{10737808-0EC5-492B-BE5C-E372F74F32D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5399232" y="1600200"/>
            <a:ext cx="3717874" cy="4094560"/>
          </a:xfrm>
          <a:prstGeom prst="rect">
            <a:avLst/>
          </a:prstGeom>
          <a:ln>
            <a:noFill/>
          </a:ln>
          <a:effectLst>
            <a:softEdge rad="112500"/>
          </a:effectLst>
        </p:spPr>
      </p:pic>
    </p:spTree>
    <p:extLst>
      <p:ext uri="{BB962C8B-B14F-4D97-AF65-F5344CB8AC3E}">
        <p14:creationId xmlns:p14="http://schemas.microsoft.com/office/powerpoint/2010/main" val="1861755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64EEA-AB70-4046-A6C1-C316E4BB742A}"/>
              </a:ext>
            </a:extLst>
          </p:cNvPr>
          <p:cNvSpPr>
            <a:spLocks noGrp="1"/>
          </p:cNvSpPr>
          <p:nvPr>
            <p:ph type="title"/>
          </p:nvPr>
        </p:nvSpPr>
        <p:spPr>
          <a:xfrm>
            <a:off x="152400" y="381000"/>
            <a:ext cx="4419600" cy="1269596"/>
          </a:xfrm>
        </p:spPr>
        <p:txBody>
          <a:bodyPr>
            <a:normAutofit fontScale="90000"/>
          </a:bodyPr>
          <a:lstStyle/>
          <a:p>
            <a:r>
              <a:rPr lang="en-US" dirty="0"/>
              <a:t>Element 1 – Employee Screening</a:t>
            </a:r>
          </a:p>
        </p:txBody>
      </p:sp>
      <p:sp>
        <p:nvSpPr>
          <p:cNvPr id="3" name="Content Placeholder 2">
            <a:extLst>
              <a:ext uri="{FF2B5EF4-FFF2-40B4-BE49-F238E27FC236}">
                <a16:creationId xmlns:a16="http://schemas.microsoft.com/office/drawing/2014/main" id="{55E0818F-C4A8-471E-B91D-486371DCD425}"/>
              </a:ext>
            </a:extLst>
          </p:cNvPr>
          <p:cNvSpPr>
            <a:spLocks noGrp="1"/>
          </p:cNvSpPr>
          <p:nvPr>
            <p:ph idx="1"/>
          </p:nvPr>
        </p:nvSpPr>
        <p:spPr>
          <a:xfrm>
            <a:off x="152400" y="2095500"/>
            <a:ext cx="5486400" cy="2667000"/>
          </a:xfrm>
        </p:spPr>
        <p:txBody>
          <a:bodyPr>
            <a:noAutofit/>
          </a:bodyPr>
          <a:lstStyle/>
          <a:p>
            <a:pPr marL="0" indent="0">
              <a:spcBef>
                <a:spcPts val="450"/>
              </a:spcBef>
              <a:buNone/>
            </a:pPr>
            <a:r>
              <a:rPr lang="en-US" sz="2000" dirty="0"/>
              <a:t>The facility cannot employ or contract with anyone who:</a:t>
            </a:r>
          </a:p>
          <a:p>
            <a:pPr>
              <a:spcBef>
                <a:spcPts val="450"/>
              </a:spcBef>
            </a:pPr>
            <a:r>
              <a:rPr lang="en-US" sz="2000" dirty="0"/>
              <a:t>Has been found guilty of abuse, neglect, exploitation, misappropriation or mistreatment.</a:t>
            </a:r>
          </a:p>
          <a:p>
            <a:pPr>
              <a:spcBef>
                <a:spcPts val="450"/>
              </a:spcBef>
            </a:pPr>
            <a:r>
              <a:rPr lang="en-US" sz="2000" dirty="0"/>
              <a:t>Has a finding entered into the State nurse aide registry concerning abuse, neglect, exploitation, misappropriation or mistreatment.</a:t>
            </a:r>
          </a:p>
          <a:p>
            <a:pPr>
              <a:spcBef>
                <a:spcPts val="450"/>
              </a:spcBef>
            </a:pPr>
            <a:r>
              <a:rPr lang="en-US" sz="2000" dirty="0"/>
              <a:t>Has a disciplinary action in effect against their professional license of finding of </a:t>
            </a:r>
          </a:p>
          <a:p>
            <a:pPr marL="0" indent="-57150">
              <a:spcBef>
                <a:spcPts val="450"/>
              </a:spcBef>
              <a:buNone/>
            </a:pPr>
            <a:r>
              <a:rPr lang="en-US" sz="2000" dirty="0"/>
              <a:t>    abuse, neglect, exploitation, </a:t>
            </a:r>
          </a:p>
          <a:p>
            <a:pPr marL="0" indent="-57150">
              <a:spcBef>
                <a:spcPts val="450"/>
              </a:spcBef>
              <a:buNone/>
            </a:pPr>
            <a:r>
              <a:rPr lang="en-US" sz="2000" dirty="0"/>
              <a:t>    misappropriation or mistreatment</a:t>
            </a:r>
          </a:p>
        </p:txBody>
      </p:sp>
      <p:pic>
        <p:nvPicPr>
          <p:cNvPr id="4" name="Picture 3" descr="A person sitting at a table&#10;&#10;Description automatically generated">
            <a:extLst>
              <a:ext uri="{FF2B5EF4-FFF2-40B4-BE49-F238E27FC236}">
                <a16:creationId xmlns:a16="http://schemas.microsoft.com/office/drawing/2014/main" id="{1ACE9803-43A8-4C82-940E-6033B34355D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5560325" y="2209800"/>
            <a:ext cx="3583675" cy="3892952"/>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4948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ground, indoor, hammer, tool&#10;&#10;Description automatically generated">
            <a:extLst>
              <a:ext uri="{FF2B5EF4-FFF2-40B4-BE49-F238E27FC236}">
                <a16:creationId xmlns:a16="http://schemas.microsoft.com/office/drawing/2014/main" id="{A0977E3C-D0CF-42F8-AF14-A9F2C508B3C2}"/>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0" y="457200"/>
            <a:ext cx="9143985" cy="5143493"/>
          </a:xfrm>
          <a:prstGeom prst="rect">
            <a:avLst/>
          </a:prstGeom>
        </p:spPr>
      </p:pic>
    </p:spTree>
    <p:extLst>
      <p:ext uri="{BB962C8B-B14F-4D97-AF65-F5344CB8AC3E}">
        <p14:creationId xmlns:p14="http://schemas.microsoft.com/office/powerpoint/2010/main" val="950340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1D060-42AE-4449-ADCE-A3A9F5964305}"/>
              </a:ext>
            </a:extLst>
          </p:cNvPr>
          <p:cNvSpPr>
            <a:spLocks noGrp="1"/>
          </p:cNvSpPr>
          <p:nvPr>
            <p:ph type="title"/>
          </p:nvPr>
        </p:nvSpPr>
        <p:spPr>
          <a:xfrm>
            <a:off x="1027306" y="228600"/>
            <a:ext cx="7089388" cy="1257452"/>
          </a:xfrm>
        </p:spPr>
        <p:txBody>
          <a:bodyPr>
            <a:normAutofit/>
          </a:bodyPr>
          <a:lstStyle/>
          <a:p>
            <a:r>
              <a:rPr lang="en-US" dirty="0"/>
              <a:t>During the Investigation</a:t>
            </a:r>
          </a:p>
        </p:txBody>
      </p:sp>
      <p:sp>
        <p:nvSpPr>
          <p:cNvPr id="15" name="Content Placeholder 9">
            <a:extLst>
              <a:ext uri="{FF2B5EF4-FFF2-40B4-BE49-F238E27FC236}">
                <a16:creationId xmlns:a16="http://schemas.microsoft.com/office/drawing/2014/main" id="{3D724334-CE2B-47CB-8B5F-7F852769E803}"/>
              </a:ext>
            </a:extLst>
          </p:cNvPr>
          <p:cNvSpPr>
            <a:spLocks noGrp="1"/>
          </p:cNvSpPr>
          <p:nvPr>
            <p:ph idx="1"/>
          </p:nvPr>
        </p:nvSpPr>
        <p:spPr>
          <a:xfrm>
            <a:off x="154095" y="2009468"/>
            <a:ext cx="4343400" cy="2839064"/>
          </a:xfrm>
        </p:spPr>
        <p:txBody>
          <a:bodyPr>
            <a:noAutofit/>
          </a:bodyPr>
          <a:lstStyle/>
          <a:p>
            <a:r>
              <a:rPr lang="en-US" sz="2400" dirty="0"/>
              <a:t>Alleged individual will be </a:t>
            </a:r>
            <a:r>
              <a:rPr lang="en-US" sz="1800" i="1" dirty="0">
                <a:solidFill>
                  <a:srgbClr val="FF0000"/>
                </a:solidFill>
              </a:rPr>
              <a:t>&lt;&lt;insert facility protocol  i.e. sent home, investigation initial steps…&gt;&gt;</a:t>
            </a:r>
          </a:p>
          <a:p>
            <a:r>
              <a:rPr lang="en-US" sz="2400" dirty="0"/>
              <a:t>All staff, residents, visitors, etc., will be interviewed</a:t>
            </a:r>
          </a:p>
          <a:p>
            <a:r>
              <a:rPr lang="en-US" sz="2400" dirty="0"/>
              <a:t>The facility is required to keep all residents safe during the investigation</a:t>
            </a:r>
          </a:p>
        </p:txBody>
      </p:sp>
      <p:pic>
        <p:nvPicPr>
          <p:cNvPr id="16" name="Content Placeholder 4">
            <a:extLst>
              <a:ext uri="{FF2B5EF4-FFF2-40B4-BE49-F238E27FC236}">
                <a16:creationId xmlns:a16="http://schemas.microsoft.com/office/drawing/2014/main" id="{4F974A5B-86F8-4EBF-A29B-2FDB57F02D9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1"/>
          <a:stretch/>
        </p:blipFill>
        <p:spPr>
          <a:xfrm>
            <a:off x="4572000" y="1752600"/>
            <a:ext cx="4426870" cy="4019550"/>
          </a:xfrm>
          <a:prstGeom prst="rect">
            <a:avLst/>
          </a:prstGeom>
          <a:ln>
            <a:noFill/>
          </a:ln>
          <a:effectLst>
            <a:softEdge rad="112500"/>
          </a:effectLst>
        </p:spPr>
      </p:pic>
    </p:spTree>
    <p:extLst>
      <p:ext uri="{BB962C8B-B14F-4D97-AF65-F5344CB8AC3E}">
        <p14:creationId xmlns:p14="http://schemas.microsoft.com/office/powerpoint/2010/main" val="838278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B1CDC3-AC74-4A03-9CE8-0C12765D79D2}"/>
              </a:ext>
            </a:extLst>
          </p:cNvPr>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4117647" y="1226680"/>
            <a:ext cx="4410597" cy="4410597"/>
          </a:xfrm>
          <a:prstGeom prst="rect">
            <a:avLst/>
          </a:prstGeom>
        </p:spPr>
      </p:pic>
      <p:pic>
        <p:nvPicPr>
          <p:cNvPr id="6" name="Picture 5">
            <a:extLst>
              <a:ext uri="{FF2B5EF4-FFF2-40B4-BE49-F238E27FC236}">
                <a16:creationId xmlns:a16="http://schemas.microsoft.com/office/drawing/2014/main" id="{71979A68-3816-4064-B5F6-F889A4C85C9F}"/>
              </a:ext>
            </a:extLst>
          </p:cNvPr>
          <p:cNvPicPr>
            <a:picLocks noChangeAspect="1"/>
          </p:cNvPicPr>
          <p:nvPr/>
        </p:nvPicPr>
        <p:blipFill>
          <a:blip r:embed="rId4"/>
          <a:stretch>
            <a:fillRect/>
          </a:stretch>
        </p:blipFill>
        <p:spPr>
          <a:xfrm>
            <a:off x="457200" y="610318"/>
            <a:ext cx="3543300" cy="4991100"/>
          </a:xfrm>
          <a:prstGeom prst="rect">
            <a:avLst/>
          </a:prstGeom>
        </p:spPr>
      </p:pic>
    </p:spTree>
    <p:extLst>
      <p:ext uri="{BB962C8B-B14F-4D97-AF65-F5344CB8AC3E}">
        <p14:creationId xmlns:p14="http://schemas.microsoft.com/office/powerpoint/2010/main" val="387594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Upon completion of the program, attendees should be able to:</a:t>
            </a:r>
          </a:p>
          <a:p>
            <a:pPr marL="514350" indent="-514350">
              <a:buAutoNum type="arabicPeriod"/>
            </a:pPr>
            <a:r>
              <a:rPr lang="en-US" sz="2400" dirty="0"/>
              <a:t>Understand the regulation that guides our practices regarding freedom from abuse, neglect and exploitation</a:t>
            </a:r>
          </a:p>
          <a:p>
            <a:pPr marL="514350" indent="-514350">
              <a:buAutoNum type="arabicPeriod"/>
            </a:pPr>
            <a:r>
              <a:rPr lang="en-US" sz="2400" dirty="0"/>
              <a:t>Identify the seven elements required for our process to protect residents from abuse, neglect and exploitation.</a:t>
            </a:r>
          </a:p>
          <a:p>
            <a:pPr marL="514350" indent="-514350">
              <a:buAutoNum type="arabicPeriod"/>
            </a:pPr>
            <a:r>
              <a:rPr lang="en-US" sz="2400" dirty="0"/>
              <a:t>Be able to identify the role and responsibility of the staff member/leader to identify and report potential abuse or neglect issues.</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601687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64EEA-AB70-4046-A6C1-C316E4BB742A}"/>
              </a:ext>
            </a:extLst>
          </p:cNvPr>
          <p:cNvSpPr>
            <a:spLocks noGrp="1"/>
          </p:cNvSpPr>
          <p:nvPr>
            <p:ph type="title"/>
          </p:nvPr>
        </p:nvSpPr>
        <p:spPr>
          <a:xfrm>
            <a:off x="292976" y="203207"/>
            <a:ext cx="8077200" cy="1269596"/>
          </a:xfrm>
        </p:spPr>
        <p:txBody>
          <a:bodyPr>
            <a:normAutofit/>
          </a:bodyPr>
          <a:lstStyle/>
          <a:p>
            <a:r>
              <a:rPr lang="en-US" dirty="0"/>
              <a:t>Element 1 – Employee Screening</a:t>
            </a:r>
          </a:p>
        </p:txBody>
      </p:sp>
      <p:sp>
        <p:nvSpPr>
          <p:cNvPr id="3" name="Content Placeholder 2">
            <a:extLst>
              <a:ext uri="{FF2B5EF4-FFF2-40B4-BE49-F238E27FC236}">
                <a16:creationId xmlns:a16="http://schemas.microsoft.com/office/drawing/2014/main" id="{55E0818F-C4A8-471E-B91D-486371DCD425}"/>
              </a:ext>
            </a:extLst>
          </p:cNvPr>
          <p:cNvSpPr>
            <a:spLocks noGrp="1"/>
          </p:cNvSpPr>
          <p:nvPr>
            <p:ph idx="1"/>
          </p:nvPr>
        </p:nvSpPr>
        <p:spPr>
          <a:xfrm>
            <a:off x="228600" y="1806844"/>
            <a:ext cx="5075315" cy="2895600"/>
          </a:xfrm>
        </p:spPr>
        <p:txBody>
          <a:bodyPr>
            <a:noAutofit/>
          </a:bodyPr>
          <a:lstStyle/>
          <a:p>
            <a:pPr marL="0" indent="0">
              <a:spcBef>
                <a:spcPts val="450"/>
              </a:spcBef>
              <a:buNone/>
            </a:pPr>
            <a:r>
              <a:rPr lang="en-US" sz="1800" dirty="0"/>
              <a:t>The facility cannot employ or contract with anyone who:</a:t>
            </a:r>
          </a:p>
          <a:p>
            <a:pPr lvl="1">
              <a:spcBef>
                <a:spcPts val="450"/>
              </a:spcBef>
            </a:pPr>
            <a:r>
              <a:rPr lang="en-US" sz="1800" dirty="0"/>
              <a:t>Has been found guilty of abuse, neglect, exploitation, misappropriation or mistreatment.</a:t>
            </a:r>
          </a:p>
          <a:p>
            <a:pPr lvl="1">
              <a:spcBef>
                <a:spcPts val="450"/>
              </a:spcBef>
            </a:pPr>
            <a:r>
              <a:rPr lang="en-US" sz="1800" dirty="0"/>
              <a:t>Has a finding entered into the State nurse aide registry concerning abuse, neglect, exploitation, misappropriation or mistreatment.</a:t>
            </a:r>
          </a:p>
          <a:p>
            <a:pPr lvl="1">
              <a:spcBef>
                <a:spcPts val="450"/>
              </a:spcBef>
            </a:pPr>
            <a:r>
              <a:rPr lang="en-US" sz="1800" dirty="0"/>
              <a:t>Has a disciplinary action in effect against their professional license of finding of     abuse, neglect, exploitation,     misappropriation or mistreatment</a:t>
            </a:r>
          </a:p>
        </p:txBody>
      </p:sp>
      <p:pic>
        <p:nvPicPr>
          <p:cNvPr id="5" name="Picture 4">
            <a:extLst>
              <a:ext uri="{FF2B5EF4-FFF2-40B4-BE49-F238E27FC236}">
                <a16:creationId xmlns:a16="http://schemas.microsoft.com/office/drawing/2014/main" id="{523675AD-8FC0-4BFF-9BD0-090FF500502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5303915" y="1829256"/>
            <a:ext cx="3840085" cy="4171491"/>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28249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1DC8-7171-4375-884E-316ED9811BED}"/>
              </a:ext>
            </a:extLst>
          </p:cNvPr>
          <p:cNvSpPr>
            <a:spLocks noGrp="1"/>
          </p:cNvSpPr>
          <p:nvPr>
            <p:ph type="title"/>
          </p:nvPr>
        </p:nvSpPr>
        <p:spPr>
          <a:xfrm>
            <a:off x="183777" y="4419600"/>
            <a:ext cx="4945642" cy="1218908"/>
          </a:xfrm>
        </p:spPr>
        <p:txBody>
          <a:bodyPr>
            <a:normAutofit fontScale="90000"/>
          </a:bodyPr>
          <a:lstStyle/>
          <a:p>
            <a:pPr algn="r"/>
            <a:r>
              <a:rPr lang="en-US" dirty="0"/>
              <a:t>Element 2 – Policy and Procedure</a:t>
            </a:r>
          </a:p>
        </p:txBody>
      </p:sp>
      <p:pic>
        <p:nvPicPr>
          <p:cNvPr id="4" name="Picture 3">
            <a:extLst>
              <a:ext uri="{FF2B5EF4-FFF2-40B4-BE49-F238E27FC236}">
                <a16:creationId xmlns:a16="http://schemas.microsoft.com/office/drawing/2014/main" id="{CAC9B3F2-6BF0-4B88-8568-6C073A9FB86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04800" y="1405890"/>
            <a:ext cx="4765585" cy="2773204"/>
          </a:xfrm>
          <a:prstGeom prst="rect">
            <a:avLst/>
          </a:prstGeom>
          <a:ln>
            <a:noFill/>
          </a:ln>
          <a:effectLst>
            <a:softEdge rad="112500"/>
          </a:effectLst>
        </p:spPr>
      </p:pic>
      <p:sp>
        <p:nvSpPr>
          <p:cNvPr id="3" name="Content Placeholder 2">
            <a:extLst>
              <a:ext uri="{FF2B5EF4-FFF2-40B4-BE49-F238E27FC236}">
                <a16:creationId xmlns:a16="http://schemas.microsoft.com/office/drawing/2014/main" id="{66D58A14-4CDD-4CD2-B103-12EFD5D08E82}"/>
              </a:ext>
            </a:extLst>
          </p:cNvPr>
          <p:cNvSpPr>
            <a:spLocks noGrp="1"/>
          </p:cNvSpPr>
          <p:nvPr>
            <p:ph idx="1"/>
          </p:nvPr>
        </p:nvSpPr>
        <p:spPr>
          <a:xfrm>
            <a:off x="5338834" y="1219985"/>
            <a:ext cx="3652765" cy="4597146"/>
          </a:xfrm>
        </p:spPr>
        <p:txBody>
          <a:bodyPr anchor="ctr">
            <a:noAutofit/>
          </a:bodyPr>
          <a:lstStyle/>
          <a:p>
            <a:pPr marL="0" indent="0">
              <a:buNone/>
            </a:pPr>
            <a:r>
              <a:rPr lang="en-US" sz="2000" dirty="0"/>
              <a:t>The facility policy must describe how the facility will:</a:t>
            </a:r>
          </a:p>
          <a:p>
            <a:r>
              <a:rPr lang="en-US" sz="2000" dirty="0"/>
              <a:t>Prohibit and prevent abuse</a:t>
            </a:r>
          </a:p>
          <a:p>
            <a:r>
              <a:rPr lang="en-US" sz="2000" dirty="0"/>
              <a:t>Investigate any allegations of abuse</a:t>
            </a:r>
          </a:p>
          <a:p>
            <a:r>
              <a:rPr lang="en-US" sz="2000" dirty="0"/>
              <a:t>Provide training about abuse to staff</a:t>
            </a:r>
          </a:p>
          <a:p>
            <a:r>
              <a:rPr lang="en-US" sz="2000" dirty="0"/>
              <a:t>Coordinate with the QAPI Committee </a:t>
            </a:r>
          </a:p>
          <a:p>
            <a:r>
              <a:rPr lang="en-US" sz="2000" dirty="0"/>
              <a:t>Report suspected crimes in accordance with State laws</a:t>
            </a:r>
          </a:p>
          <a:p>
            <a:r>
              <a:rPr lang="en-US" sz="2000" dirty="0"/>
              <a:t>Annually notify covered individuals about following reporting requirements</a:t>
            </a:r>
          </a:p>
          <a:p>
            <a:r>
              <a:rPr lang="en-US" sz="2000" dirty="0"/>
              <a:t>Participate in annual training as required</a:t>
            </a:r>
          </a:p>
          <a:p>
            <a:endParaRPr lang="en-US" sz="2000" dirty="0"/>
          </a:p>
        </p:txBody>
      </p:sp>
    </p:spTree>
    <p:extLst>
      <p:ext uri="{BB962C8B-B14F-4D97-AF65-F5344CB8AC3E}">
        <p14:creationId xmlns:p14="http://schemas.microsoft.com/office/powerpoint/2010/main" val="98004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BDE41-E24A-4955-8046-9670BF6FE9CC}"/>
              </a:ext>
            </a:extLst>
          </p:cNvPr>
          <p:cNvSpPr>
            <a:spLocks noGrp="1"/>
          </p:cNvSpPr>
          <p:nvPr>
            <p:ph type="title"/>
          </p:nvPr>
        </p:nvSpPr>
        <p:spPr>
          <a:xfrm>
            <a:off x="266700" y="203207"/>
            <a:ext cx="8610600" cy="1269596"/>
          </a:xfrm>
        </p:spPr>
        <p:txBody>
          <a:bodyPr>
            <a:noAutofit/>
          </a:bodyPr>
          <a:lstStyle/>
          <a:p>
            <a:r>
              <a:rPr lang="en-US" dirty="0"/>
              <a:t>Element 3 – Reporting of Suspected Abuse</a:t>
            </a:r>
          </a:p>
        </p:txBody>
      </p:sp>
      <p:sp>
        <p:nvSpPr>
          <p:cNvPr id="3" name="Content Placeholder 2">
            <a:extLst>
              <a:ext uri="{FF2B5EF4-FFF2-40B4-BE49-F238E27FC236}">
                <a16:creationId xmlns:a16="http://schemas.microsoft.com/office/drawing/2014/main" id="{0FC12AF3-CC87-46D2-BACF-FDF907F7AAF2}"/>
              </a:ext>
            </a:extLst>
          </p:cNvPr>
          <p:cNvSpPr>
            <a:spLocks noGrp="1"/>
          </p:cNvSpPr>
          <p:nvPr>
            <p:ph idx="1"/>
          </p:nvPr>
        </p:nvSpPr>
        <p:spPr>
          <a:xfrm>
            <a:off x="266700" y="1944714"/>
            <a:ext cx="4991100" cy="2596671"/>
          </a:xfrm>
        </p:spPr>
        <p:txBody>
          <a:bodyPr>
            <a:noAutofit/>
          </a:bodyPr>
          <a:lstStyle/>
          <a:p>
            <a:r>
              <a:rPr lang="en-US" sz="2000" b="1" dirty="0"/>
              <a:t>All</a:t>
            </a:r>
            <a:r>
              <a:rPr lang="en-US" sz="2000" dirty="0"/>
              <a:t> alleged abuse, neglect, exploitation, mistreatment, injuries of unknown source and misappropriated resident property </a:t>
            </a:r>
            <a:r>
              <a:rPr lang="en-US" sz="2000" b="1" dirty="0"/>
              <a:t>must be reported IMMEDIATELY </a:t>
            </a:r>
            <a:r>
              <a:rPr lang="en-US" sz="2000" dirty="0"/>
              <a:t>to the Administrator – </a:t>
            </a:r>
          </a:p>
          <a:p>
            <a:r>
              <a:rPr lang="en-US" sz="2000" dirty="0"/>
              <a:t>To local law enforcement and State agency:</a:t>
            </a:r>
          </a:p>
          <a:p>
            <a:pPr lvl="1"/>
            <a:r>
              <a:rPr lang="en-US" sz="2000" dirty="0"/>
              <a:t>Within 2 hours-serious bodily injury</a:t>
            </a:r>
          </a:p>
          <a:p>
            <a:pPr lvl="1"/>
            <a:r>
              <a:rPr lang="en-US" sz="2000" dirty="0"/>
              <a:t>Within 24 hours-others</a:t>
            </a:r>
          </a:p>
          <a:p>
            <a:r>
              <a:rPr lang="en-US" sz="2000" dirty="0">
                <a:highlight>
                  <a:srgbClr val="FFFF00"/>
                </a:highlight>
              </a:rPr>
              <a:t>Some states or facilities may have more strict reporting rules. See the next slide. (Insert facility policy)</a:t>
            </a:r>
          </a:p>
          <a:p>
            <a:endParaRPr lang="en-US" sz="2000" dirty="0"/>
          </a:p>
        </p:txBody>
      </p:sp>
      <p:pic>
        <p:nvPicPr>
          <p:cNvPr id="6" name="Picture 5" descr="A person sitting at a table&#10;&#10;Description automatically generated">
            <a:extLst>
              <a:ext uri="{FF2B5EF4-FFF2-40B4-BE49-F238E27FC236}">
                <a16:creationId xmlns:a16="http://schemas.microsoft.com/office/drawing/2014/main" id="{1AE43DA3-59B9-4854-B20F-D1ECA0CCCAE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5410200" y="1944714"/>
            <a:ext cx="3733800" cy="4056034"/>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45498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182E-3EE5-4598-83D2-BB8ADB008F2C}"/>
              </a:ext>
            </a:extLst>
          </p:cNvPr>
          <p:cNvSpPr>
            <a:spLocks noGrp="1"/>
          </p:cNvSpPr>
          <p:nvPr>
            <p:ph type="title"/>
          </p:nvPr>
        </p:nvSpPr>
        <p:spPr>
          <a:xfrm>
            <a:off x="576821" y="222454"/>
            <a:ext cx="7509510" cy="1269596"/>
          </a:xfrm>
        </p:spPr>
        <p:txBody>
          <a:bodyPr>
            <a:normAutofit/>
          </a:bodyPr>
          <a:lstStyle/>
          <a:p>
            <a:r>
              <a:rPr lang="en-US" dirty="0"/>
              <a:t>Element 4 – Prohibit Retaliation</a:t>
            </a:r>
          </a:p>
        </p:txBody>
      </p:sp>
      <p:sp>
        <p:nvSpPr>
          <p:cNvPr id="3" name="Content Placeholder 2">
            <a:extLst>
              <a:ext uri="{FF2B5EF4-FFF2-40B4-BE49-F238E27FC236}">
                <a16:creationId xmlns:a16="http://schemas.microsoft.com/office/drawing/2014/main" id="{783F9639-CBAB-48F1-B5F4-D8D88A72E4C5}"/>
              </a:ext>
            </a:extLst>
          </p:cNvPr>
          <p:cNvSpPr>
            <a:spLocks noGrp="1"/>
          </p:cNvSpPr>
          <p:nvPr>
            <p:ph idx="1"/>
          </p:nvPr>
        </p:nvSpPr>
        <p:spPr>
          <a:xfrm>
            <a:off x="576821" y="2130664"/>
            <a:ext cx="3840085" cy="2596671"/>
          </a:xfrm>
        </p:spPr>
        <p:txBody>
          <a:bodyPr>
            <a:noAutofit/>
          </a:bodyPr>
          <a:lstStyle/>
          <a:p>
            <a:pPr marL="0" indent="0">
              <a:buNone/>
            </a:pPr>
            <a:r>
              <a:rPr lang="en-US" sz="2400" dirty="0"/>
              <a:t>Residents must be protected from retaliation if they report abuse</a:t>
            </a:r>
          </a:p>
          <a:p>
            <a:r>
              <a:rPr lang="en-US" sz="2400" dirty="0"/>
              <a:t>It is not allowed for anyone to mistreat or intimidate the resident after reporting potential abuse.</a:t>
            </a:r>
          </a:p>
          <a:p>
            <a:endParaRPr lang="en-US" sz="2400" dirty="0"/>
          </a:p>
        </p:txBody>
      </p:sp>
      <p:pic>
        <p:nvPicPr>
          <p:cNvPr id="7" name="Picture 6" descr="A person sitting on a bench&#10;&#10;Description automatically generated">
            <a:extLst>
              <a:ext uri="{FF2B5EF4-FFF2-40B4-BE49-F238E27FC236}">
                <a16:creationId xmlns:a16="http://schemas.microsoft.com/office/drawing/2014/main" id="{6D542FC7-8113-4CF1-A69F-6E60A92A9F9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5067347" y="1676400"/>
            <a:ext cx="4103547" cy="445769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500628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54CEE-8AF1-4F96-A8D8-6291252DBF96}"/>
              </a:ext>
            </a:extLst>
          </p:cNvPr>
          <p:cNvSpPr>
            <a:spLocks noGrp="1"/>
          </p:cNvSpPr>
          <p:nvPr>
            <p:ph type="title"/>
          </p:nvPr>
        </p:nvSpPr>
        <p:spPr>
          <a:xfrm>
            <a:off x="1223323" y="324133"/>
            <a:ext cx="6697353" cy="994172"/>
          </a:xfrm>
        </p:spPr>
        <p:txBody>
          <a:bodyPr>
            <a:normAutofit/>
          </a:bodyPr>
          <a:lstStyle/>
          <a:p>
            <a:r>
              <a:rPr lang="en-US" dirty="0"/>
              <a:t>Element 5 - Investigation</a:t>
            </a:r>
          </a:p>
        </p:txBody>
      </p:sp>
      <p:sp>
        <p:nvSpPr>
          <p:cNvPr id="3" name="Content Placeholder 2">
            <a:extLst>
              <a:ext uri="{FF2B5EF4-FFF2-40B4-BE49-F238E27FC236}">
                <a16:creationId xmlns:a16="http://schemas.microsoft.com/office/drawing/2014/main" id="{754C22C3-39E5-4993-896F-20495EE06D18}"/>
              </a:ext>
            </a:extLst>
          </p:cNvPr>
          <p:cNvSpPr>
            <a:spLocks noGrp="1"/>
          </p:cNvSpPr>
          <p:nvPr>
            <p:ph idx="1"/>
          </p:nvPr>
        </p:nvSpPr>
        <p:spPr>
          <a:xfrm>
            <a:off x="304800" y="1822963"/>
            <a:ext cx="4824378" cy="3810000"/>
          </a:xfrm>
        </p:spPr>
        <p:txBody>
          <a:bodyPr anchor="t">
            <a:noAutofit/>
          </a:bodyPr>
          <a:lstStyle/>
          <a:p>
            <a:pPr marL="0" indent="0">
              <a:buNone/>
            </a:pPr>
            <a:r>
              <a:rPr lang="en-US" sz="2000" dirty="0"/>
              <a:t>Every allegation of abuse, neglect, exploitation, mistreatment, injuries of unknown source and misappropriated resident property must be thoroughly investigated. </a:t>
            </a:r>
          </a:p>
          <a:p>
            <a:r>
              <a:rPr lang="en-US" sz="2000" dirty="0"/>
              <a:t>Residents, employees, family members, visitors, and other may be interviewed about their knowledge of events.</a:t>
            </a:r>
          </a:p>
          <a:p>
            <a:r>
              <a:rPr lang="en-US" sz="2000" dirty="0"/>
              <a:t>All health care workers are “mandatory reporters” of abuse, so it is important to share all the information that you have about the event(s).</a:t>
            </a:r>
          </a:p>
          <a:p>
            <a:endParaRPr lang="en-US" sz="2000" dirty="0"/>
          </a:p>
        </p:txBody>
      </p:sp>
      <p:pic>
        <p:nvPicPr>
          <p:cNvPr id="4" name="Picture 3">
            <a:extLst>
              <a:ext uri="{FF2B5EF4-FFF2-40B4-BE49-F238E27FC236}">
                <a16:creationId xmlns:a16="http://schemas.microsoft.com/office/drawing/2014/main" id="{F9E69797-E146-48A7-A1F0-93E60E671D1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29178" y="1678962"/>
            <a:ext cx="4014822" cy="3593344"/>
          </a:xfrm>
          <a:prstGeom prst="rect">
            <a:avLst/>
          </a:prstGeom>
          <a:ln>
            <a:noFill/>
          </a:ln>
          <a:effectLst>
            <a:softEdge rad="112500"/>
          </a:effectLst>
        </p:spPr>
      </p:pic>
    </p:spTree>
    <p:extLst>
      <p:ext uri="{BB962C8B-B14F-4D97-AF65-F5344CB8AC3E}">
        <p14:creationId xmlns:p14="http://schemas.microsoft.com/office/powerpoint/2010/main" val="1940751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DB03-E007-4077-98E5-E33C5F444540}"/>
              </a:ext>
            </a:extLst>
          </p:cNvPr>
          <p:cNvSpPr>
            <a:spLocks noGrp="1"/>
          </p:cNvSpPr>
          <p:nvPr>
            <p:ph type="title"/>
          </p:nvPr>
        </p:nvSpPr>
        <p:spPr>
          <a:xfrm>
            <a:off x="348221" y="203207"/>
            <a:ext cx="7966710" cy="1269596"/>
          </a:xfrm>
        </p:spPr>
        <p:txBody>
          <a:bodyPr>
            <a:noAutofit/>
          </a:bodyPr>
          <a:lstStyle/>
          <a:p>
            <a:r>
              <a:rPr lang="en-US" sz="4000" dirty="0"/>
              <a:t>Element 6 – Protection:  Prevent Further Abuse</a:t>
            </a:r>
          </a:p>
        </p:txBody>
      </p:sp>
      <p:sp>
        <p:nvSpPr>
          <p:cNvPr id="3" name="Content Placeholder 2">
            <a:extLst>
              <a:ext uri="{FF2B5EF4-FFF2-40B4-BE49-F238E27FC236}">
                <a16:creationId xmlns:a16="http://schemas.microsoft.com/office/drawing/2014/main" id="{4859EE4F-B712-4EA2-BAB5-95819BF83B12}"/>
              </a:ext>
            </a:extLst>
          </p:cNvPr>
          <p:cNvSpPr>
            <a:spLocks noGrp="1"/>
          </p:cNvSpPr>
          <p:nvPr>
            <p:ph idx="1"/>
          </p:nvPr>
        </p:nvSpPr>
        <p:spPr>
          <a:xfrm>
            <a:off x="348221" y="2057400"/>
            <a:ext cx="5061979" cy="3733800"/>
          </a:xfrm>
        </p:spPr>
        <p:txBody>
          <a:bodyPr>
            <a:normAutofit/>
          </a:bodyPr>
          <a:lstStyle/>
          <a:p>
            <a:pPr marL="0" indent="0">
              <a:buNone/>
            </a:pPr>
            <a:r>
              <a:rPr lang="en-US" sz="2000" dirty="0"/>
              <a:t>The facility staff must protect the residents from further abuse while the investigation is being competed.</a:t>
            </a:r>
          </a:p>
          <a:p>
            <a:pPr lvl="1"/>
            <a:r>
              <a:rPr lang="en-US" sz="2000" dirty="0"/>
              <a:t>This may involve suspending staff or assigning staff to work in other areas of the facility during the investigation.</a:t>
            </a:r>
          </a:p>
          <a:p>
            <a:pPr lvl="1"/>
            <a:r>
              <a:rPr lang="en-US" sz="2000" dirty="0"/>
              <a:t>This is for the protection of residents and staff</a:t>
            </a:r>
          </a:p>
          <a:p>
            <a:pPr lvl="1"/>
            <a:r>
              <a:rPr lang="en-US" sz="2000" dirty="0"/>
              <a:t>Suspension during the investigation does not mean that you are guilty of anything. </a:t>
            </a:r>
          </a:p>
          <a:p>
            <a:endParaRPr lang="en-US" sz="2000" dirty="0"/>
          </a:p>
        </p:txBody>
      </p:sp>
      <p:pic>
        <p:nvPicPr>
          <p:cNvPr id="5" name="Picture 4" descr="A person standing in front of a computer&#10;&#10;Description automatically generated">
            <a:extLst>
              <a:ext uri="{FF2B5EF4-FFF2-40B4-BE49-F238E27FC236}">
                <a16:creationId xmlns:a16="http://schemas.microsoft.com/office/drawing/2014/main" id="{8817225C-48BD-42EF-83A3-9AB9E48098A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513933" y="2057400"/>
            <a:ext cx="3630067" cy="3943348"/>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898390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6FACB-93D0-49D1-AFD8-A058414C6A7D}"/>
              </a:ext>
            </a:extLst>
          </p:cNvPr>
          <p:cNvSpPr>
            <a:spLocks noGrp="1"/>
          </p:cNvSpPr>
          <p:nvPr>
            <p:ph type="title"/>
          </p:nvPr>
        </p:nvSpPr>
        <p:spPr>
          <a:xfrm>
            <a:off x="919721" y="222454"/>
            <a:ext cx="6823710" cy="1269596"/>
          </a:xfrm>
        </p:spPr>
        <p:txBody>
          <a:bodyPr>
            <a:normAutofit/>
          </a:bodyPr>
          <a:lstStyle/>
          <a:p>
            <a:r>
              <a:rPr lang="en-US" dirty="0"/>
              <a:t>Element 7 – Report Results</a:t>
            </a:r>
          </a:p>
        </p:txBody>
      </p:sp>
      <p:sp>
        <p:nvSpPr>
          <p:cNvPr id="3" name="Content Placeholder 2">
            <a:extLst>
              <a:ext uri="{FF2B5EF4-FFF2-40B4-BE49-F238E27FC236}">
                <a16:creationId xmlns:a16="http://schemas.microsoft.com/office/drawing/2014/main" id="{A5B6AA74-A455-4CDF-8DD1-4A7E61F0A8C5}"/>
              </a:ext>
            </a:extLst>
          </p:cNvPr>
          <p:cNvSpPr>
            <a:spLocks noGrp="1"/>
          </p:cNvSpPr>
          <p:nvPr>
            <p:ph idx="1"/>
          </p:nvPr>
        </p:nvSpPr>
        <p:spPr>
          <a:xfrm>
            <a:off x="304800" y="1752600"/>
            <a:ext cx="4800600" cy="3810000"/>
          </a:xfrm>
        </p:spPr>
        <p:txBody>
          <a:bodyPr>
            <a:noAutofit/>
          </a:bodyPr>
          <a:lstStyle/>
          <a:p>
            <a:r>
              <a:rPr lang="en-US" sz="2400" dirty="0"/>
              <a:t>The results of the investigation must be reported to the Administrator and other officials, according to State law, and the State Survey Agency within 5 days of the incident. </a:t>
            </a:r>
          </a:p>
          <a:p>
            <a:pPr marL="0" indent="0">
              <a:buNone/>
            </a:pPr>
            <a:r>
              <a:rPr lang="en-US" sz="2400" i="1" dirty="0">
                <a:highlight>
                  <a:srgbClr val="FFFF00"/>
                </a:highlight>
              </a:rPr>
              <a:t>Each State has its own reporting rules and processes. See the next slide for more information about your State. </a:t>
            </a:r>
          </a:p>
          <a:p>
            <a:endParaRPr lang="en-US" sz="2400" dirty="0"/>
          </a:p>
        </p:txBody>
      </p:sp>
      <p:pic>
        <p:nvPicPr>
          <p:cNvPr id="4" name="Picture 3">
            <a:extLst>
              <a:ext uri="{FF2B5EF4-FFF2-40B4-BE49-F238E27FC236}">
                <a16:creationId xmlns:a16="http://schemas.microsoft.com/office/drawing/2014/main" id="{68E421ED-5CFF-4B53-94F5-BD5CCFAFDA4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233348" y="1752600"/>
            <a:ext cx="3910652" cy="4248148"/>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4128625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3D3CB-51F4-4AE1-AD67-D09B1351878B}"/>
              </a:ext>
            </a:extLst>
          </p:cNvPr>
          <p:cNvSpPr>
            <a:spLocks noGrp="1"/>
          </p:cNvSpPr>
          <p:nvPr>
            <p:ph type="title"/>
          </p:nvPr>
        </p:nvSpPr>
        <p:spPr/>
        <p:txBody>
          <a:bodyPr/>
          <a:lstStyle/>
          <a:p>
            <a:r>
              <a:rPr lang="en-US" dirty="0"/>
              <a:t>Facility Investigation Report</a:t>
            </a:r>
          </a:p>
        </p:txBody>
      </p:sp>
      <p:sp>
        <p:nvSpPr>
          <p:cNvPr id="3" name="Content Placeholder 2">
            <a:extLst>
              <a:ext uri="{FF2B5EF4-FFF2-40B4-BE49-F238E27FC236}">
                <a16:creationId xmlns:a16="http://schemas.microsoft.com/office/drawing/2014/main" id="{B9B7E083-7371-42D4-A5D5-59A7ABE22424}"/>
              </a:ext>
            </a:extLst>
          </p:cNvPr>
          <p:cNvSpPr>
            <a:spLocks noGrp="1"/>
          </p:cNvSpPr>
          <p:nvPr>
            <p:ph idx="1"/>
          </p:nvPr>
        </p:nvSpPr>
        <p:spPr/>
        <p:txBody>
          <a:bodyPr/>
          <a:lstStyle/>
          <a:p>
            <a:r>
              <a:rPr lang="en-US" dirty="0">
                <a:solidFill>
                  <a:srgbClr val="FF0000"/>
                </a:solidFill>
                <a:highlight>
                  <a:srgbClr val="FFFF00"/>
                </a:highlight>
              </a:rPr>
              <a:t>Insert here</a:t>
            </a:r>
          </a:p>
        </p:txBody>
      </p:sp>
      <p:pic>
        <p:nvPicPr>
          <p:cNvPr id="4" name="Picture 3">
            <a:extLst>
              <a:ext uri="{FF2B5EF4-FFF2-40B4-BE49-F238E27FC236}">
                <a16:creationId xmlns:a16="http://schemas.microsoft.com/office/drawing/2014/main" id="{4B493AE6-C549-4DAD-B29D-06923213084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29178" y="1678962"/>
            <a:ext cx="4014822" cy="3593344"/>
          </a:xfrm>
          <a:prstGeom prst="rect">
            <a:avLst/>
          </a:prstGeom>
          <a:ln>
            <a:noFill/>
          </a:ln>
          <a:effectLst>
            <a:softEdge rad="112500"/>
          </a:effectLst>
        </p:spPr>
      </p:pic>
    </p:spTree>
    <p:extLst>
      <p:ext uri="{BB962C8B-B14F-4D97-AF65-F5344CB8AC3E}">
        <p14:creationId xmlns:p14="http://schemas.microsoft.com/office/powerpoint/2010/main" val="2807485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72C4813-081A-4460-A741-58312DA59C10}"/>
              </a:ext>
            </a:extLst>
          </p:cNvPr>
          <p:cNvPicPr>
            <a:picLocks noChangeAspect="1"/>
          </p:cNvPicPr>
          <p:nvPr/>
        </p:nvPicPr>
        <p:blipFill rotWithShape="1">
          <a:blip r:embed="rId3" cstate="email">
            <a:alphaModFix/>
            <a:extLst>
              <a:ext uri="{28A0092B-C50C-407E-A947-70E740481C1C}">
                <a14:useLocalDpi xmlns:a14="http://schemas.microsoft.com/office/drawing/2010/main"/>
              </a:ext>
            </a:extLst>
          </a:blip>
          <a:srcRect b="-1"/>
          <a:stretch/>
        </p:blipFill>
        <p:spPr>
          <a:xfrm>
            <a:off x="5396311" y="1752600"/>
            <a:ext cx="3747689" cy="4019550"/>
          </a:xfrm>
          <a:prstGeom prst="rect">
            <a:avLst/>
          </a:prstGeom>
          <a:ln>
            <a:noFill/>
          </a:ln>
          <a:effectLst>
            <a:softEdge rad="112500"/>
          </a:effectLst>
        </p:spPr>
      </p:pic>
      <p:sp>
        <p:nvSpPr>
          <p:cNvPr id="2" name="Title 1">
            <a:extLst>
              <a:ext uri="{FF2B5EF4-FFF2-40B4-BE49-F238E27FC236}">
                <a16:creationId xmlns:a16="http://schemas.microsoft.com/office/drawing/2014/main" id="{4F15E9E2-0CCC-454B-A15C-6DDF3182D251}"/>
              </a:ext>
            </a:extLst>
          </p:cNvPr>
          <p:cNvSpPr>
            <a:spLocks noGrp="1"/>
          </p:cNvSpPr>
          <p:nvPr>
            <p:ph type="title"/>
          </p:nvPr>
        </p:nvSpPr>
        <p:spPr>
          <a:xfrm>
            <a:off x="1025774" y="304800"/>
            <a:ext cx="7092451" cy="983748"/>
          </a:xfrm>
        </p:spPr>
        <p:txBody>
          <a:bodyPr>
            <a:normAutofit/>
          </a:bodyPr>
          <a:lstStyle/>
          <a:p>
            <a:r>
              <a:rPr lang="en-US" dirty="0">
                <a:solidFill>
                  <a:srgbClr val="000000"/>
                </a:solidFill>
              </a:rPr>
              <a:t>Your Role and Responsibilities</a:t>
            </a:r>
          </a:p>
        </p:txBody>
      </p:sp>
      <p:sp>
        <p:nvSpPr>
          <p:cNvPr id="3" name="Content Placeholder 2">
            <a:extLst>
              <a:ext uri="{FF2B5EF4-FFF2-40B4-BE49-F238E27FC236}">
                <a16:creationId xmlns:a16="http://schemas.microsoft.com/office/drawing/2014/main" id="{526E83B9-EBFF-43B1-B836-095B35AF3E31}"/>
              </a:ext>
            </a:extLst>
          </p:cNvPr>
          <p:cNvSpPr>
            <a:spLocks noGrp="1"/>
          </p:cNvSpPr>
          <p:nvPr>
            <p:ph idx="1"/>
          </p:nvPr>
        </p:nvSpPr>
        <p:spPr>
          <a:xfrm>
            <a:off x="228601" y="1810871"/>
            <a:ext cx="5167710" cy="4114800"/>
          </a:xfrm>
        </p:spPr>
        <p:txBody>
          <a:bodyPr anchor="ctr">
            <a:noAutofit/>
          </a:bodyPr>
          <a:lstStyle/>
          <a:p>
            <a:r>
              <a:rPr lang="en-US" sz="2000" dirty="0">
                <a:solidFill>
                  <a:srgbClr val="000000"/>
                </a:solidFill>
              </a:rPr>
              <a:t>Direct care givers are required to follow the nursing home regulations.</a:t>
            </a:r>
          </a:p>
          <a:p>
            <a:r>
              <a:rPr lang="en-US" sz="2000" dirty="0">
                <a:solidFill>
                  <a:srgbClr val="000000"/>
                </a:solidFill>
              </a:rPr>
              <a:t>Healthcare workers are required to identify and report:</a:t>
            </a:r>
          </a:p>
          <a:p>
            <a:pPr lvl="1"/>
            <a:r>
              <a:rPr lang="en-US" sz="2000" dirty="0">
                <a:solidFill>
                  <a:srgbClr val="000000"/>
                </a:solidFill>
              </a:rPr>
              <a:t>suspected crimes toward residents and </a:t>
            </a:r>
          </a:p>
          <a:p>
            <a:pPr lvl="1"/>
            <a:r>
              <a:rPr lang="en-US" sz="2000" dirty="0">
                <a:solidFill>
                  <a:srgbClr val="000000"/>
                </a:solidFill>
              </a:rPr>
              <a:t>alleged abuse, </a:t>
            </a:r>
          </a:p>
          <a:p>
            <a:pPr lvl="1"/>
            <a:r>
              <a:rPr lang="en-US" sz="2000" dirty="0">
                <a:solidFill>
                  <a:srgbClr val="000000"/>
                </a:solidFill>
              </a:rPr>
              <a:t>neglect, </a:t>
            </a:r>
          </a:p>
          <a:p>
            <a:pPr lvl="1"/>
            <a:r>
              <a:rPr lang="en-US" sz="2000" dirty="0">
                <a:solidFill>
                  <a:srgbClr val="000000"/>
                </a:solidFill>
              </a:rPr>
              <a:t>misappropriation, </a:t>
            </a:r>
          </a:p>
          <a:p>
            <a:pPr lvl="1"/>
            <a:r>
              <a:rPr lang="en-US" sz="2000" dirty="0">
                <a:solidFill>
                  <a:srgbClr val="000000"/>
                </a:solidFill>
              </a:rPr>
              <a:t>exploitation, </a:t>
            </a:r>
          </a:p>
          <a:p>
            <a:pPr lvl="1"/>
            <a:r>
              <a:rPr lang="en-US" sz="2000" dirty="0">
                <a:solidFill>
                  <a:srgbClr val="000000"/>
                </a:solidFill>
              </a:rPr>
              <a:t>involuntary seclusion, </a:t>
            </a:r>
          </a:p>
          <a:p>
            <a:pPr lvl="1"/>
            <a:r>
              <a:rPr lang="en-US" sz="2000" dirty="0">
                <a:solidFill>
                  <a:srgbClr val="000000"/>
                </a:solidFill>
              </a:rPr>
              <a:t>use of restraints without a medical symptom. </a:t>
            </a:r>
          </a:p>
          <a:p>
            <a:endParaRPr lang="en-US" sz="2000" dirty="0">
              <a:solidFill>
                <a:srgbClr val="000000"/>
              </a:solidFill>
            </a:endParaRPr>
          </a:p>
        </p:txBody>
      </p:sp>
    </p:spTree>
    <p:extLst>
      <p:ext uri="{BB962C8B-B14F-4D97-AF65-F5344CB8AC3E}">
        <p14:creationId xmlns:p14="http://schemas.microsoft.com/office/powerpoint/2010/main" val="2345069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E9E2-0CCC-454B-A15C-6DDF3182D251}"/>
              </a:ext>
            </a:extLst>
          </p:cNvPr>
          <p:cNvSpPr>
            <a:spLocks noGrp="1"/>
          </p:cNvSpPr>
          <p:nvPr>
            <p:ph type="title"/>
          </p:nvPr>
        </p:nvSpPr>
        <p:spPr>
          <a:xfrm>
            <a:off x="307967" y="152400"/>
            <a:ext cx="8528065" cy="1257452"/>
          </a:xfrm>
        </p:spPr>
        <p:txBody>
          <a:bodyPr>
            <a:normAutofit/>
          </a:bodyPr>
          <a:lstStyle/>
          <a:p>
            <a:r>
              <a:rPr lang="en-US" dirty="0"/>
              <a:t>Your Role and Responsibilities</a:t>
            </a:r>
          </a:p>
        </p:txBody>
      </p:sp>
      <p:sp>
        <p:nvSpPr>
          <p:cNvPr id="3" name="Content Placeholder 2">
            <a:extLst>
              <a:ext uri="{FF2B5EF4-FFF2-40B4-BE49-F238E27FC236}">
                <a16:creationId xmlns:a16="http://schemas.microsoft.com/office/drawing/2014/main" id="{526E83B9-EBFF-43B1-B836-095B35AF3E31}"/>
              </a:ext>
            </a:extLst>
          </p:cNvPr>
          <p:cNvSpPr>
            <a:spLocks noGrp="1"/>
          </p:cNvSpPr>
          <p:nvPr>
            <p:ph idx="1"/>
          </p:nvPr>
        </p:nvSpPr>
        <p:spPr>
          <a:xfrm>
            <a:off x="3505200" y="2009468"/>
            <a:ext cx="4939867" cy="2839064"/>
          </a:xfrm>
        </p:spPr>
        <p:txBody>
          <a:bodyPr>
            <a:noAutofit/>
          </a:bodyPr>
          <a:lstStyle/>
          <a:p>
            <a:r>
              <a:rPr lang="en-US" sz="2400" dirty="0"/>
              <a:t>Monitor your own level of frustration or anger and ask for assistance if levels get too high.</a:t>
            </a:r>
          </a:p>
          <a:p>
            <a:r>
              <a:rPr lang="en-US" sz="2400" dirty="0"/>
              <a:t>Step in to assist others who may be frustrated or angry.</a:t>
            </a:r>
          </a:p>
          <a:p>
            <a:r>
              <a:rPr lang="en-US" sz="2400" dirty="0"/>
              <a:t>Monitor and assist residents with behaviors that might disrupt or frustrate other residents or staff. </a:t>
            </a:r>
          </a:p>
          <a:p>
            <a:endParaRPr lang="en-US" sz="2400" dirty="0"/>
          </a:p>
        </p:txBody>
      </p:sp>
      <p:pic>
        <p:nvPicPr>
          <p:cNvPr id="4" name="Picture 3">
            <a:extLst>
              <a:ext uri="{FF2B5EF4-FFF2-40B4-BE49-F238E27FC236}">
                <a16:creationId xmlns:a16="http://schemas.microsoft.com/office/drawing/2014/main" id="{7B0D2D84-C8C3-40EC-8EA5-71BDB7D49E2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85555" y="1600200"/>
            <a:ext cx="2613962" cy="3867150"/>
          </a:xfrm>
          <a:prstGeom prst="rect">
            <a:avLst/>
          </a:prstGeom>
          <a:ln>
            <a:noFill/>
          </a:ln>
          <a:effectLst>
            <a:softEdge rad="112500"/>
          </a:effectLst>
        </p:spPr>
      </p:pic>
    </p:spTree>
    <p:extLst>
      <p:ext uri="{BB962C8B-B14F-4D97-AF65-F5344CB8AC3E}">
        <p14:creationId xmlns:p14="http://schemas.microsoft.com/office/powerpoint/2010/main" val="16584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5AA2-8D9A-4B7F-B48D-190B54FDB2A9}"/>
              </a:ext>
            </a:extLst>
          </p:cNvPr>
          <p:cNvSpPr>
            <a:spLocks noGrp="1"/>
          </p:cNvSpPr>
          <p:nvPr>
            <p:ph type="title"/>
          </p:nvPr>
        </p:nvSpPr>
        <p:spPr>
          <a:xfrm>
            <a:off x="393192" y="4432554"/>
            <a:ext cx="4945642" cy="1218908"/>
          </a:xfrm>
        </p:spPr>
        <p:txBody>
          <a:bodyPr>
            <a:normAutofit/>
          </a:bodyPr>
          <a:lstStyle/>
          <a:p>
            <a:pPr algn="r"/>
            <a:r>
              <a:rPr lang="en-US" sz="3600" dirty="0"/>
              <a:t>Let’s Start with the Regulatory Requirements</a:t>
            </a:r>
          </a:p>
        </p:txBody>
      </p:sp>
      <p:pic>
        <p:nvPicPr>
          <p:cNvPr id="6" name="Picture 5">
            <a:extLst>
              <a:ext uri="{FF2B5EF4-FFF2-40B4-BE49-F238E27FC236}">
                <a16:creationId xmlns:a16="http://schemas.microsoft.com/office/drawing/2014/main" id="{334088A4-7DB6-42EE-8C50-E42785249B8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45660" y="1098550"/>
            <a:ext cx="5293730" cy="3080544"/>
          </a:xfrm>
          <a:prstGeom prst="rect">
            <a:avLst/>
          </a:prstGeom>
          <a:ln>
            <a:noFill/>
          </a:ln>
          <a:effectLst>
            <a:softEdge rad="112500"/>
          </a:effectLst>
        </p:spPr>
      </p:pic>
      <p:sp>
        <p:nvSpPr>
          <p:cNvPr id="3" name="Content Placeholder 2">
            <a:extLst>
              <a:ext uri="{FF2B5EF4-FFF2-40B4-BE49-F238E27FC236}">
                <a16:creationId xmlns:a16="http://schemas.microsoft.com/office/drawing/2014/main" id="{0DA04D7F-50D0-415A-BDE1-8B458314B60F}"/>
              </a:ext>
            </a:extLst>
          </p:cNvPr>
          <p:cNvSpPr>
            <a:spLocks noGrp="1"/>
          </p:cNvSpPr>
          <p:nvPr>
            <p:ph idx="1"/>
          </p:nvPr>
        </p:nvSpPr>
        <p:spPr>
          <a:xfrm>
            <a:off x="6021990" y="1545544"/>
            <a:ext cx="2568554" cy="3639272"/>
          </a:xfrm>
        </p:spPr>
        <p:txBody>
          <a:bodyPr anchor="ctr">
            <a:normAutofit lnSpcReduction="10000"/>
          </a:bodyPr>
          <a:lstStyle/>
          <a:p>
            <a:pPr marL="0" indent="0">
              <a:buNone/>
            </a:pPr>
            <a:r>
              <a:rPr lang="en-US" dirty="0"/>
              <a:t>CMS-State Operations Manual</a:t>
            </a:r>
            <a:br>
              <a:rPr lang="en-US" dirty="0"/>
            </a:br>
            <a:r>
              <a:rPr lang="en-US" dirty="0"/>
              <a:t>Appendix PP-Guidance to Surveyors for Long Term Care</a:t>
            </a:r>
          </a:p>
        </p:txBody>
      </p:sp>
      <p:sp>
        <p:nvSpPr>
          <p:cNvPr id="7" name="Rectangle 6">
            <a:extLst>
              <a:ext uri="{FF2B5EF4-FFF2-40B4-BE49-F238E27FC236}">
                <a16:creationId xmlns:a16="http://schemas.microsoft.com/office/drawing/2014/main" id="{583740B4-F63E-457B-89A0-3D3A174DB41C}"/>
              </a:ext>
            </a:extLst>
          </p:cNvPr>
          <p:cNvSpPr/>
          <p:nvPr/>
        </p:nvSpPr>
        <p:spPr>
          <a:xfrm>
            <a:off x="6492484" y="5562600"/>
            <a:ext cx="2258324" cy="473206"/>
          </a:xfrm>
          <a:prstGeom prst="rect">
            <a:avLst/>
          </a:prstGeom>
        </p:spPr>
        <p:txBody>
          <a:bodyPr wrap="square">
            <a:spAutoFit/>
          </a:bodyPr>
          <a:lstStyle/>
          <a:p>
            <a:pPr algn="r"/>
            <a:r>
              <a:rPr lang="en-US" sz="825" dirty="0">
                <a:solidFill>
                  <a:schemeClr val="accent1"/>
                </a:solidFill>
                <a:hlinkClick r:id="rId4">
                  <a:extLst>
                    <a:ext uri="{A12FA001-AC4F-418D-AE19-62706E023703}">
                      <ahyp:hlinkClr xmlns:ahyp="http://schemas.microsoft.com/office/drawing/2018/hyperlinkcolor" val="tx"/>
                    </a:ext>
                  </a:extLst>
                </a:hlinkClick>
              </a:rPr>
              <a:t>https://www.cms.gov/Regulations-and-Guidance/Guidance/Manuals/downloads/som107ap_pp_guidelines_ltcf.pdf</a:t>
            </a:r>
            <a:r>
              <a:rPr lang="en-US" sz="825" dirty="0">
                <a:solidFill>
                  <a:schemeClr val="accent1"/>
                </a:solidFill>
              </a:rPr>
              <a:t> </a:t>
            </a:r>
          </a:p>
        </p:txBody>
      </p:sp>
    </p:spTree>
    <p:extLst>
      <p:ext uri="{BB962C8B-B14F-4D97-AF65-F5344CB8AC3E}">
        <p14:creationId xmlns:p14="http://schemas.microsoft.com/office/powerpoint/2010/main" val="3858976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E9E2-0CCC-454B-A15C-6DDF3182D251}"/>
              </a:ext>
            </a:extLst>
          </p:cNvPr>
          <p:cNvSpPr>
            <a:spLocks noGrp="1"/>
          </p:cNvSpPr>
          <p:nvPr>
            <p:ph type="title"/>
          </p:nvPr>
        </p:nvSpPr>
        <p:spPr>
          <a:xfrm>
            <a:off x="780836" y="43787"/>
            <a:ext cx="7582328" cy="1203147"/>
          </a:xfrm>
        </p:spPr>
        <p:txBody>
          <a:bodyPr>
            <a:normAutofit/>
          </a:bodyPr>
          <a:lstStyle/>
          <a:p>
            <a:r>
              <a:rPr lang="en-US" dirty="0"/>
              <a:t>Your Role and Responsibilities</a:t>
            </a:r>
          </a:p>
        </p:txBody>
      </p:sp>
      <p:graphicFrame>
        <p:nvGraphicFramePr>
          <p:cNvPr id="5" name="Content Placeholder 2">
            <a:extLst>
              <a:ext uri="{FF2B5EF4-FFF2-40B4-BE49-F238E27FC236}">
                <a16:creationId xmlns:a16="http://schemas.microsoft.com/office/drawing/2014/main" id="{AFFC55EA-C8A8-4173-85C4-640B36C64622}"/>
              </a:ext>
            </a:extLst>
          </p:cNvPr>
          <p:cNvGraphicFramePr>
            <a:graphicFrameLocks noGrp="1"/>
          </p:cNvGraphicFramePr>
          <p:nvPr>
            <p:ph idx="1"/>
            <p:extLst>
              <p:ext uri="{D42A27DB-BD31-4B8C-83A1-F6EECF244321}">
                <p14:modId xmlns:p14="http://schemas.microsoft.com/office/powerpoint/2010/main" val="1951910577"/>
              </p:ext>
            </p:extLst>
          </p:nvPr>
        </p:nvGraphicFramePr>
        <p:xfrm>
          <a:off x="638736" y="1246934"/>
          <a:ext cx="7866528" cy="4544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310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E9E2-0CCC-454B-A15C-6DDF3182D251}"/>
              </a:ext>
            </a:extLst>
          </p:cNvPr>
          <p:cNvSpPr>
            <a:spLocks noGrp="1"/>
          </p:cNvSpPr>
          <p:nvPr>
            <p:ph type="title"/>
          </p:nvPr>
        </p:nvSpPr>
        <p:spPr>
          <a:xfrm>
            <a:off x="1790700" y="242440"/>
            <a:ext cx="5562600" cy="1269596"/>
          </a:xfrm>
        </p:spPr>
        <p:txBody>
          <a:bodyPr>
            <a:normAutofit/>
          </a:bodyPr>
          <a:lstStyle/>
          <a:p>
            <a:r>
              <a:rPr lang="en-US" dirty="0"/>
              <a:t>Potential Vulnerability </a:t>
            </a:r>
          </a:p>
        </p:txBody>
      </p:sp>
      <p:sp>
        <p:nvSpPr>
          <p:cNvPr id="3" name="Content Placeholder 2">
            <a:extLst>
              <a:ext uri="{FF2B5EF4-FFF2-40B4-BE49-F238E27FC236}">
                <a16:creationId xmlns:a16="http://schemas.microsoft.com/office/drawing/2014/main" id="{526E83B9-EBFF-43B1-B836-095B35AF3E31}"/>
              </a:ext>
            </a:extLst>
          </p:cNvPr>
          <p:cNvSpPr>
            <a:spLocks noGrp="1"/>
          </p:cNvSpPr>
          <p:nvPr>
            <p:ph idx="1"/>
          </p:nvPr>
        </p:nvSpPr>
        <p:spPr>
          <a:xfrm>
            <a:off x="174812" y="1676400"/>
            <a:ext cx="4419599" cy="2596671"/>
          </a:xfrm>
        </p:spPr>
        <p:txBody>
          <a:bodyPr>
            <a:noAutofit/>
          </a:bodyPr>
          <a:lstStyle/>
          <a:p>
            <a:pPr marL="0" indent="0">
              <a:buNone/>
            </a:pPr>
            <a:r>
              <a:rPr lang="en-US" sz="2800" dirty="0"/>
              <a:t>Staff need to understand:</a:t>
            </a:r>
          </a:p>
          <a:p>
            <a:r>
              <a:rPr lang="en-US" sz="2800" dirty="0"/>
              <a:t>Trauma informed care</a:t>
            </a:r>
          </a:p>
          <a:p>
            <a:r>
              <a:rPr lang="en-US" sz="2800" dirty="0"/>
              <a:t>Behavioral health</a:t>
            </a:r>
          </a:p>
          <a:p>
            <a:r>
              <a:rPr lang="en-US" sz="2800" dirty="0"/>
              <a:t>Dementia</a:t>
            </a:r>
          </a:p>
          <a:p>
            <a:r>
              <a:rPr lang="en-US" sz="2800" dirty="0"/>
              <a:t>Cognitive impairment</a:t>
            </a:r>
          </a:p>
          <a:p>
            <a:r>
              <a:rPr lang="en-US" sz="2800" dirty="0"/>
              <a:t>Nonverbal residents</a:t>
            </a:r>
          </a:p>
          <a:p>
            <a:r>
              <a:rPr lang="en-US" sz="2800" dirty="0"/>
              <a:t>Roles and responsibilities </a:t>
            </a:r>
          </a:p>
          <a:p>
            <a:endParaRPr lang="en-US" sz="2800" dirty="0"/>
          </a:p>
        </p:txBody>
      </p:sp>
      <p:pic>
        <p:nvPicPr>
          <p:cNvPr id="4" name="Picture 3">
            <a:extLst>
              <a:ext uri="{FF2B5EF4-FFF2-40B4-BE49-F238E27FC236}">
                <a16:creationId xmlns:a16="http://schemas.microsoft.com/office/drawing/2014/main" id="{A319B0A3-43FB-46C3-8DFD-4E8A46CD82E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5181600" y="1676400"/>
            <a:ext cx="3962400" cy="4304362"/>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194889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E9E2-0CCC-454B-A15C-6DDF3182D251}"/>
              </a:ext>
            </a:extLst>
          </p:cNvPr>
          <p:cNvSpPr>
            <a:spLocks noGrp="1"/>
          </p:cNvSpPr>
          <p:nvPr>
            <p:ph type="title"/>
          </p:nvPr>
        </p:nvSpPr>
        <p:spPr>
          <a:xfrm>
            <a:off x="436245" y="260210"/>
            <a:ext cx="8271510" cy="1269596"/>
          </a:xfrm>
        </p:spPr>
        <p:txBody>
          <a:bodyPr>
            <a:normAutofit/>
          </a:bodyPr>
          <a:lstStyle/>
          <a:p>
            <a:r>
              <a:rPr lang="en-US" dirty="0"/>
              <a:t>Your Role and Responsibilities</a:t>
            </a:r>
          </a:p>
        </p:txBody>
      </p:sp>
      <p:sp>
        <p:nvSpPr>
          <p:cNvPr id="3" name="Content Placeholder 2">
            <a:extLst>
              <a:ext uri="{FF2B5EF4-FFF2-40B4-BE49-F238E27FC236}">
                <a16:creationId xmlns:a16="http://schemas.microsoft.com/office/drawing/2014/main" id="{526E83B9-EBFF-43B1-B836-095B35AF3E31}"/>
              </a:ext>
            </a:extLst>
          </p:cNvPr>
          <p:cNvSpPr>
            <a:spLocks noGrp="1"/>
          </p:cNvSpPr>
          <p:nvPr>
            <p:ph idx="1"/>
          </p:nvPr>
        </p:nvSpPr>
        <p:spPr>
          <a:xfrm>
            <a:off x="457200" y="1828800"/>
            <a:ext cx="4800600" cy="3657600"/>
          </a:xfrm>
        </p:spPr>
        <p:txBody>
          <a:bodyPr>
            <a:normAutofit/>
          </a:bodyPr>
          <a:lstStyle/>
          <a:p>
            <a:r>
              <a:rPr lang="en-US" dirty="0"/>
              <a:t>Understand the definitions of abuse related events that are reportable.</a:t>
            </a:r>
          </a:p>
          <a:p>
            <a:r>
              <a:rPr lang="en-US" dirty="0"/>
              <a:t>Know your facility’s abuse reporting policy and follow it. </a:t>
            </a:r>
          </a:p>
          <a:p>
            <a:endParaRPr lang="en-US" sz="1350" dirty="0"/>
          </a:p>
        </p:txBody>
      </p:sp>
      <p:pic>
        <p:nvPicPr>
          <p:cNvPr id="4" name="Picture 3">
            <a:extLst>
              <a:ext uri="{FF2B5EF4-FFF2-40B4-BE49-F238E27FC236}">
                <a16:creationId xmlns:a16="http://schemas.microsoft.com/office/drawing/2014/main" id="{A319B0A3-43FB-46C3-8DFD-4E8A46CD82E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5338250" y="1828800"/>
            <a:ext cx="3805749" cy="4134192"/>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480124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83E0523E-42DC-4115-BC00-61E1AFF86F5C}"/>
              </a:ext>
            </a:extLst>
          </p:cNvPr>
          <p:cNvGraphicFramePr>
            <a:graphicFrameLocks noGrp="1"/>
          </p:cNvGraphicFramePr>
          <p:nvPr>
            <p:ph idx="1"/>
            <p:extLst>
              <p:ext uri="{D42A27DB-BD31-4B8C-83A1-F6EECF244321}">
                <p14:modId xmlns:p14="http://schemas.microsoft.com/office/powerpoint/2010/main" val="1261619096"/>
              </p:ext>
            </p:extLst>
          </p:nvPr>
        </p:nvGraphicFramePr>
        <p:xfrm>
          <a:off x="711100" y="304800"/>
          <a:ext cx="7721799" cy="55259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6960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707886"/>
          </a:xfrm>
          <a:prstGeom prst="rect">
            <a:avLst/>
          </a:prstGeom>
        </p:spPr>
        <p:txBody>
          <a:bodyPr wrap="square">
            <a:spAutoFit/>
          </a:bodyPr>
          <a:lstStyle/>
          <a:p>
            <a:r>
              <a:rPr lang="en-US" sz="4000" dirty="0">
                <a:latin typeface="+mn-lt"/>
              </a:rPr>
              <a:t>In Summary </a:t>
            </a:r>
          </a:p>
        </p:txBody>
      </p:sp>
    </p:spTree>
    <p:extLst>
      <p:ext uri="{BB962C8B-B14F-4D97-AF65-F5344CB8AC3E}">
        <p14:creationId xmlns:p14="http://schemas.microsoft.com/office/powerpoint/2010/main" val="98826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A73E58AD-57AD-4AC0-A7C1-924C0185104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2"/>
          <a:stretch/>
        </p:blipFill>
        <p:spPr>
          <a:xfrm>
            <a:off x="2448798" y="990600"/>
            <a:ext cx="4246403" cy="44126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0005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5BD2-BEA2-49C6-BFEB-07E3B148EC55}"/>
              </a:ext>
            </a:extLst>
          </p:cNvPr>
          <p:cNvSpPr>
            <a:spLocks noGrp="1"/>
          </p:cNvSpPr>
          <p:nvPr>
            <p:ph type="title"/>
          </p:nvPr>
        </p:nvSpPr>
        <p:spPr>
          <a:xfrm>
            <a:off x="152400" y="1580158"/>
            <a:ext cx="3097022" cy="3697685"/>
          </a:xfrm>
        </p:spPr>
        <p:txBody>
          <a:bodyPr>
            <a:normAutofit/>
          </a:bodyPr>
          <a:lstStyle/>
          <a:p>
            <a:pPr algn="r"/>
            <a:r>
              <a:rPr lang="en-US" dirty="0"/>
              <a:t>References and Resources</a:t>
            </a:r>
          </a:p>
        </p:txBody>
      </p:sp>
      <p:sp>
        <p:nvSpPr>
          <p:cNvPr id="3" name="Content Placeholder 2">
            <a:extLst>
              <a:ext uri="{FF2B5EF4-FFF2-40B4-BE49-F238E27FC236}">
                <a16:creationId xmlns:a16="http://schemas.microsoft.com/office/drawing/2014/main" id="{9EA8C27A-BB38-4F75-ABEB-81E1BEDE526D}"/>
              </a:ext>
            </a:extLst>
          </p:cNvPr>
          <p:cNvSpPr>
            <a:spLocks noGrp="1"/>
          </p:cNvSpPr>
          <p:nvPr>
            <p:ph idx="1"/>
          </p:nvPr>
        </p:nvSpPr>
        <p:spPr>
          <a:xfrm>
            <a:off x="3732024" y="1580158"/>
            <a:ext cx="4783327" cy="3697685"/>
          </a:xfrm>
        </p:spPr>
        <p:txBody>
          <a:bodyPr anchor="ctr">
            <a:normAutofit lnSpcReduction="10000"/>
          </a:bodyPr>
          <a:lstStyle/>
          <a:p>
            <a:r>
              <a:rPr lang="en-US" sz="1800" dirty="0"/>
              <a:t>Centers for Medicare &amp; Medicaid Services State Operations Manual, Appendix PP – Guidance to Surveyors for Long Term Care Facilities (Rev. 173, 11-22-17):  </a:t>
            </a:r>
            <a:r>
              <a:rPr lang="en-US" sz="1800" u="sng" dirty="0">
                <a:hlinkClick r:id="rId3"/>
              </a:rPr>
              <a:t>https://www.cms.gov/Regulations-and-Guidance/Guidance/Manuals/downloads/som107ap_pp_guidelines_ltcf.pdf</a:t>
            </a:r>
            <a:endParaRPr lang="en-US" sz="1800" dirty="0"/>
          </a:p>
          <a:p>
            <a:pPr marL="0" indent="0">
              <a:buNone/>
            </a:pPr>
            <a:endParaRPr lang="en-US" sz="1800" dirty="0"/>
          </a:p>
          <a:p>
            <a:r>
              <a:rPr lang="en-US" sz="1800" u="sng" dirty="0"/>
              <a:t>LTC Survey Pathways (Download)</a:t>
            </a:r>
            <a:endParaRPr lang="en-US" sz="1800" dirty="0"/>
          </a:p>
          <a:p>
            <a:pPr marL="0" indent="0">
              <a:buNone/>
            </a:pPr>
            <a:r>
              <a:rPr lang="en-US" sz="1800" u="sng" dirty="0">
                <a:hlinkClick r:id="rId4"/>
              </a:rPr>
              <a:t>https://www.cms.gov/medicare/provider-enrollment-and-certification/guidanceforlawsandregulations/nursing-homes.html</a:t>
            </a:r>
            <a:endParaRPr lang="en-US" sz="1800" dirty="0"/>
          </a:p>
          <a:p>
            <a:pPr marL="0" indent="0">
              <a:buNone/>
            </a:pPr>
            <a:endParaRPr lang="en-US" sz="1800" dirty="0"/>
          </a:p>
          <a:p>
            <a:endParaRPr lang="en-US" sz="1800" dirty="0"/>
          </a:p>
        </p:txBody>
      </p:sp>
    </p:spTree>
    <p:extLst>
      <p:ext uri="{BB962C8B-B14F-4D97-AF65-F5344CB8AC3E}">
        <p14:creationId xmlns:p14="http://schemas.microsoft.com/office/powerpoint/2010/main" val="3692183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80AA-D21D-49A8-B682-CA890568814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04B89EA0-AD6D-41A3-9C35-977DB7AE20F9}"/>
              </a:ext>
            </a:extLst>
          </p:cNvPr>
          <p:cNvSpPr>
            <a:spLocks noGrp="1"/>
          </p:cNvSpPr>
          <p:nvPr>
            <p:ph idx="1"/>
          </p:nvPr>
        </p:nvSpPr>
        <p:spPr>
          <a:xfrm>
            <a:off x="533400" y="2590800"/>
            <a:ext cx="8229600" cy="4525963"/>
          </a:xfrm>
        </p:spPr>
        <p:txBody>
          <a:bodyPr>
            <a:normAutofit/>
          </a:bodyPr>
          <a:lstStyle/>
          <a:p>
            <a:pPr marL="0" indent="0" algn="ctr">
              <a:buNone/>
            </a:pPr>
            <a:r>
              <a:rPr lang="en-US" sz="2000" i="1" dirty="0"/>
              <a:t>“This presentation provided is copyrighted information of Pathway Health.  Please note the presentation date on the title page in relation to the need to verify any new updates and resources that were listed in this presentation.  This presentation is intended to be informational.  The information does not constitute either legal or professional consultation.  This presentation is not to be sold or reused without written authorization.”</a:t>
            </a:r>
            <a:endParaRPr lang="en-US" sz="2000" dirty="0"/>
          </a:p>
          <a:p>
            <a:pPr algn="ctr"/>
            <a:endParaRPr lang="en-US" sz="2000" dirty="0"/>
          </a:p>
        </p:txBody>
      </p:sp>
    </p:spTree>
    <p:extLst>
      <p:ext uri="{BB962C8B-B14F-4D97-AF65-F5344CB8AC3E}">
        <p14:creationId xmlns:p14="http://schemas.microsoft.com/office/powerpoint/2010/main" val="160705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B82EA-9B01-44E0-9236-DAD29D89FBB0}"/>
              </a:ext>
            </a:extLst>
          </p:cNvPr>
          <p:cNvSpPr>
            <a:spLocks noGrp="1"/>
          </p:cNvSpPr>
          <p:nvPr>
            <p:ph type="title"/>
          </p:nvPr>
        </p:nvSpPr>
        <p:spPr>
          <a:xfrm>
            <a:off x="1318246" y="367109"/>
            <a:ext cx="6507507" cy="994172"/>
          </a:xfrm>
        </p:spPr>
        <p:txBody>
          <a:bodyPr>
            <a:noAutofit/>
          </a:bodyPr>
          <a:lstStyle/>
          <a:p>
            <a:r>
              <a:rPr lang="en-US" dirty="0"/>
              <a:t>Overview of the Regulation</a:t>
            </a:r>
          </a:p>
        </p:txBody>
      </p:sp>
      <p:sp>
        <p:nvSpPr>
          <p:cNvPr id="3" name="Content Placeholder 2">
            <a:extLst>
              <a:ext uri="{FF2B5EF4-FFF2-40B4-BE49-F238E27FC236}">
                <a16:creationId xmlns:a16="http://schemas.microsoft.com/office/drawing/2014/main" id="{24BBF634-9C06-4A08-9B09-E078A639907B}"/>
              </a:ext>
            </a:extLst>
          </p:cNvPr>
          <p:cNvSpPr>
            <a:spLocks noGrp="1"/>
          </p:cNvSpPr>
          <p:nvPr>
            <p:ph idx="1"/>
          </p:nvPr>
        </p:nvSpPr>
        <p:spPr>
          <a:xfrm>
            <a:off x="350493" y="1883331"/>
            <a:ext cx="4602507" cy="3091337"/>
          </a:xfrm>
        </p:spPr>
        <p:txBody>
          <a:bodyPr anchor="t">
            <a:noAutofit/>
          </a:bodyPr>
          <a:lstStyle/>
          <a:p>
            <a:pPr marL="0" indent="0">
              <a:buNone/>
            </a:pPr>
            <a:r>
              <a:rPr lang="en-US" sz="2000" dirty="0"/>
              <a:t>The regulation states that: </a:t>
            </a:r>
          </a:p>
          <a:p>
            <a:r>
              <a:rPr lang="en-US" sz="2000" dirty="0"/>
              <a:t>Residents have the right to be free from abuse, neglect, misappropriation and exploitation. </a:t>
            </a:r>
          </a:p>
          <a:p>
            <a:r>
              <a:rPr lang="en-US" sz="2000" dirty="0"/>
              <a:t>Residents must be told about their rights.</a:t>
            </a:r>
          </a:p>
          <a:p>
            <a:r>
              <a:rPr lang="en-US" sz="2000" dirty="0"/>
              <a:t>The facility must promote the residents’ rights.</a:t>
            </a:r>
          </a:p>
          <a:p>
            <a:r>
              <a:rPr lang="en-US" sz="2000" dirty="0"/>
              <a:t>The facility must have policies and procedures and education for new and existing staff about freedom from abuse.</a:t>
            </a:r>
          </a:p>
          <a:p>
            <a:endParaRPr lang="en-US" sz="2000" dirty="0"/>
          </a:p>
        </p:txBody>
      </p:sp>
      <p:pic>
        <p:nvPicPr>
          <p:cNvPr id="4" name="Picture 3">
            <a:extLst>
              <a:ext uri="{FF2B5EF4-FFF2-40B4-BE49-F238E27FC236}">
                <a16:creationId xmlns:a16="http://schemas.microsoft.com/office/drawing/2014/main" id="{FD932391-01AB-4395-9022-5B1D0E18F8B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062606" y="1752600"/>
            <a:ext cx="4081394" cy="424120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80401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4E0F-70AA-400D-A5F5-BCD9CBB63CDF}"/>
              </a:ext>
            </a:extLst>
          </p:cNvPr>
          <p:cNvSpPr>
            <a:spLocks noGrp="1"/>
          </p:cNvSpPr>
          <p:nvPr>
            <p:ph type="title"/>
          </p:nvPr>
        </p:nvSpPr>
        <p:spPr>
          <a:xfrm>
            <a:off x="601337" y="304800"/>
            <a:ext cx="7941326" cy="796983"/>
          </a:xfrm>
        </p:spPr>
        <p:txBody>
          <a:bodyPr anchor="b">
            <a:normAutofit/>
          </a:bodyPr>
          <a:lstStyle/>
          <a:p>
            <a:r>
              <a:rPr lang="en-US" dirty="0"/>
              <a:t>Regulatory Overview</a:t>
            </a:r>
          </a:p>
        </p:txBody>
      </p:sp>
      <p:pic>
        <p:nvPicPr>
          <p:cNvPr id="4" name="Picture 3" descr="A group of people posing for the camera&#10;&#10;Description automatically generated">
            <a:extLst>
              <a:ext uri="{FF2B5EF4-FFF2-40B4-BE49-F238E27FC236}">
                <a16:creationId xmlns:a16="http://schemas.microsoft.com/office/drawing/2014/main" id="{0718547B-F971-462B-AC1F-B0AA2B7995B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012" y="2257899"/>
            <a:ext cx="3219520" cy="2342202"/>
          </a:xfrm>
          <a:prstGeom prst="rect">
            <a:avLst/>
          </a:prstGeom>
          <a:ln>
            <a:noFill/>
          </a:ln>
          <a:effectLst>
            <a:softEdge rad="112500"/>
          </a:effectLst>
        </p:spPr>
      </p:pic>
      <p:sp>
        <p:nvSpPr>
          <p:cNvPr id="3" name="Content Placeholder 2">
            <a:extLst>
              <a:ext uri="{FF2B5EF4-FFF2-40B4-BE49-F238E27FC236}">
                <a16:creationId xmlns:a16="http://schemas.microsoft.com/office/drawing/2014/main" id="{0BF9B217-9B1E-41CA-968C-2E8A3E28A69A}"/>
              </a:ext>
            </a:extLst>
          </p:cNvPr>
          <p:cNvSpPr>
            <a:spLocks noGrp="1"/>
          </p:cNvSpPr>
          <p:nvPr>
            <p:ph idx="1"/>
          </p:nvPr>
        </p:nvSpPr>
        <p:spPr>
          <a:xfrm>
            <a:off x="3707551" y="1863424"/>
            <a:ext cx="5207849" cy="2411812"/>
          </a:xfrm>
        </p:spPr>
        <p:txBody>
          <a:bodyPr>
            <a:noAutofit/>
          </a:bodyPr>
          <a:lstStyle/>
          <a:p>
            <a:pPr marL="0" indent="0">
              <a:buNone/>
            </a:pPr>
            <a:r>
              <a:rPr lang="en-US" sz="2200" dirty="0"/>
              <a:t>The regulations also state:</a:t>
            </a:r>
          </a:p>
          <a:p>
            <a:pPr lvl="1"/>
            <a:r>
              <a:rPr lang="en-US" sz="2200" dirty="0"/>
              <a:t>The facility cannot employ individuals who have been found guilty of abuse or have an abuse violation against their professional license.</a:t>
            </a:r>
          </a:p>
          <a:p>
            <a:pPr lvl="1"/>
            <a:r>
              <a:rPr lang="en-US" sz="2200" dirty="0"/>
              <a:t>Facility staff must be able to identify potential abuse and know what to do to protect residents .</a:t>
            </a:r>
          </a:p>
          <a:p>
            <a:pPr lvl="1"/>
            <a:r>
              <a:rPr lang="en-US" sz="2200" dirty="0"/>
              <a:t>Facility staff must know how and when to report suspected abuse. </a:t>
            </a:r>
          </a:p>
          <a:p>
            <a:endParaRPr lang="en-US" sz="2200" dirty="0"/>
          </a:p>
        </p:txBody>
      </p:sp>
    </p:spTree>
    <p:extLst>
      <p:ext uri="{BB962C8B-B14F-4D97-AF65-F5344CB8AC3E}">
        <p14:creationId xmlns:p14="http://schemas.microsoft.com/office/powerpoint/2010/main" val="340985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D5B11-1915-4C8B-B89E-9471BB1D1018}"/>
              </a:ext>
            </a:extLst>
          </p:cNvPr>
          <p:cNvSpPr>
            <a:spLocks noGrp="1"/>
          </p:cNvSpPr>
          <p:nvPr>
            <p:ph type="title"/>
          </p:nvPr>
        </p:nvSpPr>
        <p:spPr>
          <a:xfrm>
            <a:off x="398931" y="381000"/>
            <a:ext cx="2675991" cy="1158156"/>
          </a:xfrm>
        </p:spPr>
        <p:txBody>
          <a:bodyPr>
            <a:normAutofit/>
          </a:bodyPr>
          <a:lstStyle/>
          <a:p>
            <a:r>
              <a:rPr lang="en-US" dirty="0"/>
              <a:t>Definitions</a:t>
            </a:r>
          </a:p>
        </p:txBody>
      </p:sp>
      <p:graphicFrame>
        <p:nvGraphicFramePr>
          <p:cNvPr id="6" name="Content Placeholder 2">
            <a:extLst>
              <a:ext uri="{FF2B5EF4-FFF2-40B4-BE49-F238E27FC236}">
                <a16:creationId xmlns:a16="http://schemas.microsoft.com/office/drawing/2014/main" id="{B525591C-15B9-47B5-BFD4-4DB867C004EC}"/>
              </a:ext>
            </a:extLst>
          </p:cNvPr>
          <p:cNvGraphicFramePr>
            <a:graphicFrameLocks noGrp="1"/>
          </p:cNvGraphicFramePr>
          <p:nvPr>
            <p:ph idx="1"/>
            <p:extLst>
              <p:ext uri="{D42A27DB-BD31-4B8C-83A1-F6EECF244321}">
                <p14:modId xmlns:p14="http://schemas.microsoft.com/office/powerpoint/2010/main" val="1267046466"/>
              </p:ext>
            </p:extLst>
          </p:nvPr>
        </p:nvGraphicFramePr>
        <p:xfrm>
          <a:off x="528918" y="152400"/>
          <a:ext cx="8238563"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085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99754-6D27-49C2-AF4E-54FCCCA2DDC6}"/>
              </a:ext>
            </a:extLst>
          </p:cNvPr>
          <p:cNvSpPr>
            <a:spLocks noGrp="1"/>
          </p:cNvSpPr>
          <p:nvPr>
            <p:ph type="title"/>
          </p:nvPr>
        </p:nvSpPr>
        <p:spPr>
          <a:xfrm>
            <a:off x="647272" y="1616253"/>
            <a:ext cx="2562119" cy="3596556"/>
          </a:xfrm>
        </p:spPr>
        <p:txBody>
          <a:bodyPr>
            <a:normAutofit fontScale="90000"/>
          </a:bodyPr>
          <a:lstStyle/>
          <a:p>
            <a:r>
              <a:rPr lang="en-US" dirty="0"/>
              <a:t>Abuse Examples</a:t>
            </a:r>
            <a:br>
              <a:rPr lang="en-US" dirty="0"/>
            </a:br>
            <a:br>
              <a:rPr lang="en-US" dirty="0"/>
            </a:br>
            <a:br>
              <a:rPr lang="en-US" dirty="0"/>
            </a:br>
            <a:r>
              <a:rPr lang="en-US" sz="2700" dirty="0"/>
              <a:t>Group Discussion</a:t>
            </a:r>
            <a:endParaRPr lang="en-US" dirty="0"/>
          </a:p>
        </p:txBody>
      </p:sp>
      <p:graphicFrame>
        <p:nvGraphicFramePr>
          <p:cNvPr id="5" name="Content Placeholder 2">
            <a:extLst>
              <a:ext uri="{FF2B5EF4-FFF2-40B4-BE49-F238E27FC236}">
                <a16:creationId xmlns:a16="http://schemas.microsoft.com/office/drawing/2014/main" id="{EBB14AE8-7107-4BEF-9BB3-055EF2DFEDDE}"/>
              </a:ext>
            </a:extLst>
          </p:cNvPr>
          <p:cNvGraphicFramePr>
            <a:graphicFrameLocks noGrp="1"/>
          </p:cNvGraphicFramePr>
          <p:nvPr>
            <p:ph idx="1"/>
            <p:extLst>
              <p:ext uri="{D42A27DB-BD31-4B8C-83A1-F6EECF244321}">
                <p14:modId xmlns:p14="http://schemas.microsoft.com/office/powerpoint/2010/main" val="3891063239"/>
              </p:ext>
            </p:extLst>
          </p:nvPr>
        </p:nvGraphicFramePr>
        <p:xfrm>
          <a:off x="3048000" y="762000"/>
          <a:ext cx="6095999" cy="4862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0296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1F0F8F-AB72-42A0-8ADE-2FC4188B007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1037" y="2283947"/>
            <a:ext cx="4071303" cy="22901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a:extLst>
              <a:ext uri="{FF2B5EF4-FFF2-40B4-BE49-F238E27FC236}">
                <a16:creationId xmlns:a16="http://schemas.microsoft.com/office/drawing/2014/main" id="{6F02A761-2551-4043-A3A1-6749EF0DED3A}"/>
              </a:ext>
            </a:extLst>
          </p:cNvPr>
          <p:cNvSpPr>
            <a:spLocks noGrp="1"/>
          </p:cNvSpPr>
          <p:nvPr>
            <p:ph type="title"/>
          </p:nvPr>
        </p:nvSpPr>
        <p:spPr>
          <a:xfrm>
            <a:off x="2995448" y="304800"/>
            <a:ext cx="3153103" cy="1007066"/>
          </a:xfrm>
        </p:spPr>
        <p:txBody>
          <a:bodyPr>
            <a:normAutofit/>
          </a:bodyPr>
          <a:lstStyle/>
          <a:p>
            <a:pPr algn="ctr"/>
            <a:r>
              <a:rPr lang="en-US" dirty="0"/>
              <a:t>Definitions</a:t>
            </a:r>
          </a:p>
        </p:txBody>
      </p:sp>
      <p:sp>
        <p:nvSpPr>
          <p:cNvPr id="3" name="Content Placeholder 2">
            <a:extLst>
              <a:ext uri="{FF2B5EF4-FFF2-40B4-BE49-F238E27FC236}">
                <a16:creationId xmlns:a16="http://schemas.microsoft.com/office/drawing/2014/main" id="{2C395B98-329B-40B6-ABAB-80B6EFD819CE}"/>
              </a:ext>
            </a:extLst>
          </p:cNvPr>
          <p:cNvSpPr>
            <a:spLocks noGrp="1"/>
          </p:cNvSpPr>
          <p:nvPr>
            <p:ph idx="1"/>
          </p:nvPr>
        </p:nvSpPr>
        <p:spPr>
          <a:xfrm>
            <a:off x="4863726" y="2283947"/>
            <a:ext cx="4071303" cy="2477177"/>
          </a:xfrm>
        </p:spPr>
        <p:txBody>
          <a:bodyPr anchor="ctr">
            <a:noAutofit/>
          </a:bodyPr>
          <a:lstStyle/>
          <a:p>
            <a:pPr fontAlgn="base"/>
            <a:r>
              <a:rPr lang="en-US" sz="2400" b="1" u="sng" dirty="0"/>
              <a:t>Exploitation</a:t>
            </a:r>
            <a:r>
              <a:rPr lang="en-US" sz="2400" u="sng" dirty="0"/>
              <a:t>.</a:t>
            </a:r>
            <a:r>
              <a:rPr lang="en-US" sz="2400" dirty="0"/>
              <a:t>  (NEW) Exploitation means taking advantage of a resident for personal gain through the use of manipulation, intimidation, threats, or coercion. </a:t>
            </a:r>
          </a:p>
          <a:p>
            <a:pPr fontAlgn="base"/>
            <a:r>
              <a:rPr lang="en-US" sz="2400" dirty="0"/>
              <a:t> </a:t>
            </a:r>
            <a:r>
              <a:rPr lang="en-US" sz="2400" b="1" dirty="0"/>
              <a:t>Group Discussion </a:t>
            </a:r>
            <a:r>
              <a:rPr lang="en-US" sz="2400" dirty="0"/>
              <a:t>- </a:t>
            </a:r>
            <a:r>
              <a:rPr lang="en-US" sz="2400" b="1" dirty="0"/>
              <a:t>Examples</a:t>
            </a:r>
            <a:endParaRPr lang="en-US" sz="2400" dirty="0"/>
          </a:p>
          <a:p>
            <a:endParaRPr lang="en-US" sz="2400" dirty="0"/>
          </a:p>
        </p:txBody>
      </p:sp>
    </p:spTree>
    <p:extLst>
      <p:ext uri="{BB962C8B-B14F-4D97-AF65-F5344CB8AC3E}">
        <p14:creationId xmlns:p14="http://schemas.microsoft.com/office/powerpoint/2010/main" val="314331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55940-3FB9-4073-B251-F414CA556803}"/>
              </a:ext>
            </a:extLst>
          </p:cNvPr>
          <p:cNvSpPr>
            <a:spLocks noGrp="1"/>
          </p:cNvSpPr>
          <p:nvPr>
            <p:ph type="title"/>
          </p:nvPr>
        </p:nvSpPr>
        <p:spPr>
          <a:xfrm>
            <a:off x="26894" y="26894"/>
            <a:ext cx="3840086" cy="1269596"/>
          </a:xfrm>
        </p:spPr>
        <p:txBody>
          <a:bodyPr>
            <a:normAutofit/>
          </a:bodyPr>
          <a:lstStyle/>
          <a:p>
            <a:r>
              <a:rPr lang="en-US" dirty="0"/>
              <a:t>Definitions</a:t>
            </a:r>
          </a:p>
        </p:txBody>
      </p:sp>
      <p:sp>
        <p:nvSpPr>
          <p:cNvPr id="3" name="Content Placeholder 2">
            <a:extLst>
              <a:ext uri="{FF2B5EF4-FFF2-40B4-BE49-F238E27FC236}">
                <a16:creationId xmlns:a16="http://schemas.microsoft.com/office/drawing/2014/main" id="{668A7302-F5F6-4E6D-98A2-26B0A7AD74AD}"/>
              </a:ext>
            </a:extLst>
          </p:cNvPr>
          <p:cNvSpPr>
            <a:spLocks noGrp="1"/>
          </p:cNvSpPr>
          <p:nvPr>
            <p:ph idx="1"/>
          </p:nvPr>
        </p:nvSpPr>
        <p:spPr>
          <a:xfrm>
            <a:off x="152400" y="1447800"/>
            <a:ext cx="4583851" cy="2596671"/>
          </a:xfrm>
        </p:spPr>
        <p:txBody>
          <a:bodyPr>
            <a:noAutofit/>
          </a:bodyPr>
          <a:lstStyle/>
          <a:p>
            <a:pPr fontAlgn="base"/>
            <a:r>
              <a:rPr lang="en-US" sz="2400" b="1" dirty="0"/>
              <a:t>“</a:t>
            </a:r>
            <a:r>
              <a:rPr lang="en-US" sz="2400" b="1" u="sng" dirty="0"/>
              <a:t>Involuntary seclusion</a:t>
            </a:r>
            <a:r>
              <a:rPr lang="en-US" sz="2400" u="sng" dirty="0"/>
              <a:t>”</a:t>
            </a:r>
            <a:r>
              <a:rPr lang="en-US" sz="2400" dirty="0"/>
              <a:t> is separation of a resident from other residents or from her/his room or confinement to her/his room (with or without roommates) against the resident’s will, or the will of the resident’s legal representative. </a:t>
            </a:r>
          </a:p>
          <a:p>
            <a:pPr lvl="1" fontAlgn="base"/>
            <a:r>
              <a:rPr lang="en-US" sz="2400" dirty="0"/>
              <a:t>Emergency or short term monitored separation – what does this mean? </a:t>
            </a:r>
          </a:p>
          <a:p>
            <a:endParaRPr lang="en-US" sz="2400" dirty="0"/>
          </a:p>
        </p:txBody>
      </p:sp>
      <p:pic>
        <p:nvPicPr>
          <p:cNvPr id="4" name="Picture 3">
            <a:extLst>
              <a:ext uri="{FF2B5EF4-FFF2-40B4-BE49-F238E27FC236}">
                <a16:creationId xmlns:a16="http://schemas.microsoft.com/office/drawing/2014/main" id="{FDA0AD39-DF31-4AA8-BF27-6C0C260691B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5029200" y="1447800"/>
            <a:ext cx="4114800" cy="4469914"/>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892270537"/>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1122</TotalTime>
  <Words>3840</Words>
  <Application>Microsoft Office PowerPoint</Application>
  <PresentationFormat>On-screen Show (4:3)</PresentationFormat>
  <Paragraphs>332</Paragraphs>
  <Slides>37</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Wingdings</vt:lpstr>
      <vt:lpstr>1_2012LeadingAge_gray2PPT</vt:lpstr>
      <vt:lpstr>Freedom from Abuse, Neglect, Misappropriation and Exploitation Competency</vt:lpstr>
      <vt:lpstr>Objectives</vt:lpstr>
      <vt:lpstr>Let’s Start with the Regulatory Requirements</vt:lpstr>
      <vt:lpstr>Overview of the Regulation</vt:lpstr>
      <vt:lpstr>Regulatory Overview</vt:lpstr>
      <vt:lpstr>Definitions</vt:lpstr>
      <vt:lpstr>Abuse Examples   Group Discussion</vt:lpstr>
      <vt:lpstr>Definitions</vt:lpstr>
      <vt:lpstr>Definitions</vt:lpstr>
      <vt:lpstr>Definitions</vt:lpstr>
      <vt:lpstr>Definitions</vt:lpstr>
      <vt:lpstr>Definitions</vt:lpstr>
      <vt:lpstr>First things FIRST!</vt:lpstr>
      <vt:lpstr>NEXT</vt:lpstr>
      <vt:lpstr>ALL Staff Requirements</vt:lpstr>
      <vt:lpstr>Element 1 – Employee Screening</vt:lpstr>
      <vt:lpstr>PowerPoint Presentation</vt:lpstr>
      <vt:lpstr>During the Investigation</vt:lpstr>
      <vt:lpstr>PowerPoint Presentation</vt:lpstr>
      <vt:lpstr>Element 1 – Employee Screening</vt:lpstr>
      <vt:lpstr>Element 2 – Policy and Procedure</vt:lpstr>
      <vt:lpstr>Element 3 – Reporting of Suspected Abuse</vt:lpstr>
      <vt:lpstr>Element 4 – Prohibit Retaliation</vt:lpstr>
      <vt:lpstr>Element 5 - Investigation</vt:lpstr>
      <vt:lpstr>Element 6 – Protection:  Prevent Further Abuse</vt:lpstr>
      <vt:lpstr>Element 7 – Report Results</vt:lpstr>
      <vt:lpstr>Facility Investigation Report</vt:lpstr>
      <vt:lpstr>Your Role and Responsibilities</vt:lpstr>
      <vt:lpstr>Your Role and Responsibilities</vt:lpstr>
      <vt:lpstr>Your Role and Responsibilities</vt:lpstr>
      <vt:lpstr>Potential Vulnerability </vt:lpstr>
      <vt:lpstr>Your Role and Responsibilities</vt:lpstr>
      <vt:lpstr>PowerPoint Presentation</vt:lpstr>
      <vt:lpstr>PowerPoint Presentation</vt:lpstr>
      <vt:lpstr>PowerPoint Presentation</vt:lpstr>
      <vt:lpstr>References and Resources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139</cp:revision>
  <dcterms:created xsi:type="dcterms:W3CDTF">2012-09-27T17:39:50Z</dcterms:created>
  <dcterms:modified xsi:type="dcterms:W3CDTF">2019-05-13T15:26:04Z</dcterms:modified>
  <cp:contentStatus/>
</cp:coreProperties>
</file>