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7"/>
  </p:notesMasterIdLst>
  <p:handoutMasterIdLst>
    <p:handoutMasterId r:id="rId28"/>
  </p:handoutMasterIdLst>
  <p:sldIdLst>
    <p:sldId id="276" r:id="rId2"/>
    <p:sldId id="300" r:id="rId3"/>
    <p:sldId id="642" r:id="rId4"/>
    <p:sldId id="257" r:id="rId5"/>
    <p:sldId id="258" r:id="rId6"/>
    <p:sldId id="271" r:id="rId7"/>
    <p:sldId id="369" r:id="rId8"/>
    <p:sldId id="368" r:id="rId9"/>
    <p:sldId id="269" r:id="rId10"/>
    <p:sldId id="273" r:id="rId11"/>
    <p:sldId id="261" r:id="rId12"/>
    <p:sldId id="270" r:id="rId13"/>
    <p:sldId id="259" r:id="rId14"/>
    <p:sldId id="263" r:id="rId15"/>
    <p:sldId id="272" r:id="rId16"/>
    <p:sldId id="267" r:id="rId17"/>
    <p:sldId id="266" r:id="rId18"/>
    <p:sldId id="643" r:id="rId19"/>
    <p:sldId id="367" r:id="rId20"/>
    <p:sldId id="268" r:id="rId21"/>
    <p:sldId id="370" r:id="rId22"/>
    <p:sldId id="380" r:id="rId23"/>
    <p:sldId id="341" r:id="rId24"/>
    <p:sldId id="342" r:id="rId25"/>
    <p:sldId id="34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B5742-E7C6-4256-869B-E509DE055D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A61C8DE-EC89-42D9-B81C-A9EC1245FE8C}">
      <dgm:prSet/>
      <dgm:spPr/>
      <dgm:t>
        <a:bodyPr/>
        <a:lstStyle/>
        <a:p>
          <a:r>
            <a:rPr lang="en-US" dirty="0"/>
            <a:t>Includes but is not limited to physical therapy, speech-language pathology, occupational therapy, or respiratory therapy and are provided or arranged for by the nursing home.  </a:t>
          </a:r>
        </a:p>
      </dgm:t>
    </dgm:pt>
    <dgm:pt modelId="{6D3130FA-AA35-4BCA-80A5-CE182E2E9A93}" type="parTrans" cxnId="{688A53A8-8DD7-4A93-B96A-8FA915DE9E70}">
      <dgm:prSet/>
      <dgm:spPr/>
      <dgm:t>
        <a:bodyPr/>
        <a:lstStyle/>
        <a:p>
          <a:endParaRPr lang="en-US"/>
        </a:p>
      </dgm:t>
    </dgm:pt>
    <dgm:pt modelId="{523E887F-066C-4901-98FA-40B41176A623}" type="sibTrans" cxnId="{688A53A8-8DD7-4A93-B96A-8FA915DE9E70}">
      <dgm:prSet/>
      <dgm:spPr/>
      <dgm:t>
        <a:bodyPr/>
        <a:lstStyle/>
        <a:p>
          <a:endParaRPr lang="en-US"/>
        </a:p>
      </dgm:t>
    </dgm:pt>
    <dgm:pt modelId="{13AB9AE3-E8A3-4BE5-B6D4-20273136079D}">
      <dgm:prSet/>
      <dgm:spPr/>
      <dgm:t>
        <a:bodyPr/>
        <a:lstStyle/>
        <a:p>
          <a:r>
            <a:rPr lang="en-US"/>
            <a:t>They are “specialized” in that they are provided based on each resident’s individual assessed rehabilitative needs based on their comprehensive plan of care and  can only be performed by or under the supervision of </a:t>
          </a:r>
          <a:r>
            <a:rPr lang="en-US" u="sng"/>
            <a:t>qualified personnel. </a:t>
          </a:r>
          <a:endParaRPr lang="en-US"/>
        </a:p>
      </dgm:t>
    </dgm:pt>
    <dgm:pt modelId="{CBD0B607-0748-402B-ACBC-E7EAE956EA9D}" type="parTrans" cxnId="{635C4A35-9DA7-4006-B093-36936418C1D4}">
      <dgm:prSet/>
      <dgm:spPr/>
      <dgm:t>
        <a:bodyPr/>
        <a:lstStyle/>
        <a:p>
          <a:endParaRPr lang="en-US"/>
        </a:p>
      </dgm:t>
    </dgm:pt>
    <dgm:pt modelId="{CF6DA952-5D54-48C8-A4A4-062EA9274425}" type="sibTrans" cxnId="{635C4A35-9DA7-4006-B093-36936418C1D4}">
      <dgm:prSet/>
      <dgm:spPr/>
      <dgm:t>
        <a:bodyPr/>
        <a:lstStyle/>
        <a:p>
          <a:endParaRPr lang="en-US"/>
        </a:p>
      </dgm:t>
    </dgm:pt>
    <dgm:pt modelId="{4810C0EE-CE7B-4442-9A83-D1FBDEAFAF3D}" type="pres">
      <dgm:prSet presAssocID="{8F2B5742-E7C6-4256-869B-E509DE055DE5}" presName="linear" presStyleCnt="0">
        <dgm:presLayoutVars>
          <dgm:animLvl val="lvl"/>
          <dgm:resizeHandles val="exact"/>
        </dgm:presLayoutVars>
      </dgm:prSet>
      <dgm:spPr/>
    </dgm:pt>
    <dgm:pt modelId="{CCC01FB0-40D3-449D-B9C0-D2AD0DC51971}" type="pres">
      <dgm:prSet presAssocID="{2A61C8DE-EC89-42D9-B81C-A9EC1245FE8C}" presName="parentText" presStyleLbl="node1" presStyleIdx="0" presStyleCnt="2">
        <dgm:presLayoutVars>
          <dgm:chMax val="0"/>
          <dgm:bulletEnabled val="1"/>
        </dgm:presLayoutVars>
      </dgm:prSet>
      <dgm:spPr/>
    </dgm:pt>
    <dgm:pt modelId="{11FAB8A6-0AC1-4272-8994-C5BEEFD2B3DC}" type="pres">
      <dgm:prSet presAssocID="{523E887F-066C-4901-98FA-40B41176A623}" presName="spacer" presStyleCnt="0"/>
      <dgm:spPr/>
    </dgm:pt>
    <dgm:pt modelId="{A52C4349-6E11-4C60-B62F-58537E735293}" type="pres">
      <dgm:prSet presAssocID="{13AB9AE3-E8A3-4BE5-B6D4-20273136079D}" presName="parentText" presStyleLbl="node1" presStyleIdx="1" presStyleCnt="2">
        <dgm:presLayoutVars>
          <dgm:chMax val="0"/>
          <dgm:bulletEnabled val="1"/>
        </dgm:presLayoutVars>
      </dgm:prSet>
      <dgm:spPr/>
    </dgm:pt>
  </dgm:ptLst>
  <dgm:cxnLst>
    <dgm:cxn modelId="{635C4A35-9DA7-4006-B093-36936418C1D4}" srcId="{8F2B5742-E7C6-4256-869B-E509DE055DE5}" destId="{13AB9AE3-E8A3-4BE5-B6D4-20273136079D}" srcOrd="1" destOrd="0" parTransId="{CBD0B607-0748-402B-ACBC-E7EAE956EA9D}" sibTransId="{CF6DA952-5D54-48C8-A4A4-062EA9274425}"/>
    <dgm:cxn modelId="{5281C968-3312-4025-AAB8-BDED1A9458B7}" type="presOf" srcId="{2A61C8DE-EC89-42D9-B81C-A9EC1245FE8C}" destId="{CCC01FB0-40D3-449D-B9C0-D2AD0DC51971}" srcOrd="0" destOrd="0" presId="urn:microsoft.com/office/officeart/2005/8/layout/vList2"/>
    <dgm:cxn modelId="{C848DF70-39CF-4F4E-988B-388A39DEE1CC}" type="presOf" srcId="{8F2B5742-E7C6-4256-869B-E509DE055DE5}" destId="{4810C0EE-CE7B-4442-9A83-D1FBDEAFAF3D}" srcOrd="0" destOrd="0" presId="urn:microsoft.com/office/officeart/2005/8/layout/vList2"/>
    <dgm:cxn modelId="{3C81309E-DE43-4491-AE98-44F94216EBAE}" type="presOf" srcId="{13AB9AE3-E8A3-4BE5-B6D4-20273136079D}" destId="{A52C4349-6E11-4C60-B62F-58537E735293}" srcOrd="0" destOrd="0" presId="urn:microsoft.com/office/officeart/2005/8/layout/vList2"/>
    <dgm:cxn modelId="{688A53A8-8DD7-4A93-B96A-8FA915DE9E70}" srcId="{8F2B5742-E7C6-4256-869B-E509DE055DE5}" destId="{2A61C8DE-EC89-42D9-B81C-A9EC1245FE8C}" srcOrd="0" destOrd="0" parTransId="{6D3130FA-AA35-4BCA-80A5-CE182E2E9A93}" sibTransId="{523E887F-066C-4901-98FA-40B41176A623}"/>
    <dgm:cxn modelId="{42EA5D39-D576-4F55-9EA4-C1A49BB45534}" type="presParOf" srcId="{4810C0EE-CE7B-4442-9A83-D1FBDEAFAF3D}" destId="{CCC01FB0-40D3-449D-B9C0-D2AD0DC51971}" srcOrd="0" destOrd="0" presId="urn:microsoft.com/office/officeart/2005/8/layout/vList2"/>
    <dgm:cxn modelId="{EA7933EF-5E4C-494C-BB2E-9F383BCCD246}" type="presParOf" srcId="{4810C0EE-CE7B-4442-9A83-D1FBDEAFAF3D}" destId="{11FAB8A6-0AC1-4272-8994-C5BEEFD2B3DC}" srcOrd="1" destOrd="0" presId="urn:microsoft.com/office/officeart/2005/8/layout/vList2"/>
    <dgm:cxn modelId="{38CAB195-6CA2-4AA9-BA76-5F00FF17D44A}" type="presParOf" srcId="{4810C0EE-CE7B-4442-9A83-D1FBDEAFAF3D}" destId="{A52C4349-6E11-4C60-B62F-58537E73529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A9DD5-E742-42F9-9B77-AB80E5ACCC1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E31169F-DDED-4F1B-8C11-12BF3D72E209}">
      <dgm:prSet/>
      <dgm:spPr/>
      <dgm:t>
        <a:bodyPr/>
        <a:lstStyle/>
        <a:p>
          <a:r>
            <a:rPr lang="en-US" dirty="0"/>
            <a:t>The facility must provide or arrange for the provision of specialized rehabilitative services to all residents that require these services for the appropriate length of time as assessed in their comprehensive plan of care.  </a:t>
          </a:r>
        </a:p>
      </dgm:t>
    </dgm:pt>
    <dgm:pt modelId="{FF9C57AC-8D3E-4A30-8792-39EB6290FC93}" type="parTrans" cxnId="{1126D211-B02C-47EF-A232-74444C8632B7}">
      <dgm:prSet/>
      <dgm:spPr/>
      <dgm:t>
        <a:bodyPr/>
        <a:lstStyle/>
        <a:p>
          <a:endParaRPr lang="en-US"/>
        </a:p>
      </dgm:t>
    </dgm:pt>
    <dgm:pt modelId="{96FAF7A5-958E-4581-9A51-87711C5A251C}" type="sibTrans" cxnId="{1126D211-B02C-47EF-A232-74444C8632B7}">
      <dgm:prSet/>
      <dgm:spPr/>
      <dgm:t>
        <a:bodyPr/>
        <a:lstStyle/>
        <a:p>
          <a:endParaRPr lang="en-US"/>
        </a:p>
      </dgm:t>
    </dgm:pt>
    <dgm:pt modelId="{D7E90DE8-9E44-4F1A-B83B-C365D4D5BDCA}">
      <dgm:prSet/>
      <dgm:spPr/>
      <dgm:t>
        <a:bodyPr/>
        <a:lstStyle/>
        <a:p>
          <a:r>
            <a:rPr lang="en-US"/>
            <a:t>These services are considered a facility service provided to all residents who need them based on their comprehensive plan of care and are included within the scope of facility services.   </a:t>
          </a:r>
        </a:p>
      </dgm:t>
    </dgm:pt>
    <dgm:pt modelId="{9C91A125-D376-49C4-B2C9-B4243BF32B2A}" type="parTrans" cxnId="{2D4B982C-D575-4D88-A2AA-7EACD36418C8}">
      <dgm:prSet/>
      <dgm:spPr/>
      <dgm:t>
        <a:bodyPr/>
        <a:lstStyle/>
        <a:p>
          <a:endParaRPr lang="en-US"/>
        </a:p>
      </dgm:t>
    </dgm:pt>
    <dgm:pt modelId="{471959A2-F765-440A-85FD-B79EBBEBF814}" type="sibTrans" cxnId="{2D4B982C-D575-4D88-A2AA-7EACD36418C8}">
      <dgm:prSet/>
      <dgm:spPr/>
      <dgm:t>
        <a:bodyPr/>
        <a:lstStyle/>
        <a:p>
          <a:endParaRPr lang="en-US"/>
        </a:p>
      </dgm:t>
    </dgm:pt>
    <dgm:pt modelId="{C0DB6AB9-B370-433D-9E62-EEFF6DFC8534}" type="pres">
      <dgm:prSet presAssocID="{9ACA9DD5-E742-42F9-9B77-AB80E5ACCC13}" presName="linear" presStyleCnt="0">
        <dgm:presLayoutVars>
          <dgm:animLvl val="lvl"/>
          <dgm:resizeHandles val="exact"/>
        </dgm:presLayoutVars>
      </dgm:prSet>
      <dgm:spPr/>
    </dgm:pt>
    <dgm:pt modelId="{80128A2D-B61D-4FD4-A6A8-18DBC32704AB}" type="pres">
      <dgm:prSet presAssocID="{1E31169F-DDED-4F1B-8C11-12BF3D72E209}" presName="parentText" presStyleLbl="node1" presStyleIdx="0" presStyleCnt="2" custScaleY="149883">
        <dgm:presLayoutVars>
          <dgm:chMax val="0"/>
          <dgm:bulletEnabled val="1"/>
        </dgm:presLayoutVars>
      </dgm:prSet>
      <dgm:spPr/>
    </dgm:pt>
    <dgm:pt modelId="{FCC643D9-6D5A-4C22-AF67-D474597B9CC1}" type="pres">
      <dgm:prSet presAssocID="{96FAF7A5-958E-4581-9A51-87711C5A251C}" presName="spacer" presStyleCnt="0"/>
      <dgm:spPr/>
    </dgm:pt>
    <dgm:pt modelId="{7F283F0D-5EE1-4BBC-B685-015A07289DD6}" type="pres">
      <dgm:prSet presAssocID="{D7E90DE8-9E44-4F1A-B83B-C365D4D5BDCA}" presName="parentText" presStyleLbl="node1" presStyleIdx="1" presStyleCnt="2">
        <dgm:presLayoutVars>
          <dgm:chMax val="0"/>
          <dgm:bulletEnabled val="1"/>
        </dgm:presLayoutVars>
      </dgm:prSet>
      <dgm:spPr/>
    </dgm:pt>
  </dgm:ptLst>
  <dgm:cxnLst>
    <dgm:cxn modelId="{1126D211-B02C-47EF-A232-74444C8632B7}" srcId="{9ACA9DD5-E742-42F9-9B77-AB80E5ACCC13}" destId="{1E31169F-DDED-4F1B-8C11-12BF3D72E209}" srcOrd="0" destOrd="0" parTransId="{FF9C57AC-8D3E-4A30-8792-39EB6290FC93}" sibTransId="{96FAF7A5-958E-4581-9A51-87711C5A251C}"/>
    <dgm:cxn modelId="{2D4B982C-D575-4D88-A2AA-7EACD36418C8}" srcId="{9ACA9DD5-E742-42F9-9B77-AB80E5ACCC13}" destId="{D7E90DE8-9E44-4F1A-B83B-C365D4D5BDCA}" srcOrd="1" destOrd="0" parTransId="{9C91A125-D376-49C4-B2C9-B4243BF32B2A}" sibTransId="{471959A2-F765-440A-85FD-B79EBBEBF814}"/>
    <dgm:cxn modelId="{9D9A0567-E430-4056-B3F5-2D996FA4CF4C}" type="presOf" srcId="{9ACA9DD5-E742-42F9-9B77-AB80E5ACCC13}" destId="{C0DB6AB9-B370-433D-9E62-EEFF6DFC8534}" srcOrd="0" destOrd="0" presId="urn:microsoft.com/office/officeart/2005/8/layout/vList2"/>
    <dgm:cxn modelId="{52243C67-B05F-4CEC-BA29-9ED783D1A77C}" type="presOf" srcId="{D7E90DE8-9E44-4F1A-B83B-C365D4D5BDCA}" destId="{7F283F0D-5EE1-4BBC-B685-015A07289DD6}" srcOrd="0" destOrd="0" presId="urn:microsoft.com/office/officeart/2005/8/layout/vList2"/>
    <dgm:cxn modelId="{D4A62B9C-CDEE-43E8-B427-124FD0F79ACF}" type="presOf" srcId="{1E31169F-DDED-4F1B-8C11-12BF3D72E209}" destId="{80128A2D-B61D-4FD4-A6A8-18DBC32704AB}" srcOrd="0" destOrd="0" presId="urn:microsoft.com/office/officeart/2005/8/layout/vList2"/>
    <dgm:cxn modelId="{46255956-4EAA-40CD-9BEF-957A49958FA6}" type="presParOf" srcId="{C0DB6AB9-B370-433D-9E62-EEFF6DFC8534}" destId="{80128A2D-B61D-4FD4-A6A8-18DBC32704AB}" srcOrd="0" destOrd="0" presId="urn:microsoft.com/office/officeart/2005/8/layout/vList2"/>
    <dgm:cxn modelId="{6CCE45A9-008A-4675-8899-77435A8648EB}" type="presParOf" srcId="{C0DB6AB9-B370-433D-9E62-EEFF6DFC8534}" destId="{FCC643D9-6D5A-4C22-AF67-D474597B9CC1}" srcOrd="1" destOrd="0" presId="urn:microsoft.com/office/officeart/2005/8/layout/vList2"/>
    <dgm:cxn modelId="{07275712-5037-4072-BFF5-65F1B1E03906}" type="presParOf" srcId="{C0DB6AB9-B370-433D-9E62-EEFF6DFC8534}" destId="{7F283F0D-5EE1-4BBC-B685-015A07289DD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01FB0-40D3-449D-B9C0-D2AD0DC51971}">
      <dsp:nvSpPr>
        <dsp:cNvPr id="0" name=""/>
        <dsp:cNvSpPr/>
      </dsp:nvSpPr>
      <dsp:spPr>
        <a:xfrm>
          <a:off x="0" y="34644"/>
          <a:ext cx="5351928" cy="22619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Includes but is not limited to physical therapy, speech-language pathology, occupational therapy, or respiratory therapy and are provided or arranged for by the nursing home.  </a:t>
          </a:r>
        </a:p>
      </dsp:txBody>
      <dsp:txXfrm>
        <a:off x="110417" y="145061"/>
        <a:ext cx="5131094" cy="2041068"/>
      </dsp:txXfrm>
    </dsp:sp>
    <dsp:sp modelId="{A52C4349-6E11-4C60-B62F-58537E735293}">
      <dsp:nvSpPr>
        <dsp:cNvPr id="0" name=""/>
        <dsp:cNvSpPr/>
      </dsp:nvSpPr>
      <dsp:spPr>
        <a:xfrm>
          <a:off x="0" y="2359907"/>
          <a:ext cx="5351928" cy="226190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They are “specialized” in that they are provided based on each resident’s individual assessed rehabilitative needs based on their comprehensive plan of care and  can only be performed by or under the supervision of </a:t>
          </a:r>
          <a:r>
            <a:rPr lang="en-US" sz="2200" u="sng" kern="1200"/>
            <a:t>qualified personnel. </a:t>
          </a:r>
          <a:endParaRPr lang="en-US" sz="2200" kern="1200"/>
        </a:p>
      </dsp:txBody>
      <dsp:txXfrm>
        <a:off x="110417" y="2470324"/>
        <a:ext cx="5131094" cy="2041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8A2D-B61D-4FD4-A6A8-18DBC32704AB}">
      <dsp:nvSpPr>
        <dsp:cNvPr id="0" name=""/>
        <dsp:cNvSpPr/>
      </dsp:nvSpPr>
      <dsp:spPr>
        <a:xfrm>
          <a:off x="0" y="14747"/>
          <a:ext cx="5172074" cy="2595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facility must provide or arrange for the provision of specialized rehabilitative services to all residents that require these services for the appropriate length of time as assessed in their comprehensive plan of care.  </a:t>
          </a:r>
        </a:p>
      </dsp:txBody>
      <dsp:txXfrm>
        <a:off x="126696" y="141443"/>
        <a:ext cx="4918682" cy="2341982"/>
      </dsp:txXfrm>
    </dsp:sp>
    <dsp:sp modelId="{7F283F0D-5EE1-4BBC-B685-015A07289DD6}">
      <dsp:nvSpPr>
        <dsp:cNvPr id="0" name=""/>
        <dsp:cNvSpPr/>
      </dsp:nvSpPr>
      <dsp:spPr>
        <a:xfrm>
          <a:off x="0" y="2667722"/>
          <a:ext cx="5172074" cy="17316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These services are considered a facility service provided to all residents who need them based on their comprehensive plan of care and are included within the scope of facility services.   </a:t>
          </a:r>
        </a:p>
      </dsp:txBody>
      <dsp:txXfrm>
        <a:off x="84530" y="2752252"/>
        <a:ext cx="5003014" cy="1562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session on Specialized Rehabilitation Services, qualifications and how it aligns with the facility resource assessment.  Facilities are required to perform a facility wide resource assessment that takes a good look at our resident population in order to be able to provide resources—both staff and other resources- to provide quality of care for our residents.  Today, we will be discussing how Specialized Rehabilitation Services fits into the facility assessment as well as the importance of interdisciplinary involvement in collaboration of Specialized Rehabilitation Services to meet the needs of the resident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According to State Law.  Many times the PTA or the OTA will be furnishing services.  They also must have evidence of educational preparation, competency and ongoing </a:t>
            </a:r>
            <a:r>
              <a:rPr lang="en-US" dirty="0" err="1"/>
              <a:t>inservicing</a:t>
            </a:r>
            <a:r>
              <a:rPr lang="en-US" dirty="0"/>
              <a:t> to ensure they are competent to perform their duties.  The will work under the supervision of the qualified therapist.</a:t>
            </a:r>
          </a:p>
        </p:txBody>
      </p:sp>
      <p:sp>
        <p:nvSpPr>
          <p:cNvPr id="4" name="Slide Number Placeholder 3"/>
          <p:cNvSpPr>
            <a:spLocks noGrp="1"/>
          </p:cNvSpPr>
          <p:nvPr>
            <p:ph type="sldNum" sz="quarter" idx="5"/>
          </p:nvPr>
        </p:nvSpPr>
        <p:spPr/>
        <p:txBody>
          <a:bodyPr/>
          <a:lstStyle/>
          <a:p>
            <a:fld id="{5FECB002-17A0-4BFF-A1F5-7AE037BE97D7}" type="slidenum">
              <a:rPr lang="en-US" smtClean="0"/>
              <a:t>10</a:t>
            </a:fld>
            <a:endParaRPr lang="en-US"/>
          </a:p>
        </p:txBody>
      </p:sp>
    </p:spTree>
    <p:extLst>
      <p:ext uri="{BB962C8B-B14F-4D97-AF65-F5344CB8AC3E}">
        <p14:creationId xmlns:p14="http://schemas.microsoft.com/office/powerpoint/2010/main" val="123543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facility doesn’t employ staff for theses services, the facility must obtain specialized rehabilitative services from an outside resource that is a provider of specialized rehabilitation services that is NOT excluded from participating in any federal or state health care program. These personnel must have the </a:t>
            </a:r>
            <a:r>
              <a:rPr lang="en-US" b="1" dirty="0"/>
              <a:t>training, competencies and skill sets</a:t>
            </a:r>
            <a:r>
              <a:rPr lang="en-US" dirty="0"/>
              <a:t> to care for residents as identified through resident assessments, and described in the plan of care. The qualified personnel must meet the </a:t>
            </a:r>
            <a:r>
              <a:rPr lang="en-US" dirty="0" err="1"/>
              <a:t>requirementt</a:t>
            </a:r>
            <a:r>
              <a:rPr lang="en-US" dirty="0"/>
              <a:t> of the facility assessment.</a:t>
            </a: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11</a:t>
            </a:fld>
            <a:endParaRPr lang="en-US"/>
          </a:p>
        </p:txBody>
      </p:sp>
    </p:spTree>
    <p:extLst>
      <p:ext uri="{BB962C8B-B14F-4D97-AF65-F5344CB8AC3E}">
        <p14:creationId xmlns:p14="http://schemas.microsoft.com/office/powerpoint/2010/main" val="247637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meeting the specific competency requirements as part of their license and certification requirements defined under State law or regulations, these personnel must have the training, competencies and skill sets to care for residents as identified through resident assessments, and described in the plan of care.  </a:t>
            </a: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12</a:t>
            </a:fld>
            <a:endParaRPr lang="en-US"/>
          </a:p>
        </p:txBody>
      </p:sp>
    </p:spTree>
    <p:extLst>
      <p:ext uri="{BB962C8B-B14F-4D97-AF65-F5344CB8AC3E}">
        <p14:creationId xmlns:p14="http://schemas.microsoft.com/office/powerpoint/2010/main" val="329302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 Notes:</a:t>
            </a:r>
          </a:p>
          <a:p>
            <a:r>
              <a:rPr lang="en-US" dirty="0"/>
              <a:t>Read the slide.</a:t>
            </a:r>
          </a:p>
          <a:p>
            <a:r>
              <a:rPr lang="en-US" dirty="0"/>
              <a:t>This includes facility staff and contract staff providing specialized rehabilitation services. </a:t>
            </a:r>
            <a:r>
              <a:rPr lang="en-US" sz="1200" kern="1200" dirty="0">
                <a:solidFill>
                  <a:schemeClr val="tx1"/>
                </a:solidFill>
                <a:effectLst/>
                <a:latin typeface="+mn-lt"/>
                <a:ea typeface="+mn-ea"/>
                <a:cs typeface="+mn-cs"/>
              </a:rPr>
              <a:t>The services provided or arranged by the facility, as outlined by the comprehensive care plan, must— (i) Meet professional standards of quality</a:t>
            </a:r>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13</a:t>
            </a:fld>
            <a:endParaRPr lang="en-US"/>
          </a:p>
        </p:txBody>
      </p:sp>
    </p:spTree>
    <p:extLst>
      <p:ext uri="{BB962C8B-B14F-4D97-AF65-F5344CB8AC3E}">
        <p14:creationId xmlns:p14="http://schemas.microsoft.com/office/powerpoint/2010/main" val="228704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order from a physician may substitute for the required plan of care (although orders from therapists are not recognized).  </a:t>
            </a:r>
          </a:p>
        </p:txBody>
      </p:sp>
      <p:sp>
        <p:nvSpPr>
          <p:cNvPr id="4" name="Slide Number Placeholder 3"/>
          <p:cNvSpPr>
            <a:spLocks noGrp="1"/>
          </p:cNvSpPr>
          <p:nvPr>
            <p:ph type="sldNum" sz="quarter" idx="5"/>
          </p:nvPr>
        </p:nvSpPr>
        <p:spPr/>
        <p:txBody>
          <a:bodyPr/>
          <a:lstStyle/>
          <a:p>
            <a:fld id="{5FECB002-17A0-4BFF-A1F5-7AE037BE97D7}" type="slidenum">
              <a:rPr lang="en-US" smtClean="0"/>
              <a:t>14</a:t>
            </a:fld>
            <a:endParaRPr lang="en-US"/>
          </a:p>
        </p:txBody>
      </p:sp>
    </p:spTree>
    <p:extLst>
      <p:ext uri="{BB962C8B-B14F-4D97-AF65-F5344CB8AC3E}">
        <p14:creationId xmlns:p14="http://schemas.microsoft.com/office/powerpoint/2010/main" val="292639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 current Part B requirements, when a therapy order is written by a qualified therapist, for that therapy to be covered and paid under the Part B benefit, a physician or recognized non-physician practitioner including a nurse practitioner, clinical nurse specialist or physician assistant – not a therapist − must sign and date the PT, OT, or SLP plan of care which may be established by the therapist.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slide.</a:t>
            </a:r>
          </a:p>
        </p:txBody>
      </p:sp>
      <p:sp>
        <p:nvSpPr>
          <p:cNvPr id="4" name="Slide Number Placeholder 3"/>
          <p:cNvSpPr>
            <a:spLocks noGrp="1"/>
          </p:cNvSpPr>
          <p:nvPr>
            <p:ph type="sldNum" sz="quarter" idx="5"/>
          </p:nvPr>
        </p:nvSpPr>
        <p:spPr/>
        <p:txBody>
          <a:bodyPr/>
          <a:lstStyle/>
          <a:p>
            <a:fld id="{5FECB002-17A0-4BFF-A1F5-7AE037BE97D7}" type="slidenum">
              <a:rPr lang="en-US" smtClean="0"/>
              <a:t>15</a:t>
            </a:fld>
            <a:endParaRPr lang="en-US"/>
          </a:p>
        </p:txBody>
      </p:sp>
    </p:spTree>
    <p:extLst>
      <p:ext uri="{BB962C8B-B14F-4D97-AF65-F5344CB8AC3E}">
        <p14:creationId xmlns:p14="http://schemas.microsoft.com/office/powerpoint/2010/main" val="332465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16</a:t>
            </a:fld>
            <a:endParaRPr lang="en-US"/>
          </a:p>
        </p:txBody>
      </p:sp>
    </p:spTree>
    <p:extLst>
      <p:ext uri="{BB962C8B-B14F-4D97-AF65-F5344CB8AC3E}">
        <p14:creationId xmlns:p14="http://schemas.microsoft.com/office/powerpoint/2010/main" val="252100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17</a:t>
            </a:fld>
            <a:endParaRPr lang="en-US"/>
          </a:p>
        </p:txBody>
      </p:sp>
    </p:spTree>
    <p:extLst>
      <p:ext uri="{BB962C8B-B14F-4D97-AF65-F5344CB8AC3E}">
        <p14:creationId xmlns:p14="http://schemas.microsoft.com/office/powerpoint/2010/main" val="152580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§483.20(k) Preadmission Screening for individuals with a mental disorder and individuals with intellectual disability. </a:t>
            </a:r>
          </a:p>
          <a:p>
            <a:r>
              <a:rPr lang="en-US" sz="1200" kern="1200" dirty="0">
                <a:solidFill>
                  <a:schemeClr val="tx1"/>
                </a:solidFill>
                <a:effectLst/>
                <a:latin typeface="+mn-lt"/>
                <a:ea typeface="+mn-ea"/>
                <a:cs typeface="+mn-cs"/>
              </a:rPr>
              <a:t>§483.20(k)(1) A nursing facility must not admit, on or after January 1, 1989, any new residents with: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Mental disorder as defined in paragraph (k)(3)(</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of this section, unless the State mental health authority has determined, based on an independent physical and mental evaluation performed by a person or entity other than the State mental health authority, prior to admission, </a:t>
            </a:r>
          </a:p>
          <a:p>
            <a:r>
              <a:rPr lang="en-US" sz="1200" kern="1200" dirty="0">
                <a:solidFill>
                  <a:schemeClr val="tx1"/>
                </a:solidFill>
                <a:effectLst/>
                <a:latin typeface="+mn-lt"/>
                <a:ea typeface="+mn-ea"/>
                <a:cs typeface="+mn-cs"/>
              </a:rPr>
              <a:t>(A) That, because of the physical and mental condition of the individual, the individual requires the level of services provided by a nursing facility; and </a:t>
            </a:r>
          </a:p>
          <a:p>
            <a:r>
              <a:rPr lang="en-US" sz="1200" kern="1200" dirty="0">
                <a:solidFill>
                  <a:schemeClr val="tx1"/>
                </a:solidFill>
                <a:effectLst/>
                <a:latin typeface="+mn-lt"/>
                <a:ea typeface="+mn-ea"/>
                <a:cs typeface="+mn-cs"/>
              </a:rPr>
              <a:t>(B) If the individual requires such level of services, whether the individual requires specialized services; or </a:t>
            </a:r>
          </a:p>
          <a:p>
            <a:r>
              <a:rPr lang="en-US" sz="1200" kern="1200" dirty="0">
                <a:solidFill>
                  <a:schemeClr val="tx1"/>
                </a:solidFill>
                <a:effectLst/>
                <a:latin typeface="+mn-lt"/>
                <a:ea typeface="+mn-ea"/>
                <a:cs typeface="+mn-cs"/>
              </a:rPr>
              <a:t>(ii) Intellectual disability, as defined in paragraph (k)(3)(ii) of this section, unless the State intellectual disability or developmental disability authority has determined prior to admission—</a:t>
            </a:r>
          </a:p>
          <a:p>
            <a:r>
              <a:rPr lang="en-US" sz="1200" kern="1200" dirty="0">
                <a:solidFill>
                  <a:schemeClr val="tx1"/>
                </a:solidFill>
                <a:effectLst/>
                <a:latin typeface="+mn-lt"/>
                <a:ea typeface="+mn-ea"/>
                <a:cs typeface="+mn-cs"/>
              </a:rPr>
              <a:t>(A) That, because of the physical and mental condition of the individual, the individual requires the level of services provided by a nursing facility; and </a:t>
            </a:r>
          </a:p>
          <a:p>
            <a:r>
              <a:rPr lang="en-US" sz="1200" kern="1200" dirty="0">
                <a:solidFill>
                  <a:schemeClr val="tx1"/>
                </a:solidFill>
                <a:effectLst/>
                <a:latin typeface="+mn-lt"/>
                <a:ea typeface="+mn-ea"/>
                <a:cs typeface="+mn-cs"/>
              </a:rPr>
              <a:t>(B) If the individual requires such level of services, whether the individual </a:t>
            </a:r>
            <a:r>
              <a:rPr lang="en-US" sz="1200" b="1" kern="1200" dirty="0">
                <a:solidFill>
                  <a:schemeClr val="tx1"/>
                </a:solidFill>
                <a:effectLst/>
                <a:latin typeface="+mn-lt"/>
                <a:ea typeface="+mn-ea"/>
                <a:cs typeface="+mn-cs"/>
              </a:rPr>
              <a:t>requires specialized services </a:t>
            </a:r>
            <a:r>
              <a:rPr lang="en-US" sz="1200" kern="1200" dirty="0">
                <a:solidFill>
                  <a:schemeClr val="tx1"/>
                </a:solidFill>
                <a:effectLst/>
                <a:latin typeface="+mn-lt"/>
                <a:ea typeface="+mn-ea"/>
                <a:cs typeface="+mn-cs"/>
              </a:rPr>
              <a:t>for intellectual disability.</a:t>
            </a:r>
            <a:r>
              <a:rPr lang="en-US" sz="1200" kern="1200" baseline="30000" dirty="0">
                <a:solidFill>
                  <a:schemeClr val="tx1"/>
                </a:solidFill>
                <a:effectLst/>
                <a:latin typeface="+mn-lt"/>
                <a:ea typeface="+mn-ea"/>
                <a:cs typeface="+mn-cs"/>
              </a:rPr>
              <a:t>12 </a:t>
            </a:r>
          </a:p>
          <a:p>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process to monitor outcomes for specialized rehab and resident maintaining or attaining functional outcomes per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process to addressing preferences and needs assessed by the MDS, the comprehensive care plan must coordinate with and address any specialized services or specialized rehabilitation services the facility will provide or arrange as a result of PASARR recommendations</a:t>
            </a: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18</a:t>
            </a:fld>
            <a:endParaRPr lang="en-US"/>
          </a:p>
        </p:txBody>
      </p:sp>
    </p:spTree>
    <p:extLst>
      <p:ext uri="{BB962C8B-B14F-4D97-AF65-F5344CB8AC3E}">
        <p14:creationId xmlns:p14="http://schemas.microsoft.com/office/powerpoint/2010/main" val="208872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component of overall clinical competency is a nurse’s (RN, LPN) or a CNA’s ability to identify and to address a resident’s Change of Condition. Facility staff should be aware of each resident’s current health status and regular activity.  They should also be able to promptly identify changes that may indicate a change in health status. </a:t>
            </a:r>
          </a:p>
          <a:p>
            <a:r>
              <a:rPr lang="en-US" dirty="0"/>
              <a:t>Residents that are participating in Specialized rehab services and have a change of condition—all staff must be able to identify and communicate changes</a:t>
            </a:r>
          </a:p>
          <a:p>
            <a:endParaRPr lang="en-US" dirty="0"/>
          </a:p>
          <a:p>
            <a:r>
              <a:rPr lang="en-US" dirty="0"/>
              <a:t>Changes of Condition often result in trips to the hospital.  These trips and stays can be physically and emotionally challenging for the residents.</a:t>
            </a:r>
          </a:p>
          <a:p>
            <a:endParaRPr lang="en-US" dirty="0"/>
          </a:p>
          <a:p>
            <a:r>
              <a:rPr lang="en-US" dirty="0"/>
              <a:t>There should always be excellent communication and collaboration between all members of the IDT</a:t>
            </a:r>
          </a:p>
        </p:txBody>
      </p:sp>
      <p:sp>
        <p:nvSpPr>
          <p:cNvPr id="4" name="Slide Number Placeholder 3"/>
          <p:cNvSpPr>
            <a:spLocks noGrp="1"/>
          </p:cNvSpPr>
          <p:nvPr>
            <p:ph type="sldNum" sz="quarter" idx="5"/>
          </p:nvPr>
        </p:nvSpPr>
        <p:spPr/>
        <p:txBody>
          <a:bodyPr/>
          <a:lstStyle/>
          <a:p>
            <a:fld id="{8B795591-DCB4-4802-B682-518C5994476F}" type="slidenum">
              <a:rPr lang="en-US" smtClean="0"/>
              <a:t>19</a:t>
            </a:fld>
            <a:endParaRPr lang="en-US"/>
          </a:p>
        </p:txBody>
      </p:sp>
    </p:spTree>
    <p:extLst>
      <p:ext uri="{BB962C8B-B14F-4D97-AF65-F5344CB8AC3E}">
        <p14:creationId xmlns:p14="http://schemas.microsoft.com/office/powerpoint/2010/main" val="414919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above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20</a:t>
            </a:fld>
            <a:endParaRPr lang="en-US"/>
          </a:p>
        </p:txBody>
      </p:sp>
    </p:spTree>
    <p:extLst>
      <p:ext uri="{BB962C8B-B14F-4D97-AF65-F5344CB8AC3E}">
        <p14:creationId xmlns:p14="http://schemas.microsoft.com/office/powerpoint/2010/main" val="390243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Rehab personnel should be familiar with infection control procedures in the facility to include:</a:t>
            </a:r>
          </a:p>
          <a:p>
            <a:pPr marL="171450" indent="-171450">
              <a:buFont typeface="Arial" panose="020B0604020202020204" pitchFamily="34" charset="0"/>
              <a:buChar char="•"/>
            </a:pPr>
            <a:r>
              <a:rPr lang="en-US" dirty="0"/>
              <a:t>Hand Hygiene</a:t>
            </a:r>
          </a:p>
          <a:p>
            <a:pPr marL="171450" indent="-171450">
              <a:buFont typeface="Arial" panose="020B0604020202020204" pitchFamily="34" charset="0"/>
              <a:buChar char="•"/>
            </a:pPr>
            <a:r>
              <a:rPr lang="en-US" dirty="0"/>
              <a:t>Devices (such as indwelling catheters-care not to lift the bag over the level of the bladder, etc.)</a:t>
            </a:r>
          </a:p>
          <a:p>
            <a:pPr marL="171450" indent="-171450">
              <a:buFont typeface="Arial" panose="020B0604020202020204" pitchFamily="34" charset="0"/>
              <a:buChar char="•"/>
            </a:pPr>
            <a:r>
              <a:rPr lang="en-US" dirty="0"/>
              <a:t>Cleaning AND disinfecting equipment and environmental surfaces</a:t>
            </a:r>
          </a:p>
          <a:p>
            <a:pPr marL="171450" indent="-171450">
              <a:buFont typeface="Arial" panose="020B0604020202020204" pitchFamily="34" charset="0"/>
              <a:buChar char="•"/>
            </a:pPr>
            <a:r>
              <a:rPr lang="en-US" dirty="0"/>
              <a:t>What to do and how to protect (i.e. PPE) with resident on Transmission-Based Precautions</a:t>
            </a:r>
          </a:p>
        </p:txBody>
      </p:sp>
      <p:sp>
        <p:nvSpPr>
          <p:cNvPr id="4" name="Slide Number Placeholder 3"/>
          <p:cNvSpPr>
            <a:spLocks noGrp="1"/>
          </p:cNvSpPr>
          <p:nvPr>
            <p:ph type="sldNum" sz="quarter" idx="5"/>
          </p:nvPr>
        </p:nvSpPr>
        <p:spPr/>
        <p:txBody>
          <a:bodyPr/>
          <a:lstStyle/>
          <a:p>
            <a:fld id="{5FECB002-17A0-4BFF-A1F5-7AE037BE97D7}" type="slidenum">
              <a:rPr lang="en-US" smtClean="0"/>
              <a:t>21</a:t>
            </a:fld>
            <a:endParaRPr lang="en-US"/>
          </a:p>
        </p:txBody>
      </p:sp>
    </p:spTree>
    <p:extLst>
      <p:ext uri="{BB962C8B-B14F-4D97-AF65-F5344CB8AC3E}">
        <p14:creationId xmlns:p14="http://schemas.microsoft.com/office/powerpoint/2010/main" val="234884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Providing Specialized Rehabilitation is an instrumental services that is necessary in many instances to provide quality of care interventions that require qualified staff to perform, in order to attain resident’s highest level of functioning, prepare for discharge, assist in improving conditions and even pain management.  The Federal Requirements of Participation outline who can perform and the requirements of evaluating the need based upon the Facility Assessment and upon a physician order.  The IDT must communicate and work together with the assessment process, person-centered care planning to include resident input and continue to monitor resident for any changes of condition and outcome of therapy services.  Thank you for participating in this class today.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Requirements of Participation include the Federal regulations that Long Term Care Facilities must comply with.  We will talk about the specific regulations that revolve around Specialized Rehabilitation Services</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3</a:t>
            </a:fld>
            <a:endParaRPr lang="en-US"/>
          </a:p>
        </p:txBody>
      </p:sp>
    </p:spTree>
    <p:extLst>
      <p:ext uri="{BB962C8B-B14F-4D97-AF65-F5344CB8AC3E}">
        <p14:creationId xmlns:p14="http://schemas.microsoft.com/office/powerpoint/2010/main" val="425353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These services must be provided by the facility or an outside resource and delivered by qualified personnel as defined below in the guidance under tag F826 and who are acting within the State’s scope of practice laws and regulations.   </a:t>
            </a:r>
          </a:p>
          <a:p>
            <a:r>
              <a:rPr lang="en-US" dirty="0"/>
              <a:t> </a:t>
            </a:r>
          </a:p>
          <a:p>
            <a:r>
              <a:rPr lang="en-US" dirty="0"/>
              <a:t> Care provided by all facility staff must be coordinated and consistent with the specialized rehabilitative services provided by qualified personnel,</a:t>
            </a: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4</a:t>
            </a:fld>
            <a:endParaRPr lang="en-US"/>
          </a:p>
        </p:txBody>
      </p:sp>
    </p:spTree>
    <p:extLst>
      <p:ext uri="{BB962C8B-B14F-4D97-AF65-F5344CB8AC3E}">
        <p14:creationId xmlns:p14="http://schemas.microsoft.com/office/powerpoint/2010/main" val="317781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As referenced in Section O of the MDS/RAI manual - Restorative services refers to nursing interventions that promote the resident’s ability to adapt and adjust to living as independently and safely as possible. </a:t>
            </a:r>
          </a:p>
          <a:p>
            <a:r>
              <a:rPr lang="en-US" dirty="0"/>
              <a:t>Generally, restorative nursing programs are initiated when a resident is discharged from formalized physical, occupational, or speech rehabilitation therapy e.g., Specialized Rehabilitation Services</a:t>
            </a:r>
          </a:p>
        </p:txBody>
      </p:sp>
      <p:sp>
        <p:nvSpPr>
          <p:cNvPr id="4" name="Slide Number Placeholder 3"/>
          <p:cNvSpPr>
            <a:spLocks noGrp="1"/>
          </p:cNvSpPr>
          <p:nvPr>
            <p:ph type="sldNum" sz="quarter" idx="5"/>
          </p:nvPr>
        </p:nvSpPr>
        <p:spPr/>
        <p:txBody>
          <a:bodyPr/>
          <a:lstStyle/>
          <a:p>
            <a:fld id="{5FECB002-17A0-4BFF-A1F5-7AE037BE97D7}" type="slidenum">
              <a:rPr lang="en-US" smtClean="0"/>
              <a:t>5</a:t>
            </a:fld>
            <a:endParaRPr lang="en-US"/>
          </a:p>
        </p:txBody>
      </p:sp>
    </p:spTree>
    <p:extLst>
      <p:ext uri="{BB962C8B-B14F-4D97-AF65-F5344CB8AC3E}">
        <p14:creationId xmlns:p14="http://schemas.microsoft.com/office/powerpoint/2010/main" val="426445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In order to start formal therapy, we need to ensure we have an order.  For new admissions, readmissions or residents who have a change in condition who would benefit from formal specialized rehabilitative services, a physician order is required.</a:t>
            </a:r>
          </a:p>
        </p:txBody>
      </p:sp>
      <p:sp>
        <p:nvSpPr>
          <p:cNvPr id="4" name="Slide Number Placeholder 3"/>
          <p:cNvSpPr>
            <a:spLocks noGrp="1"/>
          </p:cNvSpPr>
          <p:nvPr>
            <p:ph type="sldNum" sz="quarter" idx="5"/>
          </p:nvPr>
        </p:nvSpPr>
        <p:spPr/>
        <p:txBody>
          <a:bodyPr/>
          <a:lstStyle/>
          <a:p>
            <a:fld id="{5FECB002-17A0-4BFF-A1F5-7AE037BE97D7}" type="slidenum">
              <a:rPr lang="en-US" smtClean="0"/>
              <a:t>6</a:t>
            </a:fld>
            <a:endParaRPr lang="en-US"/>
          </a:p>
        </p:txBody>
      </p:sp>
    </p:spTree>
    <p:extLst>
      <p:ext uri="{BB962C8B-B14F-4D97-AF65-F5344CB8AC3E}">
        <p14:creationId xmlns:p14="http://schemas.microsoft.com/office/powerpoint/2010/main" val="68808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admission, readmission or change of condition, resident’s will be evaluated and this includes information from the hospital as well, in order to determine resident needs with specialized rehabilitation, goals of care (such as going home, assisted living or another setting)</a:t>
            </a:r>
          </a:p>
        </p:txBody>
      </p:sp>
      <p:sp>
        <p:nvSpPr>
          <p:cNvPr id="4" name="Slide Number Placeholder 3"/>
          <p:cNvSpPr>
            <a:spLocks noGrp="1"/>
          </p:cNvSpPr>
          <p:nvPr>
            <p:ph type="sldNum" sz="quarter" idx="5"/>
          </p:nvPr>
        </p:nvSpPr>
        <p:spPr/>
        <p:txBody>
          <a:bodyPr/>
          <a:lstStyle/>
          <a:p>
            <a:fld id="{5FECB002-17A0-4BFF-A1F5-7AE037BE97D7}" type="slidenum">
              <a:rPr lang="en-US" smtClean="0"/>
              <a:t>7</a:t>
            </a:fld>
            <a:endParaRPr lang="en-US"/>
          </a:p>
        </p:txBody>
      </p:sp>
    </p:spTree>
    <p:extLst>
      <p:ext uri="{BB962C8B-B14F-4D97-AF65-F5344CB8AC3E}">
        <p14:creationId xmlns:p14="http://schemas.microsoft.com/office/powerpoint/2010/main" val="40667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resident has the right to be informed and make treatment decisions regarding their treatment plan and the care-including the type of care as well as the type of professional that will furnish that care</a:t>
            </a:r>
          </a:p>
        </p:txBody>
      </p:sp>
      <p:sp>
        <p:nvSpPr>
          <p:cNvPr id="4" name="Slide Number Placeholder 3"/>
          <p:cNvSpPr>
            <a:spLocks noGrp="1"/>
          </p:cNvSpPr>
          <p:nvPr>
            <p:ph type="sldNum" sz="quarter" idx="5"/>
          </p:nvPr>
        </p:nvSpPr>
        <p:spPr/>
        <p:txBody>
          <a:bodyPr/>
          <a:lstStyle/>
          <a:p>
            <a:fld id="{5FECB002-17A0-4BFF-A1F5-7AE037BE97D7}" type="slidenum">
              <a:rPr lang="en-US" smtClean="0"/>
              <a:t>8</a:t>
            </a:fld>
            <a:endParaRPr lang="en-US"/>
          </a:p>
        </p:txBody>
      </p:sp>
    </p:spTree>
    <p:extLst>
      <p:ext uri="{BB962C8B-B14F-4D97-AF65-F5344CB8AC3E}">
        <p14:creationId xmlns:p14="http://schemas.microsoft.com/office/powerpoint/2010/main" val="396070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facility must employ either directly or contract with an outside resource the appropriate qualified personnel as defined above, and additional support staff to ensure the needs of the residents are met in accordance with their comprehensive plan of care.”   Centers for Medicare &amp; Medicaid Services State Operations Manual, Appendix PP – Guidance to Surveyors for Long Term Care Facilities (Rev. 173, 11-22-17):  </a:t>
            </a:r>
            <a:r>
              <a:rPr lang="en-US" sz="1200" kern="1200" dirty="0">
                <a:solidFill>
                  <a:schemeClr val="tx1"/>
                </a:solidFill>
                <a:effectLst/>
                <a:latin typeface="+mn-lt"/>
                <a:ea typeface="+mn-ea"/>
                <a:cs typeface="+mn-cs"/>
                <a:hlinkClick r:id="rId3"/>
              </a:rPr>
              <a:t>https://www.cms.gov/Regulations-and-Guidance/Guidance/Manuals/downloads/som107ap_pp_guidelines_ltcf.pdf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ECB002-17A0-4BFF-A1F5-7AE037BE97D7}" type="slidenum">
              <a:rPr lang="en-US" smtClean="0"/>
              <a:t>9</a:t>
            </a:fld>
            <a:endParaRPr lang="en-US"/>
          </a:p>
        </p:txBody>
      </p:sp>
    </p:spTree>
    <p:extLst>
      <p:ext uri="{BB962C8B-B14F-4D97-AF65-F5344CB8AC3E}">
        <p14:creationId xmlns:p14="http://schemas.microsoft.com/office/powerpoint/2010/main" val="176365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cms.gov/Regulations-and-Guidance/Guidance/Manuals/downloads/som107ap_pp_guidelines_ltcf.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Specialized Rehabilitation Services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9D2A-0312-42A3-878D-A0111C8895EF}"/>
              </a:ext>
            </a:extLst>
          </p:cNvPr>
          <p:cNvSpPr>
            <a:spLocks noGrp="1"/>
          </p:cNvSpPr>
          <p:nvPr>
            <p:ph type="title"/>
          </p:nvPr>
        </p:nvSpPr>
        <p:spPr>
          <a:xfrm>
            <a:off x="486697" y="1329200"/>
            <a:ext cx="4939868" cy="1257452"/>
          </a:xfrm>
        </p:spPr>
        <p:txBody>
          <a:bodyPr>
            <a:normAutofit fontScale="90000"/>
          </a:bodyPr>
          <a:lstStyle/>
          <a:p>
            <a:r>
              <a:rPr lang="en-US" dirty="0"/>
              <a:t>“Qualified Personnel” </a:t>
            </a:r>
            <a:br>
              <a:rPr lang="en-US" dirty="0"/>
            </a:br>
            <a:endParaRPr lang="en-US" dirty="0"/>
          </a:p>
        </p:txBody>
      </p:sp>
      <p:sp>
        <p:nvSpPr>
          <p:cNvPr id="3" name="Content Placeholder 2">
            <a:extLst>
              <a:ext uri="{FF2B5EF4-FFF2-40B4-BE49-F238E27FC236}">
                <a16:creationId xmlns:a16="http://schemas.microsoft.com/office/drawing/2014/main" id="{7B1417C3-A13C-423F-9CD6-6B761625E769}"/>
              </a:ext>
            </a:extLst>
          </p:cNvPr>
          <p:cNvSpPr>
            <a:spLocks noGrp="1"/>
          </p:cNvSpPr>
          <p:nvPr>
            <p:ph idx="1"/>
          </p:nvPr>
        </p:nvSpPr>
        <p:spPr>
          <a:xfrm>
            <a:off x="486698" y="2686051"/>
            <a:ext cx="4939867" cy="2839064"/>
          </a:xfrm>
        </p:spPr>
        <p:txBody>
          <a:bodyPr>
            <a:normAutofit/>
          </a:bodyPr>
          <a:lstStyle/>
          <a:p>
            <a:pPr marL="0" indent="0">
              <a:buNone/>
            </a:pPr>
            <a:r>
              <a:rPr lang="en-US" sz="2700" dirty="0"/>
              <a:t>May also include a physical therapist assistant (PTA), or an occupational therapy assistant (OTA) when furnishing services under the supervision of a </a:t>
            </a:r>
            <a:r>
              <a:rPr lang="en-US" sz="2700" u="sng" dirty="0"/>
              <a:t>qualified therapist</a:t>
            </a:r>
          </a:p>
        </p:txBody>
      </p:sp>
      <p:pic>
        <p:nvPicPr>
          <p:cNvPr id="5" name="Picture 4" descr="A person wearing a blue shirt&#10;&#10;Description automatically generated">
            <a:extLst>
              <a:ext uri="{FF2B5EF4-FFF2-40B4-BE49-F238E27FC236}">
                <a16:creationId xmlns:a16="http://schemas.microsoft.com/office/drawing/2014/main" id="{63E8FE95-0E46-4340-B470-30D58BE423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79"/>
          <a:stretch/>
        </p:blipFill>
        <p:spPr>
          <a:xfrm>
            <a:off x="5667307" y="857257"/>
            <a:ext cx="3476693" cy="5143493"/>
          </a:xfrm>
          <a:prstGeom prst="rect">
            <a:avLst/>
          </a:prstGeom>
          <a:effectLst/>
        </p:spPr>
      </p:pic>
      <p:sp>
        <p:nvSpPr>
          <p:cNvPr id="6" name="Rectangle 5">
            <a:extLst>
              <a:ext uri="{FF2B5EF4-FFF2-40B4-BE49-F238E27FC236}">
                <a16:creationId xmlns:a16="http://schemas.microsoft.com/office/drawing/2014/main" id="{A569B889-10C8-4C65-9B1A-70924E73DAB9}"/>
              </a:ext>
            </a:extLst>
          </p:cNvPr>
          <p:cNvSpPr/>
          <p:nvPr/>
        </p:nvSpPr>
        <p:spPr>
          <a:xfrm>
            <a:off x="0" y="5525115"/>
            <a:ext cx="4572000" cy="346249"/>
          </a:xfrm>
          <a:prstGeom prst="rect">
            <a:avLst/>
          </a:prstGeom>
        </p:spPr>
        <p:txBody>
          <a:bodyPr>
            <a:spAutoFit/>
          </a:bodyPr>
          <a:lstStyle/>
          <a:p>
            <a:pPr algn="r">
              <a:spcAft>
                <a:spcPts val="450"/>
              </a:spcAft>
            </a:pPr>
            <a:r>
              <a:rPr lang="en-US" sz="825" dirty="0">
                <a:hlinkClick r:id="rId4"/>
              </a:rPr>
              <a:t>https://www.cms.gov/Regulations-and-Guidance/Guidance/Manuals/downloads/som107ap_pp_guidelines_ltcf.pdf</a:t>
            </a:r>
            <a:r>
              <a:rPr lang="en-US" sz="825" dirty="0"/>
              <a:t> </a:t>
            </a:r>
            <a:endParaRPr lang="en-US" sz="825"/>
          </a:p>
        </p:txBody>
      </p:sp>
    </p:spTree>
    <p:extLst>
      <p:ext uri="{BB962C8B-B14F-4D97-AF65-F5344CB8AC3E}">
        <p14:creationId xmlns:p14="http://schemas.microsoft.com/office/powerpoint/2010/main" val="131759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528E17C-9CA7-47CA-8AA7-D393B9259A67}"/>
              </a:ext>
            </a:extLst>
          </p:cNvPr>
          <p:cNvGraphicFramePr>
            <a:graphicFrameLocks noGrp="1"/>
          </p:cNvGraphicFramePr>
          <p:nvPr>
            <p:ph idx="1"/>
            <p:extLst>
              <p:ext uri="{D42A27DB-BD31-4B8C-83A1-F6EECF244321}">
                <p14:modId xmlns:p14="http://schemas.microsoft.com/office/powerpoint/2010/main" val="3494177264"/>
              </p:ext>
            </p:extLst>
          </p:nvPr>
        </p:nvGraphicFramePr>
        <p:xfrm>
          <a:off x="3581400" y="1010942"/>
          <a:ext cx="5172075"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384615C-3CE0-4BED-8672-C3A8C76787AB}"/>
              </a:ext>
            </a:extLst>
          </p:cNvPr>
          <p:cNvPicPr>
            <a:picLocks noChangeAspect="1"/>
          </p:cNvPicPr>
          <p:nvPr/>
        </p:nvPicPr>
        <p:blipFill>
          <a:blip r:embed="rId8"/>
          <a:stretch>
            <a:fillRect/>
          </a:stretch>
        </p:blipFill>
        <p:spPr>
          <a:xfrm>
            <a:off x="0" y="1010942"/>
            <a:ext cx="3352240" cy="4462467"/>
          </a:xfrm>
          <a:prstGeom prst="rect">
            <a:avLst/>
          </a:prstGeom>
        </p:spPr>
      </p:pic>
      <p:sp>
        <p:nvSpPr>
          <p:cNvPr id="4" name="Rectangle 3">
            <a:extLst>
              <a:ext uri="{FF2B5EF4-FFF2-40B4-BE49-F238E27FC236}">
                <a16:creationId xmlns:a16="http://schemas.microsoft.com/office/drawing/2014/main" id="{82C587C7-1640-47F3-A4B4-9BF71C51B759}"/>
              </a:ext>
            </a:extLst>
          </p:cNvPr>
          <p:cNvSpPr/>
          <p:nvPr/>
        </p:nvSpPr>
        <p:spPr>
          <a:xfrm>
            <a:off x="4343400" y="5677781"/>
            <a:ext cx="4572000" cy="338554"/>
          </a:xfrm>
          <a:prstGeom prst="rect">
            <a:avLst/>
          </a:prstGeom>
        </p:spPr>
        <p:txBody>
          <a:bodyPr>
            <a:spAutoFit/>
          </a:bodyPr>
          <a:lstStyle/>
          <a:p>
            <a:pPr algn="r"/>
            <a:r>
              <a:rPr lang="en-US" sz="800" dirty="0">
                <a:hlinkClick r:id="rId9"/>
              </a:rPr>
              <a:t>https://www.cms.gov/Regulations-and-Guidance/Guidance/Manuals/downloads/som107ap_pp_guidelines_ltcf.pdf</a:t>
            </a:r>
            <a:r>
              <a:rPr lang="en-US" sz="800" dirty="0"/>
              <a:t> </a:t>
            </a:r>
          </a:p>
        </p:txBody>
      </p:sp>
    </p:spTree>
    <p:extLst>
      <p:ext uri="{BB962C8B-B14F-4D97-AF65-F5344CB8AC3E}">
        <p14:creationId xmlns:p14="http://schemas.microsoft.com/office/powerpoint/2010/main" val="228124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FD54-A5BE-4534-A4D3-06F9DC99BABA}"/>
              </a:ext>
            </a:extLst>
          </p:cNvPr>
          <p:cNvSpPr>
            <a:spLocks noGrp="1"/>
          </p:cNvSpPr>
          <p:nvPr>
            <p:ph type="title"/>
          </p:nvPr>
        </p:nvSpPr>
        <p:spPr>
          <a:xfrm>
            <a:off x="35859" y="4439114"/>
            <a:ext cx="4945642" cy="1218908"/>
          </a:xfrm>
        </p:spPr>
        <p:txBody>
          <a:bodyPr>
            <a:normAutofit fontScale="90000"/>
          </a:bodyPr>
          <a:lstStyle/>
          <a:p>
            <a:pPr algn="r"/>
            <a:r>
              <a:rPr lang="en-US" dirty="0"/>
              <a:t>Specialized Rehabilitative Services</a:t>
            </a:r>
          </a:p>
        </p:txBody>
      </p:sp>
      <p:pic>
        <p:nvPicPr>
          <p:cNvPr id="5" name="Picture 4" descr="A person with a computer and smiling at the camera&#10;&#10;Description automatically generated">
            <a:extLst>
              <a:ext uri="{FF2B5EF4-FFF2-40B4-BE49-F238E27FC236}">
                <a16:creationId xmlns:a16="http://schemas.microsoft.com/office/drawing/2014/main" id="{86975DBD-CD80-4761-9611-01734D034B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163440" y="1206538"/>
            <a:ext cx="5108159" cy="2972556"/>
          </a:xfrm>
          <a:prstGeom prst="rect">
            <a:avLst/>
          </a:prstGeom>
        </p:spPr>
      </p:pic>
      <p:sp>
        <p:nvSpPr>
          <p:cNvPr id="3" name="Content Placeholder 2">
            <a:extLst>
              <a:ext uri="{FF2B5EF4-FFF2-40B4-BE49-F238E27FC236}">
                <a16:creationId xmlns:a16="http://schemas.microsoft.com/office/drawing/2014/main" id="{7F57D45B-D1C4-440F-A60E-2873A2540ABC}"/>
              </a:ext>
            </a:extLst>
          </p:cNvPr>
          <p:cNvSpPr>
            <a:spLocks noGrp="1"/>
          </p:cNvSpPr>
          <p:nvPr>
            <p:ph idx="1"/>
          </p:nvPr>
        </p:nvSpPr>
        <p:spPr>
          <a:xfrm>
            <a:off x="5338834" y="1206538"/>
            <a:ext cx="3559506" cy="3978278"/>
          </a:xfrm>
        </p:spPr>
        <p:txBody>
          <a:bodyPr anchor="ctr">
            <a:noAutofit/>
          </a:bodyPr>
          <a:lstStyle/>
          <a:p>
            <a:pPr marL="0" indent="0">
              <a:buNone/>
            </a:pPr>
            <a:r>
              <a:rPr lang="en-US" sz="2400" dirty="0"/>
              <a:t>The facility must employ either directly or contract with an outside resource the appropriate qualified personnel as defined above, and additional support staff to ensure the needs of the residents are met in accordance with their comprehensive plan of care.   </a:t>
            </a:r>
          </a:p>
          <a:p>
            <a:endParaRPr lang="en-US" sz="2400" dirty="0"/>
          </a:p>
        </p:txBody>
      </p:sp>
      <p:sp>
        <p:nvSpPr>
          <p:cNvPr id="8" name="Rectangle 7">
            <a:extLst>
              <a:ext uri="{FF2B5EF4-FFF2-40B4-BE49-F238E27FC236}">
                <a16:creationId xmlns:a16="http://schemas.microsoft.com/office/drawing/2014/main" id="{62B1651F-1AB9-4C6A-8F50-2802FCF02B2A}"/>
              </a:ext>
            </a:extLst>
          </p:cNvPr>
          <p:cNvSpPr/>
          <p:nvPr/>
        </p:nvSpPr>
        <p:spPr>
          <a:xfrm>
            <a:off x="6117772" y="5184816"/>
            <a:ext cx="2773565" cy="473206"/>
          </a:xfrm>
          <a:prstGeom prst="rect">
            <a:avLst/>
          </a:prstGeom>
        </p:spPr>
        <p:txBody>
          <a:bodyPr wrap="square">
            <a:spAutoFit/>
          </a:bodyPr>
          <a:lstStyle/>
          <a:p>
            <a:pPr algn="r">
              <a:spcAft>
                <a:spcPts val="450"/>
              </a:spcAft>
            </a:pPr>
            <a:r>
              <a:rPr lang="en-US" sz="825" dirty="0">
                <a:solidFill>
                  <a:schemeClr val="bg1"/>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solidFill>
                  <a:schemeClr val="bg1"/>
                </a:solidFill>
              </a:rPr>
              <a:t> </a:t>
            </a:r>
            <a:endParaRPr lang="en-US" sz="825">
              <a:solidFill>
                <a:schemeClr val="bg1"/>
              </a:solidFill>
            </a:endParaRPr>
          </a:p>
        </p:txBody>
      </p:sp>
      <p:sp>
        <p:nvSpPr>
          <p:cNvPr id="6" name="Rectangle 5">
            <a:extLst>
              <a:ext uri="{FF2B5EF4-FFF2-40B4-BE49-F238E27FC236}">
                <a16:creationId xmlns:a16="http://schemas.microsoft.com/office/drawing/2014/main" id="{0A1BE16F-DB57-40FD-BEAF-8C31740281B0}"/>
              </a:ext>
            </a:extLst>
          </p:cNvPr>
          <p:cNvSpPr/>
          <p:nvPr/>
        </p:nvSpPr>
        <p:spPr>
          <a:xfrm>
            <a:off x="4292299" y="5605570"/>
            <a:ext cx="4572000" cy="338554"/>
          </a:xfrm>
          <a:prstGeom prst="rect">
            <a:avLst/>
          </a:prstGeom>
        </p:spPr>
        <p:txBody>
          <a:bodyPr>
            <a:spAutoFit/>
          </a:bodyPr>
          <a:lstStyle/>
          <a:p>
            <a:pPr algn="r"/>
            <a:r>
              <a:rPr lang="en-US" sz="800" dirty="0">
                <a:hlinkClick r:id="rId4"/>
              </a:rPr>
              <a:t>https://www.cms.gov/Regulations-and-Guidance/Guidance/Manuals/downloads/som107ap_pp_guidelines_ltcf.pdf</a:t>
            </a:r>
            <a:r>
              <a:rPr lang="en-US" sz="800" dirty="0"/>
              <a:t> </a:t>
            </a:r>
          </a:p>
        </p:txBody>
      </p:sp>
    </p:spTree>
    <p:extLst>
      <p:ext uri="{BB962C8B-B14F-4D97-AF65-F5344CB8AC3E}">
        <p14:creationId xmlns:p14="http://schemas.microsoft.com/office/powerpoint/2010/main" val="239366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9919-CF8F-4F80-9EE1-0D13459E5E29}"/>
              </a:ext>
            </a:extLst>
          </p:cNvPr>
          <p:cNvSpPr>
            <a:spLocks noGrp="1"/>
          </p:cNvSpPr>
          <p:nvPr>
            <p:ph type="title"/>
          </p:nvPr>
        </p:nvSpPr>
        <p:spPr>
          <a:xfrm>
            <a:off x="215896" y="838200"/>
            <a:ext cx="3985902" cy="994172"/>
          </a:xfrm>
        </p:spPr>
        <p:txBody>
          <a:bodyPr>
            <a:normAutofit fontScale="90000"/>
          </a:bodyPr>
          <a:lstStyle/>
          <a:p>
            <a:r>
              <a:rPr lang="en-US" dirty="0"/>
              <a:t>Specialized Rehabilitative Services</a:t>
            </a:r>
          </a:p>
        </p:txBody>
      </p:sp>
      <p:sp>
        <p:nvSpPr>
          <p:cNvPr id="3" name="Content Placeholder 2">
            <a:extLst>
              <a:ext uri="{FF2B5EF4-FFF2-40B4-BE49-F238E27FC236}">
                <a16:creationId xmlns:a16="http://schemas.microsoft.com/office/drawing/2014/main" id="{9F6F7A29-6735-4BEA-9285-769F21545206}"/>
              </a:ext>
            </a:extLst>
          </p:cNvPr>
          <p:cNvSpPr>
            <a:spLocks noGrp="1"/>
          </p:cNvSpPr>
          <p:nvPr>
            <p:ph idx="1"/>
          </p:nvPr>
        </p:nvSpPr>
        <p:spPr>
          <a:xfrm>
            <a:off x="180034" y="2514600"/>
            <a:ext cx="3985902" cy="3124199"/>
          </a:xfrm>
        </p:spPr>
        <p:txBody>
          <a:bodyPr anchor="t">
            <a:normAutofit fontScale="92500" lnSpcReduction="20000"/>
          </a:bodyPr>
          <a:lstStyle/>
          <a:p>
            <a:r>
              <a:rPr lang="en-US" sz="2700" dirty="0"/>
              <a:t>The facility  assessment must include an evaluation of staff competencies that are necessary to provide the level and types of care needed for the resident population. </a:t>
            </a:r>
          </a:p>
          <a:p>
            <a:r>
              <a:rPr lang="en-US" sz="2700" dirty="0"/>
              <a:t>PASARR outcomes </a:t>
            </a:r>
          </a:p>
          <a:p>
            <a:pPr marL="0" indent="0">
              <a:buNone/>
            </a:pPr>
            <a:endParaRPr lang="en-US" sz="1350" dirty="0"/>
          </a:p>
          <a:p>
            <a:endParaRPr lang="en-US" sz="1350" dirty="0"/>
          </a:p>
        </p:txBody>
      </p:sp>
      <p:pic>
        <p:nvPicPr>
          <p:cNvPr id="5" name="Picture 4" descr="A person sitting on a bed&#10;&#10;Description automatically generated">
            <a:extLst>
              <a:ext uri="{FF2B5EF4-FFF2-40B4-BE49-F238E27FC236}">
                <a16:creationId xmlns:a16="http://schemas.microsoft.com/office/drawing/2014/main" id="{BBCA3112-2E58-4992-AF0B-695E0515CE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258" r="24508" b="2"/>
          <a:stretch/>
        </p:blipFill>
        <p:spPr>
          <a:xfrm>
            <a:off x="4237659" y="1"/>
            <a:ext cx="4906341" cy="509845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03371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D4D5-35C0-4F8E-8FCF-DA52EF67F040}"/>
              </a:ext>
            </a:extLst>
          </p:cNvPr>
          <p:cNvSpPr>
            <a:spLocks noGrp="1"/>
          </p:cNvSpPr>
          <p:nvPr>
            <p:ph type="title"/>
          </p:nvPr>
        </p:nvSpPr>
        <p:spPr>
          <a:xfrm>
            <a:off x="152401" y="685800"/>
            <a:ext cx="3985902" cy="994172"/>
          </a:xfrm>
        </p:spPr>
        <p:txBody>
          <a:bodyPr>
            <a:normAutofit fontScale="90000"/>
          </a:bodyPr>
          <a:lstStyle/>
          <a:p>
            <a:r>
              <a:rPr lang="en-US" dirty="0"/>
              <a:t>Specialized Rehabilitative Services</a:t>
            </a:r>
          </a:p>
        </p:txBody>
      </p:sp>
      <p:sp>
        <p:nvSpPr>
          <p:cNvPr id="3" name="Content Placeholder 2">
            <a:extLst>
              <a:ext uri="{FF2B5EF4-FFF2-40B4-BE49-F238E27FC236}">
                <a16:creationId xmlns:a16="http://schemas.microsoft.com/office/drawing/2014/main" id="{EB264053-85F5-456D-95D8-FF56E3E1F25B}"/>
              </a:ext>
            </a:extLst>
          </p:cNvPr>
          <p:cNvSpPr>
            <a:spLocks noGrp="1"/>
          </p:cNvSpPr>
          <p:nvPr>
            <p:ph idx="1"/>
          </p:nvPr>
        </p:nvSpPr>
        <p:spPr>
          <a:xfrm>
            <a:off x="152401" y="2566514"/>
            <a:ext cx="4405008" cy="2531940"/>
          </a:xfrm>
        </p:spPr>
        <p:txBody>
          <a:bodyPr anchor="t">
            <a:noAutofit/>
          </a:bodyPr>
          <a:lstStyle/>
          <a:p>
            <a:pPr marL="0" indent="0">
              <a:buNone/>
            </a:pPr>
            <a:r>
              <a:rPr lang="en-US" sz="2400" dirty="0"/>
              <a:t>Therapy Orders</a:t>
            </a:r>
          </a:p>
          <a:p>
            <a:r>
              <a:rPr lang="en-US" sz="2400" dirty="0"/>
              <a:t>For residents receiving physical therapy (PT), occupational therapy (OT) and/or speech-language pathology (SLP) services under the Medicare Part B benefit,  an order is not required </a:t>
            </a:r>
          </a:p>
        </p:txBody>
      </p:sp>
      <p:pic>
        <p:nvPicPr>
          <p:cNvPr id="5" name="Picture 4" descr="A person standing in front of a computer&#10;&#10;Description automatically generated">
            <a:extLst>
              <a:ext uri="{FF2B5EF4-FFF2-40B4-BE49-F238E27FC236}">
                <a16:creationId xmlns:a16="http://schemas.microsoft.com/office/drawing/2014/main" id="{50E5319C-479F-4055-8370-C53AE31287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93" r="3515" b="-2"/>
          <a:stretch/>
        </p:blipFill>
        <p:spPr>
          <a:xfrm>
            <a:off x="4267200" y="30699"/>
            <a:ext cx="4876800" cy="5067756"/>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Rectangle 5">
            <a:extLst>
              <a:ext uri="{FF2B5EF4-FFF2-40B4-BE49-F238E27FC236}">
                <a16:creationId xmlns:a16="http://schemas.microsoft.com/office/drawing/2014/main" id="{7309C364-5B21-4323-9113-B8AE24C1D96D}"/>
              </a:ext>
            </a:extLst>
          </p:cNvPr>
          <p:cNvSpPr/>
          <p:nvPr/>
        </p:nvSpPr>
        <p:spPr>
          <a:xfrm>
            <a:off x="6773784" y="4052500"/>
            <a:ext cx="922417" cy="784830"/>
          </a:xfrm>
          <a:prstGeom prst="rect">
            <a:avLst/>
          </a:prstGeom>
        </p:spPr>
        <p:txBody>
          <a:bodyPr wrap="square">
            <a:spAutoFit/>
          </a:bodyPr>
          <a:lstStyle/>
          <a:p>
            <a:r>
              <a:rPr lang="en-US" sz="1500" b="1" dirty="0"/>
              <a:t>Physician Orders</a:t>
            </a:r>
          </a:p>
        </p:txBody>
      </p:sp>
      <p:sp>
        <p:nvSpPr>
          <p:cNvPr id="7" name="Rectangle 6">
            <a:extLst>
              <a:ext uri="{FF2B5EF4-FFF2-40B4-BE49-F238E27FC236}">
                <a16:creationId xmlns:a16="http://schemas.microsoft.com/office/drawing/2014/main" id="{7ED9BD5C-C219-49B7-ABEC-492FB39F8360}"/>
              </a:ext>
            </a:extLst>
          </p:cNvPr>
          <p:cNvSpPr/>
          <p:nvPr/>
        </p:nvSpPr>
        <p:spPr>
          <a:xfrm>
            <a:off x="4419600" y="5638800"/>
            <a:ext cx="4572000" cy="338554"/>
          </a:xfrm>
          <a:prstGeom prst="rect">
            <a:avLst/>
          </a:prstGeom>
        </p:spPr>
        <p:txBody>
          <a:bodyPr>
            <a:spAutoFit/>
          </a:bodyPr>
          <a:lstStyle/>
          <a:p>
            <a:pPr algn="r"/>
            <a:r>
              <a:rPr lang="en-US" sz="800" dirty="0">
                <a:hlinkClick r:id="rId4"/>
              </a:rPr>
              <a:t>https://www.cms.gov/Regulations-and-Guidance/Guidance/Manuals/downloads/som107ap_pp_guidelines_ltcf.pdf</a:t>
            </a:r>
            <a:r>
              <a:rPr lang="en-US" sz="800" dirty="0"/>
              <a:t> </a:t>
            </a:r>
          </a:p>
        </p:txBody>
      </p:sp>
    </p:spTree>
    <p:extLst>
      <p:ext uri="{BB962C8B-B14F-4D97-AF65-F5344CB8AC3E}">
        <p14:creationId xmlns:p14="http://schemas.microsoft.com/office/powerpoint/2010/main" val="1170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D4D5-35C0-4F8E-8FCF-DA52EF67F040}"/>
              </a:ext>
            </a:extLst>
          </p:cNvPr>
          <p:cNvSpPr>
            <a:spLocks noGrp="1"/>
          </p:cNvSpPr>
          <p:nvPr>
            <p:ph type="title"/>
          </p:nvPr>
        </p:nvSpPr>
        <p:spPr>
          <a:xfrm>
            <a:off x="393192" y="4572000"/>
            <a:ext cx="4606828" cy="1079462"/>
          </a:xfrm>
        </p:spPr>
        <p:txBody>
          <a:bodyPr>
            <a:noAutofit/>
          </a:bodyPr>
          <a:lstStyle/>
          <a:p>
            <a:pPr algn="r"/>
            <a:r>
              <a:rPr lang="en-US" sz="3600" dirty="0"/>
              <a:t>Specialized Rehabilitative Services</a:t>
            </a:r>
          </a:p>
        </p:txBody>
      </p:sp>
      <p:pic>
        <p:nvPicPr>
          <p:cNvPr id="5" name="Picture 4" descr="A person sitting at a table&#10;&#10;Description automatically generated">
            <a:extLst>
              <a:ext uri="{FF2B5EF4-FFF2-40B4-BE49-F238E27FC236}">
                <a16:creationId xmlns:a16="http://schemas.microsoft.com/office/drawing/2014/main" id="{CDD6FE2C-E8B5-47A1-A8C6-2D9BC1D260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412422"/>
            <a:ext cx="4754360" cy="2766672"/>
          </a:xfrm>
          <a:prstGeom prst="rect">
            <a:avLst/>
          </a:prstGeom>
          <a:ln>
            <a:noFill/>
          </a:ln>
          <a:effectLst>
            <a:softEdge rad="112500"/>
          </a:effectLst>
        </p:spPr>
      </p:pic>
      <p:sp>
        <p:nvSpPr>
          <p:cNvPr id="3" name="Content Placeholder 2">
            <a:extLst>
              <a:ext uri="{FF2B5EF4-FFF2-40B4-BE49-F238E27FC236}">
                <a16:creationId xmlns:a16="http://schemas.microsoft.com/office/drawing/2014/main" id="{EB264053-85F5-456D-95D8-FF56E3E1F25B}"/>
              </a:ext>
            </a:extLst>
          </p:cNvPr>
          <p:cNvSpPr>
            <a:spLocks noGrp="1"/>
          </p:cNvSpPr>
          <p:nvPr>
            <p:ph idx="1"/>
          </p:nvPr>
        </p:nvSpPr>
        <p:spPr>
          <a:xfrm>
            <a:off x="5181600" y="1412422"/>
            <a:ext cx="3408945" cy="3772394"/>
          </a:xfrm>
        </p:spPr>
        <p:txBody>
          <a:bodyPr anchor="ctr">
            <a:noAutofit/>
          </a:bodyPr>
          <a:lstStyle/>
          <a:p>
            <a:pPr marL="0" indent="0">
              <a:buNone/>
            </a:pPr>
            <a:r>
              <a:rPr lang="en-US" sz="2400" b="1" dirty="0"/>
              <a:t>Therapy Orders</a:t>
            </a:r>
          </a:p>
          <a:p>
            <a:r>
              <a:rPr lang="en-US" sz="2400" dirty="0"/>
              <a:t>Although §483.30(e)(3) allows a resident’s attending physician to delegate the task of writing therapy orders to a qualified therapist, Medicare Part B does not currently recognize an order written by a therapist. </a:t>
            </a:r>
          </a:p>
          <a:p>
            <a:endParaRPr lang="en-US" sz="2400" dirty="0"/>
          </a:p>
        </p:txBody>
      </p:sp>
      <p:sp>
        <p:nvSpPr>
          <p:cNvPr id="8" name="Rectangle 7">
            <a:extLst>
              <a:ext uri="{FF2B5EF4-FFF2-40B4-BE49-F238E27FC236}">
                <a16:creationId xmlns:a16="http://schemas.microsoft.com/office/drawing/2014/main" id="{D5FD2FA4-6A1D-4248-B853-54F787C5AD3D}"/>
              </a:ext>
            </a:extLst>
          </p:cNvPr>
          <p:cNvSpPr/>
          <p:nvPr/>
        </p:nvSpPr>
        <p:spPr>
          <a:xfrm>
            <a:off x="6322782" y="5184816"/>
            <a:ext cx="2568555" cy="473206"/>
          </a:xfrm>
          <a:prstGeom prst="rect">
            <a:avLst/>
          </a:prstGeom>
        </p:spPr>
        <p:txBody>
          <a:bodyPr wrap="square">
            <a:spAutoFit/>
          </a:bodyPr>
          <a:lstStyle/>
          <a:p>
            <a:pPr algn="r">
              <a:spcAft>
                <a:spcPts val="450"/>
              </a:spcAft>
            </a:pPr>
            <a:r>
              <a:rPr lang="en-US" sz="825" dirty="0">
                <a:solidFill>
                  <a:schemeClr val="bg1"/>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solidFill>
                  <a:schemeClr val="bg1"/>
                </a:solidFill>
              </a:rPr>
              <a:t> </a:t>
            </a:r>
            <a:endParaRPr lang="en-US" sz="825">
              <a:solidFill>
                <a:schemeClr val="bg1"/>
              </a:solidFill>
            </a:endParaRPr>
          </a:p>
        </p:txBody>
      </p:sp>
      <p:sp>
        <p:nvSpPr>
          <p:cNvPr id="6" name="Rectangle 5">
            <a:extLst>
              <a:ext uri="{FF2B5EF4-FFF2-40B4-BE49-F238E27FC236}">
                <a16:creationId xmlns:a16="http://schemas.microsoft.com/office/drawing/2014/main" id="{3C064FC3-4E51-4AB8-9567-2E0F974ED5F5}"/>
              </a:ext>
            </a:extLst>
          </p:cNvPr>
          <p:cNvSpPr/>
          <p:nvPr/>
        </p:nvSpPr>
        <p:spPr>
          <a:xfrm>
            <a:off x="4210184" y="5577722"/>
            <a:ext cx="4572000" cy="338554"/>
          </a:xfrm>
          <a:prstGeom prst="rect">
            <a:avLst/>
          </a:prstGeom>
        </p:spPr>
        <p:txBody>
          <a:bodyPr>
            <a:spAutoFit/>
          </a:bodyPr>
          <a:lstStyle/>
          <a:p>
            <a:pPr algn="r"/>
            <a:r>
              <a:rPr lang="en-US" sz="800" dirty="0">
                <a:hlinkClick r:id="rId4"/>
              </a:rPr>
              <a:t>https://www.cms.gov/Regulations-and-Guidance/Guidance/Manuals/downloads/som107ap_pp_guidelines_ltcf.pdf</a:t>
            </a:r>
            <a:r>
              <a:rPr lang="en-US" sz="800" dirty="0"/>
              <a:t> </a:t>
            </a:r>
          </a:p>
        </p:txBody>
      </p:sp>
    </p:spTree>
    <p:extLst>
      <p:ext uri="{BB962C8B-B14F-4D97-AF65-F5344CB8AC3E}">
        <p14:creationId xmlns:p14="http://schemas.microsoft.com/office/powerpoint/2010/main" val="296725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D4D5-35C0-4F8E-8FCF-DA52EF67F040}"/>
              </a:ext>
            </a:extLst>
          </p:cNvPr>
          <p:cNvSpPr>
            <a:spLocks noGrp="1"/>
          </p:cNvSpPr>
          <p:nvPr>
            <p:ph type="title"/>
          </p:nvPr>
        </p:nvSpPr>
        <p:spPr>
          <a:xfrm>
            <a:off x="152400" y="866776"/>
            <a:ext cx="3993358" cy="1222772"/>
          </a:xfrm>
        </p:spPr>
        <p:txBody>
          <a:bodyPr anchor="b">
            <a:noAutofit/>
          </a:bodyPr>
          <a:lstStyle/>
          <a:p>
            <a:r>
              <a:rPr lang="en-US" sz="3600" dirty="0"/>
              <a:t>Specialized Rehabilitative Services</a:t>
            </a:r>
          </a:p>
        </p:txBody>
      </p:sp>
      <p:sp>
        <p:nvSpPr>
          <p:cNvPr id="3" name="Content Placeholder 2">
            <a:extLst>
              <a:ext uri="{FF2B5EF4-FFF2-40B4-BE49-F238E27FC236}">
                <a16:creationId xmlns:a16="http://schemas.microsoft.com/office/drawing/2014/main" id="{EB264053-85F5-456D-95D8-FF56E3E1F25B}"/>
              </a:ext>
            </a:extLst>
          </p:cNvPr>
          <p:cNvSpPr>
            <a:spLocks noGrp="1"/>
          </p:cNvSpPr>
          <p:nvPr>
            <p:ph idx="1"/>
          </p:nvPr>
        </p:nvSpPr>
        <p:spPr>
          <a:xfrm>
            <a:off x="360760" y="2571751"/>
            <a:ext cx="3993356" cy="2939654"/>
          </a:xfrm>
        </p:spPr>
        <p:txBody>
          <a:bodyPr anchor="t">
            <a:normAutofit/>
          </a:bodyPr>
          <a:lstStyle/>
          <a:p>
            <a:pPr marL="0" indent="0">
              <a:buNone/>
            </a:pPr>
            <a:r>
              <a:rPr lang="en-US" sz="2400" dirty="0"/>
              <a:t>Only physical therapists may supervise physical therapy assistants, and only occupational therapists may supervise occupational therapy assistants.</a:t>
            </a:r>
          </a:p>
        </p:txBody>
      </p:sp>
      <p:pic>
        <p:nvPicPr>
          <p:cNvPr id="5" name="Picture 4" descr="A person with a computer and smiling at the camera&#10;&#10;Description automatically generated">
            <a:extLst>
              <a:ext uri="{FF2B5EF4-FFF2-40B4-BE49-F238E27FC236}">
                <a16:creationId xmlns:a16="http://schemas.microsoft.com/office/drawing/2014/main" id="{6A37F587-263B-420A-BE74-9FADE40895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070" r="26320" b="-2"/>
          <a:stretch/>
        </p:blipFill>
        <p:spPr>
          <a:xfrm>
            <a:off x="4474767" y="857251"/>
            <a:ext cx="4669234" cy="5142309"/>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6" name="Rectangle 5">
            <a:extLst>
              <a:ext uri="{FF2B5EF4-FFF2-40B4-BE49-F238E27FC236}">
                <a16:creationId xmlns:a16="http://schemas.microsoft.com/office/drawing/2014/main" id="{89CEEABD-317D-4CA6-8679-3B7A0D0BF378}"/>
              </a:ext>
            </a:extLst>
          </p:cNvPr>
          <p:cNvSpPr/>
          <p:nvPr/>
        </p:nvSpPr>
        <p:spPr>
          <a:xfrm>
            <a:off x="-223637" y="5574124"/>
            <a:ext cx="4572000" cy="338554"/>
          </a:xfrm>
          <a:prstGeom prst="rect">
            <a:avLst/>
          </a:prstGeom>
        </p:spPr>
        <p:txBody>
          <a:bodyPr>
            <a:spAutoFit/>
          </a:bodyPr>
          <a:lstStyle/>
          <a:p>
            <a:pPr algn="r"/>
            <a:r>
              <a:rPr lang="en-US" sz="800" dirty="0">
                <a:hlinkClick r:id="rId4"/>
              </a:rPr>
              <a:t>https://www.cms.gov/Regulations-and-Guidance/Guidance/Manuals/downloads/som107ap_pp_guidelines_ltcf.pdf</a:t>
            </a:r>
            <a:r>
              <a:rPr lang="en-US" sz="800" dirty="0"/>
              <a:t> </a:t>
            </a:r>
          </a:p>
        </p:txBody>
      </p:sp>
    </p:spTree>
    <p:extLst>
      <p:ext uri="{BB962C8B-B14F-4D97-AF65-F5344CB8AC3E}">
        <p14:creationId xmlns:p14="http://schemas.microsoft.com/office/powerpoint/2010/main" val="329559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D4D5-35C0-4F8E-8FCF-DA52EF67F040}"/>
              </a:ext>
            </a:extLst>
          </p:cNvPr>
          <p:cNvSpPr>
            <a:spLocks noGrp="1"/>
          </p:cNvSpPr>
          <p:nvPr>
            <p:ph type="title"/>
          </p:nvPr>
        </p:nvSpPr>
        <p:spPr>
          <a:xfrm>
            <a:off x="228600" y="735209"/>
            <a:ext cx="3993358" cy="1222772"/>
          </a:xfrm>
        </p:spPr>
        <p:txBody>
          <a:bodyPr anchor="b">
            <a:noAutofit/>
          </a:bodyPr>
          <a:lstStyle/>
          <a:p>
            <a:r>
              <a:rPr lang="en-US" sz="3600" dirty="0"/>
              <a:t>Specialized Rehabilitative Services</a:t>
            </a:r>
          </a:p>
        </p:txBody>
      </p:sp>
      <p:sp>
        <p:nvSpPr>
          <p:cNvPr id="3" name="Content Placeholder 2">
            <a:extLst>
              <a:ext uri="{FF2B5EF4-FFF2-40B4-BE49-F238E27FC236}">
                <a16:creationId xmlns:a16="http://schemas.microsoft.com/office/drawing/2014/main" id="{EB264053-85F5-456D-95D8-FF56E3E1F25B}"/>
              </a:ext>
            </a:extLst>
          </p:cNvPr>
          <p:cNvSpPr>
            <a:spLocks noGrp="1"/>
          </p:cNvSpPr>
          <p:nvPr>
            <p:ph idx="1"/>
          </p:nvPr>
        </p:nvSpPr>
        <p:spPr>
          <a:xfrm>
            <a:off x="418207" y="2156328"/>
            <a:ext cx="3993358" cy="3219449"/>
          </a:xfrm>
        </p:spPr>
        <p:txBody>
          <a:bodyPr anchor="t">
            <a:normAutofit fontScale="70000" lnSpcReduction="20000"/>
          </a:bodyPr>
          <a:lstStyle/>
          <a:p>
            <a:pPr marL="0" indent="0">
              <a:buNone/>
            </a:pPr>
            <a:r>
              <a:rPr lang="en-US" sz="3400" dirty="0"/>
              <a:t>“All speech-language pathology services must be provided by a licensed speech-language pathologist, </a:t>
            </a:r>
            <a:r>
              <a:rPr lang="en-US" sz="3400" dirty="0">
                <a:solidFill>
                  <a:srgbClr val="FF0000"/>
                </a:solidFill>
              </a:rPr>
              <a:t>or </a:t>
            </a:r>
            <a:r>
              <a:rPr lang="en-US" sz="3400" dirty="0"/>
              <a:t>by a physician, nurse practitioner, clinical nurse specialist, or physician’s assistant, who is licensed or certified by the state to furnish therapy services.” </a:t>
            </a:r>
          </a:p>
          <a:p>
            <a:pPr marL="0" indent="0">
              <a:buNone/>
            </a:pPr>
            <a:endParaRPr lang="en-US" sz="1350" dirty="0"/>
          </a:p>
        </p:txBody>
      </p:sp>
      <p:pic>
        <p:nvPicPr>
          <p:cNvPr id="5" name="Picture 4" descr="A person using a computer&#10;&#10;Description automatically generated">
            <a:extLst>
              <a:ext uri="{FF2B5EF4-FFF2-40B4-BE49-F238E27FC236}">
                <a16:creationId xmlns:a16="http://schemas.microsoft.com/office/drawing/2014/main" id="{724B9C45-BA57-4621-9844-AD807A03A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8029"/>
          <a:stretch/>
        </p:blipFill>
        <p:spPr>
          <a:xfrm>
            <a:off x="4474767" y="857251"/>
            <a:ext cx="4669234" cy="5142309"/>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4" name="Rectangle 3">
            <a:extLst>
              <a:ext uri="{FF2B5EF4-FFF2-40B4-BE49-F238E27FC236}">
                <a16:creationId xmlns:a16="http://schemas.microsoft.com/office/drawing/2014/main" id="{5D61C548-1307-4380-AB19-E2B7493C089B}"/>
              </a:ext>
            </a:extLst>
          </p:cNvPr>
          <p:cNvSpPr/>
          <p:nvPr/>
        </p:nvSpPr>
        <p:spPr>
          <a:xfrm>
            <a:off x="-223637" y="5574124"/>
            <a:ext cx="4572000" cy="338554"/>
          </a:xfrm>
          <a:prstGeom prst="rect">
            <a:avLst/>
          </a:prstGeom>
        </p:spPr>
        <p:txBody>
          <a:bodyPr>
            <a:spAutoFit/>
          </a:bodyPr>
          <a:lstStyle/>
          <a:p>
            <a:pPr algn="r"/>
            <a:r>
              <a:rPr lang="en-US" sz="800" dirty="0">
                <a:hlinkClick r:id="rId4"/>
              </a:rPr>
              <a:t>https://www.cms.gov/Regulations-and-Guidance/Guidance/Manuals/downloads/som107ap_pp_guidelines_ltcf.pdf</a:t>
            </a:r>
            <a:r>
              <a:rPr lang="en-US" sz="800" dirty="0"/>
              <a:t> </a:t>
            </a:r>
          </a:p>
        </p:txBody>
      </p:sp>
    </p:spTree>
    <p:extLst>
      <p:ext uri="{BB962C8B-B14F-4D97-AF65-F5344CB8AC3E}">
        <p14:creationId xmlns:p14="http://schemas.microsoft.com/office/powerpoint/2010/main" val="41555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FD54-A5BE-4534-A4D3-06F9DC99BABA}"/>
              </a:ext>
            </a:extLst>
          </p:cNvPr>
          <p:cNvSpPr>
            <a:spLocks noGrp="1"/>
          </p:cNvSpPr>
          <p:nvPr>
            <p:ph type="title"/>
          </p:nvPr>
        </p:nvSpPr>
        <p:spPr>
          <a:xfrm>
            <a:off x="4905435" y="496977"/>
            <a:ext cx="3985902" cy="994172"/>
          </a:xfrm>
        </p:spPr>
        <p:txBody>
          <a:bodyPr>
            <a:normAutofit fontScale="90000"/>
          </a:bodyPr>
          <a:lstStyle/>
          <a:p>
            <a:r>
              <a:rPr lang="en-US" dirty="0"/>
              <a:t>Specialized Rehabilitative Services</a:t>
            </a:r>
          </a:p>
        </p:txBody>
      </p:sp>
      <p:sp>
        <p:nvSpPr>
          <p:cNvPr id="3" name="Content Placeholder 2">
            <a:extLst>
              <a:ext uri="{FF2B5EF4-FFF2-40B4-BE49-F238E27FC236}">
                <a16:creationId xmlns:a16="http://schemas.microsoft.com/office/drawing/2014/main" id="{7F57D45B-D1C4-440F-A60E-2873A2540ABC}"/>
              </a:ext>
            </a:extLst>
          </p:cNvPr>
          <p:cNvSpPr>
            <a:spLocks noGrp="1"/>
          </p:cNvSpPr>
          <p:nvPr>
            <p:ph idx="1"/>
          </p:nvPr>
        </p:nvSpPr>
        <p:spPr>
          <a:xfrm>
            <a:off x="5029200" y="2458915"/>
            <a:ext cx="3862137" cy="3211079"/>
          </a:xfrm>
        </p:spPr>
        <p:txBody>
          <a:bodyPr anchor="t">
            <a:normAutofit fontScale="92500" lnSpcReduction="10000"/>
          </a:bodyPr>
          <a:lstStyle/>
          <a:p>
            <a:pPr fontAlgn="base"/>
            <a:r>
              <a:rPr lang="en-US" dirty="0"/>
              <a:t>F 645 Preadmission Screening for Individuals with a mental disorder and individuals with intellectual disability</a:t>
            </a:r>
          </a:p>
          <a:p>
            <a:pPr fontAlgn="base"/>
            <a:r>
              <a:rPr lang="en-US" dirty="0"/>
              <a:t>Specialized services  </a:t>
            </a:r>
          </a:p>
          <a:p>
            <a:endParaRPr lang="en-US" sz="1350" dirty="0"/>
          </a:p>
        </p:txBody>
      </p:sp>
      <p:sp>
        <p:nvSpPr>
          <p:cNvPr id="7" name="Rectangle 6">
            <a:extLst>
              <a:ext uri="{FF2B5EF4-FFF2-40B4-BE49-F238E27FC236}">
                <a16:creationId xmlns:a16="http://schemas.microsoft.com/office/drawing/2014/main" id="{44D7A3D7-5D37-4083-B8A7-E593D8D12775}"/>
              </a:ext>
            </a:extLst>
          </p:cNvPr>
          <p:cNvSpPr/>
          <p:nvPr/>
        </p:nvSpPr>
        <p:spPr>
          <a:xfrm>
            <a:off x="4319337" y="5557548"/>
            <a:ext cx="4572000" cy="346249"/>
          </a:xfrm>
          <a:prstGeom prst="rect">
            <a:avLst/>
          </a:prstGeom>
        </p:spPr>
        <p:txBody>
          <a:bodyPr>
            <a:spAutoFit/>
          </a:bodyPr>
          <a:lstStyle/>
          <a:p>
            <a:pPr algn="r">
              <a:spcAft>
                <a:spcPts val="450"/>
              </a:spcAft>
            </a:pPr>
            <a:r>
              <a:rPr lang="en-US" sz="825"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solidFill>
                  <a:schemeClr val="tx2">
                    <a:lumMod val="60000"/>
                    <a:lumOff val="40000"/>
                  </a:schemeClr>
                </a:solidFill>
              </a:rPr>
              <a:t> </a:t>
            </a:r>
            <a:endParaRPr lang="en-US" sz="825">
              <a:solidFill>
                <a:schemeClr val="tx2">
                  <a:lumMod val="60000"/>
                  <a:lumOff val="40000"/>
                </a:schemeClr>
              </a:solidFill>
            </a:endParaRPr>
          </a:p>
        </p:txBody>
      </p:sp>
      <p:pic>
        <p:nvPicPr>
          <p:cNvPr id="6" name="Picture 5" descr="A picture containing floor, ground, person, indoor&#10;&#10;Description automatically generated">
            <a:extLst>
              <a:ext uri="{FF2B5EF4-FFF2-40B4-BE49-F238E27FC236}">
                <a16:creationId xmlns:a16="http://schemas.microsoft.com/office/drawing/2014/main" id="{A04084FB-D2BE-4A59-93D7-CE09986F1D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b="24010"/>
          <a:stretch/>
        </p:blipFill>
        <p:spPr>
          <a:xfrm>
            <a:off x="0" y="0"/>
            <a:ext cx="4905435" cy="5584442"/>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83330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E3C5-2C12-4B62-BD26-924EFD4DF016}"/>
              </a:ext>
            </a:extLst>
          </p:cNvPr>
          <p:cNvSpPr>
            <a:spLocks noGrp="1"/>
          </p:cNvSpPr>
          <p:nvPr>
            <p:ph type="title"/>
          </p:nvPr>
        </p:nvSpPr>
        <p:spPr>
          <a:xfrm>
            <a:off x="5867400" y="1337311"/>
            <a:ext cx="2796539" cy="2781671"/>
          </a:xfrm>
          <a:noFill/>
        </p:spPr>
        <p:txBody>
          <a:bodyPr vert="horz" lIns="68580" tIns="34290" rIns="68580" bIns="34290" rtlCol="0" anchor="b">
            <a:normAutofit fontScale="90000"/>
          </a:bodyPr>
          <a:lstStyle/>
          <a:p>
            <a:r>
              <a:rPr lang="en-US" dirty="0"/>
              <a:t>Change of Condition Competency Is A MUST!</a:t>
            </a:r>
          </a:p>
        </p:txBody>
      </p:sp>
      <p:pic>
        <p:nvPicPr>
          <p:cNvPr id="4" name="Picture Placeholder 8">
            <a:extLst>
              <a:ext uri="{FF2B5EF4-FFF2-40B4-BE49-F238E27FC236}">
                <a16:creationId xmlns:a16="http://schemas.microsoft.com/office/drawing/2014/main" id="{1001F5BD-F7E2-4EB1-9274-161BA652AAD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4268" r="13770" b="2"/>
          <a:stretch/>
        </p:blipFill>
        <p:spPr>
          <a:xfrm>
            <a:off x="22412" y="647332"/>
            <a:ext cx="5650977" cy="5143493"/>
          </a:xfrm>
          <a:prstGeom prst="rect">
            <a:avLst/>
          </a:prstGeom>
          <a:ln>
            <a:noFill/>
          </a:ln>
          <a:effectLst>
            <a:softEdge rad="112500"/>
          </a:effectLst>
        </p:spPr>
      </p:pic>
    </p:spTree>
    <p:extLst>
      <p:ext uri="{BB962C8B-B14F-4D97-AF65-F5344CB8AC3E}">
        <p14:creationId xmlns:p14="http://schemas.microsoft.com/office/powerpoint/2010/main" val="183482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Upon completion of the program, attendees should be able to:</a:t>
            </a:r>
          </a:p>
          <a:p>
            <a:r>
              <a:rPr lang="en-US" dirty="0"/>
              <a:t>Describe how the Facility Assessment is used with determining resources for Specialized Rehabilitation Services</a:t>
            </a:r>
          </a:p>
          <a:p>
            <a:r>
              <a:rPr lang="en-US" dirty="0"/>
              <a:t>Describe who is included in “qualified personnel” for Specialized Rehabilitation Services </a:t>
            </a:r>
          </a:p>
          <a:p>
            <a:r>
              <a:rPr lang="en-US" dirty="0"/>
              <a:t>Verbalize the requirement that qualified personnel must have competencies and skill sets to care for residents as identified through resident assessment and described plan of care</a:t>
            </a:r>
          </a:p>
          <a:p>
            <a:r>
              <a:rPr lang="en-US" dirty="0"/>
              <a:t>Verbalize position responsibility with care plan interventions with Specialized Rehabilitation Services</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D4D5-35C0-4F8E-8FCF-DA52EF67F040}"/>
              </a:ext>
            </a:extLst>
          </p:cNvPr>
          <p:cNvSpPr>
            <a:spLocks noGrp="1"/>
          </p:cNvSpPr>
          <p:nvPr>
            <p:ph type="title"/>
          </p:nvPr>
        </p:nvSpPr>
        <p:spPr>
          <a:xfrm>
            <a:off x="152400" y="1102520"/>
            <a:ext cx="2676525" cy="1715691"/>
          </a:xfrm>
        </p:spPr>
        <p:txBody>
          <a:bodyPr anchor="ctr">
            <a:normAutofit/>
          </a:bodyPr>
          <a:lstStyle/>
          <a:p>
            <a:r>
              <a:rPr lang="en-US" sz="3200" b="1" dirty="0"/>
              <a:t>Specialized Rehabilitative Services</a:t>
            </a:r>
          </a:p>
        </p:txBody>
      </p:sp>
      <p:sp>
        <p:nvSpPr>
          <p:cNvPr id="3" name="Content Placeholder 2">
            <a:extLst>
              <a:ext uri="{FF2B5EF4-FFF2-40B4-BE49-F238E27FC236}">
                <a16:creationId xmlns:a16="http://schemas.microsoft.com/office/drawing/2014/main" id="{EB264053-85F5-456D-95D8-FF56E3E1F25B}"/>
              </a:ext>
            </a:extLst>
          </p:cNvPr>
          <p:cNvSpPr>
            <a:spLocks noGrp="1"/>
          </p:cNvSpPr>
          <p:nvPr>
            <p:ph idx="1"/>
          </p:nvPr>
        </p:nvSpPr>
        <p:spPr>
          <a:xfrm>
            <a:off x="3167987" y="1102520"/>
            <a:ext cx="5614060" cy="1715690"/>
          </a:xfrm>
        </p:spPr>
        <p:txBody>
          <a:bodyPr anchor="ctr">
            <a:normAutofit fontScale="77500" lnSpcReduction="20000"/>
          </a:bodyPr>
          <a:lstStyle/>
          <a:p>
            <a:pPr marL="0" indent="0">
              <a:buNone/>
            </a:pPr>
            <a:r>
              <a:rPr lang="en-US" dirty="0"/>
              <a:t>In situations where there are differences between federal and state supervision requirements, the requirement with the greater level of supervision will apply</a:t>
            </a:r>
          </a:p>
        </p:txBody>
      </p:sp>
      <p:pic>
        <p:nvPicPr>
          <p:cNvPr id="5" name="Picture 4" descr="A picture containing sitting&#10;&#10;Description automatically generated">
            <a:extLst>
              <a:ext uri="{FF2B5EF4-FFF2-40B4-BE49-F238E27FC236}">
                <a16:creationId xmlns:a16="http://schemas.microsoft.com/office/drawing/2014/main" id="{89A65BFE-A969-4D25-B763-97C54AAB3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6517" b="13035"/>
          <a:stretch/>
        </p:blipFill>
        <p:spPr>
          <a:xfrm>
            <a:off x="-6876" y="2929613"/>
            <a:ext cx="9150876" cy="3069947"/>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4180218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719B-B8E2-4F6C-95A7-6D1BB8F7D5B2}"/>
              </a:ext>
            </a:extLst>
          </p:cNvPr>
          <p:cNvSpPr>
            <a:spLocks noGrp="1"/>
          </p:cNvSpPr>
          <p:nvPr>
            <p:ph type="title"/>
          </p:nvPr>
        </p:nvSpPr>
        <p:spPr>
          <a:xfrm>
            <a:off x="393192" y="4432554"/>
            <a:ext cx="4945642" cy="1218908"/>
          </a:xfrm>
        </p:spPr>
        <p:txBody>
          <a:bodyPr>
            <a:normAutofit/>
          </a:bodyPr>
          <a:lstStyle/>
          <a:p>
            <a:pPr algn="r"/>
            <a:r>
              <a:rPr lang="en-US"/>
              <a:t>Infection Control</a:t>
            </a:r>
          </a:p>
        </p:txBody>
      </p:sp>
      <p:pic>
        <p:nvPicPr>
          <p:cNvPr id="7" name="Content Placeholder 3">
            <a:extLst>
              <a:ext uri="{FF2B5EF4-FFF2-40B4-BE49-F238E27FC236}">
                <a16:creationId xmlns:a16="http://schemas.microsoft.com/office/drawing/2014/main" id="{3060B964-95FD-4C38-82F8-56E5FB1D6E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b="3014"/>
          <a:stretch/>
        </p:blipFill>
        <p:spPr>
          <a:xfrm>
            <a:off x="245660" y="1098550"/>
            <a:ext cx="5293730" cy="3080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8">
            <a:extLst>
              <a:ext uri="{FF2B5EF4-FFF2-40B4-BE49-F238E27FC236}">
                <a16:creationId xmlns:a16="http://schemas.microsoft.com/office/drawing/2014/main" id="{8488C7AC-A4CC-4E2E-A959-EFDFC8C36969}"/>
              </a:ext>
            </a:extLst>
          </p:cNvPr>
          <p:cNvSpPr>
            <a:spLocks noGrp="1"/>
          </p:cNvSpPr>
          <p:nvPr>
            <p:ph idx="1"/>
          </p:nvPr>
        </p:nvSpPr>
        <p:spPr>
          <a:xfrm>
            <a:off x="5715000" y="1295400"/>
            <a:ext cx="2875544" cy="3889416"/>
          </a:xfrm>
        </p:spPr>
        <p:txBody>
          <a:bodyPr anchor="ctr">
            <a:normAutofit fontScale="92500" lnSpcReduction="20000"/>
          </a:bodyPr>
          <a:lstStyle/>
          <a:p>
            <a:r>
              <a:rPr lang="en-US" dirty="0"/>
              <a:t>Hand Hygiene</a:t>
            </a:r>
          </a:p>
          <a:p>
            <a:r>
              <a:rPr lang="en-US" dirty="0"/>
              <a:t>Handling of Devices</a:t>
            </a:r>
          </a:p>
          <a:p>
            <a:r>
              <a:rPr lang="en-US" dirty="0"/>
              <a:t>Equipment </a:t>
            </a:r>
          </a:p>
          <a:p>
            <a:r>
              <a:rPr lang="en-US" dirty="0"/>
              <a:t>Environmental Surfaces</a:t>
            </a:r>
          </a:p>
          <a:p>
            <a:r>
              <a:rPr lang="en-US" dirty="0"/>
              <a:t>Transmission-Based Precautions</a:t>
            </a:r>
          </a:p>
        </p:txBody>
      </p:sp>
    </p:spTree>
    <p:extLst>
      <p:ext uri="{BB962C8B-B14F-4D97-AF65-F5344CB8AC3E}">
        <p14:creationId xmlns:p14="http://schemas.microsoft.com/office/powerpoint/2010/main" val="69899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a:xfrm>
            <a:off x="457200" y="1417638"/>
            <a:ext cx="8229600" cy="4708525"/>
          </a:xfrm>
        </p:spPr>
        <p:txBody>
          <a:bodyPr>
            <a:normAutofit fontScale="85000" lnSpcReduction="10000"/>
          </a:bodyPr>
          <a:lstStyle/>
          <a:p>
            <a:r>
              <a:rPr lang="en-US" sz="2600" dirty="0"/>
              <a:t>Centers for Medicare &amp; Medicaid Services State Operations Manual, Appendix PP – Guidance to Surveyors for Long Term Care Facilities (Rev. 173, 11-22-17):  </a:t>
            </a:r>
            <a:r>
              <a:rPr lang="en-US" sz="2600" u="sng" dirty="0">
                <a:hlinkClick r:id="rId2"/>
              </a:rPr>
              <a:t>https://www.cms.gov/Regulations-and-Guidance/Guidance/Manuals/downloads/som107ap_pp_guidelines_ltcf.pdf</a:t>
            </a:r>
            <a:endParaRPr lang="en-US" sz="2600" dirty="0"/>
          </a:p>
          <a:p>
            <a:endParaRPr lang="en-US" sz="2600" dirty="0"/>
          </a:p>
          <a:p>
            <a:r>
              <a:rPr lang="en-US" sz="2600" dirty="0"/>
              <a:t>Centers for Medicare and Medicaid Services:  Specialized Rehabilitative or Restorative Services Critical Element Pathway, Form CMS 20080 (5/2017):   </a:t>
            </a:r>
            <a:r>
              <a:rPr lang="en-US" sz="2600" u="sng" dirty="0">
                <a:hlinkClick r:id="rId3"/>
              </a:rPr>
              <a:t>https://www.cms.gov/Medicare/Provider-Enrollment-and-Certification/GuidanceforLawsAndRegulations/Nursing-Homes.html</a:t>
            </a:r>
            <a:endParaRPr lang="en-US" sz="2600" u="sng" dirty="0"/>
          </a:p>
          <a:p>
            <a:pPr marL="0" indent="0">
              <a:buNone/>
            </a:pPr>
            <a:endParaRPr lang="en-US" sz="2600" u="sng" dirty="0"/>
          </a:p>
          <a:p>
            <a:r>
              <a:rPr lang="en-US" sz="2600" dirty="0"/>
              <a:t>Manufacturer’s Recommendations on equipment, adaptive equipment, supplies, etc.</a:t>
            </a:r>
          </a:p>
          <a:p>
            <a:pPr marL="0" indent="0">
              <a:buNone/>
            </a:pPr>
            <a:endParaRPr lang="en-US" sz="2800" dirty="0"/>
          </a:p>
          <a:p>
            <a:endParaRPr lang="en-US" sz="28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F106-F1ED-4B73-8402-37C0A412F7C3}"/>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solidFill>
                  <a:srgbClr val="FFFFFF"/>
                </a:solidFill>
              </a:rPr>
              <a:t>Regulations</a:t>
            </a:r>
          </a:p>
        </p:txBody>
      </p:sp>
      <p:pic>
        <p:nvPicPr>
          <p:cNvPr id="8" name="Picture 7">
            <a:extLst>
              <a:ext uri="{FF2B5EF4-FFF2-40B4-BE49-F238E27FC236}">
                <a16:creationId xmlns:a16="http://schemas.microsoft.com/office/drawing/2014/main" id="{118554E1-0CDF-408B-8996-493C76457A34}"/>
              </a:ext>
            </a:extLst>
          </p:cNvPr>
          <p:cNvPicPr>
            <a:picLocks noChangeAspect="1"/>
          </p:cNvPicPr>
          <p:nvPr/>
        </p:nvPicPr>
        <p:blipFill>
          <a:blip r:embed="rId3"/>
          <a:stretch>
            <a:fillRect/>
          </a:stretch>
        </p:blipFill>
        <p:spPr>
          <a:xfrm>
            <a:off x="0" y="685800"/>
            <a:ext cx="8991600" cy="4929801"/>
          </a:xfrm>
          <a:prstGeom prst="rect">
            <a:avLst/>
          </a:prstGeom>
        </p:spPr>
      </p:pic>
    </p:spTree>
    <p:extLst>
      <p:ext uri="{BB962C8B-B14F-4D97-AF65-F5344CB8AC3E}">
        <p14:creationId xmlns:p14="http://schemas.microsoft.com/office/powerpoint/2010/main" val="344103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EDF2E2-29E9-449F-AFA1-E764C4E84357}"/>
              </a:ext>
            </a:extLst>
          </p:cNvPr>
          <p:cNvSpPr/>
          <p:nvPr/>
        </p:nvSpPr>
        <p:spPr>
          <a:xfrm>
            <a:off x="2286000" y="589762"/>
            <a:ext cx="4572000" cy="369332"/>
          </a:xfrm>
          <a:prstGeom prst="rect">
            <a:avLst/>
          </a:prstGeom>
        </p:spPr>
        <p:txBody>
          <a:bodyPr>
            <a:spAutoFit/>
          </a:bodyPr>
          <a:lstStyle/>
          <a:p>
            <a:pPr>
              <a:spcAft>
                <a:spcPts val="450"/>
              </a:spcAft>
            </a:pPr>
            <a:r>
              <a:rPr lang="en-US" dirty="0"/>
              <a:t> </a:t>
            </a:r>
            <a:endParaRPr lang="en-US"/>
          </a:p>
        </p:txBody>
      </p:sp>
      <p:graphicFrame>
        <p:nvGraphicFramePr>
          <p:cNvPr id="6" name="Content Placeholder 2">
            <a:extLst>
              <a:ext uri="{FF2B5EF4-FFF2-40B4-BE49-F238E27FC236}">
                <a16:creationId xmlns:a16="http://schemas.microsoft.com/office/drawing/2014/main" id="{05AAA7C3-70DF-4599-9180-03713131F778}"/>
              </a:ext>
            </a:extLst>
          </p:cNvPr>
          <p:cNvGraphicFramePr>
            <a:graphicFrameLocks noGrp="1"/>
          </p:cNvGraphicFramePr>
          <p:nvPr>
            <p:ph idx="1"/>
            <p:extLst>
              <p:ext uri="{D42A27DB-BD31-4B8C-83A1-F6EECF244321}">
                <p14:modId xmlns:p14="http://schemas.microsoft.com/office/powerpoint/2010/main" val="1097638744"/>
              </p:ext>
            </p:extLst>
          </p:nvPr>
        </p:nvGraphicFramePr>
        <p:xfrm>
          <a:off x="3429001" y="968059"/>
          <a:ext cx="5351928" cy="46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AEF584B-6E2E-478F-A990-BC4ACC33CA03}"/>
              </a:ext>
            </a:extLst>
          </p:cNvPr>
          <p:cNvPicPr>
            <a:picLocks noChangeAspect="1"/>
          </p:cNvPicPr>
          <p:nvPr/>
        </p:nvPicPr>
        <p:blipFill>
          <a:blip r:embed="rId8"/>
          <a:stretch>
            <a:fillRect/>
          </a:stretch>
        </p:blipFill>
        <p:spPr>
          <a:xfrm>
            <a:off x="152400" y="968059"/>
            <a:ext cx="2933700" cy="4414070"/>
          </a:xfrm>
          <a:prstGeom prst="rect">
            <a:avLst/>
          </a:prstGeom>
        </p:spPr>
      </p:pic>
    </p:spTree>
    <p:extLst>
      <p:ext uri="{BB962C8B-B14F-4D97-AF65-F5344CB8AC3E}">
        <p14:creationId xmlns:p14="http://schemas.microsoft.com/office/powerpoint/2010/main" val="66860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7D45B-D1C4-440F-A60E-2873A2540ABC}"/>
              </a:ext>
            </a:extLst>
          </p:cNvPr>
          <p:cNvSpPr>
            <a:spLocks noGrp="1"/>
          </p:cNvSpPr>
          <p:nvPr>
            <p:ph idx="1"/>
          </p:nvPr>
        </p:nvSpPr>
        <p:spPr>
          <a:xfrm>
            <a:off x="505678" y="3985126"/>
            <a:ext cx="2743200" cy="1144198"/>
          </a:xfrm>
        </p:spPr>
        <p:txBody>
          <a:bodyPr vert="horz" lIns="68580" tIns="34290" rIns="68580" bIns="34290" rtlCol="0">
            <a:noAutofit/>
          </a:bodyPr>
          <a:lstStyle/>
          <a:p>
            <a:pPr marL="0" indent="0" algn="ctr">
              <a:buNone/>
            </a:pPr>
            <a:r>
              <a:rPr lang="en-US" kern="1200" dirty="0">
                <a:solidFill>
                  <a:srgbClr val="FFFFFF"/>
                </a:solidFill>
                <a:latin typeface="+mn-lt"/>
                <a:ea typeface="+mn-ea"/>
                <a:cs typeface="+mn-cs"/>
              </a:rPr>
              <a:t>Restorative services are not considered Specialized Rehabilitative Service</a:t>
            </a:r>
          </a:p>
        </p:txBody>
      </p:sp>
      <p:pic>
        <p:nvPicPr>
          <p:cNvPr id="5" name="Picture 4" descr="A picture containing curtain, person, brushing, teeth&#10;&#10;Description automatically generated">
            <a:extLst>
              <a:ext uri="{FF2B5EF4-FFF2-40B4-BE49-F238E27FC236}">
                <a16:creationId xmlns:a16="http://schemas.microsoft.com/office/drawing/2014/main" id="{BFE3CC2A-9771-4918-81BB-DC30996057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1288" y="1391096"/>
            <a:ext cx="4915159" cy="328086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C898C97-6A21-4102-910A-53C4277F08EB}"/>
              </a:ext>
            </a:extLst>
          </p:cNvPr>
          <p:cNvPicPr>
            <a:picLocks noChangeAspect="1"/>
          </p:cNvPicPr>
          <p:nvPr/>
        </p:nvPicPr>
        <p:blipFill>
          <a:blip r:embed="rId4"/>
          <a:stretch>
            <a:fillRect/>
          </a:stretch>
        </p:blipFill>
        <p:spPr>
          <a:xfrm>
            <a:off x="267553" y="643334"/>
            <a:ext cx="3390047" cy="4776392"/>
          </a:xfrm>
          <a:prstGeom prst="rect">
            <a:avLst/>
          </a:prstGeom>
        </p:spPr>
      </p:pic>
    </p:spTree>
    <p:extLst>
      <p:ext uri="{BB962C8B-B14F-4D97-AF65-F5344CB8AC3E}">
        <p14:creationId xmlns:p14="http://schemas.microsoft.com/office/powerpoint/2010/main" val="13133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7462B7-E181-423A-97F2-2EFAC21F2696}"/>
              </a:ext>
            </a:extLst>
          </p:cNvPr>
          <p:cNvPicPr>
            <a:picLocks noChangeAspect="1"/>
          </p:cNvPicPr>
          <p:nvPr/>
        </p:nvPicPr>
        <p:blipFill>
          <a:blip r:embed="rId3"/>
          <a:stretch>
            <a:fillRect/>
          </a:stretch>
        </p:blipFill>
        <p:spPr>
          <a:xfrm>
            <a:off x="0" y="508636"/>
            <a:ext cx="9144000" cy="5006340"/>
          </a:xfrm>
          <a:prstGeom prst="rect">
            <a:avLst/>
          </a:prstGeom>
        </p:spPr>
      </p:pic>
    </p:spTree>
    <p:extLst>
      <p:ext uri="{BB962C8B-B14F-4D97-AF65-F5344CB8AC3E}">
        <p14:creationId xmlns:p14="http://schemas.microsoft.com/office/powerpoint/2010/main" val="411457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descr="A group of people around each other&#10;&#10;Description automatically generated">
            <a:extLst>
              <a:ext uri="{FF2B5EF4-FFF2-40B4-BE49-F238E27FC236}">
                <a16:creationId xmlns:a16="http://schemas.microsoft.com/office/drawing/2014/main" id="{76854579-A9B4-4697-BAF1-11A74E8B041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10000" y="1219200"/>
            <a:ext cx="4915159" cy="3280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53E9909A-D091-412E-B15B-A1701DBD9727}"/>
              </a:ext>
            </a:extLst>
          </p:cNvPr>
          <p:cNvPicPr>
            <a:picLocks noChangeAspect="1"/>
          </p:cNvPicPr>
          <p:nvPr/>
        </p:nvPicPr>
        <p:blipFill>
          <a:blip r:embed="rId4"/>
          <a:stretch>
            <a:fillRect/>
          </a:stretch>
        </p:blipFill>
        <p:spPr>
          <a:xfrm>
            <a:off x="13446" y="463902"/>
            <a:ext cx="3644153" cy="5051073"/>
          </a:xfrm>
          <a:prstGeom prst="rect">
            <a:avLst/>
          </a:prstGeom>
        </p:spPr>
      </p:pic>
    </p:spTree>
    <p:extLst>
      <p:ext uri="{BB962C8B-B14F-4D97-AF65-F5344CB8AC3E}">
        <p14:creationId xmlns:p14="http://schemas.microsoft.com/office/powerpoint/2010/main" val="273449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B9BED1-D57F-46C2-BDF4-4E618C7FBC48}"/>
              </a:ext>
            </a:extLst>
          </p:cNvPr>
          <p:cNvPicPr>
            <a:picLocks noChangeAspect="1"/>
          </p:cNvPicPr>
          <p:nvPr/>
        </p:nvPicPr>
        <p:blipFill>
          <a:blip r:embed="rId3"/>
          <a:stretch>
            <a:fillRect/>
          </a:stretch>
        </p:blipFill>
        <p:spPr>
          <a:xfrm>
            <a:off x="-19291" y="515712"/>
            <a:ext cx="9163291" cy="5170714"/>
          </a:xfrm>
          <a:prstGeom prst="rect">
            <a:avLst/>
          </a:prstGeom>
        </p:spPr>
      </p:pic>
    </p:spTree>
    <p:extLst>
      <p:ext uri="{BB962C8B-B14F-4D97-AF65-F5344CB8AC3E}">
        <p14:creationId xmlns:p14="http://schemas.microsoft.com/office/powerpoint/2010/main" val="132407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FD54-A5BE-4534-A4D3-06F9DC99BABA}"/>
              </a:ext>
            </a:extLst>
          </p:cNvPr>
          <p:cNvSpPr>
            <a:spLocks noGrp="1"/>
          </p:cNvSpPr>
          <p:nvPr>
            <p:ph type="title"/>
          </p:nvPr>
        </p:nvSpPr>
        <p:spPr>
          <a:xfrm>
            <a:off x="333435" y="583322"/>
            <a:ext cx="3985902" cy="994172"/>
          </a:xfrm>
        </p:spPr>
        <p:txBody>
          <a:bodyPr>
            <a:normAutofit fontScale="90000"/>
          </a:bodyPr>
          <a:lstStyle/>
          <a:p>
            <a:r>
              <a:rPr lang="en-US" dirty="0"/>
              <a:t>Specialized Rehabilitative Services</a:t>
            </a:r>
          </a:p>
        </p:txBody>
      </p:sp>
      <p:sp>
        <p:nvSpPr>
          <p:cNvPr id="3" name="Content Placeholder 2">
            <a:extLst>
              <a:ext uri="{FF2B5EF4-FFF2-40B4-BE49-F238E27FC236}">
                <a16:creationId xmlns:a16="http://schemas.microsoft.com/office/drawing/2014/main" id="{7F57D45B-D1C4-440F-A60E-2873A2540ABC}"/>
              </a:ext>
            </a:extLst>
          </p:cNvPr>
          <p:cNvSpPr>
            <a:spLocks noGrp="1"/>
          </p:cNvSpPr>
          <p:nvPr>
            <p:ph idx="1"/>
          </p:nvPr>
        </p:nvSpPr>
        <p:spPr>
          <a:xfrm>
            <a:off x="152400" y="2126113"/>
            <a:ext cx="4910206" cy="3211079"/>
          </a:xfrm>
        </p:spPr>
        <p:txBody>
          <a:bodyPr anchor="t">
            <a:noAutofit/>
          </a:bodyPr>
          <a:lstStyle/>
          <a:p>
            <a:pPr marL="0" indent="0">
              <a:buNone/>
            </a:pPr>
            <a:r>
              <a:rPr lang="en-US" sz="2000" dirty="0"/>
              <a:t>“Qualified Personnel”:</a:t>
            </a:r>
          </a:p>
          <a:p>
            <a:pPr lvl="1"/>
            <a:r>
              <a:rPr lang="en-US" sz="2000" dirty="0"/>
              <a:t>Physical Therapist </a:t>
            </a:r>
          </a:p>
          <a:p>
            <a:pPr lvl="1"/>
            <a:r>
              <a:rPr lang="en-US" sz="2000" dirty="0"/>
              <a:t>Occupational Therapist </a:t>
            </a:r>
          </a:p>
          <a:p>
            <a:pPr lvl="1"/>
            <a:r>
              <a:rPr lang="en-US" sz="2000" dirty="0"/>
              <a:t>Respiratory Therapist </a:t>
            </a:r>
          </a:p>
          <a:p>
            <a:pPr lvl="1"/>
            <a:r>
              <a:rPr lang="en-US" sz="2000" dirty="0"/>
              <a:t>Speech-Language Pathologist</a:t>
            </a:r>
          </a:p>
          <a:p>
            <a:pPr lvl="1"/>
            <a:r>
              <a:rPr lang="en-US" sz="2000" dirty="0"/>
              <a:t>Physician</a:t>
            </a:r>
          </a:p>
          <a:p>
            <a:pPr lvl="1"/>
            <a:r>
              <a:rPr lang="en-US" sz="2000" dirty="0"/>
              <a:t>Nurse Practitioner</a:t>
            </a:r>
          </a:p>
          <a:p>
            <a:pPr lvl="1"/>
            <a:r>
              <a:rPr lang="en-US" sz="2000" dirty="0"/>
              <a:t>Clinical Nurse Specialist </a:t>
            </a:r>
          </a:p>
          <a:p>
            <a:pPr lvl="1"/>
            <a:r>
              <a:rPr lang="en-US" sz="2000" dirty="0"/>
              <a:t>Physician’s Assistant</a:t>
            </a:r>
          </a:p>
          <a:p>
            <a:pPr marL="342900" lvl="1" indent="0">
              <a:buNone/>
            </a:pPr>
            <a:r>
              <a:rPr lang="en-US" sz="1600" dirty="0"/>
              <a:t>***who is licensed or certified by the state to furnish therapy services.</a:t>
            </a:r>
            <a:r>
              <a:rPr lang="en-US" sz="1600" b="1" dirty="0"/>
              <a:t> </a:t>
            </a:r>
            <a:endParaRPr lang="en-US" sz="1600" dirty="0"/>
          </a:p>
          <a:p>
            <a:endParaRPr lang="en-US" sz="2000" dirty="0"/>
          </a:p>
        </p:txBody>
      </p:sp>
      <p:pic>
        <p:nvPicPr>
          <p:cNvPr id="5" name="Picture 4" descr="A person sitting on a bench next to a computer&#10;&#10;Description automatically generated">
            <a:extLst>
              <a:ext uri="{FF2B5EF4-FFF2-40B4-BE49-F238E27FC236}">
                <a16:creationId xmlns:a16="http://schemas.microsoft.com/office/drawing/2014/main" id="{114D6420-D103-429C-B9A1-410DD878BF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203" r="8953"/>
          <a:stretch/>
        </p:blipFill>
        <p:spPr>
          <a:xfrm>
            <a:off x="4319337" y="1"/>
            <a:ext cx="4824663" cy="509845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Rectangle 6">
            <a:extLst>
              <a:ext uri="{FF2B5EF4-FFF2-40B4-BE49-F238E27FC236}">
                <a16:creationId xmlns:a16="http://schemas.microsoft.com/office/drawing/2014/main" id="{44D7A3D7-5D37-4083-B8A7-E593D8D12775}"/>
              </a:ext>
            </a:extLst>
          </p:cNvPr>
          <p:cNvSpPr/>
          <p:nvPr/>
        </p:nvSpPr>
        <p:spPr>
          <a:xfrm>
            <a:off x="4319337" y="5323745"/>
            <a:ext cx="4572000" cy="346249"/>
          </a:xfrm>
          <a:prstGeom prst="rect">
            <a:avLst/>
          </a:prstGeom>
        </p:spPr>
        <p:txBody>
          <a:bodyPr>
            <a:spAutoFit/>
          </a:bodyPr>
          <a:lstStyle/>
          <a:p>
            <a:pPr algn="r">
              <a:spcAft>
                <a:spcPts val="450"/>
              </a:spcAft>
            </a:pPr>
            <a:r>
              <a:rPr lang="en-US" sz="825" dirty="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t> </a:t>
            </a:r>
            <a:endParaRPr lang="en-US" sz="825"/>
          </a:p>
        </p:txBody>
      </p:sp>
    </p:spTree>
    <p:extLst>
      <p:ext uri="{BB962C8B-B14F-4D97-AF65-F5344CB8AC3E}">
        <p14:creationId xmlns:p14="http://schemas.microsoft.com/office/powerpoint/2010/main" val="2166602854"/>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1188</TotalTime>
  <Words>2505</Words>
  <Application>Microsoft Office PowerPoint</Application>
  <PresentationFormat>On-screen Show (4:3)</PresentationFormat>
  <Paragraphs>164</Paragraphs>
  <Slides>25</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1_2012LeadingAge_gray2PPT</vt:lpstr>
      <vt:lpstr>Specialized Rehabilitation Services Competency </vt:lpstr>
      <vt:lpstr>Objectives</vt:lpstr>
      <vt:lpstr>Regulations</vt:lpstr>
      <vt:lpstr>PowerPoint Presentation</vt:lpstr>
      <vt:lpstr>PowerPoint Presentation</vt:lpstr>
      <vt:lpstr>PowerPoint Presentation</vt:lpstr>
      <vt:lpstr>PowerPoint Presentation</vt:lpstr>
      <vt:lpstr>PowerPoint Presentation</vt:lpstr>
      <vt:lpstr>Specialized Rehabilitative Services</vt:lpstr>
      <vt:lpstr>“Qualified Personnel”  </vt:lpstr>
      <vt:lpstr>PowerPoint Presentation</vt:lpstr>
      <vt:lpstr>Specialized Rehabilitative Services</vt:lpstr>
      <vt:lpstr>Specialized Rehabilitative Services</vt:lpstr>
      <vt:lpstr>Specialized Rehabilitative Services</vt:lpstr>
      <vt:lpstr>Specialized Rehabilitative Services</vt:lpstr>
      <vt:lpstr>Specialized Rehabilitative Services</vt:lpstr>
      <vt:lpstr>Specialized Rehabilitative Services</vt:lpstr>
      <vt:lpstr>Specialized Rehabilitative Services</vt:lpstr>
      <vt:lpstr>Change of Condition Competency Is A MUST!</vt:lpstr>
      <vt:lpstr>Specialized Rehabilitative Services</vt:lpstr>
      <vt:lpstr>Infection Control</vt:lpstr>
      <vt:lpstr>PowerPoint Presentation</vt:lpstr>
      <vt:lpstr>PowerPoint Presentation</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141</cp:revision>
  <dcterms:created xsi:type="dcterms:W3CDTF">2012-09-27T17:39:50Z</dcterms:created>
  <dcterms:modified xsi:type="dcterms:W3CDTF">2019-05-13T20:55:30Z</dcterms:modified>
  <cp:contentStatus/>
</cp:coreProperties>
</file>