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Lst>
  <p:notesMasterIdLst>
    <p:notesMasterId r:id="rId28"/>
  </p:notesMasterIdLst>
  <p:handoutMasterIdLst>
    <p:handoutMasterId r:id="rId29"/>
  </p:handoutMasterIdLst>
  <p:sldIdLst>
    <p:sldId id="276" r:id="rId2"/>
    <p:sldId id="300" r:id="rId3"/>
    <p:sldId id="344" r:id="rId4"/>
    <p:sldId id="345" r:id="rId5"/>
    <p:sldId id="346" r:id="rId6"/>
    <p:sldId id="381" r:id="rId7"/>
    <p:sldId id="382" r:id="rId8"/>
    <p:sldId id="383" r:id="rId9"/>
    <p:sldId id="347" r:id="rId10"/>
    <p:sldId id="384" r:id="rId11"/>
    <p:sldId id="385" r:id="rId12"/>
    <p:sldId id="386" r:id="rId13"/>
    <p:sldId id="387" r:id="rId14"/>
    <p:sldId id="356" r:id="rId15"/>
    <p:sldId id="373" r:id="rId16"/>
    <p:sldId id="388" r:id="rId17"/>
    <p:sldId id="389" r:id="rId18"/>
    <p:sldId id="390" r:id="rId19"/>
    <p:sldId id="392" r:id="rId20"/>
    <p:sldId id="393" r:id="rId21"/>
    <p:sldId id="375" r:id="rId22"/>
    <p:sldId id="339" r:id="rId23"/>
    <p:sldId id="380" r:id="rId24"/>
    <p:sldId id="341" r:id="rId25"/>
    <p:sldId id="342" r:id="rId26"/>
    <p:sldId id="34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648" autoAdjust="0"/>
    <p:restoredTop sz="65399" autoAdjust="0"/>
  </p:normalViewPr>
  <p:slideViewPr>
    <p:cSldViewPr>
      <p:cViewPr varScale="1">
        <p:scale>
          <a:sx n="72" d="100"/>
          <a:sy n="72" d="100"/>
        </p:scale>
        <p:origin x="181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6" d="100"/>
          <a:sy n="86" d="100"/>
        </p:scale>
        <p:origin x="1152"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BFF665-A431-423A-8E99-46A6AC10A599}" type="datetimeFigureOut">
              <a:rPr lang="en-US" smtClean="0"/>
              <a:pPr/>
              <a:t>5/13/2019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2B63D2D-29C9-4FD8-AA42-E975D4858AF2}" type="slidenum">
              <a:rPr lang="en-US" smtClean="0"/>
              <a:pPr/>
              <a:t>‹#›</a:t>
            </a:fld>
            <a:endParaRPr lang="en-US" dirty="0"/>
          </a:p>
        </p:txBody>
      </p:sp>
    </p:spTree>
    <p:extLst>
      <p:ext uri="{BB962C8B-B14F-4D97-AF65-F5344CB8AC3E}">
        <p14:creationId xmlns:p14="http://schemas.microsoft.com/office/powerpoint/2010/main" val="38142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CC13FF-8D04-4BEC-B8D1-66B1A302CC68}" type="datetimeFigureOut">
              <a:rPr lang="en-US" smtClean="0"/>
              <a:pPr/>
              <a:t>5/13/2019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583AE9-5228-4641-AE46-DAC04049BDD6}" type="slidenum">
              <a:rPr lang="en-US" smtClean="0"/>
              <a:pPr/>
              <a:t>‹#›</a:t>
            </a:fld>
            <a:endParaRPr lang="en-US" dirty="0"/>
          </a:p>
        </p:txBody>
      </p:sp>
    </p:spTree>
    <p:extLst>
      <p:ext uri="{BB962C8B-B14F-4D97-AF65-F5344CB8AC3E}">
        <p14:creationId xmlns:p14="http://schemas.microsoft.com/office/powerpoint/2010/main" val="400956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All residents have rights guaranteed to them under Federal and State laws and regulations. This regulation is intended to lay the foundation for the resident rights requirements in long-term care facilities. Each resident has the right to be treated with dignity and respect</a:t>
            </a:r>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a:t>
            </a:fld>
            <a:endParaRPr lang="en-US" dirty="0"/>
          </a:p>
        </p:txBody>
      </p:sp>
    </p:spTree>
    <p:extLst>
      <p:ext uri="{BB962C8B-B14F-4D97-AF65-F5344CB8AC3E}">
        <p14:creationId xmlns:p14="http://schemas.microsoft.com/office/powerpoint/2010/main" val="110678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marL="0" indent="0">
              <a:buNone/>
            </a:pPr>
            <a:r>
              <a:rPr lang="en-US" sz="1200" b="1" dirty="0"/>
              <a:t>Treat with Dignity and Respect </a:t>
            </a:r>
          </a:p>
          <a:p>
            <a:pPr marL="0" indent="0">
              <a:buNone/>
            </a:pPr>
            <a:endParaRPr lang="en-US" sz="1200" dirty="0"/>
          </a:p>
          <a:p>
            <a:pPr marL="0" indent="0">
              <a:buNone/>
            </a:pPr>
            <a:r>
              <a:rPr lang="en-US" sz="1200" dirty="0"/>
              <a:t>Communication and Interaction</a:t>
            </a:r>
          </a:p>
          <a:p>
            <a:pPr marL="0" indent="0">
              <a:buNone/>
            </a:pPr>
            <a:r>
              <a:rPr lang="en-US" sz="1200" dirty="0"/>
              <a:t>Slang terms</a:t>
            </a:r>
          </a:p>
          <a:p>
            <a:pPr marL="0" indent="0">
              <a:buNone/>
            </a:pPr>
            <a:r>
              <a:rPr lang="en-US" sz="1200" dirty="0"/>
              <a:t>Language of their understanding </a:t>
            </a:r>
          </a:p>
          <a:p>
            <a:pPr marL="0" indent="0">
              <a:buNone/>
            </a:pPr>
            <a:r>
              <a:rPr lang="en-US" sz="1200" dirty="0"/>
              <a:t>Nursing Home Jargon </a:t>
            </a:r>
          </a:p>
          <a:p>
            <a:pPr marL="0" indent="0">
              <a:buNone/>
            </a:pPr>
            <a:r>
              <a:rPr lang="en-US" sz="1200" dirty="0"/>
              <a:t>Resident Schedule </a:t>
            </a:r>
          </a:p>
          <a:p>
            <a:endParaRPr lang="en-US" dirty="0"/>
          </a:p>
          <a:p>
            <a:endParaRPr lang="en-US" dirty="0"/>
          </a:p>
          <a:p>
            <a:r>
              <a:rPr lang="en-US" dirty="0"/>
              <a:t>Discuss with the staff their role in promoting resident rights and what it means to treat residents with dignity and respect.  Have candid discussions on what has been observed as well as what is not accepted in your setting</a:t>
            </a:r>
          </a:p>
          <a:p>
            <a:endParaRPr lang="en-US" dirty="0"/>
          </a:p>
          <a:p>
            <a:r>
              <a:rPr lang="en-US" dirty="0"/>
              <a:t>Discuss the promotion of active listening, communication expectations, interpersonal expectations and how their interact with residents as well as with each other in front of residents</a:t>
            </a:r>
          </a:p>
          <a:p>
            <a:r>
              <a:rPr lang="en-US" dirty="0"/>
              <a:t>Slang and inappropriate language – </a:t>
            </a:r>
          </a:p>
          <a:p>
            <a:r>
              <a:rPr lang="en-US" sz="1200" b="0" i="1" u="none" strike="noStrike" kern="1200" baseline="0" dirty="0">
                <a:solidFill>
                  <a:schemeClr val="tx1"/>
                </a:solidFill>
                <a:latin typeface="+mn-lt"/>
                <a:ea typeface="+mn-ea"/>
                <a:cs typeface="+mn-cs"/>
              </a:rPr>
              <a:t>Examples of treating residents with dignity and respect include, but are not limited to: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Encouraging and assisting residents to dress in their own clothes, rather than hospital-type gowns, and appropriate footwear for the time of day and individual preferences;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Placing labels on each resident’s clothing in a way that is inconspicuous and respects his or her dignity (for example, placing labeling on the inside of shoes and clothing or using a color coding system);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Promoting resident independence and dignity while dining, such as avoiding:</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Daily use of disposable cutlery and dishware;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Bibs or clothing protectors instead of napkins (except by resident choice);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Staff standing over residents while assisting them to eat;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Staff interacting/conversing only with each other rather than with residents while assisting with meals;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Protecting and valuing residents’ private space (for example, knocking on doors and requesting permission before entering, closing doors as requested by the resident);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Staff should address residents with the name or pronoun of the resident’s choice, avoiding the use of labels for residents such as “feeders” or “walkers.” Residents should not be excluded from conversations during activities or when care is being provided, nor should staff discuss residents in settings where others can overhear private or protected information or document in charts/electronic health records where others can see a resident’s information;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Refraining from practices demeaning to residents such as leaving urinary catheter bags uncovered, refusing to comply with a resident’s request for bathroom assistance during meal times, and restricting residents from use of common areas open to the general public such as lobbies and restrooms, unless they are on transmission-based isolation precautions or are restricted according to their care planned needs.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Consider the resident’s life style and personal choices identified through their assessment processes to obtain a picture of his or her individual needs and preferences.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Staff and volunteers must interact with residents in a manner that takes into account the physical limitations of the resident, assures communication, and maintains respect. For example, getting down to eye level with a resident who is sitting, maintaining eye contact when speaking with a resident with limited hearing, or utilizing a hearing amplification device when needed by a resident.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Pay close attention to resident or staff interactions that may represent deliberate actions to limit a resident’s autonomy or choice. </a:t>
            </a:r>
            <a:endParaRPr lang="en-US" sz="1200" b="0" i="0" u="none" strike="noStrike" kern="1200" baseline="0" dirty="0">
              <a:solidFill>
                <a:schemeClr val="tx1"/>
              </a:solidFill>
              <a:latin typeface="+mn-lt"/>
              <a:ea typeface="+mn-ea"/>
              <a:cs typeface="+mn-cs"/>
            </a:endParaRPr>
          </a:p>
          <a:p>
            <a:endParaRPr lang="en-US" dirty="0"/>
          </a:p>
          <a:p>
            <a:endParaRPr lang="en-US" dirty="0"/>
          </a:p>
          <a:p>
            <a:r>
              <a:rPr lang="en-US" dirty="0"/>
              <a:t>Right to a Dignified Existence • Be treated with consideration, respect, and dignity, recognizing each resident’s individuality • Freedom from abuse, neglect, exploitation, and misappropriation of property • Freedom from physical or chemical restraints • Quality of life is maintained or improved • Exercise rights without interference, coercion, discrimination, or reprisal • A homelike environment, and use of personal belongings when possible • Equal access to quality care • Security of possessions</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10</a:t>
            </a:fld>
            <a:endParaRPr lang="en-US" dirty="0"/>
          </a:p>
        </p:txBody>
      </p:sp>
    </p:spTree>
    <p:extLst>
      <p:ext uri="{BB962C8B-B14F-4D97-AF65-F5344CB8AC3E}">
        <p14:creationId xmlns:p14="http://schemas.microsoft.com/office/powerpoint/2010/main" val="2680582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1" u="none" strike="noStrike" kern="1200" baseline="0" dirty="0">
                <a:solidFill>
                  <a:schemeClr val="tx1"/>
                </a:solidFill>
                <a:latin typeface="+mn-lt"/>
                <a:ea typeface="+mn-ea"/>
                <a:cs typeface="+mn-cs"/>
              </a:rPr>
              <a:t>Examples of treating residents with dignity and respect include, but are not limited to: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Encouraging and assisting residents to dress in their own clothes, rather than hospital-type gowns, and appropriate footwear for the time of day and individual preferences;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Placing labels on each resident’s clothing in a way that is inconspicuous and respects his or her dignity (for example, placing labeling on the inside of shoes and clothing or using a color coding system);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Promoting resident independence and dignity while dining, such as avoiding:</a:t>
            </a:r>
          </a:p>
          <a:p>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Daily use of disposable cutlery and dishware;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Bibs or clothing protectors instead of napkins (except by resident choice);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Staff standing over residents while assisting them to eat;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0" i="1" u="none" strike="noStrike" kern="1200" baseline="0" dirty="0">
                <a:solidFill>
                  <a:schemeClr val="tx1"/>
                </a:solidFill>
                <a:latin typeface="+mn-lt"/>
                <a:ea typeface="+mn-ea"/>
                <a:cs typeface="+mn-cs"/>
              </a:rPr>
              <a:t>Staff interacting/conversing only with each other rather than with residents while assisting with meals;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Protecting and valuing residents’ private space (for example, knocking on doors and requesting permission before entering, closing doors as requested by the resident);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Staff should address residents with the name or pronoun of the resident’s choice, avoiding the use of labels for residents such as “feeders” or “walkers.” Residents should not be excluded from conversations during activities or when care is being provided, nor should staff discuss residents in settings where others can overhear private or protected information or document in charts/electronic health records where others can see a resident’s information;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Refraining from practices demeaning to residents such as leaving urinary catheter bags uncovered, refusing to comply with a resident’s request for bathroom assistance during meal times, and restricting residents from use of common areas open to the general public such as lobbies and restrooms, unless they are on transmission-based isolation precautions or are restricted according to their care planned needs.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Consider the resident’s life style and personal choices identified through their assessment processes to obtain a picture of his or her individual needs and preferences.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Staff and volunteers must interact with residents in a manner that takes into account the physical limitations of the resident, assures communication, and maintains respect. For example, getting down to eye level with a resident who is sitting, maintaining eye contact when speaking with a resident with limited hearing, or utilizing a hearing amplification device when needed by a resident. </a:t>
            </a:r>
            <a:endParaRPr lang="en-US" sz="1200" b="0" i="0" u="none" strike="noStrike" kern="1200" baseline="0" dirty="0">
              <a:solidFill>
                <a:schemeClr val="tx1"/>
              </a:solidFill>
              <a:latin typeface="+mn-lt"/>
              <a:ea typeface="+mn-ea"/>
              <a:cs typeface="+mn-cs"/>
            </a:endParaRPr>
          </a:p>
          <a:p>
            <a:r>
              <a:rPr lang="en-US" sz="1200" b="0" i="1" u="none" strike="noStrike" kern="1200" baseline="0" dirty="0">
                <a:solidFill>
                  <a:schemeClr val="tx1"/>
                </a:solidFill>
                <a:latin typeface="+mn-lt"/>
                <a:ea typeface="+mn-ea"/>
                <a:cs typeface="+mn-cs"/>
              </a:rPr>
              <a:t>Pay close attention to resident or staff interactions that may represent deliberate actions to limit a resident’s autonomy or choice.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11</a:t>
            </a:fld>
            <a:endParaRPr lang="en-US" dirty="0"/>
          </a:p>
        </p:txBody>
      </p:sp>
    </p:spTree>
    <p:extLst>
      <p:ext uri="{BB962C8B-B14F-4D97-AF65-F5344CB8AC3E}">
        <p14:creationId xmlns:p14="http://schemas.microsoft.com/office/powerpoint/2010/main" val="1533484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12</a:t>
            </a:fld>
            <a:endParaRPr lang="en-US" dirty="0"/>
          </a:p>
        </p:txBody>
      </p:sp>
    </p:spTree>
    <p:extLst>
      <p:ext uri="{BB962C8B-B14F-4D97-AF65-F5344CB8AC3E}">
        <p14:creationId xmlns:p14="http://schemas.microsoft.com/office/powerpoint/2010/main" val="1815525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Identify how resident activities are developed based upon their needs, preferences, culture;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Name ways that a resident can participate in activities internally and outside of the facility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Describe what is discrimination (race, color, creed, sexual orientation, national origin, disability, age, religion)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Right of Access to • Individuals, services, community members, and activities inside and outside the facility • Visitors of his or her choosing, at any time, and the right to refuse visitors • Personal and medical records • His or her personal physician and representatives from the state survey agency and long-term care ombudsman program • Assistance if sensory impairments exist • Participate in social, religious, and community activities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13</a:t>
            </a:fld>
            <a:endParaRPr lang="en-US" dirty="0"/>
          </a:p>
        </p:txBody>
      </p:sp>
    </p:spTree>
    <p:extLst>
      <p:ext uri="{BB962C8B-B14F-4D97-AF65-F5344CB8AC3E}">
        <p14:creationId xmlns:p14="http://schemas.microsoft.com/office/powerpoint/2010/main" val="22778652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kern="1200" baseline="0" dirty="0">
                <a:solidFill>
                  <a:schemeClr val="tx1"/>
                </a:solidFill>
                <a:latin typeface="+mn-lt"/>
                <a:ea typeface="+mn-ea"/>
                <a:cs typeface="+mn-cs"/>
              </a:rPr>
              <a:t>The term resident representative means any of the following: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(1) An individual chosen by the resident to act on behalf of the resident in order to support the resident in decision-making; access medical, social or other personal information of the resident; manage financial matters; or receive notifications;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(2) A person authorized by State or Federal law (including but not limited to agents under power of attorney, representative payees, and other fiduciaries) to act on behalf of the resident in order to support the resident in decision-making; access medical, social or other personal information of the resident; manage financial matters; or receive notifications; or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(3) Legal representative, as used in section 712 of the Older Americans Act; or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(4) The court-appointed guardian or conservator of a resident. </a:t>
            </a:r>
            <a:endParaRPr lang="en-US" sz="1200" b="0" i="0" u="none"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(5) Nothing in this rule is intended to expand the scope of authority of any resident representative beyond that authority specifically authorized by the resident, State or Federal law, or a court of competent jurisdiction. </a:t>
            </a:r>
            <a:endParaRPr lang="en-US" dirty="0"/>
          </a:p>
          <a:p>
            <a:endParaRPr lang="en-US" dirty="0"/>
          </a:p>
          <a:p>
            <a:r>
              <a:rPr lang="en-US" sz="1200" kern="1200" dirty="0">
                <a:solidFill>
                  <a:schemeClr val="tx1"/>
                </a:solidFill>
                <a:effectLst/>
                <a:latin typeface="+mn-lt"/>
                <a:ea typeface="+mn-ea"/>
                <a:cs typeface="+mn-cs"/>
              </a:rPr>
              <a:t>Describe who or what is a resident representative (legal decision maker, guardian, DPOA, other) </a:t>
            </a:r>
          </a:p>
          <a:p>
            <a:r>
              <a:rPr lang="en-US" sz="1200" kern="1200" dirty="0">
                <a:solidFill>
                  <a:schemeClr val="tx1"/>
                </a:solidFill>
                <a:effectLst/>
                <a:latin typeface="+mn-lt"/>
                <a:ea typeface="+mn-ea"/>
                <a:cs typeface="+mn-cs"/>
              </a:rPr>
              <a:t>Describe notification and involvement of resident representative </a:t>
            </a:r>
            <a:endParaRPr lang="en-US" dirty="0"/>
          </a:p>
        </p:txBody>
      </p:sp>
      <p:sp>
        <p:nvSpPr>
          <p:cNvPr id="4" name="Slide Number Placeholder 3"/>
          <p:cNvSpPr>
            <a:spLocks noGrp="1"/>
          </p:cNvSpPr>
          <p:nvPr>
            <p:ph type="sldNum" sz="quarter" idx="5"/>
          </p:nvPr>
        </p:nvSpPr>
        <p:spPr/>
        <p:txBody>
          <a:bodyPr/>
          <a:lstStyle/>
          <a:p>
            <a:fld id="{640EFB6F-2E6B-49DF-B9D1-FCCC23D65BEF}" type="slidenum">
              <a:rPr lang="en-US" smtClean="0"/>
              <a:t>14</a:t>
            </a:fld>
            <a:endParaRPr lang="en-US" dirty="0"/>
          </a:p>
        </p:txBody>
      </p:sp>
    </p:spTree>
    <p:extLst>
      <p:ext uri="{BB962C8B-B14F-4D97-AF65-F5344CB8AC3E}">
        <p14:creationId xmlns:p14="http://schemas.microsoft.com/office/powerpoint/2010/main" val="1243520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constitutes abuse, neglect, mistreatment, etc.</a:t>
            </a:r>
          </a:p>
          <a:p>
            <a:endParaRPr lang="en-US" dirty="0"/>
          </a:p>
          <a:p>
            <a:endParaRPr lang="en-US" dirty="0"/>
          </a:p>
        </p:txBody>
      </p:sp>
      <p:sp>
        <p:nvSpPr>
          <p:cNvPr id="4" name="Slide Number Placeholder 3"/>
          <p:cNvSpPr>
            <a:spLocks noGrp="1"/>
          </p:cNvSpPr>
          <p:nvPr>
            <p:ph type="sldNum" sz="quarter" idx="5"/>
          </p:nvPr>
        </p:nvSpPr>
        <p:spPr/>
        <p:txBody>
          <a:bodyPr/>
          <a:lstStyle/>
          <a:p>
            <a:fld id="{640EFB6F-2E6B-49DF-B9D1-FCCC23D65BEF}" type="slidenum">
              <a:rPr lang="en-US" smtClean="0"/>
              <a:t>15</a:t>
            </a:fld>
            <a:endParaRPr lang="en-US" dirty="0"/>
          </a:p>
        </p:txBody>
      </p:sp>
    </p:spTree>
    <p:extLst>
      <p:ext uri="{BB962C8B-B14F-4D97-AF65-F5344CB8AC3E}">
        <p14:creationId xmlns:p14="http://schemas.microsoft.com/office/powerpoint/2010/main" val="740568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Describe what is a restraint – physical, chemical, isolation, other </a:t>
            </a:r>
          </a:p>
          <a:p>
            <a:r>
              <a:rPr lang="en-US" sz="1200" kern="1200" dirty="0">
                <a:solidFill>
                  <a:schemeClr val="tx1"/>
                </a:solidFill>
                <a:effectLst/>
                <a:latin typeface="+mn-lt"/>
                <a:ea typeface="+mn-ea"/>
                <a:cs typeface="+mn-cs"/>
              </a:rPr>
              <a:t>Discuss your roles and responsibilities related to restraints </a:t>
            </a:r>
          </a:p>
          <a:p>
            <a:r>
              <a:rPr lang="en-US" sz="1200" kern="1200" dirty="0">
                <a:solidFill>
                  <a:schemeClr val="tx1"/>
                </a:solidFill>
                <a:effectLst/>
                <a:latin typeface="+mn-lt"/>
                <a:ea typeface="+mn-ea"/>
                <a:cs typeface="+mn-cs"/>
              </a:rPr>
              <a:t>Describe the facility grievance process </a:t>
            </a:r>
          </a:p>
          <a:p>
            <a:r>
              <a:rPr lang="en-US" sz="1200" kern="1200" dirty="0">
                <a:solidFill>
                  <a:schemeClr val="tx1"/>
                </a:solidFill>
                <a:effectLst/>
                <a:latin typeface="+mn-lt"/>
                <a:ea typeface="+mn-ea"/>
                <a:cs typeface="+mn-cs"/>
              </a:rPr>
              <a:t>Discuss the residents right related making a complaint and how to assist the resident </a:t>
            </a:r>
          </a:p>
          <a:p>
            <a:r>
              <a:rPr lang="en-US" sz="1200" kern="1200" dirty="0">
                <a:solidFill>
                  <a:schemeClr val="tx1"/>
                </a:solidFill>
                <a:effectLst/>
                <a:latin typeface="+mn-lt"/>
                <a:ea typeface="+mn-ea"/>
                <a:cs typeface="+mn-cs"/>
              </a:rPr>
              <a:t>Discuss what is fear, reprisal, retaliation  or punishment examples </a:t>
            </a:r>
          </a:p>
          <a:p>
            <a:endParaRPr lang="en-US" sz="1200" kern="1200" dirty="0">
              <a:solidFill>
                <a:schemeClr val="tx1"/>
              </a:solidFill>
              <a:effectLst/>
              <a:latin typeface="+mn-lt"/>
              <a:ea typeface="+mn-ea"/>
              <a:cs typeface="+mn-cs"/>
            </a:endParaRPr>
          </a:p>
          <a:p>
            <a:r>
              <a:rPr lang="en-US" dirty="0"/>
              <a:t>Right to Raise Grievances • Present grievances without discrimination or retaliation, or the fear of it • Prompt efforts by the facility to resolve grievances, and provide a written decision upon request • To file a complaint with the long-term care ombudsman program or the state survey agency </a:t>
            </a:r>
          </a:p>
        </p:txBody>
      </p:sp>
      <p:sp>
        <p:nvSpPr>
          <p:cNvPr id="4" name="Slide Number Placeholder 3"/>
          <p:cNvSpPr>
            <a:spLocks noGrp="1"/>
          </p:cNvSpPr>
          <p:nvPr>
            <p:ph type="sldNum" sz="quarter" idx="10"/>
          </p:nvPr>
        </p:nvSpPr>
        <p:spPr/>
        <p:txBody>
          <a:bodyPr/>
          <a:lstStyle/>
          <a:p>
            <a:fld id="{4A3DB14F-F5B7-43B4-A965-963AEFEF415A}" type="slidenum">
              <a:rPr lang="en-US" smtClean="0"/>
              <a:t>16</a:t>
            </a:fld>
            <a:endParaRPr lang="en-US" dirty="0"/>
          </a:p>
        </p:txBody>
      </p:sp>
    </p:spTree>
    <p:extLst>
      <p:ext uri="{BB962C8B-B14F-4D97-AF65-F5344CB8AC3E}">
        <p14:creationId xmlns:p14="http://schemas.microsoft.com/office/powerpoint/2010/main" val="3628486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Discuss how a resident is informed of their total health status in a language they understand</a:t>
            </a:r>
          </a:p>
          <a:p>
            <a:r>
              <a:rPr lang="en-US" sz="1200" kern="1200" dirty="0">
                <a:solidFill>
                  <a:schemeClr val="tx1"/>
                </a:solidFill>
                <a:effectLst/>
                <a:latin typeface="+mn-lt"/>
                <a:ea typeface="+mn-ea"/>
                <a:cs typeface="+mn-cs"/>
              </a:rPr>
              <a:t>Describe how verbal and nonverbal residents as well as resident representatives participate in decision making and in the develop of the care plan </a:t>
            </a:r>
          </a:p>
          <a:p>
            <a:r>
              <a:rPr lang="en-US" sz="1200" kern="1200" dirty="0">
                <a:solidFill>
                  <a:schemeClr val="tx1"/>
                </a:solidFill>
                <a:effectLst/>
                <a:latin typeface="+mn-lt"/>
                <a:ea typeface="+mn-ea"/>
                <a:cs typeface="+mn-cs"/>
              </a:rPr>
              <a:t>Identify how residents and their representatives access medical information and their record </a:t>
            </a:r>
          </a:p>
          <a:p>
            <a:r>
              <a:rPr lang="en-US" sz="1200" kern="1200" dirty="0">
                <a:solidFill>
                  <a:schemeClr val="tx1"/>
                </a:solidFill>
                <a:effectLst/>
                <a:latin typeface="+mn-lt"/>
                <a:ea typeface="+mn-ea"/>
                <a:cs typeface="+mn-cs"/>
              </a:rPr>
              <a:t>Discuss advance directives and resident or their representative’s involvement </a:t>
            </a:r>
          </a:p>
          <a:p>
            <a:r>
              <a:rPr lang="en-US" sz="1200" kern="1200" dirty="0">
                <a:solidFill>
                  <a:schemeClr val="tx1"/>
                </a:solidFill>
                <a:effectLst/>
                <a:latin typeface="+mn-lt"/>
                <a:ea typeface="+mn-ea"/>
                <a:cs typeface="+mn-cs"/>
              </a:rPr>
              <a:t>Describe refusal of treatment or participation and what the policy indicates/roles and responsibilities </a:t>
            </a:r>
          </a:p>
          <a:p>
            <a:r>
              <a:rPr lang="en-US" sz="1200" kern="1200" dirty="0">
                <a:solidFill>
                  <a:schemeClr val="tx1"/>
                </a:solidFill>
                <a:effectLst/>
                <a:latin typeface="+mn-lt"/>
                <a:ea typeface="+mn-ea"/>
                <a:cs typeface="+mn-cs"/>
              </a:rPr>
              <a:t>Identify the process for a resident to choose their doctor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A3DB14F-F5B7-43B4-A965-963AEFEF415A}" type="slidenum">
              <a:rPr lang="en-US" smtClean="0"/>
              <a:t>17</a:t>
            </a:fld>
            <a:endParaRPr lang="en-US" dirty="0"/>
          </a:p>
        </p:txBody>
      </p:sp>
    </p:spTree>
    <p:extLst>
      <p:ext uri="{BB962C8B-B14F-4D97-AF65-F5344CB8AC3E}">
        <p14:creationId xmlns:p14="http://schemas.microsoft.com/office/powerpoint/2010/main" val="3678338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Describe the notification protocols to doctor, resident, representative:</a:t>
            </a:r>
          </a:p>
          <a:p>
            <a:pPr lvl="0"/>
            <a:r>
              <a:rPr lang="en-US" sz="1200" kern="1200" dirty="0">
                <a:solidFill>
                  <a:schemeClr val="tx1"/>
                </a:solidFill>
                <a:effectLst/>
                <a:latin typeface="+mn-lt"/>
                <a:ea typeface="+mn-ea"/>
                <a:cs typeface="+mn-cs"/>
              </a:rPr>
              <a:t>Injury</a:t>
            </a:r>
          </a:p>
          <a:p>
            <a:pPr lvl="0"/>
            <a:r>
              <a:rPr lang="en-US" sz="1200" kern="1200" dirty="0">
                <a:solidFill>
                  <a:schemeClr val="tx1"/>
                </a:solidFill>
                <a:effectLst/>
                <a:latin typeface="+mn-lt"/>
                <a:ea typeface="+mn-ea"/>
                <a:cs typeface="+mn-cs"/>
              </a:rPr>
              <a:t>Change of condition</a:t>
            </a:r>
          </a:p>
          <a:p>
            <a:pPr lvl="0"/>
            <a:r>
              <a:rPr lang="en-US" sz="1200" kern="1200" dirty="0">
                <a:solidFill>
                  <a:schemeClr val="tx1"/>
                </a:solidFill>
                <a:effectLst/>
                <a:latin typeface="+mn-lt"/>
                <a:ea typeface="+mn-ea"/>
                <a:cs typeface="+mn-cs"/>
              </a:rPr>
              <a:t>Life threatening condition</a:t>
            </a:r>
          </a:p>
          <a:p>
            <a:pPr lvl="0"/>
            <a:r>
              <a:rPr lang="en-US" sz="1200" kern="1200" dirty="0">
                <a:solidFill>
                  <a:schemeClr val="tx1"/>
                </a:solidFill>
                <a:effectLst/>
                <a:latin typeface="+mn-lt"/>
                <a:ea typeface="+mn-ea"/>
                <a:cs typeface="+mn-cs"/>
              </a:rPr>
              <a:t>Medical complications</a:t>
            </a:r>
          </a:p>
          <a:p>
            <a:pPr lvl="0"/>
            <a:r>
              <a:rPr lang="en-US" sz="1200" kern="1200" dirty="0">
                <a:solidFill>
                  <a:schemeClr val="tx1"/>
                </a:solidFill>
                <a:effectLst/>
                <a:latin typeface="+mn-lt"/>
                <a:ea typeface="+mn-ea"/>
                <a:cs typeface="+mn-cs"/>
              </a:rPr>
              <a:t>Treatment changes</a:t>
            </a:r>
          </a:p>
          <a:p>
            <a:pPr lvl="0"/>
            <a:r>
              <a:rPr lang="en-US" sz="1200" kern="1200" dirty="0">
                <a:solidFill>
                  <a:schemeClr val="tx1"/>
                </a:solidFill>
                <a:effectLst/>
                <a:latin typeface="+mn-lt"/>
                <a:ea typeface="+mn-ea"/>
                <a:cs typeface="+mn-cs"/>
              </a:rPr>
              <a:t>Transfer or DC needs </a:t>
            </a:r>
          </a:p>
          <a:p>
            <a:pPr lvl="0"/>
            <a:r>
              <a:rPr lang="en-US" sz="1200" kern="1200" dirty="0">
                <a:solidFill>
                  <a:schemeClr val="tx1"/>
                </a:solidFill>
                <a:effectLst/>
                <a:latin typeface="+mn-lt"/>
                <a:ea typeface="+mn-ea"/>
                <a:cs typeface="+mn-cs"/>
              </a:rPr>
              <a:t>Roommate changes </a:t>
            </a:r>
          </a:p>
          <a:p>
            <a:endParaRPr lang="en-US" dirty="0"/>
          </a:p>
          <a:p>
            <a:r>
              <a:rPr lang="en-US" sz="1200" kern="1200" dirty="0">
                <a:solidFill>
                  <a:schemeClr val="tx1"/>
                </a:solidFill>
                <a:effectLst/>
                <a:latin typeface="+mn-lt"/>
                <a:ea typeface="+mn-ea"/>
                <a:cs typeface="+mn-cs"/>
              </a:rPr>
              <a:t>Describe access to resident funds, accessibility and process </a:t>
            </a:r>
          </a:p>
          <a:p>
            <a:r>
              <a:rPr lang="en-US" sz="1200" kern="1200" dirty="0">
                <a:solidFill>
                  <a:schemeClr val="tx1"/>
                </a:solidFill>
                <a:effectLst/>
                <a:latin typeface="+mn-lt"/>
                <a:ea typeface="+mn-ea"/>
                <a:cs typeface="+mn-cs"/>
              </a:rPr>
              <a:t>Discuss visitor policies, access and limitations </a:t>
            </a:r>
          </a:p>
          <a:p>
            <a:pPr lvl="0"/>
            <a:r>
              <a:rPr lang="en-US" sz="1200" kern="1200" dirty="0">
                <a:solidFill>
                  <a:schemeClr val="tx1"/>
                </a:solidFill>
                <a:effectLst/>
                <a:latin typeface="+mn-lt"/>
                <a:ea typeface="+mn-ea"/>
                <a:cs typeface="+mn-cs"/>
              </a:rPr>
              <a:t>Family</a:t>
            </a:r>
          </a:p>
          <a:p>
            <a:pPr lvl="0"/>
            <a:r>
              <a:rPr lang="en-US" sz="1200" kern="1200" dirty="0">
                <a:solidFill>
                  <a:schemeClr val="tx1"/>
                </a:solidFill>
                <a:effectLst/>
                <a:latin typeface="+mn-lt"/>
                <a:ea typeface="+mn-ea"/>
                <a:cs typeface="+mn-cs"/>
              </a:rPr>
              <a:t>Visitors</a:t>
            </a:r>
          </a:p>
          <a:p>
            <a:pPr lvl="0"/>
            <a:r>
              <a:rPr lang="en-US" sz="1200" kern="1200" dirty="0">
                <a:solidFill>
                  <a:schemeClr val="tx1"/>
                </a:solidFill>
                <a:effectLst/>
                <a:latin typeface="+mn-lt"/>
                <a:ea typeface="+mn-ea"/>
                <a:cs typeface="+mn-cs"/>
              </a:rPr>
              <a:t>Representative</a:t>
            </a:r>
          </a:p>
          <a:p>
            <a:pPr lvl="0"/>
            <a:r>
              <a:rPr lang="en-US" sz="1200" kern="1200" dirty="0">
                <a:solidFill>
                  <a:schemeClr val="tx1"/>
                </a:solidFill>
                <a:effectLst/>
                <a:latin typeface="+mn-lt"/>
                <a:ea typeface="+mn-ea"/>
                <a:cs typeface="+mn-cs"/>
              </a:rPr>
              <a:t>Ombudsman</a:t>
            </a:r>
          </a:p>
          <a:p>
            <a:pPr lvl="0"/>
            <a:r>
              <a:rPr lang="en-US" sz="1200" kern="1200" dirty="0">
                <a:solidFill>
                  <a:schemeClr val="tx1"/>
                </a:solidFill>
                <a:effectLst/>
                <a:latin typeface="+mn-lt"/>
                <a:ea typeface="+mn-ea"/>
                <a:cs typeface="+mn-cs"/>
              </a:rPr>
              <a:t>Health department</a:t>
            </a:r>
          </a:p>
          <a:p>
            <a:pPr lvl="0"/>
            <a:r>
              <a:rPr lang="en-US" sz="1200" kern="1200" dirty="0">
                <a:solidFill>
                  <a:schemeClr val="tx1"/>
                </a:solidFill>
                <a:effectLst/>
                <a:latin typeface="+mn-lt"/>
                <a:ea typeface="+mn-ea"/>
                <a:cs typeface="+mn-cs"/>
              </a:rPr>
              <a:t>Limitations per resident request or health/medical </a:t>
            </a:r>
          </a:p>
          <a:p>
            <a:r>
              <a:rPr lang="en-US" sz="1200" kern="1200" dirty="0">
                <a:solidFill>
                  <a:schemeClr val="tx1"/>
                </a:solidFill>
                <a:effectLst/>
                <a:latin typeface="+mn-lt"/>
                <a:ea typeface="+mn-ea"/>
                <a:cs typeface="+mn-cs"/>
              </a:rPr>
              <a:t>Describe leaving for visits – resident right and your role </a:t>
            </a:r>
          </a:p>
          <a:p>
            <a:endParaRPr lang="en-US" dirty="0"/>
          </a:p>
        </p:txBody>
      </p:sp>
      <p:sp>
        <p:nvSpPr>
          <p:cNvPr id="4" name="Slide Number Placeholder 3"/>
          <p:cNvSpPr>
            <a:spLocks noGrp="1"/>
          </p:cNvSpPr>
          <p:nvPr>
            <p:ph type="sldNum" sz="quarter" idx="10"/>
          </p:nvPr>
        </p:nvSpPr>
        <p:spPr/>
        <p:txBody>
          <a:bodyPr/>
          <a:lstStyle/>
          <a:p>
            <a:fld id="{4A3DB14F-F5B7-43B4-A965-963AEFEF415A}" type="slidenum">
              <a:rPr lang="en-US" smtClean="0"/>
              <a:t>18</a:t>
            </a:fld>
            <a:endParaRPr lang="en-US" dirty="0"/>
          </a:p>
        </p:txBody>
      </p:sp>
    </p:spTree>
    <p:extLst>
      <p:ext uri="{BB962C8B-B14F-4D97-AF65-F5344CB8AC3E}">
        <p14:creationId xmlns:p14="http://schemas.microsoft.com/office/powerpoint/2010/main" val="2096835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mention of the conversation around and preparation of advance directives and advance care planning. as an integral part of participating in the resident’s plan of care.</a:t>
            </a:r>
            <a:endParaRPr lang="en-US" dirty="0"/>
          </a:p>
        </p:txBody>
      </p:sp>
      <p:sp>
        <p:nvSpPr>
          <p:cNvPr id="4" name="Slide Number Placeholder 3"/>
          <p:cNvSpPr>
            <a:spLocks noGrp="1"/>
          </p:cNvSpPr>
          <p:nvPr>
            <p:ph type="sldNum" sz="quarter" idx="10"/>
          </p:nvPr>
        </p:nvSpPr>
        <p:spPr/>
        <p:txBody>
          <a:bodyPr/>
          <a:lstStyle/>
          <a:p>
            <a:fld id="{4A3DB14F-F5B7-43B4-A965-963AEFEF415A}" type="slidenum">
              <a:rPr lang="en-US" smtClean="0"/>
              <a:t>19</a:t>
            </a:fld>
            <a:endParaRPr lang="en-US" dirty="0"/>
          </a:p>
        </p:txBody>
      </p:sp>
    </p:spTree>
    <p:extLst>
      <p:ext uri="{BB962C8B-B14F-4D97-AF65-F5344CB8AC3E}">
        <p14:creationId xmlns:p14="http://schemas.microsoft.com/office/powerpoint/2010/main" val="1940409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a:t>Review the objectives </a:t>
            </a:r>
          </a:p>
          <a:p>
            <a:r>
              <a:rPr lang="en-US" sz="1200" kern="1200" dirty="0">
                <a:solidFill>
                  <a:schemeClr val="tx1"/>
                </a:solidFill>
                <a:effectLst/>
                <a:latin typeface="+mn-lt"/>
                <a:ea typeface="+mn-ea"/>
                <a:cs typeface="+mn-cs"/>
              </a:rPr>
              <a:t>. Resident rights include the following key areas:</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Be treated with dignity and respect promoting quality of life </a:t>
            </a:r>
          </a:p>
          <a:p>
            <a:pPr lvl="0"/>
            <a:r>
              <a:rPr lang="en-US" sz="1200" kern="1200" dirty="0">
                <a:solidFill>
                  <a:schemeClr val="tx1"/>
                </a:solidFill>
                <a:effectLst/>
                <a:latin typeface="+mn-lt"/>
                <a:ea typeface="+mn-ea"/>
                <a:cs typeface="+mn-cs"/>
              </a:rPr>
              <a:t>Self determination</a:t>
            </a:r>
          </a:p>
          <a:p>
            <a:pPr lvl="0"/>
            <a:r>
              <a:rPr lang="en-US" sz="1200" kern="1200" dirty="0">
                <a:solidFill>
                  <a:schemeClr val="tx1"/>
                </a:solidFill>
                <a:effectLst/>
                <a:latin typeface="+mn-lt"/>
                <a:ea typeface="+mn-ea"/>
                <a:cs typeface="+mn-cs"/>
              </a:rPr>
              <a:t>Communication with and access to persons and services inside and outside of the facility</a:t>
            </a:r>
          </a:p>
          <a:p>
            <a:pPr lvl="0"/>
            <a:r>
              <a:rPr lang="en-US" sz="1200" kern="1200" dirty="0">
                <a:solidFill>
                  <a:schemeClr val="tx1"/>
                </a:solidFill>
                <a:effectLst/>
                <a:latin typeface="+mn-lt"/>
                <a:ea typeface="+mn-ea"/>
                <a:cs typeface="+mn-cs"/>
              </a:rPr>
              <a:t>Accommodation of needs </a:t>
            </a:r>
          </a:p>
          <a:p>
            <a:pPr lvl="0"/>
            <a:r>
              <a:rPr lang="en-US" sz="1200" kern="1200" dirty="0">
                <a:solidFill>
                  <a:schemeClr val="tx1"/>
                </a:solidFill>
                <a:effectLst/>
                <a:latin typeface="+mn-lt"/>
                <a:ea typeface="+mn-ea"/>
                <a:cs typeface="+mn-cs"/>
              </a:rPr>
              <a:t>Participate in activities</a:t>
            </a:r>
          </a:p>
          <a:p>
            <a:pPr lvl="0"/>
            <a:r>
              <a:rPr lang="en-US" sz="1200" kern="1200" dirty="0">
                <a:solidFill>
                  <a:schemeClr val="tx1"/>
                </a:solidFill>
                <a:effectLst/>
                <a:latin typeface="+mn-lt"/>
                <a:ea typeface="+mn-ea"/>
                <a:cs typeface="+mn-cs"/>
              </a:rPr>
              <a:t>Be free from discrimination</a:t>
            </a:r>
          </a:p>
          <a:p>
            <a:pPr lvl="0"/>
            <a:r>
              <a:rPr lang="en-US" sz="1200" kern="1200" dirty="0">
                <a:solidFill>
                  <a:schemeClr val="tx1"/>
                </a:solidFill>
                <a:effectLst/>
                <a:latin typeface="+mn-lt"/>
                <a:ea typeface="+mn-ea"/>
                <a:cs typeface="+mn-cs"/>
              </a:rPr>
              <a:t>Exercise his/her rights, wishes and preferences without interference, coercion, discrimination or reprisal </a:t>
            </a:r>
          </a:p>
          <a:p>
            <a:pPr lvl="0"/>
            <a:r>
              <a:rPr lang="en-US" sz="1200" kern="1200" dirty="0">
                <a:solidFill>
                  <a:schemeClr val="tx1"/>
                </a:solidFill>
                <a:effectLst/>
                <a:latin typeface="+mn-lt"/>
                <a:ea typeface="+mn-ea"/>
                <a:cs typeface="+mn-cs"/>
              </a:rPr>
              <a:t>Be free from abuse and neglect</a:t>
            </a:r>
          </a:p>
          <a:p>
            <a:pPr lvl="0"/>
            <a:r>
              <a:rPr lang="en-US" sz="1200" kern="1200" dirty="0">
                <a:solidFill>
                  <a:schemeClr val="tx1"/>
                </a:solidFill>
                <a:effectLst/>
                <a:latin typeface="+mn-lt"/>
                <a:ea typeface="+mn-ea"/>
                <a:cs typeface="+mn-cs"/>
              </a:rPr>
              <a:t>Be free from restraints </a:t>
            </a:r>
          </a:p>
          <a:p>
            <a:pPr lvl="0"/>
            <a:r>
              <a:rPr lang="en-US" sz="1200" kern="1200" dirty="0">
                <a:solidFill>
                  <a:schemeClr val="tx1"/>
                </a:solidFill>
                <a:effectLst/>
                <a:latin typeface="+mn-lt"/>
                <a:ea typeface="+mn-ea"/>
                <a:cs typeface="+mn-cs"/>
              </a:rPr>
              <a:t>Able to make needs known</a:t>
            </a:r>
          </a:p>
          <a:p>
            <a:pPr lvl="0"/>
            <a:r>
              <a:rPr lang="en-US" sz="1200" kern="1200" dirty="0">
                <a:solidFill>
                  <a:schemeClr val="tx1"/>
                </a:solidFill>
                <a:effectLst/>
                <a:latin typeface="+mn-lt"/>
                <a:ea typeface="+mn-ea"/>
                <a:cs typeface="+mn-cs"/>
              </a:rPr>
              <a:t>Make complaints/grievances </a:t>
            </a:r>
          </a:p>
          <a:p>
            <a:pPr lvl="0"/>
            <a:r>
              <a:rPr lang="en-US" sz="1200" kern="1200" dirty="0">
                <a:solidFill>
                  <a:schemeClr val="tx1"/>
                </a:solidFill>
                <a:effectLst/>
                <a:latin typeface="+mn-lt"/>
                <a:ea typeface="+mn-ea"/>
                <a:cs typeface="+mn-cs"/>
              </a:rPr>
              <a:t>Right to designate a representative in accordance to law and regulations</a:t>
            </a:r>
          </a:p>
          <a:p>
            <a:pPr lvl="0"/>
            <a:r>
              <a:rPr lang="en-US" sz="1200" kern="1200" dirty="0">
                <a:solidFill>
                  <a:schemeClr val="tx1"/>
                </a:solidFill>
                <a:effectLst/>
                <a:latin typeface="+mn-lt"/>
                <a:ea typeface="+mn-ea"/>
                <a:cs typeface="+mn-cs"/>
              </a:rPr>
              <a:t>Informed of and participate in care planning process</a:t>
            </a:r>
          </a:p>
          <a:p>
            <a:pPr lvl="0"/>
            <a:r>
              <a:rPr lang="en-US" sz="1200" kern="1200" dirty="0">
                <a:solidFill>
                  <a:schemeClr val="tx1"/>
                </a:solidFill>
                <a:effectLst/>
                <a:latin typeface="+mn-lt"/>
                <a:ea typeface="+mn-ea"/>
                <a:cs typeface="+mn-cs"/>
              </a:rPr>
              <a:t>Informed of and participate in medical treatment  </a:t>
            </a:r>
          </a:p>
          <a:p>
            <a:pPr lvl="0"/>
            <a:r>
              <a:rPr lang="en-US" sz="1200" kern="1200" dirty="0">
                <a:solidFill>
                  <a:schemeClr val="tx1"/>
                </a:solidFill>
                <a:effectLst/>
                <a:latin typeface="+mn-lt"/>
                <a:ea typeface="+mn-ea"/>
                <a:cs typeface="+mn-cs"/>
              </a:rPr>
              <a:t>Informed in language of understanding total health status </a:t>
            </a:r>
          </a:p>
          <a:p>
            <a:pPr lvl="0"/>
            <a:r>
              <a:rPr lang="en-US" sz="1200" kern="1200" dirty="0">
                <a:solidFill>
                  <a:schemeClr val="tx1"/>
                </a:solidFill>
                <a:effectLst/>
                <a:latin typeface="+mn-lt"/>
                <a:ea typeface="+mn-ea"/>
                <a:cs typeface="+mn-cs"/>
              </a:rPr>
              <a:t>Informed of changes in care and plan </a:t>
            </a:r>
          </a:p>
          <a:p>
            <a:pPr lvl="0"/>
            <a:r>
              <a:rPr lang="en-US" sz="1200" kern="1200" dirty="0">
                <a:solidFill>
                  <a:schemeClr val="tx1"/>
                </a:solidFill>
                <a:effectLst/>
                <a:latin typeface="+mn-lt"/>
                <a:ea typeface="+mn-ea"/>
                <a:cs typeface="+mn-cs"/>
              </a:rPr>
              <a:t>Incorporate personal and cultural preferences </a:t>
            </a:r>
          </a:p>
          <a:p>
            <a:pPr lvl="0"/>
            <a:r>
              <a:rPr lang="en-US" sz="1200" kern="1200" dirty="0">
                <a:solidFill>
                  <a:schemeClr val="tx1"/>
                </a:solidFill>
                <a:effectLst/>
                <a:latin typeface="+mn-lt"/>
                <a:ea typeface="+mn-ea"/>
                <a:cs typeface="+mn-cs"/>
              </a:rPr>
              <a:t>Informed of risks and benefits </a:t>
            </a:r>
          </a:p>
          <a:p>
            <a:pPr lvl="0"/>
            <a:r>
              <a:rPr lang="en-US" sz="1200" kern="1200" dirty="0">
                <a:solidFill>
                  <a:schemeClr val="tx1"/>
                </a:solidFill>
                <a:effectLst/>
                <a:latin typeface="+mn-lt"/>
                <a:ea typeface="+mn-ea"/>
                <a:cs typeface="+mn-cs"/>
              </a:rPr>
              <a:t>Right to request, refuse and/or discontinue treatment as well as experimental research</a:t>
            </a:r>
          </a:p>
          <a:p>
            <a:pPr lvl="0"/>
            <a:r>
              <a:rPr lang="en-US" sz="1200" kern="1200" dirty="0">
                <a:solidFill>
                  <a:schemeClr val="tx1"/>
                </a:solidFill>
                <a:effectLst/>
                <a:latin typeface="+mn-lt"/>
                <a:ea typeface="+mn-ea"/>
                <a:cs typeface="+mn-cs"/>
              </a:rPr>
              <a:t>Able to formulate an advance directive</a:t>
            </a:r>
          </a:p>
          <a:p>
            <a:pPr lvl="0"/>
            <a:r>
              <a:rPr lang="en-US" sz="1200" kern="1200" dirty="0">
                <a:solidFill>
                  <a:schemeClr val="tx1"/>
                </a:solidFill>
                <a:effectLst/>
                <a:latin typeface="+mn-lt"/>
                <a:ea typeface="+mn-ea"/>
                <a:cs typeface="+mn-cs"/>
              </a:rPr>
              <a:t>Notification of representative </a:t>
            </a:r>
          </a:p>
          <a:p>
            <a:pPr lvl="0"/>
            <a:r>
              <a:rPr lang="en-US" sz="1200" kern="1200" dirty="0">
                <a:solidFill>
                  <a:schemeClr val="tx1"/>
                </a:solidFill>
                <a:effectLst/>
                <a:latin typeface="+mn-lt"/>
                <a:ea typeface="+mn-ea"/>
                <a:cs typeface="+mn-cs"/>
              </a:rPr>
              <a:t>Privacy</a:t>
            </a:r>
          </a:p>
          <a:p>
            <a:pPr lvl="0"/>
            <a:r>
              <a:rPr lang="en-US" sz="1200" kern="1200" dirty="0">
                <a:solidFill>
                  <a:schemeClr val="tx1"/>
                </a:solidFill>
                <a:effectLst/>
                <a:latin typeface="+mn-lt"/>
                <a:ea typeface="+mn-ea"/>
                <a:cs typeface="+mn-cs"/>
              </a:rPr>
              <a:t>Visitors </a:t>
            </a:r>
          </a:p>
          <a:p>
            <a:pPr lvl="0"/>
            <a:r>
              <a:rPr lang="en-US" sz="1200" kern="1200" dirty="0">
                <a:solidFill>
                  <a:schemeClr val="tx1"/>
                </a:solidFill>
                <a:effectLst/>
                <a:latin typeface="+mn-lt"/>
                <a:ea typeface="+mn-ea"/>
                <a:cs typeface="+mn-cs"/>
              </a:rPr>
              <a:t>Participate in resident groups </a:t>
            </a:r>
          </a:p>
          <a:p>
            <a:pPr lvl="0"/>
            <a:r>
              <a:rPr lang="en-US" sz="1200" kern="1200" dirty="0">
                <a:solidFill>
                  <a:schemeClr val="tx1"/>
                </a:solidFill>
                <a:effectLst/>
                <a:latin typeface="+mn-lt"/>
                <a:ea typeface="+mn-ea"/>
                <a:cs typeface="+mn-cs"/>
              </a:rPr>
              <a:t>Manage money</a:t>
            </a:r>
          </a:p>
          <a:p>
            <a:pPr lvl="0"/>
            <a:r>
              <a:rPr lang="en-US" sz="1200" kern="1200" dirty="0">
                <a:solidFill>
                  <a:schemeClr val="tx1"/>
                </a:solidFill>
                <a:effectLst/>
                <a:latin typeface="+mn-lt"/>
                <a:ea typeface="+mn-ea"/>
                <a:cs typeface="+mn-cs"/>
              </a:rPr>
              <a:t>Manage correspondences </a:t>
            </a:r>
          </a:p>
          <a:p>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a:t>
            </a:fld>
            <a:endParaRPr lang="en-US" dirty="0"/>
          </a:p>
        </p:txBody>
      </p:sp>
    </p:spTree>
    <p:extLst>
      <p:ext uri="{BB962C8B-B14F-4D97-AF65-F5344CB8AC3E}">
        <p14:creationId xmlns:p14="http://schemas.microsoft.com/office/powerpoint/2010/main" val="14917219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Describe your role and how you would protect residents privacy:  </a:t>
            </a:r>
          </a:p>
          <a:p>
            <a:pPr lvl="0"/>
            <a:r>
              <a:rPr lang="en-US" sz="1200" kern="1200" dirty="0">
                <a:solidFill>
                  <a:schemeClr val="tx1"/>
                </a:solidFill>
                <a:effectLst/>
                <a:latin typeface="+mn-lt"/>
                <a:ea typeface="+mn-ea"/>
                <a:cs typeface="+mn-cs"/>
              </a:rPr>
              <a:t>Phone calls</a:t>
            </a:r>
          </a:p>
          <a:p>
            <a:pPr lvl="0"/>
            <a:r>
              <a:rPr lang="en-US" sz="1200" kern="1200" dirty="0">
                <a:solidFill>
                  <a:schemeClr val="tx1"/>
                </a:solidFill>
                <a:effectLst/>
                <a:latin typeface="+mn-lt"/>
                <a:ea typeface="+mn-ea"/>
                <a:cs typeface="+mn-cs"/>
              </a:rPr>
              <a:t>Meetings and attendance</a:t>
            </a:r>
          </a:p>
          <a:p>
            <a:pPr lvl="0"/>
            <a:r>
              <a:rPr lang="en-US" sz="1200" kern="1200" dirty="0">
                <a:solidFill>
                  <a:schemeClr val="tx1"/>
                </a:solidFill>
                <a:effectLst/>
                <a:latin typeface="+mn-lt"/>
                <a:ea typeface="+mn-ea"/>
                <a:cs typeface="+mn-cs"/>
              </a:rPr>
              <a:t>Visitors</a:t>
            </a:r>
          </a:p>
          <a:p>
            <a:pPr lvl="0"/>
            <a:r>
              <a:rPr lang="en-US" sz="1200" kern="1200" dirty="0">
                <a:solidFill>
                  <a:schemeClr val="tx1"/>
                </a:solidFill>
                <a:effectLst/>
                <a:latin typeface="+mn-lt"/>
                <a:ea typeface="+mn-ea"/>
                <a:cs typeface="+mn-cs"/>
              </a:rPr>
              <a:t>Roommates</a:t>
            </a:r>
          </a:p>
          <a:p>
            <a:r>
              <a:rPr lang="en-US" sz="1200" kern="1200" dirty="0">
                <a:solidFill>
                  <a:schemeClr val="tx1"/>
                </a:solidFill>
                <a:effectLst/>
                <a:latin typeface="+mn-lt"/>
                <a:ea typeface="+mn-ea"/>
                <a:cs typeface="+mn-cs"/>
              </a:rPr>
              <a:t>Medical status</a:t>
            </a:r>
            <a:endParaRPr lang="en-US" dirty="0"/>
          </a:p>
          <a:p>
            <a:endParaRPr lang="en-US" dirty="0"/>
          </a:p>
          <a:p>
            <a:r>
              <a:rPr lang="en-US" dirty="0"/>
              <a:t>Right to Privacy • Regarding personal, financial, and medical affairs • Private and unrestricted communication with any person of their choice • During treatment and care of personal needs </a:t>
            </a:r>
          </a:p>
        </p:txBody>
      </p:sp>
      <p:sp>
        <p:nvSpPr>
          <p:cNvPr id="4" name="Slide Number Placeholder 3"/>
          <p:cNvSpPr>
            <a:spLocks noGrp="1"/>
          </p:cNvSpPr>
          <p:nvPr>
            <p:ph type="sldNum" sz="quarter" idx="5"/>
          </p:nvPr>
        </p:nvSpPr>
        <p:spPr/>
        <p:txBody>
          <a:bodyPr/>
          <a:lstStyle/>
          <a:p>
            <a:fld id="{640EFB6F-2E6B-49DF-B9D1-FCCC23D65BEF}" type="slidenum">
              <a:rPr lang="en-US" smtClean="0"/>
              <a:t>20</a:t>
            </a:fld>
            <a:endParaRPr lang="en-US" dirty="0"/>
          </a:p>
        </p:txBody>
      </p:sp>
    </p:spTree>
    <p:extLst>
      <p:ext uri="{BB962C8B-B14F-4D97-AF65-F5344CB8AC3E}">
        <p14:creationId xmlns:p14="http://schemas.microsoft.com/office/powerpoint/2010/main" val="13415400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with staff:</a:t>
            </a:r>
          </a:p>
          <a:p>
            <a:endParaRPr lang="en-US" dirty="0"/>
          </a:p>
          <a:p>
            <a:r>
              <a:rPr lang="en-US" dirty="0"/>
              <a:t>P&amp;P</a:t>
            </a:r>
          </a:p>
          <a:p>
            <a:r>
              <a:rPr lang="en-US" dirty="0"/>
              <a:t>Department specific</a:t>
            </a:r>
          </a:p>
          <a:p>
            <a:r>
              <a:rPr lang="en-US" dirty="0"/>
              <a:t>Abuse!!!</a:t>
            </a:r>
          </a:p>
          <a:p>
            <a:r>
              <a:rPr lang="en-US" dirty="0"/>
              <a:t>Postings and Locations</a:t>
            </a:r>
          </a:p>
          <a:p>
            <a:r>
              <a:rPr lang="en-US" dirty="0"/>
              <a:t>Promote and support rights</a:t>
            </a:r>
          </a:p>
          <a:p>
            <a:r>
              <a:rPr lang="en-US" dirty="0"/>
              <a:t>Their role in the process</a:t>
            </a:r>
          </a:p>
          <a:p>
            <a:endParaRPr lang="en-US" dirty="0"/>
          </a:p>
        </p:txBody>
      </p:sp>
      <p:sp>
        <p:nvSpPr>
          <p:cNvPr id="4" name="Slide Number Placeholder 3"/>
          <p:cNvSpPr>
            <a:spLocks noGrp="1"/>
          </p:cNvSpPr>
          <p:nvPr>
            <p:ph type="sldNum" sz="quarter" idx="5"/>
          </p:nvPr>
        </p:nvSpPr>
        <p:spPr/>
        <p:txBody>
          <a:bodyPr/>
          <a:lstStyle/>
          <a:p>
            <a:fld id="{640EFB6F-2E6B-49DF-B9D1-FCCC23D65BEF}" type="slidenum">
              <a:rPr lang="en-US" smtClean="0"/>
              <a:t>21</a:t>
            </a:fld>
            <a:endParaRPr lang="en-US" dirty="0"/>
          </a:p>
        </p:txBody>
      </p:sp>
    </p:spTree>
    <p:extLst>
      <p:ext uri="{BB962C8B-B14F-4D97-AF65-F5344CB8AC3E}">
        <p14:creationId xmlns:p14="http://schemas.microsoft.com/office/powerpoint/2010/main" val="30607090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response to these regulations includes:</a:t>
            </a:r>
          </a:p>
          <a:p>
            <a:endParaRPr lang="en-US" dirty="0"/>
          </a:p>
          <a:p>
            <a:r>
              <a:rPr lang="en-US" dirty="0"/>
              <a:t>Understand</a:t>
            </a:r>
            <a:r>
              <a:rPr lang="en-US" baseline="0" dirty="0"/>
              <a:t> – understanding the regulations regarding Resident Rights Todays training will walked us through the regulations and our roles and responsibilities. </a:t>
            </a:r>
          </a:p>
          <a:p>
            <a:r>
              <a:rPr lang="en-US" baseline="0" dirty="0"/>
              <a:t>Inform –  ALL staff will be informed and know of resident rights, how we promote them and support our residents   as well as our individual roles and responsibilities </a:t>
            </a:r>
          </a:p>
          <a:p>
            <a:r>
              <a:rPr lang="en-US" baseline="0" dirty="0"/>
              <a:t>Limitations and Concerns – we will discuss how we handle any limitations and concerns</a:t>
            </a:r>
          </a:p>
          <a:p>
            <a:r>
              <a:rPr lang="en-US" baseline="0" dirty="0"/>
              <a:t>Monitor – we will monitor our policy and outcomes  via our QAPI program as applicable </a:t>
            </a:r>
          </a:p>
          <a:p>
            <a:endParaRPr lang="en-US" dirty="0"/>
          </a:p>
        </p:txBody>
      </p:sp>
      <p:sp>
        <p:nvSpPr>
          <p:cNvPr id="4" name="Slide Number Placeholder 3"/>
          <p:cNvSpPr>
            <a:spLocks noGrp="1"/>
          </p:cNvSpPr>
          <p:nvPr>
            <p:ph type="sldNum" sz="quarter" idx="10"/>
          </p:nvPr>
        </p:nvSpPr>
        <p:spPr/>
        <p:txBody>
          <a:bodyPr/>
          <a:lstStyle/>
          <a:p>
            <a:fld id="{62583AE9-5228-4641-AE46-DAC04049BDD6}" type="slidenum">
              <a:rPr lang="en-US" smtClean="0"/>
              <a:pPr/>
              <a:t>22</a:t>
            </a:fld>
            <a:endParaRPr lang="en-US" dirty="0"/>
          </a:p>
        </p:txBody>
      </p:sp>
    </p:spTree>
    <p:extLst>
      <p:ext uri="{BB962C8B-B14F-4D97-AF65-F5344CB8AC3E}">
        <p14:creationId xmlns:p14="http://schemas.microsoft.com/office/powerpoint/2010/main" val="5075364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Summarize the overall training with the team.  </a:t>
            </a:r>
          </a:p>
        </p:txBody>
      </p:sp>
      <p:sp>
        <p:nvSpPr>
          <p:cNvPr id="4" name="Slide Number Placeholder 3"/>
          <p:cNvSpPr>
            <a:spLocks noGrp="1"/>
          </p:cNvSpPr>
          <p:nvPr>
            <p:ph type="sldNum" sz="quarter" idx="5"/>
          </p:nvPr>
        </p:nvSpPr>
        <p:spPr/>
        <p:txBody>
          <a:bodyPr/>
          <a:lstStyle/>
          <a:p>
            <a:fld id="{62583AE9-5228-4641-AE46-DAC04049BDD6}" type="slidenum">
              <a:rPr lang="en-US" smtClean="0"/>
              <a:pPr/>
              <a:t>23</a:t>
            </a:fld>
            <a:endParaRPr lang="en-US" dirty="0"/>
          </a:p>
        </p:txBody>
      </p:sp>
    </p:spTree>
    <p:extLst>
      <p:ext uri="{BB962C8B-B14F-4D97-AF65-F5344CB8AC3E}">
        <p14:creationId xmlns:p14="http://schemas.microsoft.com/office/powerpoint/2010/main" val="3147903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24</a:t>
            </a:fld>
            <a:endParaRPr lang="en-US" dirty="0"/>
          </a:p>
        </p:txBody>
      </p:sp>
    </p:spTree>
    <p:extLst>
      <p:ext uri="{BB962C8B-B14F-4D97-AF65-F5344CB8AC3E}">
        <p14:creationId xmlns:p14="http://schemas.microsoft.com/office/powerpoint/2010/main" val="311431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Resident rights regulations encompass a large section of the Requirements of Participation for long term care facilities.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3</a:t>
            </a:fld>
            <a:endParaRPr lang="en-US" dirty="0"/>
          </a:p>
        </p:txBody>
      </p:sp>
    </p:spTree>
    <p:extLst>
      <p:ext uri="{BB962C8B-B14F-4D97-AF65-F5344CB8AC3E}">
        <p14:creationId xmlns:p14="http://schemas.microsoft.com/office/powerpoint/2010/main" val="36921416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Nursing home residents have certain rights and protections under Federal and state law that help ensure they get the care and services they need.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They have the right to be informed, make their own decisions, and have their personal information kept private. </a:t>
            </a:r>
          </a:p>
          <a:p>
            <a:r>
              <a:rPr lang="en-US" sz="1200" b="0" i="0" u="none" strike="noStrike" kern="1200" baseline="0" dirty="0">
                <a:solidFill>
                  <a:schemeClr val="tx1"/>
                </a:solidFill>
                <a:latin typeface="+mn-lt"/>
                <a:ea typeface="+mn-ea"/>
                <a:cs typeface="+mn-cs"/>
              </a:rPr>
              <a:t>The nursing home must tell them about these rights and explain them in writing in a language that they understand.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We must also explain in writing how a resident  should act and what they are responsible for while in the nursing home. Done at admission as well as during their stay.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It is acknowledged in writing </a:t>
            </a:r>
          </a:p>
          <a:p>
            <a:r>
              <a:rPr lang="en-US" sz="1200" b="0" i="0" u="none" strike="noStrike" kern="1200" baseline="0" dirty="0">
                <a:solidFill>
                  <a:schemeClr val="tx1"/>
                </a:solidFill>
                <a:latin typeface="+mn-lt"/>
                <a:ea typeface="+mn-ea"/>
                <a:cs typeface="+mn-cs"/>
              </a:rPr>
              <a:t>At a minimum, Federal law specifies that nursing homes must protect and promote the following rights of each resident. </a:t>
            </a:r>
            <a:endParaRPr lang="en-US" dirty="0"/>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4</a:t>
            </a:fld>
            <a:endParaRPr lang="en-US" dirty="0"/>
          </a:p>
        </p:txBody>
      </p:sp>
    </p:spTree>
    <p:extLst>
      <p:ext uri="{BB962C8B-B14F-4D97-AF65-F5344CB8AC3E}">
        <p14:creationId xmlns:p14="http://schemas.microsoft.com/office/powerpoint/2010/main" val="1678913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a large number of F Tags that focus in on resident rights – lets review the list.  We will then discuss the overall premise of these Ftags and our roles and responsibilities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5</a:t>
            </a:fld>
            <a:endParaRPr lang="en-US" dirty="0"/>
          </a:p>
        </p:txBody>
      </p:sp>
    </p:spTree>
    <p:extLst>
      <p:ext uri="{BB962C8B-B14F-4D97-AF65-F5344CB8AC3E}">
        <p14:creationId xmlns:p14="http://schemas.microsoft.com/office/powerpoint/2010/main" val="30352763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a large number of F Tags that focus in on resident rights – lets review the list.  We will then discuss the overall premise of these F tags and our roles and responsibilities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6</a:t>
            </a:fld>
            <a:endParaRPr lang="en-US" dirty="0"/>
          </a:p>
        </p:txBody>
      </p:sp>
    </p:spTree>
    <p:extLst>
      <p:ext uri="{BB962C8B-B14F-4D97-AF65-F5344CB8AC3E}">
        <p14:creationId xmlns:p14="http://schemas.microsoft.com/office/powerpoint/2010/main" val="3117467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a large number of F Tags that focus in on resident rights – lets review the list.  We will then discuss the overall premise of these Ftags and our roles and responsibilities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7</a:t>
            </a:fld>
            <a:endParaRPr lang="en-US" dirty="0"/>
          </a:p>
        </p:txBody>
      </p:sp>
    </p:spTree>
    <p:extLst>
      <p:ext uri="{BB962C8B-B14F-4D97-AF65-F5344CB8AC3E}">
        <p14:creationId xmlns:p14="http://schemas.microsoft.com/office/powerpoint/2010/main" val="2020535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a large number of F Tags that focus in on resident rights – lets review the list.  We will then discuss the overall premise of these Ftags and our roles and responsibilities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8</a:t>
            </a:fld>
            <a:endParaRPr lang="en-US" dirty="0"/>
          </a:p>
        </p:txBody>
      </p:sp>
    </p:spTree>
    <p:extLst>
      <p:ext uri="{BB962C8B-B14F-4D97-AF65-F5344CB8AC3E}">
        <p14:creationId xmlns:p14="http://schemas.microsoft.com/office/powerpoint/2010/main" val="36199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Right to Self-Determination • Choice of activities, schedules, health care, and providers, including attending physician • Reasonable accommodation of needs and preferences • Participate in developing and implementing a person-centered plan of care that incorporates personal and cultural preferences • Choice about designating a representative to exercise his or her rights • Organize and participate in resident and family groups • Request, refuse, and/or discontinue treatment</a:t>
            </a:r>
          </a:p>
          <a:p>
            <a:endParaRPr lang="en-US" dirty="0"/>
          </a:p>
          <a:p>
            <a:r>
              <a:rPr lang="en-US" dirty="0"/>
              <a:t>Discuss how we can promote independence and self determination </a:t>
            </a:r>
          </a:p>
          <a:p>
            <a:endParaRPr lang="en-US" dirty="0"/>
          </a:p>
        </p:txBody>
      </p:sp>
      <p:sp>
        <p:nvSpPr>
          <p:cNvPr id="4" name="Slide Number Placeholder 3"/>
          <p:cNvSpPr>
            <a:spLocks noGrp="1"/>
          </p:cNvSpPr>
          <p:nvPr>
            <p:ph type="sldNum" sz="quarter" idx="5"/>
          </p:nvPr>
        </p:nvSpPr>
        <p:spPr/>
        <p:txBody>
          <a:bodyPr/>
          <a:lstStyle/>
          <a:p>
            <a:fld id="{62583AE9-5228-4641-AE46-DAC04049BDD6}" type="slidenum">
              <a:rPr lang="en-US" smtClean="0"/>
              <a:pPr/>
              <a:t>9</a:t>
            </a:fld>
            <a:endParaRPr lang="en-US" dirty="0"/>
          </a:p>
        </p:txBody>
      </p:sp>
    </p:spTree>
    <p:extLst>
      <p:ext uri="{BB962C8B-B14F-4D97-AF65-F5344CB8AC3E}">
        <p14:creationId xmlns:p14="http://schemas.microsoft.com/office/powerpoint/2010/main" val="1625690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6" name="Picture 5">
            <a:extLst>
              <a:ext uri="{FF2B5EF4-FFF2-40B4-BE49-F238E27FC236}">
                <a16:creationId xmlns:a16="http://schemas.microsoft.com/office/drawing/2014/main" id="{0E9803A5-EFA6-40DB-8FA8-E6D66769911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11574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A85B469-5187-4EC5-A46A-5246E39C36E9}"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85BCF9A2-57A2-4F96-9C6C-1ADAD7F00E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5223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9EDD955-D679-42C0-8C7E-F3F25ECF904E}" type="datetime1">
              <a:rPr lang="en-US" smtClean="0">
                <a:solidFill>
                  <a:prstClr val="black"/>
                </a:solidFill>
              </a:rPr>
              <a:t>5/13/2019</a:t>
            </a:fld>
            <a:endParaRPr lang="en-US" dirty="0">
              <a:solidFill>
                <a:prstClr val="black"/>
              </a:solidFill>
            </a:endParaRP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792204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E55542-2A52-46FD-A5AC-DD17EE18F3A6}"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7" name="Picture 6">
            <a:extLst>
              <a:ext uri="{FF2B5EF4-FFF2-40B4-BE49-F238E27FC236}">
                <a16:creationId xmlns:a16="http://schemas.microsoft.com/office/drawing/2014/main" id="{936C90E5-F9D5-43CD-A0C4-5626FCC60FD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6914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A13C75C-1DD4-4EFB-96F4-CD016AE835F6}"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BF4F55C6-B0BC-4894-9D4B-6156D6A400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191890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81A95B-B40D-432F-BDE3-0F0C037B57E3}" type="datetime1">
              <a:rPr lang="en-US" smtClean="0">
                <a:solidFill>
                  <a:prstClr val="black"/>
                </a:solidFill>
              </a:rPr>
              <a:t>5/13/2019</a:t>
            </a:fld>
            <a:endParaRPr lang="en-US" dirty="0">
              <a:solidFill>
                <a:prstClr val="black"/>
              </a:solidFill>
            </a:endParaRPr>
          </a:p>
        </p:txBody>
      </p:sp>
      <p:sp>
        <p:nvSpPr>
          <p:cNvPr id="9" name="Slide Number Placeholder 8"/>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588275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045820-4DB1-4339-8AEB-7BCAF0FDFEA8}" type="datetime1">
              <a:rPr lang="en-US" smtClean="0">
                <a:solidFill>
                  <a:prstClr val="black"/>
                </a:solidFill>
              </a:rPr>
              <a:t>5/13/2019</a:t>
            </a:fld>
            <a:endParaRPr lang="en-US" dirty="0">
              <a:solidFill>
                <a:prstClr val="black"/>
              </a:solidFill>
            </a:endParaRPr>
          </a:p>
        </p:txBody>
      </p:sp>
      <p:sp>
        <p:nvSpPr>
          <p:cNvPr id="5" name="Slide Number Placeholder 4"/>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6" name="Picture 5">
            <a:extLst>
              <a:ext uri="{FF2B5EF4-FFF2-40B4-BE49-F238E27FC236}">
                <a16:creationId xmlns:a16="http://schemas.microsoft.com/office/drawing/2014/main" id="{AC2DFD05-C655-4D1F-9BA0-23752AA6F6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361453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1124-85F9-448D-B3E4-AC9E07F4E290}" type="datetime1">
              <a:rPr lang="en-US" smtClean="0">
                <a:solidFill>
                  <a:prstClr val="black"/>
                </a:solidFill>
              </a:rPr>
              <a:t>5/13/2019</a:t>
            </a:fld>
            <a:endParaRPr lang="en-US" dirty="0">
              <a:solidFill>
                <a:prstClr val="black"/>
              </a:solidFill>
            </a:endParaRPr>
          </a:p>
        </p:txBody>
      </p:sp>
      <p:sp>
        <p:nvSpPr>
          <p:cNvPr id="4" name="Slide Number Placeholder 3"/>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5" name="Picture 4">
            <a:extLst>
              <a:ext uri="{FF2B5EF4-FFF2-40B4-BE49-F238E27FC236}">
                <a16:creationId xmlns:a16="http://schemas.microsoft.com/office/drawing/2014/main" id="{419BB5C9-FC73-4804-861F-DD93BDDC4C0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981344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9F4AF-83BA-4844-90A6-1A2537F102CC}"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09849B57-4B73-4165-9059-71076BC7548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2193369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2FF0AA6-727A-4116-83EB-06F1397B9832}" type="datetime1">
              <a:rPr lang="en-US" smtClean="0">
                <a:solidFill>
                  <a:prstClr val="black"/>
                </a:solidFill>
              </a:rPr>
              <a:t>5/13/2019</a:t>
            </a:fld>
            <a:endParaRPr lang="en-US" dirty="0">
              <a:solidFill>
                <a:prstClr val="black"/>
              </a:solidFill>
            </a:endParaRPr>
          </a:p>
        </p:txBody>
      </p:sp>
      <p:sp>
        <p:nvSpPr>
          <p:cNvPr id="7" name="Slide Number Placeholder 6"/>
          <p:cNvSpPr>
            <a:spLocks noGrp="1"/>
          </p:cNvSpPr>
          <p:nvPr>
            <p:ph type="sldNum" sz="quarter" idx="12"/>
          </p:nvPr>
        </p:nvSpPr>
        <p:spPr/>
        <p:txBody>
          <a:bodyPr/>
          <a:lstStyle/>
          <a:p>
            <a:fld id="{8ED21966-C764-4C40-97C3-3CEDFB59A7F5}" type="slidenum">
              <a:rPr lang="en-US" smtClean="0">
                <a:solidFill>
                  <a:prstClr val="black"/>
                </a:solidFill>
              </a:rPr>
              <a:pPr/>
              <a:t>‹#›</a:t>
            </a:fld>
            <a:endParaRPr lang="en-US" dirty="0">
              <a:solidFill>
                <a:prstClr val="black"/>
              </a:solidFill>
            </a:endParaRPr>
          </a:p>
        </p:txBody>
      </p:sp>
      <p:pic>
        <p:nvPicPr>
          <p:cNvPr id="8" name="Picture 7">
            <a:extLst>
              <a:ext uri="{FF2B5EF4-FFF2-40B4-BE49-F238E27FC236}">
                <a16:creationId xmlns:a16="http://schemas.microsoft.com/office/drawing/2014/main" id="{9DEE8811-35E9-4324-BED5-D8D232F364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638113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file:///S:\CREATIVE_SERVICES\LeadingAge%20Collateral\LeadingAge%20PowerPoint\2017%20PPTs\PPT%20images\LeadingAge_PMS%20Cool%20Grey%2011.jp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EA25747C-6F3A-4B6F-85EC-0F505796E425}" type="datetime1">
              <a:rPr lang="en-US" smtClean="0">
                <a:solidFill>
                  <a:prstClr val="black"/>
                </a:solidFill>
              </a:rPr>
              <a:t>5/13/2019</a:t>
            </a:fld>
            <a:endParaRPr lang="en-US" dirty="0">
              <a:solidFill>
                <a:prstClr val="black"/>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8ED21966-C764-4C40-97C3-3CEDFB59A7F5}" type="slidenum">
              <a:rPr lang="en-US" smtClean="0">
                <a:solidFill>
                  <a:prstClr val="black"/>
                </a:solidFill>
              </a:rPr>
              <a:pPr/>
              <a:t>‹#›</a:t>
            </a:fld>
            <a:endParaRPr lang="en-US" dirty="0">
              <a:solidFill>
                <a:prstClr val="black"/>
              </a:solidFill>
            </a:endParaRPr>
          </a:p>
        </p:txBody>
      </p:sp>
      <p:pic>
        <p:nvPicPr>
          <p:cNvPr id="9" name="Picture 8"/>
          <p:cNvPicPr>
            <a:picLocks noChangeAspect="1"/>
          </p:cNvPicPr>
          <p:nvPr userDrawn="1"/>
        </p:nvPicPr>
        <p:blipFill>
          <a:blip r:embed="rId12" r:link="rId13" cstate="email">
            <a:extLst>
              <a:ext uri="{28A0092B-C50C-407E-A947-70E740481C1C}">
                <a14:useLocalDpi xmlns:a14="http://schemas.microsoft.com/office/drawing/2010/main"/>
              </a:ext>
            </a:extLst>
          </a:blip>
          <a:stretch>
            <a:fillRect/>
          </a:stretch>
        </p:blipFill>
        <p:spPr>
          <a:xfrm>
            <a:off x="6503377" y="6149609"/>
            <a:ext cx="2209800" cy="650896"/>
          </a:xfrm>
          <a:prstGeom prst="rect">
            <a:avLst/>
          </a:prstGeom>
        </p:spPr>
      </p:pic>
      <p:sp>
        <p:nvSpPr>
          <p:cNvPr id="7" name="TextBox 6"/>
          <p:cNvSpPr txBox="1"/>
          <p:nvPr userDrawn="1"/>
        </p:nvSpPr>
        <p:spPr>
          <a:xfrm>
            <a:off x="2514600" y="6356350"/>
            <a:ext cx="3962400" cy="323165"/>
          </a:xfrm>
          <a:prstGeom prst="rect">
            <a:avLst/>
          </a:prstGeom>
          <a:noFill/>
        </p:spPr>
        <p:txBody>
          <a:bodyPr wrap="square" rtlCol="0">
            <a:spAutoFit/>
          </a:bodyPr>
          <a:lstStyle/>
          <a:p>
            <a:pPr algn="ctr"/>
            <a:r>
              <a:rPr lang="en-US" sz="500" kern="1200" dirty="0">
                <a:solidFill>
                  <a:schemeClr val="tx1"/>
                </a:solidFill>
                <a:effectLst/>
                <a:latin typeface="Calibri" panose="020F0502020204030204" pitchFamily="34" charset="0"/>
                <a:ea typeface="+mn-ea"/>
                <a:cs typeface="Arial" charset="0"/>
              </a:rPr>
              <a:t>This document is for general informational purposes only.  </a:t>
            </a:r>
          </a:p>
          <a:p>
            <a:pPr algn="ctr"/>
            <a:r>
              <a:rPr lang="en-US" sz="500" kern="1200" dirty="0">
                <a:solidFill>
                  <a:schemeClr val="tx1"/>
                </a:solidFill>
                <a:effectLst/>
                <a:latin typeface="Calibri" panose="020F0502020204030204" pitchFamily="34" charset="0"/>
                <a:ea typeface="+mn-ea"/>
                <a:cs typeface="Arial" charset="0"/>
              </a:rPr>
              <a:t>It does not represent legal advice nor relied upon as supporting documentation or advice with CMS or other regulatory entities.</a:t>
            </a:r>
          </a:p>
          <a:p>
            <a:pPr algn="ctr"/>
            <a:r>
              <a:rPr lang="en-US" sz="500" kern="1200" dirty="0">
                <a:solidFill>
                  <a:schemeClr val="tx1"/>
                </a:solidFill>
                <a:effectLst/>
                <a:latin typeface="Calibri" panose="020F0502020204030204" pitchFamily="34" charset="0"/>
                <a:ea typeface="+mn-ea"/>
                <a:cs typeface="Arial" charset="0"/>
              </a:rPr>
              <a:t>© Pathway Health Services, Inc. – All Rights Reserved – Copy with Permission Only </a:t>
            </a:r>
          </a:p>
        </p:txBody>
      </p:sp>
      <p:pic>
        <p:nvPicPr>
          <p:cNvPr id="10" name="Picture 9">
            <a:extLst>
              <a:ext uri="{FF2B5EF4-FFF2-40B4-BE49-F238E27FC236}">
                <a16:creationId xmlns:a16="http://schemas.microsoft.com/office/drawing/2014/main" id="{205A3798-5358-442B-B70A-09435E4DCF0D}"/>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457200" y="6069725"/>
            <a:ext cx="1981200" cy="708188"/>
          </a:xfrm>
          <a:prstGeom prst="rect">
            <a:avLst/>
          </a:prstGeom>
        </p:spPr>
      </p:pic>
    </p:spTree>
    <p:extLst>
      <p:ext uri="{BB962C8B-B14F-4D97-AF65-F5344CB8AC3E}">
        <p14:creationId xmlns:p14="http://schemas.microsoft.com/office/powerpoint/2010/main" val="1303961687"/>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cms.gov/medicare/provider-enrollment-and-certification/guidanceforlawsandregulations/nursing-homes.html" TargetMode="External"/><Relationship Id="rId2" Type="http://schemas.openxmlformats.org/officeDocument/2006/relationships/hyperlink" Target="https://www.cms.gov/Regulations-and-Guidance/Guidance/Manuals/downloads/som107ap_pp_guidelines_ltcf.pdf" TargetMode="External"/><Relationship Id="rId1" Type="http://schemas.openxmlformats.org/officeDocument/2006/relationships/slideLayout" Target="../slideLayouts/slideLayout2.xml"/><Relationship Id="rId4" Type="http://schemas.openxmlformats.org/officeDocument/2006/relationships/hyperlink" Target="https://www.cms.gov/Medicare/Quality-Initiatives-Patient-Assessment-Instruments/NursingHomeQualityInits/MDS30RAIManual.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hyperlink" Target="https://www.cms.gov/Regulations-and-Guidance/Guidance/Manuals/downloads/som107ap_pp_guidelines_ltcf.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0"/>
            <a:ext cx="7772400" cy="1162050"/>
          </a:xfrm>
        </p:spPr>
        <p:txBody>
          <a:bodyPr>
            <a:normAutofit/>
          </a:bodyPr>
          <a:lstStyle/>
          <a:p>
            <a:r>
              <a:rPr lang="en-US" b="1" dirty="0">
                <a:solidFill>
                  <a:schemeClr val="bg1"/>
                </a:solidFill>
              </a:rPr>
              <a:t>Residents Rights Competency </a:t>
            </a:r>
          </a:p>
        </p:txBody>
      </p:sp>
      <p:sp>
        <p:nvSpPr>
          <p:cNvPr id="2" name="Subtitle 1"/>
          <p:cNvSpPr>
            <a:spLocks noGrp="1"/>
          </p:cNvSpPr>
          <p:nvPr>
            <p:ph type="subTitle" idx="1"/>
          </p:nvPr>
        </p:nvSpPr>
        <p:spPr>
          <a:xfrm>
            <a:off x="1371600" y="2457450"/>
            <a:ext cx="6400800" cy="914400"/>
          </a:xfrm>
        </p:spPr>
        <p:txBody>
          <a:bodyPr/>
          <a:lstStyle/>
          <a:p>
            <a:r>
              <a:rPr lang="en-US" dirty="0">
                <a:solidFill>
                  <a:schemeClr val="bg1"/>
                </a:solidFill>
                <a:latin typeface="+mj-lt"/>
              </a:rPr>
              <a:t>Staff Training </a:t>
            </a:r>
          </a:p>
        </p:txBody>
      </p:sp>
    </p:spTree>
    <p:extLst>
      <p:ext uri="{BB962C8B-B14F-4D97-AF65-F5344CB8AC3E}">
        <p14:creationId xmlns:p14="http://schemas.microsoft.com/office/powerpoint/2010/main" val="3509872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1870-1BA2-4849-9984-C07900AE8E76}"/>
              </a:ext>
            </a:extLst>
          </p:cNvPr>
          <p:cNvSpPr>
            <a:spLocks noGrp="1"/>
          </p:cNvSpPr>
          <p:nvPr>
            <p:ph type="title"/>
          </p:nvPr>
        </p:nvSpPr>
        <p:spPr/>
        <p:txBody>
          <a:bodyPr/>
          <a:lstStyle/>
          <a:p>
            <a:r>
              <a:rPr lang="en-US" dirty="0"/>
              <a:t>Resident Rights </a:t>
            </a:r>
          </a:p>
        </p:txBody>
      </p:sp>
      <p:sp>
        <p:nvSpPr>
          <p:cNvPr id="3" name="Content Placeholder 2">
            <a:extLst>
              <a:ext uri="{FF2B5EF4-FFF2-40B4-BE49-F238E27FC236}">
                <a16:creationId xmlns:a16="http://schemas.microsoft.com/office/drawing/2014/main" id="{CDF85F9F-24DC-42E8-885F-5E8E2186C1FC}"/>
              </a:ext>
            </a:extLst>
          </p:cNvPr>
          <p:cNvSpPr>
            <a:spLocks noGrp="1"/>
          </p:cNvSpPr>
          <p:nvPr>
            <p:ph idx="1"/>
          </p:nvPr>
        </p:nvSpPr>
        <p:spPr>
          <a:xfrm>
            <a:off x="3124200" y="1600200"/>
            <a:ext cx="5562600" cy="4525963"/>
          </a:xfrm>
        </p:spPr>
        <p:txBody>
          <a:bodyPr>
            <a:normAutofit fontScale="92500" lnSpcReduction="20000"/>
          </a:bodyPr>
          <a:lstStyle/>
          <a:p>
            <a:pPr marL="0" indent="0">
              <a:buNone/>
            </a:pPr>
            <a:r>
              <a:rPr lang="en-US" b="1" dirty="0"/>
              <a:t>Treat with Dignity and Respect </a:t>
            </a:r>
          </a:p>
          <a:p>
            <a:pPr marL="0" indent="0">
              <a:buNone/>
            </a:pPr>
            <a:endParaRPr lang="en-US" dirty="0"/>
          </a:p>
          <a:p>
            <a:pPr marL="0" indent="0">
              <a:buNone/>
            </a:pPr>
            <a:r>
              <a:rPr lang="en-US" dirty="0"/>
              <a:t>Communication and Interaction</a:t>
            </a:r>
          </a:p>
          <a:p>
            <a:pPr marL="0" indent="0">
              <a:buNone/>
            </a:pPr>
            <a:r>
              <a:rPr lang="en-US" dirty="0"/>
              <a:t>Slang terms</a:t>
            </a:r>
          </a:p>
          <a:p>
            <a:pPr marL="0" indent="0">
              <a:buNone/>
            </a:pPr>
            <a:r>
              <a:rPr lang="en-US" dirty="0"/>
              <a:t>Language of their understanding </a:t>
            </a:r>
          </a:p>
          <a:p>
            <a:pPr marL="0" indent="0">
              <a:buNone/>
            </a:pPr>
            <a:r>
              <a:rPr lang="en-US" dirty="0"/>
              <a:t>Nursing Home Jargon </a:t>
            </a:r>
          </a:p>
          <a:p>
            <a:pPr marL="0" indent="0">
              <a:buNone/>
            </a:pPr>
            <a:r>
              <a:rPr lang="en-US" dirty="0"/>
              <a:t>Resident Schedule </a:t>
            </a:r>
          </a:p>
          <a:p>
            <a:pPr marL="0" indent="0">
              <a:buNone/>
            </a:pPr>
            <a:r>
              <a:rPr lang="en-US" dirty="0"/>
              <a:t>Resident preferences and desires</a:t>
            </a:r>
          </a:p>
          <a:p>
            <a:pPr marL="0" indent="0">
              <a:buNone/>
            </a:pPr>
            <a:r>
              <a:rPr lang="en-US" dirty="0"/>
              <a:t>Cultural </a:t>
            </a:r>
          </a:p>
          <a:p>
            <a:pPr marL="0" indent="0">
              <a:buNone/>
            </a:pPr>
            <a:endParaRPr lang="en-US" dirty="0"/>
          </a:p>
        </p:txBody>
      </p:sp>
      <p:pic>
        <p:nvPicPr>
          <p:cNvPr id="5" name="Picture 4">
            <a:extLst>
              <a:ext uri="{FF2B5EF4-FFF2-40B4-BE49-F238E27FC236}">
                <a16:creationId xmlns:a16="http://schemas.microsoft.com/office/drawing/2014/main" id="{FC547C97-E274-404D-B091-905700C0B4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783" r="17270"/>
          <a:stretch/>
        </p:blipFill>
        <p:spPr>
          <a:xfrm>
            <a:off x="457200" y="1093916"/>
            <a:ext cx="2367551" cy="4670167"/>
          </a:xfrm>
          <a:prstGeom prst="rect">
            <a:avLst/>
          </a:prstGeom>
          <a:ln>
            <a:noFill/>
          </a:ln>
          <a:effectLst>
            <a:softEdge rad="112500"/>
          </a:effectLst>
        </p:spPr>
      </p:pic>
    </p:spTree>
    <p:extLst>
      <p:ext uri="{BB962C8B-B14F-4D97-AF65-F5344CB8AC3E}">
        <p14:creationId xmlns:p14="http://schemas.microsoft.com/office/powerpoint/2010/main" val="2674759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1870-1BA2-4849-9984-C07900AE8E76}"/>
              </a:ext>
            </a:extLst>
          </p:cNvPr>
          <p:cNvSpPr>
            <a:spLocks noGrp="1"/>
          </p:cNvSpPr>
          <p:nvPr>
            <p:ph type="title"/>
          </p:nvPr>
        </p:nvSpPr>
        <p:spPr/>
        <p:txBody>
          <a:bodyPr/>
          <a:lstStyle/>
          <a:p>
            <a:r>
              <a:rPr lang="en-US" dirty="0"/>
              <a:t>Resident Rights </a:t>
            </a:r>
          </a:p>
        </p:txBody>
      </p:sp>
      <p:sp>
        <p:nvSpPr>
          <p:cNvPr id="3" name="Content Placeholder 2">
            <a:extLst>
              <a:ext uri="{FF2B5EF4-FFF2-40B4-BE49-F238E27FC236}">
                <a16:creationId xmlns:a16="http://schemas.microsoft.com/office/drawing/2014/main" id="{CDF85F9F-24DC-42E8-885F-5E8E2186C1FC}"/>
              </a:ext>
            </a:extLst>
          </p:cNvPr>
          <p:cNvSpPr>
            <a:spLocks noGrp="1"/>
          </p:cNvSpPr>
          <p:nvPr>
            <p:ph idx="1"/>
          </p:nvPr>
        </p:nvSpPr>
        <p:spPr>
          <a:xfrm>
            <a:off x="3124200" y="1600200"/>
            <a:ext cx="5562600" cy="4525963"/>
          </a:xfrm>
        </p:spPr>
        <p:txBody>
          <a:bodyPr>
            <a:normAutofit fontScale="92500" lnSpcReduction="10000"/>
          </a:bodyPr>
          <a:lstStyle/>
          <a:p>
            <a:pPr marL="0" indent="0">
              <a:buNone/>
            </a:pPr>
            <a:r>
              <a:rPr lang="en-US" b="1" dirty="0"/>
              <a:t>Treat with Dignity and Respect </a:t>
            </a:r>
          </a:p>
          <a:p>
            <a:pPr marL="0" indent="0">
              <a:buNone/>
            </a:pPr>
            <a:endParaRPr lang="en-US" dirty="0"/>
          </a:p>
          <a:p>
            <a:pPr marL="0" indent="0">
              <a:buNone/>
            </a:pPr>
            <a:r>
              <a:rPr lang="en-US" dirty="0"/>
              <a:t>Promote independence and dignity</a:t>
            </a:r>
          </a:p>
          <a:p>
            <a:pPr marL="0" indent="0">
              <a:buNone/>
            </a:pPr>
            <a:r>
              <a:rPr lang="en-US" dirty="0"/>
              <a:t>Cares</a:t>
            </a:r>
          </a:p>
          <a:p>
            <a:pPr marL="0" indent="0">
              <a:buNone/>
            </a:pPr>
            <a:r>
              <a:rPr lang="en-US" dirty="0"/>
              <a:t>Dining</a:t>
            </a:r>
          </a:p>
          <a:p>
            <a:pPr marL="0" indent="0">
              <a:buNone/>
            </a:pPr>
            <a:r>
              <a:rPr lang="en-US" dirty="0"/>
              <a:t>Clothing </a:t>
            </a:r>
          </a:p>
          <a:p>
            <a:pPr marL="0" indent="0">
              <a:buNone/>
            </a:pPr>
            <a:r>
              <a:rPr lang="en-US" dirty="0"/>
              <a:t>Possessions</a:t>
            </a:r>
          </a:p>
          <a:p>
            <a:pPr marL="0" indent="0">
              <a:buNone/>
            </a:pPr>
            <a:r>
              <a:rPr lang="en-US" dirty="0"/>
              <a:t>Verbal and non-verbal residents</a:t>
            </a:r>
          </a:p>
          <a:p>
            <a:pPr marL="0" indent="0">
              <a:buNone/>
            </a:pPr>
            <a:endParaRPr lang="en-US" dirty="0"/>
          </a:p>
        </p:txBody>
      </p:sp>
      <p:pic>
        <p:nvPicPr>
          <p:cNvPr id="5" name="Picture 4">
            <a:extLst>
              <a:ext uri="{FF2B5EF4-FFF2-40B4-BE49-F238E27FC236}">
                <a16:creationId xmlns:a16="http://schemas.microsoft.com/office/drawing/2014/main" id="{FC547C97-E274-404D-B091-905700C0B4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783" r="17270"/>
          <a:stretch/>
        </p:blipFill>
        <p:spPr>
          <a:xfrm>
            <a:off x="457200" y="1093916"/>
            <a:ext cx="2367551" cy="4670167"/>
          </a:xfrm>
          <a:prstGeom prst="rect">
            <a:avLst/>
          </a:prstGeom>
          <a:ln>
            <a:noFill/>
          </a:ln>
          <a:effectLst>
            <a:softEdge rad="112500"/>
          </a:effectLst>
        </p:spPr>
      </p:pic>
    </p:spTree>
    <p:extLst>
      <p:ext uri="{BB962C8B-B14F-4D97-AF65-F5344CB8AC3E}">
        <p14:creationId xmlns:p14="http://schemas.microsoft.com/office/powerpoint/2010/main" val="11726180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1870-1BA2-4849-9984-C07900AE8E76}"/>
              </a:ext>
            </a:extLst>
          </p:cNvPr>
          <p:cNvSpPr>
            <a:spLocks noGrp="1"/>
          </p:cNvSpPr>
          <p:nvPr>
            <p:ph type="title"/>
          </p:nvPr>
        </p:nvSpPr>
        <p:spPr/>
        <p:txBody>
          <a:bodyPr/>
          <a:lstStyle/>
          <a:p>
            <a:r>
              <a:rPr lang="en-US" dirty="0"/>
              <a:t>Resident Rights </a:t>
            </a:r>
          </a:p>
        </p:txBody>
      </p:sp>
      <p:sp>
        <p:nvSpPr>
          <p:cNvPr id="3" name="Content Placeholder 2">
            <a:extLst>
              <a:ext uri="{FF2B5EF4-FFF2-40B4-BE49-F238E27FC236}">
                <a16:creationId xmlns:a16="http://schemas.microsoft.com/office/drawing/2014/main" id="{CDF85F9F-24DC-42E8-885F-5E8E2186C1FC}"/>
              </a:ext>
            </a:extLst>
          </p:cNvPr>
          <p:cNvSpPr>
            <a:spLocks noGrp="1"/>
          </p:cNvSpPr>
          <p:nvPr>
            <p:ph idx="1"/>
          </p:nvPr>
        </p:nvSpPr>
        <p:spPr>
          <a:xfrm>
            <a:off x="3124200" y="1600200"/>
            <a:ext cx="5562600" cy="4525963"/>
          </a:xfrm>
        </p:spPr>
        <p:txBody>
          <a:bodyPr/>
          <a:lstStyle/>
          <a:p>
            <a:pPr marL="0" indent="0" algn="ctr">
              <a:buNone/>
            </a:pPr>
            <a:endParaRPr lang="en-US" dirty="0">
              <a:solidFill>
                <a:srgbClr val="FF0000"/>
              </a:solidFill>
            </a:endParaRPr>
          </a:p>
          <a:p>
            <a:pPr marL="0" indent="0" algn="ctr">
              <a:buNone/>
            </a:pPr>
            <a:r>
              <a:rPr lang="en-US" dirty="0">
                <a:solidFill>
                  <a:srgbClr val="FF0000"/>
                </a:solidFill>
              </a:rPr>
              <a:t>It is every staff members role to treat our residents with </a:t>
            </a:r>
          </a:p>
          <a:p>
            <a:pPr marL="0" indent="0" algn="ctr">
              <a:buNone/>
            </a:pPr>
            <a:r>
              <a:rPr lang="en-US" dirty="0">
                <a:solidFill>
                  <a:srgbClr val="FF0000"/>
                </a:solidFill>
              </a:rPr>
              <a:t>dignity and respect,  </a:t>
            </a:r>
          </a:p>
          <a:p>
            <a:pPr marL="0" indent="0" algn="ctr">
              <a:buNone/>
            </a:pPr>
            <a:r>
              <a:rPr lang="en-US" dirty="0">
                <a:solidFill>
                  <a:srgbClr val="FF0000"/>
                </a:solidFill>
              </a:rPr>
              <a:t>while promoting </a:t>
            </a:r>
          </a:p>
          <a:p>
            <a:pPr marL="0" indent="0" algn="ctr">
              <a:buNone/>
            </a:pPr>
            <a:r>
              <a:rPr lang="en-US" dirty="0">
                <a:solidFill>
                  <a:srgbClr val="FF0000"/>
                </a:solidFill>
              </a:rPr>
              <a:t>independence and self determination </a:t>
            </a:r>
          </a:p>
          <a:p>
            <a:pPr marL="0" indent="0">
              <a:buNone/>
            </a:pPr>
            <a:endParaRPr lang="en-US" dirty="0"/>
          </a:p>
        </p:txBody>
      </p:sp>
      <p:pic>
        <p:nvPicPr>
          <p:cNvPr id="5" name="Picture 4">
            <a:extLst>
              <a:ext uri="{FF2B5EF4-FFF2-40B4-BE49-F238E27FC236}">
                <a16:creationId xmlns:a16="http://schemas.microsoft.com/office/drawing/2014/main" id="{FC547C97-E274-404D-B091-905700C0B4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783" r="17270"/>
          <a:stretch/>
        </p:blipFill>
        <p:spPr>
          <a:xfrm>
            <a:off x="457200" y="1219200"/>
            <a:ext cx="2514600" cy="4670167"/>
          </a:xfrm>
          <a:prstGeom prst="rect">
            <a:avLst/>
          </a:prstGeom>
          <a:ln>
            <a:noFill/>
          </a:ln>
          <a:effectLst>
            <a:softEdge rad="112500"/>
          </a:effectLst>
        </p:spPr>
      </p:pic>
    </p:spTree>
    <p:extLst>
      <p:ext uri="{BB962C8B-B14F-4D97-AF65-F5344CB8AC3E}">
        <p14:creationId xmlns:p14="http://schemas.microsoft.com/office/powerpoint/2010/main" val="957540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BB0F876E-8310-4E2E-85F9-6BB267FE731C}"/>
              </a:ext>
            </a:extLst>
          </p:cNvPr>
          <p:cNvPicPr>
            <a:picLocks noGrp="1" noChangeAspect="1"/>
          </p:cNvPicPr>
          <p:nvPr>
            <p:ph idx="1"/>
          </p:nvPr>
        </p:nvPicPr>
        <p:blipFill>
          <a:blip r:embed="rId3"/>
          <a:stretch>
            <a:fillRect/>
          </a:stretch>
        </p:blipFill>
        <p:spPr>
          <a:xfrm>
            <a:off x="0" y="82994"/>
            <a:ext cx="9144000" cy="5613092"/>
          </a:xfrm>
          <a:prstGeom prst="rect">
            <a:avLst/>
          </a:prstGeom>
        </p:spPr>
      </p:pic>
    </p:spTree>
    <p:extLst>
      <p:ext uri="{BB962C8B-B14F-4D97-AF65-F5344CB8AC3E}">
        <p14:creationId xmlns:p14="http://schemas.microsoft.com/office/powerpoint/2010/main" val="2043235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8255" y="0"/>
            <a:ext cx="6823710" cy="1692794"/>
          </a:xfrm>
        </p:spPr>
        <p:txBody>
          <a:bodyPr>
            <a:normAutofit/>
          </a:bodyPr>
          <a:lstStyle/>
          <a:p>
            <a:r>
              <a:rPr lang="en-US" sz="4000" dirty="0"/>
              <a:t>Residents Rights</a:t>
            </a:r>
          </a:p>
        </p:txBody>
      </p:sp>
      <p:sp>
        <p:nvSpPr>
          <p:cNvPr id="3" name="Content Placeholder 2"/>
          <p:cNvSpPr>
            <a:spLocks noGrp="1"/>
          </p:cNvSpPr>
          <p:nvPr>
            <p:ph idx="1"/>
          </p:nvPr>
        </p:nvSpPr>
        <p:spPr>
          <a:xfrm>
            <a:off x="381000" y="1584902"/>
            <a:ext cx="4309110" cy="3462228"/>
          </a:xfrm>
        </p:spPr>
        <p:txBody>
          <a:bodyPr>
            <a:noAutofit/>
          </a:bodyPr>
          <a:lstStyle/>
          <a:p>
            <a:pPr marL="0" indent="0">
              <a:buNone/>
            </a:pPr>
            <a:r>
              <a:rPr lang="en-US" sz="3200" dirty="0"/>
              <a:t>Resident Representative</a:t>
            </a:r>
          </a:p>
          <a:p>
            <a:r>
              <a:rPr lang="en-US" sz="3200" dirty="0"/>
              <a:t>Who</a:t>
            </a:r>
          </a:p>
          <a:p>
            <a:r>
              <a:rPr lang="en-US" sz="3200" dirty="0"/>
              <a:t>Role</a:t>
            </a:r>
          </a:p>
          <a:p>
            <a:r>
              <a:rPr lang="en-US" sz="3200" dirty="0"/>
              <a:t>Notification</a:t>
            </a:r>
          </a:p>
          <a:p>
            <a:r>
              <a:rPr lang="en-US" sz="3200" dirty="0"/>
              <a:t>Their rights </a:t>
            </a:r>
          </a:p>
          <a:p>
            <a:r>
              <a:rPr lang="en-US" sz="3200" dirty="0"/>
              <a:t>Promotion of resident rights </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l="6839" r="42588"/>
          <a:stretch/>
        </p:blipFill>
        <p:spPr>
          <a:xfrm>
            <a:off x="6019800" y="1584902"/>
            <a:ext cx="3124200" cy="4525098"/>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6138406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196" y="228600"/>
            <a:ext cx="7741608" cy="1066800"/>
          </a:xfrm>
        </p:spPr>
        <p:txBody>
          <a:bodyPr>
            <a:normAutofit/>
          </a:bodyPr>
          <a:lstStyle/>
          <a:p>
            <a:r>
              <a:rPr lang="en-US" dirty="0"/>
              <a:t>Free From Abuse and Neglect </a:t>
            </a:r>
          </a:p>
        </p:txBody>
      </p:sp>
      <p:sp>
        <p:nvSpPr>
          <p:cNvPr id="3" name="Content Placeholder 2"/>
          <p:cNvSpPr>
            <a:spLocks noGrp="1"/>
          </p:cNvSpPr>
          <p:nvPr>
            <p:ph idx="1"/>
          </p:nvPr>
        </p:nvSpPr>
        <p:spPr>
          <a:xfrm>
            <a:off x="541780" y="1972235"/>
            <a:ext cx="2627587" cy="2427333"/>
          </a:xfrm>
        </p:spPr>
        <p:txBody>
          <a:bodyPr>
            <a:noAutofit/>
          </a:bodyPr>
          <a:lstStyle/>
          <a:p>
            <a:r>
              <a:rPr lang="en-US" sz="2400" dirty="0"/>
              <a:t>Identify</a:t>
            </a:r>
          </a:p>
          <a:p>
            <a:r>
              <a:rPr lang="en-US" sz="2400" dirty="0"/>
              <a:t>Stop</a:t>
            </a:r>
          </a:p>
          <a:p>
            <a:r>
              <a:rPr lang="en-US" sz="2400" dirty="0"/>
              <a:t>Protect</a:t>
            </a:r>
          </a:p>
          <a:p>
            <a:r>
              <a:rPr lang="en-US" sz="2400" dirty="0"/>
              <a:t>Report</a:t>
            </a:r>
          </a:p>
          <a:p>
            <a:r>
              <a:rPr lang="en-US" sz="2400" dirty="0"/>
              <a:t>Your Role</a:t>
            </a:r>
          </a:p>
          <a:p>
            <a:pPr marL="0" indent="0">
              <a:buNone/>
            </a:pPr>
            <a:r>
              <a:rPr lang="en-US" sz="2400" dirty="0">
                <a:solidFill>
                  <a:srgbClr val="FF0000"/>
                </a:solidFill>
              </a:rPr>
              <a:t>&lt;&lt;INSERT FACILITY POLICY and EXEPCTATIONS &gt;&gt;</a:t>
            </a:r>
          </a:p>
        </p:txBody>
      </p:sp>
      <p:pic>
        <p:nvPicPr>
          <p:cNvPr id="4" name="Picture 3">
            <a:extLst>
              <a:ext uri="{FF2B5EF4-FFF2-40B4-BE49-F238E27FC236}">
                <a16:creationId xmlns:a16="http://schemas.microsoft.com/office/drawing/2014/main" id="{9108878C-02E2-4360-B467-10233AF750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5593" y="1981200"/>
            <a:ext cx="5177792" cy="3456176"/>
          </a:xfrm>
          <a:prstGeom prst="rect">
            <a:avLst/>
          </a:prstGeom>
          <a:ln>
            <a:noFill/>
          </a:ln>
          <a:effectLst>
            <a:softEdge rad="112500"/>
          </a:effectLst>
        </p:spPr>
      </p:pic>
    </p:spTree>
    <p:extLst>
      <p:ext uri="{BB962C8B-B14F-4D97-AF65-F5344CB8AC3E}">
        <p14:creationId xmlns:p14="http://schemas.microsoft.com/office/powerpoint/2010/main" val="135003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072" y="304800"/>
            <a:ext cx="4939868" cy="1286160"/>
          </a:xfrm>
        </p:spPr>
        <p:txBody>
          <a:bodyPr anchor="b">
            <a:normAutofit/>
          </a:bodyPr>
          <a:lstStyle/>
          <a:p>
            <a:r>
              <a:rPr lang="en-US" dirty="0"/>
              <a:t>Resident Rights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6783" r="17270"/>
          <a:stretch/>
        </p:blipFill>
        <p:spPr>
          <a:xfrm>
            <a:off x="381000" y="762000"/>
            <a:ext cx="2819400" cy="4780932"/>
          </a:xfrm>
          <a:prstGeom prst="rect">
            <a:avLst/>
          </a:prstGeom>
          <a:ln>
            <a:noFill/>
          </a:ln>
          <a:effectLst>
            <a:softEdge rad="112500"/>
          </a:effectLst>
        </p:spPr>
      </p:pic>
      <p:sp>
        <p:nvSpPr>
          <p:cNvPr id="3" name="Content Placeholder 2"/>
          <p:cNvSpPr>
            <a:spLocks noGrp="1"/>
          </p:cNvSpPr>
          <p:nvPr>
            <p:ph idx="1"/>
          </p:nvPr>
        </p:nvSpPr>
        <p:spPr>
          <a:xfrm>
            <a:off x="3724073" y="2057400"/>
            <a:ext cx="4939867" cy="3785419"/>
          </a:xfrm>
        </p:spPr>
        <p:txBody>
          <a:bodyPr>
            <a:normAutofit fontScale="92500" lnSpcReduction="20000"/>
          </a:bodyPr>
          <a:lstStyle/>
          <a:p>
            <a:r>
              <a:rPr lang="en-US" sz="3200" dirty="0"/>
              <a:t>Quality of care, clinical care and services </a:t>
            </a:r>
          </a:p>
          <a:p>
            <a:r>
              <a:rPr lang="en-US" sz="3200" dirty="0"/>
              <a:t>Free from Restraints</a:t>
            </a:r>
          </a:p>
          <a:p>
            <a:r>
              <a:rPr lang="en-US" sz="3200" dirty="0"/>
              <a:t>Complaint/Grievance</a:t>
            </a:r>
          </a:p>
          <a:p>
            <a:r>
              <a:rPr lang="en-US" sz="3200" dirty="0"/>
              <a:t>Freedom of speech </a:t>
            </a:r>
          </a:p>
          <a:p>
            <a:r>
              <a:rPr lang="en-US" sz="3200" dirty="0"/>
              <a:t>Without Fear, punishment, reprisal, retaliation</a:t>
            </a:r>
          </a:p>
          <a:p>
            <a:r>
              <a:rPr lang="en-US" sz="3200" dirty="0"/>
              <a:t>Examples    </a:t>
            </a:r>
          </a:p>
          <a:p>
            <a:endParaRPr lang="en-US" sz="3200" dirty="0"/>
          </a:p>
        </p:txBody>
      </p:sp>
    </p:spTree>
    <p:extLst>
      <p:ext uri="{BB962C8B-B14F-4D97-AF65-F5344CB8AC3E}">
        <p14:creationId xmlns:p14="http://schemas.microsoft.com/office/powerpoint/2010/main" val="4202376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520" y="118920"/>
            <a:ext cx="4939868" cy="1286160"/>
          </a:xfrm>
        </p:spPr>
        <p:txBody>
          <a:bodyPr anchor="b">
            <a:normAutofit/>
          </a:bodyPr>
          <a:lstStyle/>
          <a:p>
            <a:r>
              <a:rPr lang="en-US" dirty="0"/>
              <a:t>Resident Rights </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6783" r="17270"/>
          <a:stretch/>
        </p:blipFill>
        <p:spPr>
          <a:xfrm>
            <a:off x="609600" y="762000"/>
            <a:ext cx="2743200" cy="4800600"/>
          </a:xfrm>
          <a:prstGeom prst="rect">
            <a:avLst/>
          </a:prstGeom>
          <a:ln>
            <a:noFill/>
          </a:ln>
          <a:effectLst>
            <a:softEdge rad="112500"/>
          </a:effectLst>
        </p:spPr>
      </p:pic>
      <p:sp>
        <p:nvSpPr>
          <p:cNvPr id="3" name="Content Placeholder 2"/>
          <p:cNvSpPr>
            <a:spLocks noGrp="1"/>
          </p:cNvSpPr>
          <p:nvPr>
            <p:ph idx="1"/>
          </p:nvPr>
        </p:nvSpPr>
        <p:spPr>
          <a:xfrm>
            <a:off x="3737520" y="1752600"/>
            <a:ext cx="5267527" cy="4166419"/>
          </a:xfrm>
        </p:spPr>
        <p:txBody>
          <a:bodyPr>
            <a:normAutofit fontScale="92500" lnSpcReduction="20000"/>
          </a:bodyPr>
          <a:lstStyle/>
          <a:p>
            <a:r>
              <a:rPr lang="en-US" sz="3200" dirty="0"/>
              <a:t>Actively participate in total health status/medical care</a:t>
            </a:r>
          </a:p>
          <a:p>
            <a:r>
              <a:rPr lang="en-US" sz="3200" dirty="0"/>
              <a:t>Care planning</a:t>
            </a:r>
          </a:p>
          <a:p>
            <a:r>
              <a:rPr lang="en-US" sz="3200" dirty="0"/>
              <a:t>Notification</a:t>
            </a:r>
          </a:p>
          <a:p>
            <a:r>
              <a:rPr lang="en-US" sz="3200" dirty="0"/>
              <a:t>Doctor choice </a:t>
            </a:r>
          </a:p>
          <a:p>
            <a:r>
              <a:rPr lang="en-US" sz="3200" dirty="0"/>
              <a:t>Advance Directives </a:t>
            </a:r>
          </a:p>
          <a:p>
            <a:r>
              <a:rPr lang="en-US" sz="3200" dirty="0"/>
              <a:t>Refusal of treatment</a:t>
            </a:r>
          </a:p>
          <a:p>
            <a:r>
              <a:rPr lang="en-US" sz="3200" dirty="0"/>
              <a:t>Resident Representative role</a:t>
            </a:r>
          </a:p>
          <a:p>
            <a:pPr marL="0" indent="0">
              <a:buNone/>
            </a:pPr>
            <a:r>
              <a:rPr lang="en-US" sz="3200" i="1" dirty="0"/>
              <a:t>*in a language of understanding </a:t>
            </a:r>
          </a:p>
          <a:p>
            <a:endParaRPr lang="en-US" sz="3200" dirty="0"/>
          </a:p>
        </p:txBody>
      </p:sp>
    </p:spTree>
    <p:extLst>
      <p:ext uri="{BB962C8B-B14F-4D97-AF65-F5344CB8AC3E}">
        <p14:creationId xmlns:p14="http://schemas.microsoft.com/office/powerpoint/2010/main" val="1905300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0243" y="42720"/>
            <a:ext cx="4939868" cy="1286160"/>
          </a:xfrm>
        </p:spPr>
        <p:txBody>
          <a:bodyPr anchor="b">
            <a:normAutofit/>
          </a:bodyPr>
          <a:lstStyle/>
          <a:p>
            <a:r>
              <a:rPr lang="en-US" dirty="0"/>
              <a:t>Resident Rights </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6783" r="17270"/>
          <a:stretch/>
        </p:blipFill>
        <p:spPr>
          <a:xfrm>
            <a:off x="381000" y="685800"/>
            <a:ext cx="2488205" cy="4908166"/>
          </a:xfrm>
          <a:prstGeom prst="rect">
            <a:avLst/>
          </a:prstGeom>
          <a:ln>
            <a:noFill/>
          </a:ln>
          <a:effectLst>
            <a:softEdge rad="112500"/>
          </a:effectLst>
        </p:spPr>
      </p:pic>
      <p:sp>
        <p:nvSpPr>
          <p:cNvPr id="3" name="Content Placeholder 2"/>
          <p:cNvSpPr>
            <a:spLocks noGrp="1"/>
          </p:cNvSpPr>
          <p:nvPr>
            <p:ph idx="1"/>
          </p:nvPr>
        </p:nvSpPr>
        <p:spPr>
          <a:xfrm>
            <a:off x="3641033" y="1828800"/>
            <a:ext cx="5267527" cy="4166419"/>
          </a:xfrm>
        </p:spPr>
        <p:txBody>
          <a:bodyPr>
            <a:normAutofit/>
          </a:bodyPr>
          <a:lstStyle/>
          <a:p>
            <a:r>
              <a:rPr lang="en-US" sz="3200" dirty="0"/>
              <a:t>Notification</a:t>
            </a:r>
          </a:p>
          <a:p>
            <a:r>
              <a:rPr lang="en-US" sz="3200" dirty="0"/>
              <a:t>Financial </a:t>
            </a:r>
          </a:p>
          <a:p>
            <a:r>
              <a:rPr lang="en-US" sz="3200" dirty="0"/>
              <a:t>Visitors</a:t>
            </a:r>
          </a:p>
          <a:p>
            <a:r>
              <a:rPr lang="en-US" sz="3200" dirty="0"/>
              <a:t>Participation in Groups </a:t>
            </a:r>
          </a:p>
          <a:p>
            <a:r>
              <a:rPr lang="en-US" sz="3200" dirty="0"/>
              <a:t>Access</a:t>
            </a:r>
          </a:p>
          <a:p>
            <a:r>
              <a:rPr lang="en-US" sz="3200" dirty="0"/>
              <a:t>Leaving facility </a:t>
            </a:r>
          </a:p>
          <a:p>
            <a:r>
              <a:rPr lang="en-US" sz="3200" dirty="0"/>
              <a:t>Accommodation  </a:t>
            </a:r>
            <a:endParaRPr lang="en-US" sz="3200" i="1" dirty="0"/>
          </a:p>
          <a:p>
            <a:endParaRPr lang="en-US" sz="3200" dirty="0"/>
          </a:p>
        </p:txBody>
      </p:sp>
    </p:spTree>
    <p:extLst>
      <p:ext uri="{BB962C8B-B14F-4D97-AF65-F5344CB8AC3E}">
        <p14:creationId xmlns:p14="http://schemas.microsoft.com/office/powerpoint/2010/main" val="2361380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4073" y="228600"/>
            <a:ext cx="4939868" cy="1286160"/>
          </a:xfrm>
        </p:spPr>
        <p:txBody>
          <a:bodyPr anchor="b">
            <a:normAutofit/>
          </a:bodyPr>
          <a:lstStyle/>
          <a:p>
            <a:r>
              <a:rPr lang="en-US" dirty="0"/>
              <a:t>Resident Rights </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l="6783" r="17270"/>
          <a:stretch/>
        </p:blipFill>
        <p:spPr>
          <a:xfrm>
            <a:off x="480059" y="685800"/>
            <a:ext cx="2433675" cy="4800600"/>
          </a:xfrm>
          <a:prstGeom prst="rect">
            <a:avLst/>
          </a:prstGeom>
          <a:ln>
            <a:noFill/>
          </a:ln>
          <a:effectLst>
            <a:softEdge rad="112500"/>
          </a:effectLst>
        </p:spPr>
      </p:pic>
      <p:sp>
        <p:nvSpPr>
          <p:cNvPr id="3" name="Content Placeholder 2"/>
          <p:cNvSpPr>
            <a:spLocks noGrp="1"/>
          </p:cNvSpPr>
          <p:nvPr>
            <p:ph idx="1"/>
          </p:nvPr>
        </p:nvSpPr>
        <p:spPr>
          <a:xfrm>
            <a:off x="3724073" y="2057400"/>
            <a:ext cx="5267527" cy="4166419"/>
          </a:xfrm>
        </p:spPr>
        <p:txBody>
          <a:bodyPr>
            <a:normAutofit/>
          </a:bodyPr>
          <a:lstStyle/>
          <a:p>
            <a:r>
              <a:rPr lang="en-US" sz="3200" dirty="0"/>
              <a:t>Advance Directives</a:t>
            </a:r>
          </a:p>
          <a:p>
            <a:r>
              <a:rPr lang="en-US" sz="3200" dirty="0"/>
              <a:t>Advanced Care Planning</a:t>
            </a:r>
          </a:p>
          <a:p>
            <a:r>
              <a:rPr lang="en-US" sz="3200" dirty="0"/>
              <a:t>Integral part of participating in their plan of care </a:t>
            </a:r>
          </a:p>
          <a:p>
            <a:endParaRPr lang="en-US" sz="3200" dirty="0"/>
          </a:p>
        </p:txBody>
      </p:sp>
    </p:spTree>
    <p:extLst>
      <p:ext uri="{BB962C8B-B14F-4D97-AF65-F5344CB8AC3E}">
        <p14:creationId xmlns:p14="http://schemas.microsoft.com/office/powerpoint/2010/main" val="2412675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Objectives</a:t>
            </a:r>
          </a:p>
        </p:txBody>
      </p:sp>
      <p:sp>
        <p:nvSpPr>
          <p:cNvPr id="3" name="Content Placeholder 2"/>
          <p:cNvSpPr>
            <a:spLocks noGrp="1"/>
          </p:cNvSpPr>
          <p:nvPr>
            <p:ph idx="1"/>
          </p:nvPr>
        </p:nvSpPr>
        <p:spPr>
          <a:xfrm>
            <a:off x="457201" y="1600200"/>
            <a:ext cx="4114800" cy="4525963"/>
          </a:xfrm>
        </p:spPr>
        <p:txBody>
          <a:bodyPr>
            <a:normAutofit fontScale="92500" lnSpcReduction="20000"/>
          </a:bodyPr>
          <a:lstStyle/>
          <a:p>
            <a:pPr marL="0" indent="0">
              <a:buNone/>
            </a:pPr>
            <a:r>
              <a:rPr lang="en-US" dirty="0"/>
              <a:t>Upon completion of the program, attendees should be able to:</a:t>
            </a:r>
          </a:p>
          <a:p>
            <a:pPr marL="0" indent="0">
              <a:buNone/>
            </a:pPr>
            <a:endParaRPr lang="en-US" dirty="0"/>
          </a:p>
          <a:p>
            <a:r>
              <a:rPr lang="en-US" dirty="0"/>
              <a:t>Understand residents’ rights and purpose of those rights</a:t>
            </a:r>
          </a:p>
          <a:p>
            <a:r>
              <a:rPr lang="en-US" dirty="0"/>
              <a:t>Describe your role in promoting and protecting resident rights</a:t>
            </a:r>
          </a:p>
          <a:p>
            <a:pPr marL="0" indent="0">
              <a:buNone/>
            </a:pPr>
            <a:endParaRPr lang="en-US" dirty="0"/>
          </a:p>
        </p:txBody>
      </p:sp>
      <p:pic>
        <p:nvPicPr>
          <p:cNvPr id="4" name="Picture 3">
            <a:extLst>
              <a:ext uri="{FF2B5EF4-FFF2-40B4-BE49-F238E27FC236}">
                <a16:creationId xmlns:a16="http://schemas.microsoft.com/office/drawing/2014/main" id="{E08AC22E-A4A9-4329-9AB3-B71FD808A83F}"/>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2051" r="31863" b="-1"/>
          <a:stretch/>
        </p:blipFill>
        <p:spPr>
          <a:xfrm>
            <a:off x="4409136" y="1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601687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r>
              <a:rPr lang="en-US" dirty="0"/>
              <a:t>Privacy and Confidentiality </a:t>
            </a:r>
          </a:p>
        </p:txBody>
      </p:sp>
      <p:sp>
        <p:nvSpPr>
          <p:cNvPr id="3" name="Content Placeholder 2"/>
          <p:cNvSpPr>
            <a:spLocks noGrp="1"/>
          </p:cNvSpPr>
          <p:nvPr>
            <p:ph idx="1"/>
          </p:nvPr>
        </p:nvSpPr>
        <p:spPr>
          <a:xfrm>
            <a:off x="491490" y="2286000"/>
            <a:ext cx="3840085" cy="3462228"/>
          </a:xfrm>
        </p:spPr>
        <p:txBody>
          <a:bodyPr>
            <a:normAutofit/>
          </a:bodyPr>
          <a:lstStyle/>
          <a:p>
            <a:pPr marL="0" indent="0">
              <a:buNone/>
            </a:pPr>
            <a:r>
              <a:rPr lang="en-US" sz="2000" dirty="0"/>
              <a:t>Phone Calls and Communication</a:t>
            </a:r>
          </a:p>
          <a:p>
            <a:pPr marL="0" indent="0">
              <a:buNone/>
            </a:pPr>
            <a:r>
              <a:rPr lang="en-US" sz="2000" dirty="0"/>
              <a:t>Meetings and attendance</a:t>
            </a:r>
          </a:p>
          <a:p>
            <a:pPr marL="0" indent="0">
              <a:buNone/>
            </a:pPr>
            <a:r>
              <a:rPr lang="en-US" sz="2000" dirty="0"/>
              <a:t>Visitors</a:t>
            </a:r>
          </a:p>
          <a:p>
            <a:pPr marL="0" indent="0">
              <a:buNone/>
            </a:pPr>
            <a:r>
              <a:rPr lang="en-US" sz="2000" dirty="0"/>
              <a:t>State officials</a:t>
            </a:r>
          </a:p>
          <a:p>
            <a:pPr marL="0" indent="0">
              <a:buNone/>
            </a:pPr>
            <a:r>
              <a:rPr lang="en-US" sz="2000" dirty="0"/>
              <a:t>Roommates</a:t>
            </a:r>
          </a:p>
          <a:p>
            <a:pPr marL="0" indent="0">
              <a:buNone/>
            </a:pPr>
            <a:r>
              <a:rPr lang="en-US" sz="2000" dirty="0"/>
              <a:t>Medical Status and Notification</a:t>
            </a:r>
          </a:p>
          <a:p>
            <a:pPr marL="0" indent="0">
              <a:buNone/>
            </a:pPr>
            <a:r>
              <a:rPr lang="en-US" sz="2000" dirty="0"/>
              <a:t>Conversations between staff (internal and external)</a:t>
            </a:r>
          </a:p>
          <a:p>
            <a:pPr marL="0" indent="0">
              <a:buNone/>
            </a:pPr>
            <a:r>
              <a:rPr lang="en-US" sz="2000" dirty="0"/>
              <a:t>HIPAA </a:t>
            </a:r>
          </a:p>
        </p:txBody>
      </p:sp>
      <p:pic>
        <p:nvPicPr>
          <p:cNvPr id="4" name="Picture 3">
            <a:extLst>
              <a:ext uri="{FF2B5EF4-FFF2-40B4-BE49-F238E27FC236}">
                <a16:creationId xmlns:a16="http://schemas.microsoft.com/office/drawing/2014/main" id="{9108878C-02E2-4360-B467-10233AF750C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6958" r="26956" b="-1"/>
          <a:stretch/>
        </p:blipFill>
        <p:spPr>
          <a:xfrm>
            <a:off x="5724372" y="1121295"/>
            <a:ext cx="3419628" cy="495299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80997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490" y="228600"/>
            <a:ext cx="5299710" cy="1692794"/>
          </a:xfrm>
        </p:spPr>
        <p:txBody>
          <a:bodyPr>
            <a:normAutofit fontScale="90000"/>
          </a:bodyPr>
          <a:lstStyle/>
          <a:p>
            <a:pPr algn="l"/>
            <a:r>
              <a:rPr lang="en-US" dirty="0"/>
              <a:t>Resident Rights-Policies and Procedures </a:t>
            </a:r>
          </a:p>
        </p:txBody>
      </p:sp>
      <p:sp>
        <p:nvSpPr>
          <p:cNvPr id="3" name="Content Placeholder 2"/>
          <p:cNvSpPr>
            <a:spLocks noGrp="1"/>
          </p:cNvSpPr>
          <p:nvPr>
            <p:ph idx="1"/>
          </p:nvPr>
        </p:nvSpPr>
        <p:spPr>
          <a:xfrm>
            <a:off x="491490" y="2529112"/>
            <a:ext cx="3840085" cy="3462228"/>
          </a:xfrm>
        </p:spPr>
        <p:txBody>
          <a:bodyPr>
            <a:normAutofit/>
          </a:bodyPr>
          <a:lstStyle/>
          <a:p>
            <a:r>
              <a:rPr lang="en-US" sz="2800" dirty="0"/>
              <a:t>Discuss facility policies and procedures related to resident rights</a:t>
            </a:r>
          </a:p>
          <a:p>
            <a:r>
              <a:rPr lang="en-US" sz="2800" dirty="0"/>
              <a:t>Postings and locations</a:t>
            </a:r>
          </a:p>
          <a:p>
            <a:r>
              <a:rPr lang="en-US" sz="2800" dirty="0"/>
              <a:t>Your Role </a:t>
            </a:r>
          </a:p>
          <a:p>
            <a:endParaRPr lang="en-US" sz="2800" dirty="0"/>
          </a:p>
          <a:p>
            <a:pPr marL="0" indent="0">
              <a:buNone/>
            </a:pPr>
            <a:endParaRPr lang="en-US" sz="2800" dirty="0"/>
          </a:p>
        </p:txBody>
      </p:sp>
      <p:pic>
        <p:nvPicPr>
          <p:cNvPr id="4" name="Picture 3">
            <a:extLst>
              <a:ext uri="{FF2B5EF4-FFF2-40B4-BE49-F238E27FC236}">
                <a16:creationId xmlns:a16="http://schemas.microsoft.com/office/drawing/2014/main" id="{60486BFD-CC45-4725-9EFE-5D04BDDD163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1853" r="32061" b="-1"/>
          <a:stretch/>
        </p:blipFill>
        <p:spPr>
          <a:xfrm>
            <a:off x="5638800" y="914400"/>
            <a:ext cx="3505200" cy="507694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076573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711" y="609600"/>
            <a:ext cx="4003489" cy="1624457"/>
          </a:xfrm>
        </p:spPr>
        <p:txBody>
          <a:bodyPr>
            <a:normAutofit/>
          </a:bodyPr>
          <a:lstStyle/>
          <a:p>
            <a:r>
              <a:rPr lang="en-US" dirty="0"/>
              <a:t>Facility Response</a:t>
            </a:r>
          </a:p>
        </p:txBody>
      </p:sp>
      <p:sp>
        <p:nvSpPr>
          <p:cNvPr id="3" name="Content Placeholder 2"/>
          <p:cNvSpPr>
            <a:spLocks noGrp="1"/>
          </p:cNvSpPr>
          <p:nvPr>
            <p:ph idx="1"/>
          </p:nvPr>
        </p:nvSpPr>
        <p:spPr>
          <a:xfrm>
            <a:off x="241299" y="2834809"/>
            <a:ext cx="3069714" cy="3042099"/>
          </a:xfrm>
        </p:spPr>
        <p:txBody>
          <a:bodyPr anchor="t">
            <a:normAutofit/>
          </a:bodyPr>
          <a:lstStyle/>
          <a:p>
            <a:r>
              <a:rPr lang="en-US" sz="2800" dirty="0"/>
              <a:t>Understand</a:t>
            </a:r>
          </a:p>
          <a:p>
            <a:r>
              <a:rPr lang="en-US" sz="2800" dirty="0"/>
              <a:t>Inform </a:t>
            </a:r>
          </a:p>
          <a:p>
            <a:r>
              <a:rPr lang="en-US" sz="2800" dirty="0"/>
              <a:t>Limitations</a:t>
            </a:r>
          </a:p>
          <a:p>
            <a:r>
              <a:rPr lang="en-US" sz="2800" dirty="0"/>
              <a:t>Monitor</a:t>
            </a:r>
          </a:p>
          <a:p>
            <a:endParaRPr lang="en-US" sz="2800" dirty="0"/>
          </a:p>
        </p:txBody>
      </p:sp>
      <p:pic>
        <p:nvPicPr>
          <p:cNvPr id="6" name="Picture 5">
            <a:extLst>
              <a:ext uri="{FF2B5EF4-FFF2-40B4-BE49-F238E27FC236}">
                <a16:creationId xmlns:a16="http://schemas.microsoft.com/office/drawing/2014/main" id="{D4B01CB5-E517-4260-B790-51423305EEF7}"/>
              </a:ext>
            </a:extLst>
          </p:cNvPr>
          <p:cNvPicPr>
            <a:picLocks noChangeAspect="1"/>
          </p:cNvPicPr>
          <p:nvPr/>
        </p:nvPicPr>
        <p:blipFill>
          <a:blip r:embed="rId3"/>
          <a:stretch>
            <a:fillRect/>
          </a:stretch>
        </p:blipFill>
        <p:spPr>
          <a:xfrm>
            <a:off x="3902825" y="1095428"/>
            <a:ext cx="4906588" cy="4510096"/>
          </a:xfrm>
          <a:prstGeom prst="rect">
            <a:avLst/>
          </a:prstGeom>
        </p:spPr>
      </p:pic>
    </p:spTree>
    <p:extLst>
      <p:ext uri="{BB962C8B-B14F-4D97-AF65-F5344CB8AC3E}">
        <p14:creationId xmlns:p14="http://schemas.microsoft.com/office/powerpoint/2010/main" val="18243634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girl in a blue shirt&#10;&#10;Description automatically generated">
            <a:extLst>
              <a:ext uri="{FF2B5EF4-FFF2-40B4-BE49-F238E27FC236}">
                <a16:creationId xmlns:a16="http://schemas.microsoft.com/office/drawing/2014/main" id="{AD1B97D1-60C7-41C6-9A7D-0EBD0AFCDBB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24010" b="2"/>
          <a:stretch/>
        </p:blipFill>
        <p:spPr>
          <a:xfrm>
            <a:off x="3981360" y="-17929"/>
            <a:ext cx="5162640" cy="56388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3" name="Rectangle 2">
            <a:extLst>
              <a:ext uri="{FF2B5EF4-FFF2-40B4-BE49-F238E27FC236}">
                <a16:creationId xmlns:a16="http://schemas.microsoft.com/office/drawing/2014/main" id="{A94899AE-3BD4-4825-8FA4-CB9848A086B8}"/>
              </a:ext>
            </a:extLst>
          </p:cNvPr>
          <p:cNvSpPr/>
          <p:nvPr/>
        </p:nvSpPr>
        <p:spPr>
          <a:xfrm>
            <a:off x="304800" y="2478305"/>
            <a:ext cx="3676560" cy="707886"/>
          </a:xfrm>
          <a:prstGeom prst="rect">
            <a:avLst/>
          </a:prstGeom>
        </p:spPr>
        <p:txBody>
          <a:bodyPr wrap="square">
            <a:spAutoFit/>
          </a:bodyPr>
          <a:lstStyle/>
          <a:p>
            <a:r>
              <a:rPr lang="en-US" sz="4000" dirty="0">
                <a:latin typeface="+mn-lt"/>
              </a:rPr>
              <a:t>In Summary </a:t>
            </a:r>
          </a:p>
        </p:txBody>
      </p:sp>
    </p:spTree>
    <p:extLst>
      <p:ext uri="{BB962C8B-B14F-4D97-AF65-F5344CB8AC3E}">
        <p14:creationId xmlns:p14="http://schemas.microsoft.com/office/powerpoint/2010/main" val="988269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a:extLst>
              <a:ext uri="{FF2B5EF4-FFF2-40B4-BE49-F238E27FC236}">
                <a16:creationId xmlns:a16="http://schemas.microsoft.com/office/drawing/2014/main" id="{A73E58AD-57AD-4AC0-A7C1-924C018510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990" r="1777" b="-2"/>
          <a:stretch/>
        </p:blipFill>
        <p:spPr>
          <a:xfrm>
            <a:off x="2448798" y="990600"/>
            <a:ext cx="4246403" cy="4412675"/>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890005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27AA-7D74-4C8D-9E58-1B4BDA470683}"/>
              </a:ext>
            </a:extLst>
          </p:cNvPr>
          <p:cNvSpPr>
            <a:spLocks noGrp="1"/>
          </p:cNvSpPr>
          <p:nvPr>
            <p:ph type="title"/>
          </p:nvPr>
        </p:nvSpPr>
        <p:spPr/>
        <p:txBody>
          <a:bodyPr/>
          <a:lstStyle/>
          <a:p>
            <a:r>
              <a:rPr lang="en-US" dirty="0"/>
              <a:t>References and Resources </a:t>
            </a:r>
          </a:p>
        </p:txBody>
      </p:sp>
      <p:sp>
        <p:nvSpPr>
          <p:cNvPr id="3" name="Content Placeholder 2">
            <a:extLst>
              <a:ext uri="{FF2B5EF4-FFF2-40B4-BE49-F238E27FC236}">
                <a16:creationId xmlns:a16="http://schemas.microsoft.com/office/drawing/2014/main" id="{762AA650-E2F8-485B-9110-36D64CC0DA15}"/>
              </a:ext>
            </a:extLst>
          </p:cNvPr>
          <p:cNvSpPr>
            <a:spLocks noGrp="1"/>
          </p:cNvSpPr>
          <p:nvPr>
            <p:ph idx="1"/>
          </p:nvPr>
        </p:nvSpPr>
        <p:spPr/>
        <p:txBody>
          <a:bodyPr>
            <a:normAutofit fontScale="77500" lnSpcReduction="20000"/>
          </a:bodyPr>
          <a:lstStyle/>
          <a:p>
            <a:r>
              <a:rPr lang="en-US" sz="2800" dirty="0"/>
              <a:t>Centers for Medicare &amp; Medicaid Services State Operations Manual, Appendix PP – Guidance to Surveyors for Long Term Care Facilities (Rev. 173, 11-22-17):  </a:t>
            </a:r>
            <a:r>
              <a:rPr lang="en-US" sz="2800" u="sng" dirty="0">
                <a:hlinkClick r:id="rId2"/>
              </a:rPr>
              <a:t>https://www.cms.gov/Regulations-and-Guidance/Guidance/Manuals/downloads/som107ap_pp_guidelines_ltcf.pdf</a:t>
            </a:r>
            <a:endParaRPr lang="en-US" sz="2800" dirty="0"/>
          </a:p>
          <a:p>
            <a:endParaRPr lang="en-US" sz="2800" dirty="0"/>
          </a:p>
          <a:p>
            <a:r>
              <a:rPr lang="en-US" sz="2800" dirty="0"/>
              <a:t>  LTC Survey Pathways (Download) </a:t>
            </a:r>
            <a:r>
              <a:rPr lang="en-US" sz="2800" u="sng" dirty="0">
                <a:hlinkClick r:id="rId3"/>
              </a:rPr>
              <a:t>https://www.cms.gov/medicare/provider-enrollment-and-certification/guidanceforlawsandregulations/nursing-homes.html</a:t>
            </a:r>
            <a:endParaRPr lang="en-US" sz="2800" u="sng" dirty="0"/>
          </a:p>
          <a:p>
            <a:endParaRPr lang="en-US" sz="2800" u="sng" dirty="0"/>
          </a:p>
          <a:p>
            <a:r>
              <a:rPr lang="en-US" sz="2800" dirty="0"/>
              <a:t>Centers for Medicare &amp; Medicaid Services Long-Term Care Facility Resident Assessment Instrument 3.0 User’s Manual, Version 1.16.  October 2018:  </a:t>
            </a:r>
            <a:r>
              <a:rPr lang="en-US" sz="2800" u="sng" dirty="0">
                <a:hlinkClick r:id="rId4"/>
              </a:rPr>
              <a:t>https://www.cms.gov/Medicare/Quality-Initiatives-Patient-Assessment-Instruments/NursingHomeQualityInits/MDS30RAIManual.html</a:t>
            </a:r>
            <a:endParaRPr lang="en-US" sz="2800" u="sng" dirty="0"/>
          </a:p>
          <a:p>
            <a:pPr marL="0" indent="0">
              <a:buNone/>
            </a:pPr>
            <a:endParaRPr lang="en-US" sz="2000" u="sng" dirty="0"/>
          </a:p>
          <a:p>
            <a:endParaRPr lang="en-US" dirty="0"/>
          </a:p>
        </p:txBody>
      </p:sp>
    </p:spTree>
    <p:extLst>
      <p:ext uri="{BB962C8B-B14F-4D97-AF65-F5344CB8AC3E}">
        <p14:creationId xmlns:p14="http://schemas.microsoft.com/office/powerpoint/2010/main" val="1614425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480AA-D21D-49A8-B682-CA890568814A}"/>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04B89EA0-AD6D-41A3-9C35-977DB7AE20F9}"/>
              </a:ext>
            </a:extLst>
          </p:cNvPr>
          <p:cNvSpPr>
            <a:spLocks noGrp="1"/>
          </p:cNvSpPr>
          <p:nvPr>
            <p:ph idx="1"/>
          </p:nvPr>
        </p:nvSpPr>
        <p:spPr>
          <a:xfrm>
            <a:off x="533400" y="2590800"/>
            <a:ext cx="8229600" cy="4525963"/>
          </a:xfrm>
        </p:spPr>
        <p:txBody>
          <a:bodyPr>
            <a:normAutofit/>
          </a:bodyPr>
          <a:lstStyle/>
          <a:p>
            <a:pPr marL="0" indent="0" algn="ctr">
              <a:buNone/>
            </a:pPr>
            <a:r>
              <a:rPr lang="en-US" sz="2000" i="1" dirty="0"/>
              <a:t>“This presentation provided is copyrighted information of Pathway Health.  Please note the presentation date on the title page in relation to the need to verify any new updates and resources that were listed in this presentation.  This presentation is intended to be informational.  The information does not constitute either legal or professional consultation.  This presentation is not to be sold or reused without written authorization.”</a:t>
            </a:r>
            <a:endParaRPr lang="en-US" sz="2000" dirty="0"/>
          </a:p>
          <a:p>
            <a:pPr algn="ctr"/>
            <a:endParaRPr lang="en-US" sz="2000" dirty="0"/>
          </a:p>
        </p:txBody>
      </p:sp>
    </p:spTree>
    <p:extLst>
      <p:ext uri="{BB962C8B-B14F-4D97-AF65-F5344CB8AC3E}">
        <p14:creationId xmlns:p14="http://schemas.microsoft.com/office/powerpoint/2010/main" val="1607052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1870-1BA2-4849-9984-C07900AE8E76}"/>
              </a:ext>
            </a:extLst>
          </p:cNvPr>
          <p:cNvSpPr>
            <a:spLocks noGrp="1"/>
          </p:cNvSpPr>
          <p:nvPr>
            <p:ph type="title"/>
          </p:nvPr>
        </p:nvSpPr>
        <p:spPr/>
        <p:txBody>
          <a:bodyPr>
            <a:normAutofit/>
          </a:bodyPr>
          <a:lstStyle/>
          <a:p>
            <a:r>
              <a:rPr lang="en-US" dirty="0"/>
              <a:t>Resident Rights Regulations </a:t>
            </a:r>
          </a:p>
        </p:txBody>
      </p:sp>
      <p:sp>
        <p:nvSpPr>
          <p:cNvPr id="3" name="Content Placeholder 2">
            <a:extLst>
              <a:ext uri="{FF2B5EF4-FFF2-40B4-BE49-F238E27FC236}">
                <a16:creationId xmlns:a16="http://schemas.microsoft.com/office/drawing/2014/main" id="{CDF85F9F-24DC-42E8-885F-5E8E2186C1FC}"/>
              </a:ext>
            </a:extLst>
          </p:cNvPr>
          <p:cNvSpPr>
            <a:spLocks noGrp="1"/>
          </p:cNvSpPr>
          <p:nvPr>
            <p:ph idx="1"/>
          </p:nvPr>
        </p:nvSpPr>
        <p:spPr>
          <a:xfrm>
            <a:off x="3276600" y="1417638"/>
            <a:ext cx="5410200" cy="4708525"/>
          </a:xfrm>
        </p:spPr>
        <p:txBody>
          <a:bodyPr>
            <a:normAutofit/>
          </a:bodyPr>
          <a:lstStyle/>
          <a:p>
            <a:pPr marL="0" indent="0">
              <a:buNone/>
            </a:pPr>
            <a:r>
              <a:rPr lang="en-US" b="1" i="1" dirty="0"/>
              <a:t>§483.10(a) Resident Rights. </a:t>
            </a:r>
            <a:endParaRPr lang="en-US" dirty="0"/>
          </a:p>
          <a:p>
            <a:r>
              <a:rPr lang="en-US" i="1" dirty="0"/>
              <a:t>The resident has a right to a dignified existence, self-determination, and communication with and access to persons and services inside and outside the facility.   </a:t>
            </a:r>
            <a:endParaRPr lang="en-US" dirty="0"/>
          </a:p>
          <a:p>
            <a:pPr marL="0" indent="0">
              <a:buNone/>
            </a:pPr>
            <a:endParaRPr lang="en-US" dirty="0"/>
          </a:p>
        </p:txBody>
      </p:sp>
      <p:sp>
        <p:nvSpPr>
          <p:cNvPr id="4" name="Rectangle 3">
            <a:extLst>
              <a:ext uri="{FF2B5EF4-FFF2-40B4-BE49-F238E27FC236}">
                <a16:creationId xmlns:a16="http://schemas.microsoft.com/office/drawing/2014/main" id="{AB077DB7-874C-4554-BB45-8B8D33BE96BD}"/>
              </a:ext>
            </a:extLst>
          </p:cNvPr>
          <p:cNvSpPr/>
          <p:nvPr/>
        </p:nvSpPr>
        <p:spPr>
          <a:xfrm>
            <a:off x="1371600" y="5638800"/>
            <a:ext cx="7585587" cy="261610"/>
          </a:xfrm>
          <a:prstGeom prst="rect">
            <a:avLst/>
          </a:prstGeom>
        </p:spPr>
        <p:txBody>
          <a:bodyPr wrap="square">
            <a:spAutoFit/>
          </a:bodyPr>
          <a:lstStyle/>
          <a:p>
            <a:pPr algn="r"/>
            <a:r>
              <a:rPr lang="en-US" sz="1100" dirty="0">
                <a:hlinkClick r:id="rId3"/>
              </a:rPr>
              <a:t>https://www.cms.gov/Regulations-and-Guidance/Guidance/Manuals/downloads/som107ap_pp_guidelines_ltcf.pdf</a:t>
            </a:r>
            <a:r>
              <a:rPr lang="en-US" sz="1100" dirty="0"/>
              <a:t> </a:t>
            </a:r>
          </a:p>
        </p:txBody>
      </p:sp>
      <p:pic>
        <p:nvPicPr>
          <p:cNvPr id="5" name="Picture 4">
            <a:extLst>
              <a:ext uri="{FF2B5EF4-FFF2-40B4-BE49-F238E27FC236}">
                <a16:creationId xmlns:a16="http://schemas.microsoft.com/office/drawing/2014/main" id="{45703C60-86C7-42D5-8D7C-F2AE8F9E751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85800" y="2226653"/>
            <a:ext cx="2329758" cy="1545247"/>
          </a:xfrm>
          <a:prstGeom prst="rect">
            <a:avLst/>
          </a:prstGeom>
          <a:ln>
            <a:noFill/>
          </a:ln>
          <a:effectLst>
            <a:softEdge rad="112500"/>
          </a:effectLst>
        </p:spPr>
      </p:pic>
    </p:spTree>
    <p:extLst>
      <p:ext uri="{BB962C8B-B14F-4D97-AF65-F5344CB8AC3E}">
        <p14:creationId xmlns:p14="http://schemas.microsoft.com/office/powerpoint/2010/main" val="787665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1870-1BA2-4849-9984-C07900AE8E76}"/>
              </a:ext>
            </a:extLst>
          </p:cNvPr>
          <p:cNvSpPr>
            <a:spLocks noGrp="1"/>
          </p:cNvSpPr>
          <p:nvPr>
            <p:ph type="title"/>
          </p:nvPr>
        </p:nvSpPr>
        <p:spPr/>
        <p:txBody>
          <a:bodyPr>
            <a:normAutofit/>
          </a:bodyPr>
          <a:lstStyle/>
          <a:p>
            <a:r>
              <a:rPr lang="en-US" dirty="0"/>
              <a:t>Purpose of Resident Rights </a:t>
            </a:r>
          </a:p>
        </p:txBody>
      </p:sp>
      <p:sp>
        <p:nvSpPr>
          <p:cNvPr id="3" name="Content Placeholder 2">
            <a:extLst>
              <a:ext uri="{FF2B5EF4-FFF2-40B4-BE49-F238E27FC236}">
                <a16:creationId xmlns:a16="http://schemas.microsoft.com/office/drawing/2014/main" id="{CDF85F9F-24DC-42E8-885F-5E8E2186C1FC}"/>
              </a:ext>
            </a:extLst>
          </p:cNvPr>
          <p:cNvSpPr>
            <a:spLocks noGrp="1"/>
          </p:cNvSpPr>
          <p:nvPr>
            <p:ph idx="1"/>
          </p:nvPr>
        </p:nvSpPr>
        <p:spPr>
          <a:xfrm>
            <a:off x="457200" y="1600200"/>
            <a:ext cx="4876800" cy="4525963"/>
          </a:xfrm>
        </p:spPr>
        <p:txBody>
          <a:bodyPr>
            <a:normAutofit fontScale="85000" lnSpcReduction="20000"/>
          </a:bodyPr>
          <a:lstStyle/>
          <a:p>
            <a:r>
              <a:rPr lang="en-US" dirty="0"/>
              <a:t>Federal Laws</a:t>
            </a:r>
          </a:p>
          <a:p>
            <a:r>
              <a:rPr lang="en-US" dirty="0"/>
              <a:t>Rights and Protections</a:t>
            </a:r>
          </a:p>
          <a:p>
            <a:r>
              <a:rPr lang="en-US" dirty="0"/>
              <a:t>Informed</a:t>
            </a:r>
          </a:p>
          <a:p>
            <a:r>
              <a:rPr lang="en-US" dirty="0"/>
              <a:t>Own decisions</a:t>
            </a:r>
          </a:p>
          <a:p>
            <a:r>
              <a:rPr lang="en-US" dirty="0"/>
              <a:t>Privacy</a:t>
            </a:r>
          </a:p>
          <a:p>
            <a:r>
              <a:rPr lang="en-US" dirty="0"/>
              <a:t>Accommodation of needs and preferences</a:t>
            </a:r>
          </a:p>
          <a:p>
            <a:r>
              <a:rPr lang="en-US" dirty="0"/>
              <a:t>Language they understand </a:t>
            </a:r>
          </a:p>
          <a:p>
            <a:r>
              <a:rPr lang="en-US" dirty="0"/>
              <a:t>Admission and during stay</a:t>
            </a:r>
          </a:p>
          <a:p>
            <a:r>
              <a:rPr lang="en-US" dirty="0"/>
              <a:t>Resident’s role and responsibilities </a:t>
            </a:r>
          </a:p>
          <a:p>
            <a:endParaRPr lang="en-US" dirty="0"/>
          </a:p>
        </p:txBody>
      </p:sp>
      <p:pic>
        <p:nvPicPr>
          <p:cNvPr id="6" name="Picture 5">
            <a:extLst>
              <a:ext uri="{FF2B5EF4-FFF2-40B4-BE49-F238E27FC236}">
                <a16:creationId xmlns:a16="http://schemas.microsoft.com/office/drawing/2014/main" id="{4B432435-A0D5-40B3-B99B-CBBCA305CB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5000" y="1828800"/>
            <a:ext cx="2683216" cy="1791046"/>
          </a:xfrm>
          <a:prstGeom prst="rect">
            <a:avLst/>
          </a:prstGeom>
          <a:ln>
            <a:noFill/>
          </a:ln>
          <a:effectLst>
            <a:softEdge rad="112500"/>
          </a:effectLst>
        </p:spPr>
      </p:pic>
      <p:sp>
        <p:nvSpPr>
          <p:cNvPr id="4" name="Rectangle 3">
            <a:extLst>
              <a:ext uri="{FF2B5EF4-FFF2-40B4-BE49-F238E27FC236}">
                <a16:creationId xmlns:a16="http://schemas.microsoft.com/office/drawing/2014/main" id="{2CA1C2AE-6A65-4F12-8B74-34552CCBA3E9}"/>
              </a:ext>
            </a:extLst>
          </p:cNvPr>
          <p:cNvSpPr/>
          <p:nvPr/>
        </p:nvSpPr>
        <p:spPr>
          <a:xfrm>
            <a:off x="5311588" y="4888468"/>
            <a:ext cx="3698448" cy="369332"/>
          </a:xfrm>
          <a:prstGeom prst="rect">
            <a:avLst/>
          </a:prstGeom>
        </p:spPr>
        <p:txBody>
          <a:bodyPr wrap="none">
            <a:spAutoFit/>
          </a:bodyPr>
          <a:lstStyle/>
          <a:p>
            <a:r>
              <a:rPr lang="en-US" b="1" dirty="0">
                <a:solidFill>
                  <a:srgbClr val="FF0000"/>
                </a:solidFill>
              </a:rPr>
              <a:t>Our Role:  Protect and Promote </a:t>
            </a:r>
          </a:p>
        </p:txBody>
      </p:sp>
    </p:spTree>
    <p:extLst>
      <p:ext uri="{BB962C8B-B14F-4D97-AF65-F5344CB8AC3E}">
        <p14:creationId xmlns:p14="http://schemas.microsoft.com/office/powerpoint/2010/main" val="411866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1870-1BA2-4849-9984-C07900AE8E76}"/>
              </a:ext>
            </a:extLst>
          </p:cNvPr>
          <p:cNvSpPr>
            <a:spLocks noGrp="1"/>
          </p:cNvSpPr>
          <p:nvPr>
            <p:ph type="title"/>
          </p:nvPr>
        </p:nvSpPr>
        <p:spPr/>
        <p:txBody>
          <a:bodyPr/>
          <a:lstStyle/>
          <a:p>
            <a:r>
              <a:rPr lang="en-US" dirty="0"/>
              <a:t>Resident Rights – F Tags </a:t>
            </a:r>
          </a:p>
        </p:txBody>
      </p:sp>
      <p:sp>
        <p:nvSpPr>
          <p:cNvPr id="3" name="Content Placeholder 2">
            <a:extLst>
              <a:ext uri="{FF2B5EF4-FFF2-40B4-BE49-F238E27FC236}">
                <a16:creationId xmlns:a16="http://schemas.microsoft.com/office/drawing/2014/main" id="{CDF85F9F-24DC-42E8-885F-5E8E2186C1FC}"/>
              </a:ext>
            </a:extLst>
          </p:cNvPr>
          <p:cNvSpPr>
            <a:spLocks noGrp="1"/>
          </p:cNvSpPr>
          <p:nvPr>
            <p:ph idx="1"/>
          </p:nvPr>
        </p:nvSpPr>
        <p:spPr>
          <a:xfrm>
            <a:off x="457200" y="1600200"/>
            <a:ext cx="5181600" cy="4525963"/>
          </a:xfrm>
        </p:spPr>
        <p:txBody>
          <a:bodyPr>
            <a:normAutofit fontScale="70000" lnSpcReduction="20000"/>
          </a:bodyPr>
          <a:lstStyle/>
          <a:p>
            <a:r>
              <a:rPr lang="en-US" dirty="0"/>
              <a:t>F550	Resident Rights/Exercise of Rights</a:t>
            </a:r>
          </a:p>
          <a:p>
            <a:r>
              <a:rPr lang="en-US" dirty="0"/>
              <a:t>F551 Rights Exercised by Representative</a:t>
            </a:r>
          </a:p>
          <a:p>
            <a:r>
              <a:rPr lang="en-US" dirty="0"/>
              <a:t>F552	Right to be Informed/Make Decisions</a:t>
            </a:r>
          </a:p>
          <a:p>
            <a:r>
              <a:rPr lang="en-US" dirty="0"/>
              <a:t>F553	Right to Participate in Care Planning</a:t>
            </a:r>
          </a:p>
          <a:p>
            <a:r>
              <a:rPr lang="en-US" dirty="0"/>
              <a:t>F554	Resident Self Administer Medications Where Clinically Appropriate</a:t>
            </a:r>
          </a:p>
          <a:p>
            <a:r>
              <a:rPr lang="en-US" dirty="0"/>
              <a:t>F555	Right to Choose and be Informed of Attending Physician</a:t>
            </a:r>
          </a:p>
          <a:p>
            <a:r>
              <a:rPr lang="en-US" dirty="0"/>
              <a:t>F557	Respect, Dignity/Right to have Personal Property</a:t>
            </a:r>
          </a:p>
          <a:p>
            <a:r>
              <a:rPr lang="en-US" dirty="0"/>
              <a:t>F558	Accommodation of Needs/Preferences</a:t>
            </a:r>
          </a:p>
        </p:txBody>
      </p:sp>
      <p:sp>
        <p:nvSpPr>
          <p:cNvPr id="7" name="Rectangle 6">
            <a:extLst>
              <a:ext uri="{FF2B5EF4-FFF2-40B4-BE49-F238E27FC236}">
                <a16:creationId xmlns:a16="http://schemas.microsoft.com/office/drawing/2014/main" id="{88340BB4-2C5F-47FE-9D07-CD3D24F89CF3}"/>
              </a:ext>
            </a:extLst>
          </p:cNvPr>
          <p:cNvSpPr/>
          <p:nvPr/>
        </p:nvSpPr>
        <p:spPr>
          <a:xfrm>
            <a:off x="4572000" y="5638800"/>
            <a:ext cx="4385187" cy="600164"/>
          </a:xfrm>
          <a:prstGeom prst="rect">
            <a:avLst/>
          </a:prstGeom>
        </p:spPr>
        <p:txBody>
          <a:bodyPr wrap="square">
            <a:spAutoFit/>
          </a:bodyPr>
          <a:lstStyle/>
          <a:p>
            <a:pPr algn="r"/>
            <a:r>
              <a:rPr lang="en-US" sz="1100" dirty="0">
                <a:hlinkClick r:id="rId3"/>
              </a:rPr>
              <a:t>https://www.cms.gov/Regulations-and-Guidance/Guidance/Manuals/downloads/som107ap_pp_guidelines_ltcf.pdf</a:t>
            </a:r>
            <a:r>
              <a:rPr lang="en-US" sz="1100" dirty="0"/>
              <a:t> </a:t>
            </a:r>
          </a:p>
        </p:txBody>
      </p:sp>
      <p:pic>
        <p:nvPicPr>
          <p:cNvPr id="8" name="Picture 7">
            <a:extLst>
              <a:ext uri="{FF2B5EF4-FFF2-40B4-BE49-F238E27FC236}">
                <a16:creationId xmlns:a16="http://schemas.microsoft.com/office/drawing/2014/main" id="{A81B804F-596D-42C5-941F-DE2E8F2B82B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68972" y="3124200"/>
            <a:ext cx="2517828" cy="1669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89114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1870-1BA2-4849-9984-C07900AE8E76}"/>
              </a:ext>
            </a:extLst>
          </p:cNvPr>
          <p:cNvSpPr>
            <a:spLocks noGrp="1"/>
          </p:cNvSpPr>
          <p:nvPr>
            <p:ph type="title"/>
          </p:nvPr>
        </p:nvSpPr>
        <p:spPr/>
        <p:txBody>
          <a:bodyPr/>
          <a:lstStyle/>
          <a:p>
            <a:r>
              <a:rPr lang="en-US" dirty="0"/>
              <a:t>Resident Rights – F Tags </a:t>
            </a:r>
          </a:p>
        </p:txBody>
      </p:sp>
      <p:sp>
        <p:nvSpPr>
          <p:cNvPr id="3" name="Content Placeholder 2">
            <a:extLst>
              <a:ext uri="{FF2B5EF4-FFF2-40B4-BE49-F238E27FC236}">
                <a16:creationId xmlns:a16="http://schemas.microsoft.com/office/drawing/2014/main" id="{CDF85F9F-24DC-42E8-885F-5E8E2186C1FC}"/>
              </a:ext>
            </a:extLst>
          </p:cNvPr>
          <p:cNvSpPr>
            <a:spLocks noGrp="1"/>
          </p:cNvSpPr>
          <p:nvPr>
            <p:ph idx="1"/>
          </p:nvPr>
        </p:nvSpPr>
        <p:spPr>
          <a:xfrm>
            <a:off x="457200" y="1905000"/>
            <a:ext cx="9372600" cy="4525963"/>
          </a:xfrm>
        </p:spPr>
        <p:txBody>
          <a:bodyPr>
            <a:noAutofit/>
          </a:bodyPr>
          <a:lstStyle/>
          <a:p>
            <a:r>
              <a:rPr lang="en-US" sz="2300" dirty="0"/>
              <a:t>F559	Choose/Be Notified of Room/Roommate Change</a:t>
            </a:r>
          </a:p>
          <a:p>
            <a:r>
              <a:rPr lang="en-US" sz="2300" dirty="0"/>
              <a:t>F560	Right to Refuse Certain Transfers</a:t>
            </a:r>
          </a:p>
          <a:p>
            <a:r>
              <a:rPr lang="en-US" sz="2300" dirty="0"/>
              <a:t>F561	Self Determination</a:t>
            </a:r>
          </a:p>
          <a:p>
            <a:r>
              <a:rPr lang="en-US" sz="2300" dirty="0"/>
              <a:t>F562	Immediate Access to Resident</a:t>
            </a:r>
          </a:p>
          <a:p>
            <a:r>
              <a:rPr lang="en-US" sz="2300" dirty="0"/>
              <a:t>F563	Right to Receive/Deny Visitors</a:t>
            </a:r>
          </a:p>
          <a:p>
            <a:r>
              <a:rPr lang="en-US" sz="2300" dirty="0"/>
              <a:t>F564	Inform of Visitation Rights/ Equal Visitation Privileges</a:t>
            </a:r>
          </a:p>
          <a:p>
            <a:r>
              <a:rPr lang="en-US" sz="2300" dirty="0"/>
              <a:t>F565	Resident/Family Group and Response</a:t>
            </a:r>
          </a:p>
          <a:p>
            <a:r>
              <a:rPr lang="en-US" sz="2300" dirty="0"/>
              <a:t>F566	Right to Perform Facility Services or Refuse</a:t>
            </a:r>
          </a:p>
        </p:txBody>
      </p:sp>
      <p:sp>
        <p:nvSpPr>
          <p:cNvPr id="7" name="Rectangle 6">
            <a:extLst>
              <a:ext uri="{FF2B5EF4-FFF2-40B4-BE49-F238E27FC236}">
                <a16:creationId xmlns:a16="http://schemas.microsoft.com/office/drawing/2014/main" id="{88340BB4-2C5F-47FE-9D07-CD3D24F89CF3}"/>
              </a:ext>
            </a:extLst>
          </p:cNvPr>
          <p:cNvSpPr/>
          <p:nvPr/>
        </p:nvSpPr>
        <p:spPr>
          <a:xfrm>
            <a:off x="4572000" y="5638800"/>
            <a:ext cx="4385187" cy="600164"/>
          </a:xfrm>
          <a:prstGeom prst="rect">
            <a:avLst/>
          </a:prstGeom>
        </p:spPr>
        <p:txBody>
          <a:bodyPr wrap="square">
            <a:spAutoFit/>
          </a:bodyPr>
          <a:lstStyle/>
          <a:p>
            <a:pPr algn="r"/>
            <a:r>
              <a:rPr lang="en-US" sz="1100" dirty="0">
                <a:hlinkClick r:id="rId3"/>
              </a:rPr>
              <a:t>https://www.cms.gov/Regulations-and-Guidance/Guidance/Manuals/downloads/som107ap_pp_guidelines_ltcf.pdf</a:t>
            </a:r>
            <a:r>
              <a:rPr lang="en-US" sz="1100" dirty="0"/>
              <a:t> </a:t>
            </a:r>
          </a:p>
        </p:txBody>
      </p:sp>
    </p:spTree>
    <p:extLst>
      <p:ext uri="{BB962C8B-B14F-4D97-AF65-F5344CB8AC3E}">
        <p14:creationId xmlns:p14="http://schemas.microsoft.com/office/powerpoint/2010/main" val="141860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1870-1BA2-4849-9984-C07900AE8E76}"/>
              </a:ext>
            </a:extLst>
          </p:cNvPr>
          <p:cNvSpPr>
            <a:spLocks noGrp="1"/>
          </p:cNvSpPr>
          <p:nvPr>
            <p:ph type="title"/>
          </p:nvPr>
        </p:nvSpPr>
        <p:spPr/>
        <p:txBody>
          <a:bodyPr/>
          <a:lstStyle/>
          <a:p>
            <a:r>
              <a:rPr lang="en-US" dirty="0"/>
              <a:t>Resident Rights – F Tags </a:t>
            </a:r>
          </a:p>
        </p:txBody>
      </p:sp>
      <p:sp>
        <p:nvSpPr>
          <p:cNvPr id="3" name="Content Placeholder 2">
            <a:extLst>
              <a:ext uri="{FF2B5EF4-FFF2-40B4-BE49-F238E27FC236}">
                <a16:creationId xmlns:a16="http://schemas.microsoft.com/office/drawing/2014/main" id="{CDF85F9F-24DC-42E8-885F-5E8E2186C1FC}"/>
              </a:ext>
            </a:extLst>
          </p:cNvPr>
          <p:cNvSpPr>
            <a:spLocks noGrp="1"/>
          </p:cNvSpPr>
          <p:nvPr>
            <p:ph idx="1"/>
          </p:nvPr>
        </p:nvSpPr>
        <p:spPr>
          <a:xfrm>
            <a:off x="304800" y="1696211"/>
            <a:ext cx="5105400" cy="4525963"/>
          </a:xfrm>
        </p:spPr>
        <p:txBody>
          <a:bodyPr>
            <a:noAutofit/>
          </a:bodyPr>
          <a:lstStyle/>
          <a:p>
            <a:r>
              <a:rPr lang="en-US" sz="1800" dirty="0"/>
              <a:t>F567	Protection/Management of Personal Funds</a:t>
            </a:r>
          </a:p>
          <a:p>
            <a:r>
              <a:rPr lang="en-US" sz="1800" dirty="0"/>
              <a:t>F568	Accounting and Records of Personal Funds</a:t>
            </a:r>
          </a:p>
          <a:p>
            <a:r>
              <a:rPr lang="en-US" sz="1800" dirty="0"/>
              <a:t>F569	Notice and Conveyance of Personal Funds</a:t>
            </a:r>
          </a:p>
          <a:p>
            <a:r>
              <a:rPr lang="en-US" sz="1800" dirty="0"/>
              <a:t>F570	Surety Bond- Security of Personal Funds</a:t>
            </a:r>
          </a:p>
          <a:p>
            <a:r>
              <a:rPr lang="en-US" sz="1800" dirty="0"/>
              <a:t>F571	Limitations on Charges to Personal Funds</a:t>
            </a:r>
          </a:p>
          <a:p>
            <a:r>
              <a:rPr lang="en-US" sz="1800" dirty="0"/>
              <a:t>F572	Notice of Rights and Rules</a:t>
            </a:r>
          </a:p>
          <a:p>
            <a:r>
              <a:rPr lang="en-US" sz="1800" dirty="0"/>
              <a:t>F573	Right to Access/Purchase Copies of Records</a:t>
            </a:r>
          </a:p>
          <a:p>
            <a:r>
              <a:rPr lang="en-US" sz="1800" dirty="0"/>
              <a:t>F574	Required Notices and Contact Information</a:t>
            </a:r>
          </a:p>
          <a:p>
            <a:r>
              <a:rPr lang="en-US" sz="1800" dirty="0"/>
              <a:t>F575	Required Postings</a:t>
            </a:r>
          </a:p>
          <a:p>
            <a:r>
              <a:rPr lang="en-US" sz="1800" dirty="0"/>
              <a:t>F576	Rights to Forms of Communication with Privacy</a:t>
            </a:r>
          </a:p>
        </p:txBody>
      </p:sp>
      <p:sp>
        <p:nvSpPr>
          <p:cNvPr id="7" name="Rectangle 6">
            <a:extLst>
              <a:ext uri="{FF2B5EF4-FFF2-40B4-BE49-F238E27FC236}">
                <a16:creationId xmlns:a16="http://schemas.microsoft.com/office/drawing/2014/main" id="{88340BB4-2C5F-47FE-9D07-CD3D24F89CF3}"/>
              </a:ext>
            </a:extLst>
          </p:cNvPr>
          <p:cNvSpPr/>
          <p:nvPr/>
        </p:nvSpPr>
        <p:spPr>
          <a:xfrm>
            <a:off x="4572000" y="5638800"/>
            <a:ext cx="4385187" cy="600164"/>
          </a:xfrm>
          <a:prstGeom prst="rect">
            <a:avLst/>
          </a:prstGeom>
        </p:spPr>
        <p:txBody>
          <a:bodyPr wrap="square">
            <a:spAutoFit/>
          </a:bodyPr>
          <a:lstStyle/>
          <a:p>
            <a:pPr algn="r"/>
            <a:r>
              <a:rPr lang="en-US" sz="1100" dirty="0">
                <a:hlinkClick r:id="rId3"/>
              </a:rPr>
              <a:t>https://www.cms.gov/Regulations-and-Guidance/Guidance/Manuals/downloads/som107ap_pp_guidelines_ltcf.pdf</a:t>
            </a:r>
            <a:r>
              <a:rPr lang="en-US" sz="1100" dirty="0"/>
              <a:t> </a:t>
            </a:r>
          </a:p>
        </p:txBody>
      </p:sp>
      <p:pic>
        <p:nvPicPr>
          <p:cNvPr id="8" name="Picture 7">
            <a:extLst>
              <a:ext uri="{FF2B5EF4-FFF2-40B4-BE49-F238E27FC236}">
                <a16:creationId xmlns:a16="http://schemas.microsoft.com/office/drawing/2014/main" id="{A81B804F-596D-42C5-941F-DE2E8F2B82B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68972" y="3124200"/>
            <a:ext cx="2517828" cy="1669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71919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1870-1BA2-4849-9984-C07900AE8E76}"/>
              </a:ext>
            </a:extLst>
          </p:cNvPr>
          <p:cNvSpPr>
            <a:spLocks noGrp="1"/>
          </p:cNvSpPr>
          <p:nvPr>
            <p:ph type="title"/>
          </p:nvPr>
        </p:nvSpPr>
        <p:spPr/>
        <p:txBody>
          <a:bodyPr/>
          <a:lstStyle/>
          <a:p>
            <a:r>
              <a:rPr lang="en-US" dirty="0"/>
              <a:t>Resident Rights – F Tags </a:t>
            </a:r>
          </a:p>
        </p:txBody>
      </p:sp>
      <p:sp>
        <p:nvSpPr>
          <p:cNvPr id="3" name="Content Placeholder 2">
            <a:extLst>
              <a:ext uri="{FF2B5EF4-FFF2-40B4-BE49-F238E27FC236}">
                <a16:creationId xmlns:a16="http://schemas.microsoft.com/office/drawing/2014/main" id="{CDF85F9F-24DC-42E8-885F-5E8E2186C1FC}"/>
              </a:ext>
            </a:extLst>
          </p:cNvPr>
          <p:cNvSpPr>
            <a:spLocks noGrp="1"/>
          </p:cNvSpPr>
          <p:nvPr>
            <p:ph idx="1"/>
          </p:nvPr>
        </p:nvSpPr>
        <p:spPr>
          <a:xfrm>
            <a:off x="304800" y="1696211"/>
            <a:ext cx="5410200" cy="4525963"/>
          </a:xfrm>
        </p:spPr>
        <p:txBody>
          <a:bodyPr>
            <a:noAutofit/>
          </a:bodyPr>
          <a:lstStyle/>
          <a:p>
            <a:r>
              <a:rPr lang="en-US" sz="1800" dirty="0"/>
              <a:t>F577	Right to Survey Results/Advocate Agency Info</a:t>
            </a:r>
          </a:p>
          <a:p>
            <a:r>
              <a:rPr lang="en-US" sz="1800" dirty="0"/>
              <a:t>F578	Request/Refuse/Discontinue Treatment; Formulate Advance Directive</a:t>
            </a:r>
          </a:p>
          <a:p>
            <a:r>
              <a:rPr lang="en-US" sz="1800" dirty="0"/>
              <a:t>F579	Posting/Notice of Medicare/Medicaid on Admission</a:t>
            </a:r>
          </a:p>
          <a:p>
            <a:r>
              <a:rPr lang="en-US" sz="1800" dirty="0"/>
              <a:t>F580	Notice of Changes (Injury/Decline/Room, Etc.)</a:t>
            </a:r>
          </a:p>
          <a:p>
            <a:r>
              <a:rPr lang="en-US" sz="1800" dirty="0"/>
              <a:t>F582	Medicaid/Medicare Coverage/Liability Notice</a:t>
            </a:r>
          </a:p>
          <a:p>
            <a:r>
              <a:rPr lang="en-US" sz="1800" dirty="0"/>
              <a:t>F583	Personal Privacy/Confidentiality of Records</a:t>
            </a:r>
          </a:p>
          <a:p>
            <a:r>
              <a:rPr lang="en-US" sz="1800" dirty="0"/>
              <a:t>F584	Safe/Clean/Comfortable/Homelike Environment</a:t>
            </a:r>
          </a:p>
          <a:p>
            <a:r>
              <a:rPr lang="en-US" sz="1800" dirty="0"/>
              <a:t>F585	Grievances</a:t>
            </a:r>
          </a:p>
          <a:p>
            <a:r>
              <a:rPr lang="en-US" sz="1800" dirty="0"/>
              <a:t>F586	Resident Contact with External Entities</a:t>
            </a:r>
          </a:p>
        </p:txBody>
      </p:sp>
      <p:sp>
        <p:nvSpPr>
          <p:cNvPr id="7" name="Rectangle 6">
            <a:extLst>
              <a:ext uri="{FF2B5EF4-FFF2-40B4-BE49-F238E27FC236}">
                <a16:creationId xmlns:a16="http://schemas.microsoft.com/office/drawing/2014/main" id="{88340BB4-2C5F-47FE-9D07-CD3D24F89CF3}"/>
              </a:ext>
            </a:extLst>
          </p:cNvPr>
          <p:cNvSpPr/>
          <p:nvPr/>
        </p:nvSpPr>
        <p:spPr>
          <a:xfrm>
            <a:off x="4572000" y="5638800"/>
            <a:ext cx="4385187" cy="600164"/>
          </a:xfrm>
          <a:prstGeom prst="rect">
            <a:avLst/>
          </a:prstGeom>
        </p:spPr>
        <p:txBody>
          <a:bodyPr wrap="square">
            <a:spAutoFit/>
          </a:bodyPr>
          <a:lstStyle/>
          <a:p>
            <a:pPr algn="r"/>
            <a:r>
              <a:rPr lang="en-US" sz="1100" dirty="0">
                <a:hlinkClick r:id="rId3"/>
              </a:rPr>
              <a:t>https://www.cms.gov/Regulations-and-Guidance/Guidance/Manuals/downloads/som107ap_pp_guidelines_ltcf.pdf</a:t>
            </a:r>
            <a:r>
              <a:rPr lang="en-US" sz="1100" dirty="0"/>
              <a:t> </a:t>
            </a:r>
          </a:p>
        </p:txBody>
      </p:sp>
      <p:pic>
        <p:nvPicPr>
          <p:cNvPr id="8" name="Picture 7">
            <a:extLst>
              <a:ext uri="{FF2B5EF4-FFF2-40B4-BE49-F238E27FC236}">
                <a16:creationId xmlns:a16="http://schemas.microsoft.com/office/drawing/2014/main" id="{A81B804F-596D-42C5-941F-DE2E8F2B82B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090626" y="2832512"/>
            <a:ext cx="2517828" cy="16699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564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A1870-1BA2-4849-9984-C07900AE8E76}"/>
              </a:ext>
            </a:extLst>
          </p:cNvPr>
          <p:cNvSpPr>
            <a:spLocks noGrp="1"/>
          </p:cNvSpPr>
          <p:nvPr>
            <p:ph type="title"/>
          </p:nvPr>
        </p:nvSpPr>
        <p:spPr>
          <a:xfrm>
            <a:off x="457200" y="76200"/>
            <a:ext cx="8229600" cy="1143000"/>
          </a:xfrm>
        </p:spPr>
        <p:txBody>
          <a:bodyPr/>
          <a:lstStyle/>
          <a:p>
            <a:r>
              <a:rPr lang="en-US" dirty="0"/>
              <a:t>Resident Rights </a:t>
            </a:r>
          </a:p>
        </p:txBody>
      </p:sp>
      <p:sp>
        <p:nvSpPr>
          <p:cNvPr id="3" name="Content Placeholder 2">
            <a:extLst>
              <a:ext uri="{FF2B5EF4-FFF2-40B4-BE49-F238E27FC236}">
                <a16:creationId xmlns:a16="http://schemas.microsoft.com/office/drawing/2014/main" id="{CDF85F9F-24DC-42E8-885F-5E8E2186C1FC}"/>
              </a:ext>
            </a:extLst>
          </p:cNvPr>
          <p:cNvSpPr>
            <a:spLocks noGrp="1"/>
          </p:cNvSpPr>
          <p:nvPr>
            <p:ph idx="1"/>
          </p:nvPr>
        </p:nvSpPr>
        <p:spPr>
          <a:xfrm>
            <a:off x="3124200" y="1905000"/>
            <a:ext cx="5562600" cy="4525963"/>
          </a:xfrm>
        </p:spPr>
        <p:txBody>
          <a:bodyPr/>
          <a:lstStyle/>
          <a:p>
            <a:r>
              <a:rPr lang="en-US" dirty="0"/>
              <a:t>Self Determination </a:t>
            </a:r>
          </a:p>
          <a:p>
            <a:r>
              <a:rPr lang="en-US" dirty="0"/>
              <a:t>Promote Independence</a:t>
            </a:r>
          </a:p>
          <a:p>
            <a:r>
              <a:rPr lang="en-US" dirty="0"/>
              <a:t>Safe and Secure environment </a:t>
            </a:r>
          </a:p>
          <a:p>
            <a:r>
              <a:rPr lang="en-US" dirty="0"/>
              <a:t>Attain and maintain highest level </a:t>
            </a:r>
          </a:p>
          <a:p>
            <a:pPr marL="0" indent="0">
              <a:buNone/>
            </a:pPr>
            <a:endParaRPr lang="en-US" dirty="0"/>
          </a:p>
        </p:txBody>
      </p:sp>
      <p:pic>
        <p:nvPicPr>
          <p:cNvPr id="5" name="Picture 4">
            <a:extLst>
              <a:ext uri="{FF2B5EF4-FFF2-40B4-BE49-F238E27FC236}">
                <a16:creationId xmlns:a16="http://schemas.microsoft.com/office/drawing/2014/main" id="{FC547C97-E274-404D-B091-905700C0B49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783" r="17270"/>
          <a:stretch/>
        </p:blipFill>
        <p:spPr>
          <a:xfrm>
            <a:off x="457200" y="1093916"/>
            <a:ext cx="2367551" cy="4670167"/>
          </a:xfrm>
          <a:prstGeom prst="rect">
            <a:avLst/>
          </a:prstGeom>
          <a:ln>
            <a:noFill/>
          </a:ln>
          <a:effectLst>
            <a:softEdge rad="112500"/>
          </a:effectLst>
        </p:spPr>
      </p:pic>
    </p:spTree>
    <p:extLst>
      <p:ext uri="{BB962C8B-B14F-4D97-AF65-F5344CB8AC3E}">
        <p14:creationId xmlns:p14="http://schemas.microsoft.com/office/powerpoint/2010/main" val="3472911901"/>
      </p:ext>
    </p:extLst>
  </p:cSld>
  <p:clrMapOvr>
    <a:masterClrMapping/>
  </p:clrMapOvr>
</p:sld>
</file>

<file path=ppt/theme/theme1.xml><?xml version="1.0" encoding="utf-8"?>
<a:theme xmlns:a="http://schemas.openxmlformats.org/drawingml/2006/main" name="1_2012LeadingAge_gray2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2012LeadingAge_gray2PPT</Template>
  <TotalTime>1137</TotalTime>
  <Words>2942</Words>
  <Application>Microsoft Office PowerPoint</Application>
  <PresentationFormat>On-screen Show (4:3)</PresentationFormat>
  <Paragraphs>354</Paragraphs>
  <Slides>26</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Calibri</vt:lpstr>
      <vt:lpstr>1_2012LeadingAge_gray2PPT</vt:lpstr>
      <vt:lpstr>Residents Rights Competency </vt:lpstr>
      <vt:lpstr>Objectives</vt:lpstr>
      <vt:lpstr>Resident Rights Regulations </vt:lpstr>
      <vt:lpstr>Purpose of Resident Rights </vt:lpstr>
      <vt:lpstr>Resident Rights – F Tags </vt:lpstr>
      <vt:lpstr>Resident Rights – F Tags </vt:lpstr>
      <vt:lpstr>Resident Rights – F Tags </vt:lpstr>
      <vt:lpstr>Resident Rights – F Tags </vt:lpstr>
      <vt:lpstr>Resident Rights </vt:lpstr>
      <vt:lpstr>Resident Rights </vt:lpstr>
      <vt:lpstr>Resident Rights </vt:lpstr>
      <vt:lpstr>Resident Rights </vt:lpstr>
      <vt:lpstr>PowerPoint Presentation</vt:lpstr>
      <vt:lpstr>Residents Rights</vt:lpstr>
      <vt:lpstr>Free From Abuse and Neglect </vt:lpstr>
      <vt:lpstr>Resident Rights </vt:lpstr>
      <vt:lpstr>Resident Rights </vt:lpstr>
      <vt:lpstr>Resident Rights </vt:lpstr>
      <vt:lpstr>Resident Rights </vt:lpstr>
      <vt:lpstr>Privacy and Confidentiality </vt:lpstr>
      <vt:lpstr>Resident Rights-Policies and Procedures </vt:lpstr>
      <vt:lpstr>Facility Response</vt:lpstr>
      <vt:lpstr>PowerPoint Presentation</vt:lpstr>
      <vt:lpstr>PowerPoint Presentation</vt:lpstr>
      <vt:lpstr>References and Resources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aparkhill</dc:creator>
  <cp:lastModifiedBy>Charlie Visconage</cp:lastModifiedBy>
  <cp:revision>138</cp:revision>
  <dcterms:created xsi:type="dcterms:W3CDTF">2012-09-27T17:39:50Z</dcterms:created>
  <dcterms:modified xsi:type="dcterms:W3CDTF">2019-05-13T20:34:08Z</dcterms:modified>
  <cp:contentStatus/>
</cp:coreProperties>
</file>