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1"/>
  </p:notesMasterIdLst>
  <p:handoutMasterIdLst>
    <p:handoutMasterId r:id="rId22"/>
  </p:handoutMasterIdLst>
  <p:sldIdLst>
    <p:sldId id="276" r:id="rId2"/>
    <p:sldId id="300" r:id="rId3"/>
    <p:sldId id="258" r:id="rId4"/>
    <p:sldId id="259" r:id="rId5"/>
    <p:sldId id="260" r:id="rId6"/>
    <p:sldId id="261" r:id="rId7"/>
    <p:sldId id="262" r:id="rId8"/>
    <p:sldId id="263" r:id="rId9"/>
    <p:sldId id="264" r:id="rId10"/>
    <p:sldId id="265" r:id="rId11"/>
    <p:sldId id="266" r:id="rId12"/>
    <p:sldId id="267" r:id="rId13"/>
    <p:sldId id="268" r:id="rId14"/>
    <p:sldId id="642" r:id="rId15"/>
    <p:sldId id="269" r:id="rId16"/>
    <p:sldId id="341" r:id="rId17"/>
    <p:sldId id="342" r:id="rId18"/>
    <p:sldId id="643" r:id="rId19"/>
    <p:sldId id="34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today’s training on Person Centered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Centering care and services around the resident’s goals and preferences are best practices for the long-term care provider and are an expectation of residents, families, and regulatory agencies. All aspects of care are to involve input from the resident, who participates in the development of an individualized plan for care beginning with the baseline care plan and throughout the resident’s stay at the health center. As care needs evolve and the comprehensive care plan is updated, the resident and their family and/or significant other are consulted, and goals and approaches are updated with the resident’s choices followed.</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Hearing deficits:  Do they have their hearing aids in?  Do they prefer NOT to wear hearing aides?  Sign language?  Written skills?</a:t>
            </a:r>
          </a:p>
          <a:p>
            <a:pPr marL="171450" lvl="0" indent="-171450">
              <a:buFont typeface="Arial" panose="020B0604020202020204" pitchFamily="34" charset="0"/>
              <a:buChar char="•"/>
            </a:pPr>
            <a:r>
              <a:rPr lang="en-US" dirty="0"/>
              <a:t>Speaking deficits:  Is the resident aphasic?  Difficulty finding words?  What is the preference?  Does the family/resident representative have suggestions?</a:t>
            </a:r>
          </a:p>
          <a:p>
            <a:pPr marL="171450" lvl="0" indent="-171450">
              <a:buFont typeface="Arial" panose="020B0604020202020204" pitchFamily="34" charset="0"/>
              <a:buChar char="•"/>
            </a:pPr>
            <a:r>
              <a:rPr lang="en-US" dirty="0"/>
              <a:t>Language:  Do they have a primary language that the facility will need to accommodate?  Translation necessary?</a:t>
            </a:r>
          </a:p>
          <a:p>
            <a:pPr marL="171450" lvl="0" indent="-171450">
              <a:buFont typeface="Arial" panose="020B0604020202020204" pitchFamily="34" charset="0"/>
              <a:buChar char="•"/>
            </a:pPr>
            <a:r>
              <a:rPr lang="en-US" dirty="0"/>
              <a:t>Cognitive deficits:  What are the individualized interventions for each resident with cognitive deficits?  Repetition?  Demonstration?</a:t>
            </a:r>
          </a:p>
          <a:p>
            <a:pPr marL="171450" lvl="0" indent="-171450">
              <a:buFont typeface="Arial" panose="020B0604020202020204" pitchFamily="34" charset="0"/>
              <a:buChar char="•"/>
            </a:pPr>
            <a:r>
              <a:rPr lang="en-US" dirty="0"/>
              <a:t>**The key is to follow the individualized care plan of the resident.</a:t>
            </a:r>
          </a:p>
          <a:p>
            <a:endParaRPr lang="en-US" dirty="0"/>
          </a:p>
        </p:txBody>
      </p:sp>
      <p:sp>
        <p:nvSpPr>
          <p:cNvPr id="4" name="Slide Number Placeholder 3"/>
          <p:cNvSpPr>
            <a:spLocks noGrp="1"/>
          </p:cNvSpPr>
          <p:nvPr>
            <p:ph type="sldNum" sz="quarter" idx="5"/>
          </p:nvPr>
        </p:nvSpPr>
        <p:spPr/>
        <p:txBody>
          <a:bodyPr/>
          <a:lstStyle/>
          <a:p>
            <a:fld id="{84E25904-D8F7-4755-B0F0-8AD9ACBFF6C4}" type="slidenum">
              <a:rPr lang="en-US" smtClean="0"/>
              <a:t>10</a:t>
            </a:fld>
            <a:endParaRPr lang="en-US" dirty="0"/>
          </a:p>
        </p:txBody>
      </p:sp>
    </p:spTree>
    <p:extLst>
      <p:ext uri="{BB962C8B-B14F-4D97-AF65-F5344CB8AC3E}">
        <p14:creationId xmlns:p14="http://schemas.microsoft.com/office/powerpoint/2010/main" val="269168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use INTERACT?</a:t>
            </a:r>
          </a:p>
          <a:p>
            <a:r>
              <a:rPr lang="en-US" dirty="0"/>
              <a:t>Do your care plans address resident preferences in the event of a change of condition</a:t>
            </a:r>
          </a:p>
          <a:p>
            <a:r>
              <a:rPr lang="en-US" dirty="0"/>
              <a:t>**Residents can change their preferences or choices any time!  They do not need to wait until the next care plan meeting.  If a resident indicates that they have a preference that they would like implemented, please let the nurse know in order for this to be added to the person-centered care plan and communicated to all staff.</a:t>
            </a:r>
          </a:p>
          <a:p>
            <a:endParaRPr lang="en-US" dirty="0"/>
          </a:p>
        </p:txBody>
      </p:sp>
      <p:sp>
        <p:nvSpPr>
          <p:cNvPr id="4" name="Slide Number Placeholder 3"/>
          <p:cNvSpPr>
            <a:spLocks noGrp="1"/>
          </p:cNvSpPr>
          <p:nvPr>
            <p:ph type="sldNum" sz="quarter" idx="5"/>
          </p:nvPr>
        </p:nvSpPr>
        <p:spPr/>
        <p:txBody>
          <a:bodyPr/>
          <a:lstStyle/>
          <a:p>
            <a:fld id="{84E25904-D8F7-4755-B0F0-8AD9ACBFF6C4}" type="slidenum">
              <a:rPr lang="en-US" smtClean="0"/>
              <a:t>11</a:t>
            </a:fld>
            <a:endParaRPr lang="en-US" dirty="0"/>
          </a:p>
        </p:txBody>
      </p:sp>
    </p:spTree>
    <p:extLst>
      <p:ext uri="{BB962C8B-B14F-4D97-AF65-F5344CB8AC3E}">
        <p14:creationId xmlns:p14="http://schemas.microsoft.com/office/powerpoint/2010/main" val="207766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have a variety of ideas of what makes them happy and healthy.  Nursing homes years ago were intended to people to come and get care until they passed away.  Today, we see a variety of vibrant adults who plan to go home or another setting, those who, if they stay, want to enjoy living based on their choices.  It is crucial that you communicate resident preferences and choices to the nurse if the resident shares information that is not on the plan of care but would improve resident quality and satisfaction!</a:t>
            </a:r>
          </a:p>
        </p:txBody>
      </p:sp>
      <p:sp>
        <p:nvSpPr>
          <p:cNvPr id="4" name="Slide Number Placeholder 3"/>
          <p:cNvSpPr>
            <a:spLocks noGrp="1"/>
          </p:cNvSpPr>
          <p:nvPr>
            <p:ph type="sldNum" sz="quarter" idx="5"/>
          </p:nvPr>
        </p:nvSpPr>
        <p:spPr/>
        <p:txBody>
          <a:bodyPr/>
          <a:lstStyle/>
          <a:p>
            <a:fld id="{84E25904-D8F7-4755-B0F0-8AD9ACBFF6C4}" type="slidenum">
              <a:rPr lang="en-US" smtClean="0"/>
              <a:t>12</a:t>
            </a:fld>
            <a:endParaRPr lang="en-US" dirty="0"/>
          </a:p>
        </p:txBody>
      </p:sp>
    </p:spTree>
    <p:extLst>
      <p:ext uri="{BB962C8B-B14F-4D97-AF65-F5344CB8AC3E}">
        <p14:creationId xmlns:p14="http://schemas.microsoft.com/office/powerpoint/2010/main" val="4081009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do have a right to refuse care and treatment, however, the facility will need to identify WHY, offer alternatives or other choices, explain the risks and benefits and notify the physician and resident representative.  It is not appropriate to just say “okay” without going through this process.</a:t>
            </a:r>
          </a:p>
        </p:txBody>
      </p:sp>
      <p:sp>
        <p:nvSpPr>
          <p:cNvPr id="4" name="Slide Number Placeholder 3"/>
          <p:cNvSpPr>
            <a:spLocks noGrp="1"/>
          </p:cNvSpPr>
          <p:nvPr>
            <p:ph type="sldNum" sz="quarter" idx="5"/>
          </p:nvPr>
        </p:nvSpPr>
        <p:spPr/>
        <p:txBody>
          <a:bodyPr/>
          <a:lstStyle/>
          <a:p>
            <a:fld id="{84E25904-D8F7-4755-B0F0-8AD9ACBFF6C4}" type="slidenum">
              <a:rPr lang="en-US" smtClean="0"/>
              <a:t>13</a:t>
            </a:fld>
            <a:endParaRPr lang="en-US" dirty="0"/>
          </a:p>
        </p:txBody>
      </p:sp>
    </p:spTree>
    <p:extLst>
      <p:ext uri="{BB962C8B-B14F-4D97-AF65-F5344CB8AC3E}">
        <p14:creationId xmlns:p14="http://schemas.microsoft.com/office/powerpoint/2010/main" val="211458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size does not fit all when it comes to providing care to our residents!  We need to ensure that we include each of our resident or resident representatives choices in all areas of care for quality of life and satisfaction in their lives!</a:t>
            </a:r>
          </a:p>
        </p:txBody>
      </p:sp>
      <p:sp>
        <p:nvSpPr>
          <p:cNvPr id="4" name="Slide Number Placeholder 3"/>
          <p:cNvSpPr>
            <a:spLocks noGrp="1"/>
          </p:cNvSpPr>
          <p:nvPr>
            <p:ph type="sldNum" sz="quarter" idx="5"/>
          </p:nvPr>
        </p:nvSpPr>
        <p:spPr/>
        <p:txBody>
          <a:bodyPr/>
          <a:lstStyle/>
          <a:p>
            <a:fld id="{84E25904-D8F7-4755-B0F0-8AD9ACBFF6C4}" type="slidenum">
              <a:rPr lang="en-US" smtClean="0"/>
              <a:t>14</a:t>
            </a:fld>
            <a:endParaRPr lang="en-US" dirty="0"/>
          </a:p>
        </p:txBody>
      </p:sp>
    </p:spTree>
    <p:extLst>
      <p:ext uri="{BB962C8B-B14F-4D97-AF65-F5344CB8AC3E}">
        <p14:creationId xmlns:p14="http://schemas.microsoft.com/office/powerpoint/2010/main" val="304015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system requires excellent communication between all staff, the resident and the resident representative as well as ongoing monitoring for successful person-centered care.</a:t>
            </a:r>
          </a:p>
          <a:p>
            <a:endParaRPr lang="en-US" dirty="0"/>
          </a:p>
          <a:p>
            <a:endParaRPr lang="en-US" dirty="0"/>
          </a:p>
          <a:p>
            <a:r>
              <a:rPr lang="en-US" sz="1200" dirty="0"/>
              <a:t>All residents have a right to person-centered care in the facility</a:t>
            </a:r>
          </a:p>
          <a:p>
            <a:r>
              <a:rPr lang="en-US" sz="1200" dirty="0"/>
              <a:t>All staff should understand the requirements for inclusion of the resident/resident representative preferences and choices in planning for their own care</a:t>
            </a:r>
          </a:p>
          <a:p>
            <a:r>
              <a:rPr lang="en-US" sz="1200" dirty="0"/>
              <a:t>The individualized care plan approaches must be followed by all staff when providing care</a:t>
            </a:r>
          </a:p>
          <a:p>
            <a:endParaRPr lang="en-US" dirty="0"/>
          </a:p>
        </p:txBody>
      </p:sp>
      <p:sp>
        <p:nvSpPr>
          <p:cNvPr id="4" name="Slide Number Placeholder 3"/>
          <p:cNvSpPr>
            <a:spLocks noGrp="1"/>
          </p:cNvSpPr>
          <p:nvPr>
            <p:ph type="sldNum" sz="quarter" idx="5"/>
          </p:nvPr>
        </p:nvSpPr>
        <p:spPr/>
        <p:txBody>
          <a:bodyPr/>
          <a:lstStyle/>
          <a:p>
            <a:fld id="{84E25904-D8F7-4755-B0F0-8AD9ACBFF6C4}" type="slidenum">
              <a:rPr lang="en-US" smtClean="0"/>
              <a:t>15</a:t>
            </a:fld>
            <a:endParaRPr lang="en-US" dirty="0"/>
          </a:p>
        </p:txBody>
      </p:sp>
    </p:spTree>
    <p:extLst>
      <p:ext uri="{BB962C8B-B14F-4D97-AF65-F5344CB8AC3E}">
        <p14:creationId xmlns:p14="http://schemas.microsoft.com/office/powerpoint/2010/main" val="424049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311431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336706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Upon completion of this presentation you should be able to meet these 4 objectives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49172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individual is unique and special with their own wishes, preferences, choices, wants and desires in life.  In order to ensure that the resident has quality of life—it is essential that we take the time to ensure that we determine their preferences and include those in the plan of care that is communicated for consistent implementation of resident wishes whenever possible.</a:t>
            </a:r>
          </a:p>
        </p:txBody>
      </p:sp>
      <p:sp>
        <p:nvSpPr>
          <p:cNvPr id="4" name="Slide Number Placeholder 3"/>
          <p:cNvSpPr>
            <a:spLocks noGrp="1"/>
          </p:cNvSpPr>
          <p:nvPr>
            <p:ph type="sldNum" sz="quarter" idx="5"/>
          </p:nvPr>
        </p:nvSpPr>
        <p:spPr/>
        <p:txBody>
          <a:bodyPr/>
          <a:lstStyle/>
          <a:p>
            <a:fld id="{84E25904-D8F7-4755-B0F0-8AD9ACBFF6C4}" type="slidenum">
              <a:rPr lang="en-US" smtClean="0"/>
              <a:t>3</a:t>
            </a:fld>
            <a:endParaRPr lang="en-US" dirty="0"/>
          </a:p>
        </p:txBody>
      </p:sp>
    </p:spTree>
    <p:extLst>
      <p:ext uri="{BB962C8B-B14F-4D97-AF65-F5344CB8AC3E}">
        <p14:creationId xmlns:p14="http://schemas.microsoft.com/office/powerpoint/2010/main" val="219575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Preferences: A greater liking for one alternative over another or others. “Her preference is for comfortable rather than stylish clothes.”</a:t>
            </a:r>
          </a:p>
          <a:p>
            <a:r>
              <a:rPr lang="en-US" dirty="0"/>
              <a:t>Cultural Traditions: Include events, rituals and customs that a society shares (example: turkey dinner at Thanksgiving).</a:t>
            </a:r>
          </a:p>
          <a:p>
            <a:r>
              <a:rPr lang="en-US" dirty="0"/>
              <a:t>Family Situations: Single? Married? Children?  Childless? </a:t>
            </a:r>
          </a:p>
          <a:p>
            <a:r>
              <a:rPr lang="en-US" dirty="0"/>
              <a:t>Needs: This would include the needs for food, clothing, shelter and health.</a:t>
            </a:r>
          </a:p>
          <a:p>
            <a:r>
              <a:rPr lang="en-US" dirty="0"/>
              <a:t>Wants: Are goods or services that are not necessary but that we desire or wish for (example: one needs clothing, but one may not need designer clothes).  </a:t>
            </a:r>
          </a:p>
          <a:p>
            <a:r>
              <a:rPr lang="en-US" dirty="0"/>
              <a:t>Person and family centered care: involvement of the resident, family, significant other in plan of care during nursing home stay.</a:t>
            </a:r>
          </a:p>
          <a:p>
            <a:endParaRPr lang="en-US" dirty="0"/>
          </a:p>
        </p:txBody>
      </p:sp>
      <p:sp>
        <p:nvSpPr>
          <p:cNvPr id="4" name="Slide Number Placeholder 3"/>
          <p:cNvSpPr>
            <a:spLocks noGrp="1"/>
          </p:cNvSpPr>
          <p:nvPr>
            <p:ph type="sldNum" sz="quarter" idx="5"/>
          </p:nvPr>
        </p:nvSpPr>
        <p:spPr/>
        <p:txBody>
          <a:bodyPr/>
          <a:lstStyle/>
          <a:p>
            <a:fld id="{84E25904-D8F7-4755-B0F0-8AD9ACBFF6C4}" type="slidenum">
              <a:rPr lang="en-US" smtClean="0"/>
              <a:t>4</a:t>
            </a:fld>
            <a:endParaRPr lang="en-US" dirty="0"/>
          </a:p>
        </p:txBody>
      </p:sp>
    </p:spTree>
    <p:extLst>
      <p:ext uri="{BB962C8B-B14F-4D97-AF65-F5344CB8AC3E}">
        <p14:creationId xmlns:p14="http://schemas.microsoft.com/office/powerpoint/2010/main" val="207963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dignity with all interaction is crucial!  </a:t>
            </a:r>
          </a:p>
        </p:txBody>
      </p:sp>
      <p:sp>
        <p:nvSpPr>
          <p:cNvPr id="4" name="Slide Number Placeholder 3"/>
          <p:cNvSpPr>
            <a:spLocks noGrp="1"/>
          </p:cNvSpPr>
          <p:nvPr>
            <p:ph type="sldNum" sz="quarter" idx="5"/>
          </p:nvPr>
        </p:nvSpPr>
        <p:spPr/>
        <p:txBody>
          <a:bodyPr/>
          <a:lstStyle/>
          <a:p>
            <a:fld id="{84E25904-D8F7-4755-B0F0-8AD9ACBFF6C4}" type="slidenum">
              <a:rPr lang="en-US" smtClean="0"/>
              <a:t>5</a:t>
            </a:fld>
            <a:endParaRPr lang="en-US" dirty="0"/>
          </a:p>
        </p:txBody>
      </p:sp>
    </p:spTree>
    <p:extLst>
      <p:ext uri="{BB962C8B-B14F-4D97-AF65-F5344CB8AC3E}">
        <p14:creationId xmlns:p14="http://schemas.microsoft.com/office/powerpoint/2010/main" val="131265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Requirements of Participation have integrated person-centered care philosophies throughout the updated regulations, demonstrating the resident’s right to choose and directly oversee the care that they receive to meet their goals.</a:t>
            </a:r>
          </a:p>
          <a:p>
            <a:endParaRPr lang="en-US" dirty="0"/>
          </a:p>
        </p:txBody>
      </p:sp>
      <p:sp>
        <p:nvSpPr>
          <p:cNvPr id="4" name="Slide Number Placeholder 3"/>
          <p:cNvSpPr>
            <a:spLocks noGrp="1"/>
          </p:cNvSpPr>
          <p:nvPr>
            <p:ph type="sldNum" sz="quarter" idx="5"/>
          </p:nvPr>
        </p:nvSpPr>
        <p:spPr/>
        <p:txBody>
          <a:bodyPr/>
          <a:lstStyle/>
          <a:p>
            <a:fld id="{84E25904-D8F7-4755-B0F0-8AD9ACBFF6C4}" type="slidenum">
              <a:rPr lang="en-US" smtClean="0"/>
              <a:t>6</a:t>
            </a:fld>
            <a:endParaRPr lang="en-US" dirty="0"/>
          </a:p>
        </p:txBody>
      </p:sp>
    </p:spTree>
    <p:extLst>
      <p:ext uri="{BB962C8B-B14F-4D97-AF65-F5344CB8AC3E}">
        <p14:creationId xmlns:p14="http://schemas.microsoft.com/office/powerpoint/2010/main" val="425353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Include the minimum healthcare information necessary to properly care for a resident including, but not limited to— </a:t>
            </a:r>
          </a:p>
          <a:p>
            <a:pPr lvl="0"/>
            <a:r>
              <a:rPr lang="en-US" sz="1200" kern="1200" dirty="0">
                <a:solidFill>
                  <a:schemeClr val="tx1"/>
                </a:solidFill>
                <a:effectLst/>
                <a:latin typeface="+mn-lt"/>
                <a:ea typeface="+mn-ea"/>
                <a:cs typeface="+mn-cs"/>
              </a:rPr>
              <a:t>Initial goals based on admission orders such 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Physician orders.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Dietary orders.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Therapy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Social services.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PASARR recommendation, if applicable. </a:t>
            </a:r>
          </a:p>
          <a:p>
            <a:endParaRPr lang="en-US" dirty="0"/>
          </a:p>
        </p:txBody>
      </p:sp>
      <p:sp>
        <p:nvSpPr>
          <p:cNvPr id="4" name="Slide Number Placeholder 3"/>
          <p:cNvSpPr>
            <a:spLocks noGrp="1"/>
          </p:cNvSpPr>
          <p:nvPr>
            <p:ph type="sldNum" sz="quarter" idx="5"/>
          </p:nvPr>
        </p:nvSpPr>
        <p:spPr/>
        <p:txBody>
          <a:bodyPr/>
          <a:lstStyle/>
          <a:p>
            <a:fld id="{84E25904-D8F7-4755-B0F0-8AD9ACBFF6C4}" type="slidenum">
              <a:rPr lang="en-US" smtClean="0"/>
              <a:t>7</a:t>
            </a:fld>
            <a:endParaRPr lang="en-US" dirty="0"/>
          </a:p>
        </p:txBody>
      </p:sp>
    </p:spTree>
    <p:extLst>
      <p:ext uri="{BB962C8B-B14F-4D97-AF65-F5344CB8AC3E}">
        <p14:creationId xmlns:p14="http://schemas.microsoft.com/office/powerpoint/2010/main" val="68477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The comprehensive care plan must describe the following — </a:t>
            </a:r>
          </a:p>
          <a:p>
            <a:pPr lvl="0"/>
            <a:r>
              <a:rPr lang="en-US" sz="1200" kern="1200" dirty="0">
                <a:solidFill>
                  <a:schemeClr val="tx1"/>
                </a:solidFill>
                <a:effectLst/>
                <a:latin typeface="+mn-lt"/>
                <a:ea typeface="+mn-ea"/>
                <a:cs typeface="+mn-cs"/>
              </a:rPr>
              <a:t>The services that are to be furnished to attain or maintain the resident's highest practicable physical, mental, and psychosocial well-being as required under §483.24, §483.25 or §483.40; and </a:t>
            </a:r>
          </a:p>
          <a:p>
            <a:pPr lvl="0"/>
            <a:r>
              <a:rPr lang="en-US" sz="1200" kern="1200" dirty="0">
                <a:solidFill>
                  <a:schemeClr val="tx1"/>
                </a:solidFill>
                <a:effectLst/>
                <a:latin typeface="+mn-lt"/>
                <a:ea typeface="+mn-ea"/>
                <a:cs typeface="+mn-cs"/>
              </a:rPr>
              <a:t> Any services that would otherwise be required under §483.24, §483.25 or §483.40 but are not provided due to the resident's exercise of rights under §483.10, including the right to refuse treatment under §483.10(c)(6). </a:t>
            </a:r>
          </a:p>
          <a:p>
            <a:pPr lvl="0"/>
            <a:r>
              <a:rPr lang="en-US" sz="1200" kern="1200" dirty="0">
                <a:solidFill>
                  <a:schemeClr val="tx1"/>
                </a:solidFill>
                <a:effectLst/>
                <a:latin typeface="+mn-lt"/>
                <a:ea typeface="+mn-ea"/>
                <a:cs typeface="+mn-cs"/>
              </a:rPr>
              <a:t> Any specialized services or specialized rehabilitative services the nursing facility will provide as a result of PASARR recommendations. If a facility disagrees with the findings of the PASARR, it must indicate its rationale in the resident’s medical record. (iv)In consultation with the resident and the resident’s representative(s)— </a:t>
            </a:r>
          </a:p>
          <a:p>
            <a:pPr lvl="1"/>
            <a:r>
              <a:rPr lang="en-US" sz="1200" kern="1200" dirty="0">
                <a:solidFill>
                  <a:schemeClr val="tx1"/>
                </a:solidFill>
                <a:effectLst/>
                <a:latin typeface="+mn-lt"/>
                <a:ea typeface="+mn-ea"/>
                <a:cs typeface="+mn-cs"/>
              </a:rPr>
              <a:t>The resident’s goals for admission and desired outcomes.</a:t>
            </a:r>
          </a:p>
          <a:p>
            <a:pPr lvl="1"/>
            <a:r>
              <a:rPr lang="en-US" sz="1200" kern="1200" dirty="0">
                <a:solidFill>
                  <a:schemeClr val="tx1"/>
                </a:solidFill>
                <a:effectLst/>
                <a:latin typeface="+mn-lt"/>
                <a:ea typeface="+mn-ea"/>
                <a:cs typeface="+mn-cs"/>
              </a:rPr>
              <a:t>The resident’s preference and potential for future discharge. Facilities must document whether the resident’s desire to return to the community was assessed and any referrals to local contact agencies and/or other appropriate entities, for this purpose. </a:t>
            </a:r>
          </a:p>
          <a:p>
            <a:pPr lvl="1"/>
            <a:r>
              <a:rPr lang="en-US" sz="1200" kern="1200" dirty="0">
                <a:solidFill>
                  <a:schemeClr val="tx1"/>
                </a:solidFill>
                <a:effectLst/>
                <a:latin typeface="+mn-lt"/>
                <a:ea typeface="+mn-ea"/>
                <a:cs typeface="+mn-cs"/>
              </a:rPr>
              <a:t>Discharge plans in the comprehensive care plan, as appropriate, in accordance with the requirements set forth in paragraph (c) of this section.</a:t>
            </a:r>
          </a:p>
          <a:p>
            <a:r>
              <a:rPr lang="en-US" sz="1200" kern="1200" dirty="0">
                <a:solidFill>
                  <a:schemeClr val="tx1"/>
                </a:solidFill>
                <a:effectLst/>
                <a:latin typeface="+mn-lt"/>
                <a:ea typeface="+mn-ea"/>
                <a:cs typeface="+mn-cs"/>
              </a:rPr>
              <a:t>Centers for Medicare &amp; Medicaid Services State Operations Manual, Appendix PP – Guidance to Surveyors for Long Term Care Facilities (Rev. 173, 11-22-17):  </a:t>
            </a:r>
            <a:r>
              <a:rPr lang="en-US" sz="1200" kern="1200" dirty="0">
                <a:solidFill>
                  <a:schemeClr val="tx1"/>
                </a:solidFill>
                <a:effectLst/>
                <a:latin typeface="+mn-lt"/>
                <a:ea typeface="+mn-ea"/>
                <a:cs typeface="+mn-cs"/>
                <a:hlinkClick r:id="rId3"/>
              </a:rPr>
              <a:t>https://www.cms.gov/Regulations-and-Guidance/Guidance/Manuals/downloads/som107ap_pp_guidelines_ltcf.pdf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4E25904-D8F7-4755-B0F0-8AD9ACBFF6C4}" type="slidenum">
              <a:rPr lang="en-US" smtClean="0"/>
              <a:t>8</a:t>
            </a:fld>
            <a:endParaRPr lang="en-US" dirty="0"/>
          </a:p>
        </p:txBody>
      </p:sp>
    </p:spTree>
    <p:extLst>
      <p:ext uri="{BB962C8B-B14F-4D97-AF65-F5344CB8AC3E}">
        <p14:creationId xmlns:p14="http://schemas.microsoft.com/office/powerpoint/2010/main" val="258813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essential that there is consistent implementation of the care plan.  All staff need to communicate to each other any changes that are added to the plan of care.  They should also be added to the CNA care plans as well.</a:t>
            </a:r>
          </a:p>
        </p:txBody>
      </p:sp>
      <p:sp>
        <p:nvSpPr>
          <p:cNvPr id="4" name="Slide Number Placeholder 3"/>
          <p:cNvSpPr>
            <a:spLocks noGrp="1"/>
          </p:cNvSpPr>
          <p:nvPr>
            <p:ph type="sldNum" sz="quarter" idx="5"/>
          </p:nvPr>
        </p:nvSpPr>
        <p:spPr/>
        <p:txBody>
          <a:bodyPr/>
          <a:lstStyle/>
          <a:p>
            <a:fld id="{84E25904-D8F7-4755-B0F0-8AD9ACBFF6C4}" type="slidenum">
              <a:rPr lang="en-US" smtClean="0"/>
              <a:t>9</a:t>
            </a:fld>
            <a:endParaRPr lang="en-US" dirty="0"/>
          </a:p>
        </p:txBody>
      </p:sp>
    </p:spTree>
    <p:extLst>
      <p:ext uri="{BB962C8B-B14F-4D97-AF65-F5344CB8AC3E}">
        <p14:creationId xmlns:p14="http://schemas.microsoft.com/office/powerpoint/2010/main" val="3841838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 Id="rId4" Type="http://schemas.openxmlformats.org/officeDocument/2006/relationships/hyperlink" Target="https://www.cms.gov/Medicare/Quality-Initiatives-Patient-Assessment-Instruments/NursingHomeQualityInits/MDS30RAIManual.htm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urldefense.proofpoint.com/v2/url?u=https-3A__www.cms.gov_Medicare_Quality-2DInitiatives-2DPatient-2DAssessment-2DInstruments_NursingHomeQualityInits_NHQIMDS30TrainingMaterials.html&amp;d=DwQF-g&amp;c=euGZstcaTDllvimEN8b7jXrwqOf-v5A_CdpgnVfiiMM&amp;r=e619p8B1PHn8vknwQ7KdQFaSjEZ7IPcO-ZalaVYDUqs&amp;m=H-YyUssUyCQ56jzn63wPQNcVBosAoHSlNgzQ9ZPl9ZA&amp;s=JRTCmYGn6eega4xFJp9_9Fhn_JijUP63ZcPBJApt3kA&amp;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cms.gov/Regulations-and-Guidance/Guidance/Manuals/downloads/som107ap_pp_guidelines_ltcf.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a:solidFill>
                  <a:schemeClr val="bg1"/>
                </a:solidFill>
              </a:rPr>
              <a:t>Person Centered Care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63A2-4F26-41FB-8C0B-3A279E62AC12}"/>
              </a:ext>
            </a:extLst>
          </p:cNvPr>
          <p:cNvSpPr>
            <a:spLocks noGrp="1"/>
          </p:cNvSpPr>
          <p:nvPr>
            <p:ph type="title"/>
          </p:nvPr>
        </p:nvSpPr>
        <p:spPr>
          <a:xfrm>
            <a:off x="228600" y="228600"/>
            <a:ext cx="3754752" cy="994172"/>
          </a:xfrm>
        </p:spPr>
        <p:txBody>
          <a:bodyPr>
            <a:normAutofit fontScale="90000"/>
          </a:bodyPr>
          <a:lstStyle/>
          <a:p>
            <a:r>
              <a:rPr lang="en-US" dirty="0"/>
              <a:t>Communication Skills</a:t>
            </a:r>
          </a:p>
        </p:txBody>
      </p:sp>
      <p:sp>
        <p:nvSpPr>
          <p:cNvPr id="3" name="Content Placeholder 2">
            <a:extLst>
              <a:ext uri="{FF2B5EF4-FFF2-40B4-BE49-F238E27FC236}">
                <a16:creationId xmlns:a16="http://schemas.microsoft.com/office/drawing/2014/main" id="{84FE2BD3-78E6-4F3C-ABE5-4C55C9226686}"/>
              </a:ext>
            </a:extLst>
          </p:cNvPr>
          <p:cNvSpPr>
            <a:spLocks noGrp="1"/>
          </p:cNvSpPr>
          <p:nvPr>
            <p:ph idx="1"/>
          </p:nvPr>
        </p:nvSpPr>
        <p:spPr>
          <a:xfrm>
            <a:off x="228600" y="1524000"/>
            <a:ext cx="3950695" cy="3054350"/>
          </a:xfrm>
        </p:spPr>
        <p:txBody>
          <a:bodyPr anchor="t">
            <a:noAutofit/>
          </a:bodyPr>
          <a:lstStyle/>
          <a:p>
            <a:pPr marL="0" indent="0">
              <a:buNone/>
            </a:pPr>
            <a:r>
              <a:rPr lang="en-US" sz="2000" dirty="0"/>
              <a:t>All staff will need to identify appropriate communication skills when working with each individual resident:</a:t>
            </a:r>
          </a:p>
          <a:p>
            <a:r>
              <a:rPr lang="en-US" sz="2000" dirty="0"/>
              <a:t>How do they like to be communicated with?</a:t>
            </a:r>
          </a:p>
          <a:p>
            <a:r>
              <a:rPr lang="en-US" sz="2000" dirty="0"/>
              <a:t>Communication with residents with sensory/communication deficits:</a:t>
            </a:r>
          </a:p>
          <a:p>
            <a:pPr lvl="1"/>
            <a:r>
              <a:rPr lang="en-US" sz="2000" dirty="0"/>
              <a:t>Hearing deficits</a:t>
            </a:r>
          </a:p>
          <a:p>
            <a:pPr lvl="1"/>
            <a:r>
              <a:rPr lang="en-US" sz="2000" dirty="0"/>
              <a:t>Speaking deficits</a:t>
            </a:r>
          </a:p>
          <a:p>
            <a:pPr lvl="1"/>
            <a:r>
              <a:rPr lang="en-US" sz="2000" dirty="0"/>
              <a:t>Language</a:t>
            </a:r>
          </a:p>
          <a:p>
            <a:pPr lvl="1"/>
            <a:r>
              <a:rPr lang="en-US" sz="2000" dirty="0"/>
              <a:t>Cognitive deficits</a:t>
            </a:r>
          </a:p>
        </p:txBody>
      </p:sp>
      <p:pic>
        <p:nvPicPr>
          <p:cNvPr id="5" name="Picture 4" descr="A picture containing person, sitting, indoor, woman&#10;&#10;Description automatically generated">
            <a:extLst>
              <a:ext uri="{FF2B5EF4-FFF2-40B4-BE49-F238E27FC236}">
                <a16:creationId xmlns:a16="http://schemas.microsoft.com/office/drawing/2014/main" id="{6B7396B4-B53C-46EC-A999-9414B0A101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83" r="28182" b="-1"/>
          <a:stretch/>
        </p:blipFill>
        <p:spPr>
          <a:xfrm>
            <a:off x="4343400" y="535673"/>
            <a:ext cx="4800600" cy="5465077"/>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89023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by lying on a bed&#10;&#10;Description automatically generated">
            <a:extLst>
              <a:ext uri="{FF2B5EF4-FFF2-40B4-BE49-F238E27FC236}">
                <a16:creationId xmlns:a16="http://schemas.microsoft.com/office/drawing/2014/main" id="{5B3A559F-E60C-4078-A364-5FF85D096A06}"/>
              </a:ext>
            </a:extLst>
          </p:cNvPr>
          <p:cNvPicPr>
            <a:picLocks noChangeAspect="1"/>
          </p:cNvPicPr>
          <p:nvPr/>
        </p:nvPicPr>
        <p:blipFill rotWithShape="1">
          <a:blip r:embed="rId3">
            <a:extLst>
              <a:ext uri="{28A0092B-C50C-407E-A947-70E740481C1C}">
                <a14:useLocalDpi xmlns:a14="http://schemas.microsoft.com/office/drawing/2010/main"/>
              </a:ext>
            </a:extLst>
          </a:blip>
          <a:srcRect t="18751" b="314"/>
          <a:stretch/>
        </p:blipFill>
        <p:spPr>
          <a:xfrm>
            <a:off x="0" y="1"/>
            <a:ext cx="9144000" cy="6000750"/>
          </a:xfrm>
          <a:prstGeom prst="rect">
            <a:avLst/>
          </a:prstGeom>
        </p:spPr>
      </p:pic>
      <p:sp>
        <p:nvSpPr>
          <p:cNvPr id="2" name="Title 1">
            <a:extLst>
              <a:ext uri="{FF2B5EF4-FFF2-40B4-BE49-F238E27FC236}">
                <a16:creationId xmlns:a16="http://schemas.microsoft.com/office/drawing/2014/main" id="{C46EEBC8-C6DA-41B8-B0D2-B7BA21100E20}"/>
              </a:ext>
            </a:extLst>
          </p:cNvPr>
          <p:cNvSpPr>
            <a:spLocks noGrp="1"/>
          </p:cNvSpPr>
          <p:nvPr>
            <p:ph type="title"/>
          </p:nvPr>
        </p:nvSpPr>
        <p:spPr>
          <a:xfrm>
            <a:off x="394135" y="1483148"/>
            <a:ext cx="3153103" cy="1007066"/>
          </a:xfrm>
          <a:solidFill>
            <a:schemeClr val="bg2"/>
          </a:solidFill>
        </p:spPr>
        <p:txBody>
          <a:bodyPr>
            <a:normAutofit/>
          </a:bodyPr>
          <a:lstStyle/>
          <a:p>
            <a:pPr algn="ctr"/>
            <a:r>
              <a:rPr lang="en-US" sz="2700" dirty="0"/>
              <a:t>Recognizing Changes in Condition</a:t>
            </a:r>
          </a:p>
        </p:txBody>
      </p:sp>
      <p:sp>
        <p:nvSpPr>
          <p:cNvPr id="3" name="Content Placeholder 2">
            <a:extLst>
              <a:ext uri="{FF2B5EF4-FFF2-40B4-BE49-F238E27FC236}">
                <a16:creationId xmlns:a16="http://schemas.microsoft.com/office/drawing/2014/main" id="{CF45D48E-9EC7-4AA1-A592-CEC3A57D50F6}"/>
              </a:ext>
            </a:extLst>
          </p:cNvPr>
          <p:cNvSpPr>
            <a:spLocks noGrp="1"/>
          </p:cNvSpPr>
          <p:nvPr>
            <p:ph idx="1"/>
          </p:nvPr>
        </p:nvSpPr>
        <p:spPr>
          <a:xfrm>
            <a:off x="394135" y="2743200"/>
            <a:ext cx="5056795" cy="3048000"/>
          </a:xfrm>
          <a:solidFill>
            <a:schemeClr val="bg2"/>
          </a:solidFill>
        </p:spPr>
        <p:txBody>
          <a:bodyPr anchor="ctr">
            <a:noAutofit/>
          </a:bodyPr>
          <a:lstStyle/>
          <a:p>
            <a:r>
              <a:rPr lang="en-US" sz="2000" dirty="0"/>
              <a:t>What is your process?</a:t>
            </a:r>
          </a:p>
          <a:p>
            <a:r>
              <a:rPr lang="en-US" sz="2000" dirty="0"/>
              <a:t>How do you include the resident in revisions to the care plan?</a:t>
            </a:r>
          </a:p>
          <a:p>
            <a:r>
              <a:rPr lang="en-US" sz="2000" dirty="0"/>
              <a:t>Have you included that resident’s advanced directive?</a:t>
            </a:r>
          </a:p>
          <a:p>
            <a:r>
              <a:rPr lang="en-US" sz="2000" dirty="0"/>
              <a:t>Have you discussed code status with the resident? </a:t>
            </a:r>
          </a:p>
          <a:p>
            <a:pPr marL="0" indent="0">
              <a:buNone/>
            </a:pPr>
            <a:r>
              <a:rPr lang="en-US" sz="2000" dirty="0"/>
              <a:t>**The resident can change their preferences at any time!  </a:t>
            </a:r>
          </a:p>
        </p:txBody>
      </p:sp>
    </p:spTree>
    <p:extLst>
      <p:ext uri="{BB962C8B-B14F-4D97-AF65-F5344CB8AC3E}">
        <p14:creationId xmlns:p14="http://schemas.microsoft.com/office/powerpoint/2010/main" val="213346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5B58-B1BD-4875-B0D4-C417AC148733}"/>
              </a:ext>
            </a:extLst>
          </p:cNvPr>
          <p:cNvSpPr>
            <a:spLocks noGrp="1"/>
          </p:cNvSpPr>
          <p:nvPr>
            <p:ph type="title"/>
          </p:nvPr>
        </p:nvSpPr>
        <p:spPr>
          <a:xfrm>
            <a:off x="393192" y="4432554"/>
            <a:ext cx="4945642" cy="1218908"/>
          </a:xfrm>
        </p:spPr>
        <p:txBody>
          <a:bodyPr>
            <a:normAutofit fontScale="90000"/>
          </a:bodyPr>
          <a:lstStyle/>
          <a:p>
            <a:pPr algn="r"/>
            <a:r>
              <a:rPr lang="en-US" dirty="0"/>
              <a:t>Open Communication</a:t>
            </a:r>
          </a:p>
        </p:txBody>
      </p:sp>
      <p:pic>
        <p:nvPicPr>
          <p:cNvPr id="5" name="Picture 4" descr="A picture containing person, man, outdoor, building&#10;&#10;Description automatically generated">
            <a:extLst>
              <a:ext uri="{FF2B5EF4-FFF2-40B4-BE49-F238E27FC236}">
                <a16:creationId xmlns:a16="http://schemas.microsoft.com/office/drawing/2014/main" id="{C5D0E022-1547-4C3B-9D31-96A2B22E2A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86" r="1" b="11508"/>
          <a:stretch/>
        </p:blipFill>
        <p:spPr>
          <a:xfrm>
            <a:off x="245660" y="1098550"/>
            <a:ext cx="5293730" cy="308054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01B48BC8-820F-41DC-B664-2AC3103B696B}"/>
              </a:ext>
            </a:extLst>
          </p:cNvPr>
          <p:cNvSpPr>
            <a:spLocks noGrp="1"/>
          </p:cNvSpPr>
          <p:nvPr>
            <p:ph idx="1"/>
          </p:nvPr>
        </p:nvSpPr>
        <p:spPr>
          <a:xfrm>
            <a:off x="5791200" y="1545544"/>
            <a:ext cx="3107140" cy="4017056"/>
          </a:xfrm>
        </p:spPr>
        <p:txBody>
          <a:bodyPr anchor="ctr">
            <a:noAutofit/>
          </a:bodyPr>
          <a:lstStyle/>
          <a:p>
            <a:pPr marL="0" indent="0">
              <a:buNone/>
            </a:pPr>
            <a:r>
              <a:rPr lang="en-US" sz="2400" dirty="0"/>
              <a:t>It is essential to be flexible!</a:t>
            </a:r>
          </a:p>
          <a:p>
            <a:r>
              <a:rPr lang="en-US" sz="2400" dirty="0"/>
              <a:t>Provide alternatives/options for choice in cares</a:t>
            </a:r>
          </a:p>
          <a:p>
            <a:r>
              <a:rPr lang="en-US" sz="2400" dirty="0"/>
              <a:t>Encourage resident participation</a:t>
            </a:r>
          </a:p>
          <a:p>
            <a:r>
              <a:rPr lang="en-US" sz="2400" dirty="0"/>
              <a:t>Provide resident time to make decisions</a:t>
            </a:r>
          </a:p>
          <a:p>
            <a:pPr marL="342900" lvl="1" indent="0">
              <a:buNone/>
            </a:pPr>
            <a:endParaRPr lang="en-US" sz="2400" dirty="0"/>
          </a:p>
        </p:txBody>
      </p:sp>
    </p:spTree>
    <p:extLst>
      <p:ext uri="{BB962C8B-B14F-4D97-AF65-F5344CB8AC3E}">
        <p14:creationId xmlns:p14="http://schemas.microsoft.com/office/powerpoint/2010/main" val="297122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B33B-E865-4281-81BF-60C1BC0341A7}"/>
              </a:ext>
            </a:extLst>
          </p:cNvPr>
          <p:cNvSpPr>
            <a:spLocks noGrp="1"/>
          </p:cNvSpPr>
          <p:nvPr>
            <p:ph type="title"/>
          </p:nvPr>
        </p:nvSpPr>
        <p:spPr>
          <a:xfrm>
            <a:off x="393192" y="4432554"/>
            <a:ext cx="4945642" cy="1218908"/>
          </a:xfrm>
        </p:spPr>
        <p:txBody>
          <a:bodyPr>
            <a:normAutofit/>
          </a:bodyPr>
          <a:lstStyle/>
          <a:p>
            <a:pPr algn="r"/>
            <a:r>
              <a:rPr lang="en-US" dirty="0"/>
              <a:t>Resident Refusals</a:t>
            </a:r>
          </a:p>
        </p:txBody>
      </p:sp>
      <p:pic>
        <p:nvPicPr>
          <p:cNvPr id="8" name="Content Placeholder 4">
            <a:extLst>
              <a:ext uri="{FF2B5EF4-FFF2-40B4-BE49-F238E27FC236}">
                <a16:creationId xmlns:a16="http://schemas.microsoft.com/office/drawing/2014/main" id="{952BB16A-7EA9-4979-B2D4-17C3F3F362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098550"/>
            <a:ext cx="5293730" cy="3080544"/>
          </a:xfrm>
          <a:prstGeom prst="rect">
            <a:avLst/>
          </a:prstGeom>
          <a:ln>
            <a:noFill/>
          </a:ln>
          <a:effectLst>
            <a:softEdge rad="112500"/>
          </a:effectLst>
        </p:spPr>
      </p:pic>
      <p:sp>
        <p:nvSpPr>
          <p:cNvPr id="10" name="Content Placeholder 9">
            <a:extLst>
              <a:ext uri="{FF2B5EF4-FFF2-40B4-BE49-F238E27FC236}">
                <a16:creationId xmlns:a16="http://schemas.microsoft.com/office/drawing/2014/main" id="{1D33FF3C-EBF9-4048-BF2A-455ACC797CAE}"/>
              </a:ext>
            </a:extLst>
          </p:cNvPr>
          <p:cNvSpPr>
            <a:spLocks noGrp="1"/>
          </p:cNvSpPr>
          <p:nvPr>
            <p:ph idx="1"/>
          </p:nvPr>
        </p:nvSpPr>
        <p:spPr>
          <a:xfrm>
            <a:off x="6021990" y="1545544"/>
            <a:ext cx="2876350" cy="3639272"/>
          </a:xfrm>
        </p:spPr>
        <p:txBody>
          <a:bodyPr anchor="ctr">
            <a:noAutofit/>
          </a:bodyPr>
          <a:lstStyle/>
          <a:p>
            <a:r>
              <a:rPr lang="en-US" sz="2000" dirty="0"/>
              <a:t>Identify reason for refusal if possible</a:t>
            </a:r>
          </a:p>
          <a:p>
            <a:r>
              <a:rPr lang="en-US" sz="2000" dirty="0"/>
              <a:t>Offer alternatives or other choices</a:t>
            </a:r>
          </a:p>
          <a:p>
            <a:r>
              <a:rPr lang="en-US" sz="2000" dirty="0"/>
              <a:t>The nurse will explain the benefits and risks of refusal for informed decision-making</a:t>
            </a:r>
          </a:p>
          <a:p>
            <a:r>
              <a:rPr lang="en-US" sz="2000" dirty="0"/>
              <a:t>Document the refusal</a:t>
            </a:r>
          </a:p>
          <a:p>
            <a:r>
              <a:rPr lang="en-US" sz="2000" dirty="0"/>
              <a:t>Notifications (Physician and resident representative)</a:t>
            </a:r>
          </a:p>
        </p:txBody>
      </p:sp>
    </p:spTree>
    <p:extLst>
      <p:ext uri="{BB962C8B-B14F-4D97-AF65-F5344CB8AC3E}">
        <p14:creationId xmlns:p14="http://schemas.microsoft.com/office/powerpoint/2010/main" val="287681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nguin in the snow&#10;&#10;Description automatically generated">
            <a:extLst>
              <a:ext uri="{FF2B5EF4-FFF2-40B4-BE49-F238E27FC236}">
                <a16:creationId xmlns:a16="http://schemas.microsoft.com/office/drawing/2014/main" id="{CB7CB93C-4C00-49CE-B133-BD238D5AE1DA}"/>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t="9066" b="8214"/>
          <a:stretch/>
        </p:blipFill>
        <p:spPr>
          <a:xfrm>
            <a:off x="15" y="1"/>
            <a:ext cx="9143985" cy="6000750"/>
          </a:xfrm>
          <a:prstGeom prst="rect">
            <a:avLst/>
          </a:prstGeom>
          <a:solidFill>
            <a:schemeClr val="bg2"/>
          </a:solidFill>
        </p:spPr>
      </p:pic>
      <p:sp>
        <p:nvSpPr>
          <p:cNvPr id="2" name="Title 1">
            <a:extLst>
              <a:ext uri="{FF2B5EF4-FFF2-40B4-BE49-F238E27FC236}">
                <a16:creationId xmlns:a16="http://schemas.microsoft.com/office/drawing/2014/main" id="{5D7B17AD-ADA0-4826-893D-3A06E15BDAE5}"/>
              </a:ext>
            </a:extLst>
          </p:cNvPr>
          <p:cNvSpPr>
            <a:spLocks noGrp="1"/>
          </p:cNvSpPr>
          <p:nvPr>
            <p:ph type="title"/>
          </p:nvPr>
        </p:nvSpPr>
        <p:spPr>
          <a:xfrm>
            <a:off x="392907" y="4845180"/>
            <a:ext cx="8408194" cy="558627"/>
          </a:xfrm>
          <a:solidFill>
            <a:schemeClr val="bg2"/>
          </a:solidFill>
        </p:spPr>
        <p:txBody>
          <a:bodyPr vert="horz" lIns="68580" tIns="34290" rIns="68580" bIns="34290" rtlCol="0" anchor="ctr">
            <a:normAutofit/>
          </a:bodyPr>
          <a:lstStyle/>
          <a:p>
            <a:pPr algn="ctr"/>
            <a:r>
              <a:rPr lang="en-US" sz="2700" dirty="0">
                <a:solidFill>
                  <a:schemeClr val="tx1">
                    <a:lumMod val="85000"/>
                    <a:lumOff val="15000"/>
                  </a:schemeClr>
                </a:solidFill>
              </a:rPr>
              <a:t>We are ALL Unique!</a:t>
            </a:r>
          </a:p>
        </p:txBody>
      </p:sp>
    </p:spTree>
    <p:extLst>
      <p:ext uri="{BB962C8B-B14F-4D97-AF65-F5344CB8AC3E}">
        <p14:creationId xmlns:p14="http://schemas.microsoft.com/office/powerpoint/2010/main" val="292608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5D08-5A2B-48B9-818C-212A1160DE84}"/>
              </a:ext>
            </a:extLst>
          </p:cNvPr>
          <p:cNvSpPr>
            <a:spLocks noGrp="1"/>
          </p:cNvSpPr>
          <p:nvPr>
            <p:ph type="title"/>
          </p:nvPr>
        </p:nvSpPr>
        <p:spPr>
          <a:xfrm>
            <a:off x="339569" y="786172"/>
            <a:ext cx="3985902" cy="994172"/>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BAA21B60-D140-4D21-B042-A945745B5E95}"/>
              </a:ext>
            </a:extLst>
          </p:cNvPr>
          <p:cNvSpPr>
            <a:spLocks noGrp="1"/>
          </p:cNvSpPr>
          <p:nvPr>
            <p:ph idx="1"/>
          </p:nvPr>
        </p:nvSpPr>
        <p:spPr>
          <a:xfrm>
            <a:off x="339564" y="2286000"/>
            <a:ext cx="3985907" cy="2531940"/>
          </a:xfrm>
        </p:spPr>
        <p:txBody>
          <a:bodyPr anchor="t">
            <a:noAutofit/>
          </a:bodyPr>
          <a:lstStyle/>
          <a:p>
            <a:r>
              <a:rPr lang="en-US" dirty="0"/>
              <a:t>Right</a:t>
            </a:r>
          </a:p>
          <a:p>
            <a:r>
              <a:rPr lang="en-US" dirty="0"/>
              <a:t>Understand </a:t>
            </a:r>
          </a:p>
          <a:p>
            <a:r>
              <a:rPr lang="en-US" dirty="0"/>
              <a:t>Individualized</a:t>
            </a:r>
          </a:p>
        </p:txBody>
      </p:sp>
      <p:pic>
        <p:nvPicPr>
          <p:cNvPr id="5" name="Picture 4" descr="A person in a blue shirt&#10;&#10;Description automatically generated">
            <a:extLst>
              <a:ext uri="{FF2B5EF4-FFF2-40B4-BE49-F238E27FC236}">
                <a16:creationId xmlns:a16="http://schemas.microsoft.com/office/drawing/2014/main" id="{6860F03F-D136-4FFF-96F6-7F70AD9325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279" r="21027" b="-2"/>
          <a:stretch/>
        </p:blipFill>
        <p:spPr>
          <a:xfrm>
            <a:off x="3657600" y="0"/>
            <a:ext cx="5486400" cy="58268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2324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77500" lnSpcReduction="2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dirty="0"/>
          </a:p>
          <a:p>
            <a:endParaRPr lang="en-US" sz="2800" dirty="0"/>
          </a:p>
          <a:p>
            <a:r>
              <a:rPr lang="en-US" sz="2800" dirty="0"/>
              <a:t>  LTC Survey Pathways (Download) </a:t>
            </a:r>
            <a:r>
              <a:rPr lang="en-US" sz="2800" u="sng" dirty="0">
                <a:hlinkClick r:id="rId3"/>
              </a:rPr>
              <a:t>https://www.cms.gov/medicare/provider-enrollment-and-certification/guidanceforlawsandregulations/nursing-homes.html</a:t>
            </a:r>
            <a:endParaRPr lang="en-US" sz="2800" u="sng" dirty="0"/>
          </a:p>
          <a:p>
            <a:endParaRPr lang="en-US" sz="2800" u="sng" dirty="0"/>
          </a:p>
          <a:p>
            <a:r>
              <a:rPr lang="en-US" sz="2800" dirty="0"/>
              <a:t>Centers for Medicare &amp; Medicaid Services Long-Term Care Facility Resident Assessment Instrument 3.0 User’s Manual, Version 1.16.  October 2018:  </a:t>
            </a:r>
            <a:r>
              <a:rPr lang="en-US" sz="2800" u="sng" dirty="0">
                <a:hlinkClick r:id="rId4"/>
              </a:rPr>
              <a:t>https://www.cms.gov/Medicare/Quality-Initiatives-Patient-Assessment-Instruments/NursingHomeQualityInits/MDS30RAIManual.html</a:t>
            </a:r>
            <a:endParaRPr lang="en-US" sz="2800" u="sng" dirty="0"/>
          </a:p>
          <a:p>
            <a:pPr marL="0" indent="0">
              <a:buNone/>
            </a:pPr>
            <a:endParaRPr lang="en-US" sz="20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159F-3453-4560-B5D7-FF9227485B44}"/>
              </a:ext>
            </a:extLst>
          </p:cNvPr>
          <p:cNvSpPr>
            <a:spLocks noGrp="1"/>
          </p:cNvSpPr>
          <p:nvPr>
            <p:ph type="title"/>
          </p:nvPr>
        </p:nvSpPr>
        <p:spPr>
          <a:xfrm>
            <a:off x="76200" y="1580158"/>
            <a:ext cx="3173222" cy="3697685"/>
          </a:xfrm>
        </p:spPr>
        <p:txBody>
          <a:bodyPr>
            <a:normAutofit/>
          </a:bodyPr>
          <a:lstStyle/>
          <a:p>
            <a:pPr algn="r"/>
            <a:r>
              <a:rPr lang="en-US" dirty="0"/>
              <a:t>References and Resources </a:t>
            </a:r>
          </a:p>
        </p:txBody>
      </p:sp>
      <p:sp>
        <p:nvSpPr>
          <p:cNvPr id="3" name="Content Placeholder 2">
            <a:extLst>
              <a:ext uri="{FF2B5EF4-FFF2-40B4-BE49-F238E27FC236}">
                <a16:creationId xmlns:a16="http://schemas.microsoft.com/office/drawing/2014/main" id="{87A2294E-B70B-43BD-A188-F65D396F9104}"/>
              </a:ext>
            </a:extLst>
          </p:cNvPr>
          <p:cNvSpPr>
            <a:spLocks noGrp="1"/>
          </p:cNvSpPr>
          <p:nvPr>
            <p:ph idx="1"/>
          </p:nvPr>
        </p:nvSpPr>
        <p:spPr>
          <a:xfrm>
            <a:off x="3732024" y="1580158"/>
            <a:ext cx="4783327" cy="3697685"/>
          </a:xfrm>
        </p:spPr>
        <p:txBody>
          <a:bodyPr anchor="ctr">
            <a:normAutofit/>
          </a:bodyPr>
          <a:lstStyle/>
          <a:p>
            <a:r>
              <a:rPr lang="en-US" sz="2400" dirty="0"/>
              <a:t>MDS Section Q - Transition to Community (pg. 219): </a:t>
            </a:r>
            <a:r>
              <a:rPr lang="en-US" sz="2400" u="sng" dirty="0">
                <a:hlinkClick r:id="rId2"/>
              </a:rPr>
              <a:t>https://www.cms.gov/Medicare/Quality-Initiatives-Patient-Assessment-Instruments/NursingHomeQualityInits/NHQIMDS30TrainingMaterials.html</a:t>
            </a:r>
            <a:r>
              <a:rPr lang="en-US" sz="2400" dirty="0"/>
              <a:t> </a:t>
            </a:r>
          </a:p>
          <a:p>
            <a:endParaRPr lang="en-US" sz="2400" dirty="0"/>
          </a:p>
        </p:txBody>
      </p:sp>
    </p:spTree>
    <p:extLst>
      <p:ext uri="{BB962C8B-B14F-4D97-AF65-F5344CB8AC3E}">
        <p14:creationId xmlns:p14="http://schemas.microsoft.com/office/powerpoint/2010/main" val="1377868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Upon completion of the program, attendees should be able to:</a:t>
            </a:r>
          </a:p>
          <a:p>
            <a:pPr lvl="0"/>
            <a:r>
              <a:rPr lang="en-US" dirty="0"/>
              <a:t>Describe the concept of Person-Centered Care </a:t>
            </a:r>
          </a:p>
          <a:p>
            <a:pPr lvl="0"/>
            <a:r>
              <a:rPr lang="en-US" dirty="0"/>
              <a:t>Identify processes necessary to collaborate with residents, family, and other important persons in the resident’s life</a:t>
            </a:r>
          </a:p>
          <a:p>
            <a:pPr lvl="0"/>
            <a:r>
              <a:rPr lang="en-US" dirty="0"/>
              <a:t>Review various methods to validate resident satisfaction</a:t>
            </a:r>
          </a:p>
          <a:p>
            <a:pPr lvl="0"/>
            <a:r>
              <a:rPr lang="en-US" dirty="0"/>
              <a:t>Describe how to include and create Comprehensive Resident Centered Care Plans </a:t>
            </a:r>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FB1D-E64A-400C-838A-2B612C65227C}"/>
              </a:ext>
            </a:extLst>
          </p:cNvPr>
          <p:cNvSpPr>
            <a:spLocks noGrp="1"/>
          </p:cNvSpPr>
          <p:nvPr>
            <p:ph type="title"/>
          </p:nvPr>
        </p:nvSpPr>
        <p:spPr>
          <a:xfrm>
            <a:off x="293915" y="529816"/>
            <a:ext cx="3840086" cy="1269596"/>
          </a:xfrm>
        </p:spPr>
        <p:txBody>
          <a:bodyPr>
            <a:normAutofit fontScale="90000"/>
          </a:bodyPr>
          <a:lstStyle/>
          <a:p>
            <a:r>
              <a:rPr lang="en-US" dirty="0"/>
              <a:t>Person-Centered Care</a:t>
            </a:r>
          </a:p>
        </p:txBody>
      </p:sp>
      <p:sp>
        <p:nvSpPr>
          <p:cNvPr id="3" name="Content Placeholder 2">
            <a:extLst>
              <a:ext uri="{FF2B5EF4-FFF2-40B4-BE49-F238E27FC236}">
                <a16:creationId xmlns:a16="http://schemas.microsoft.com/office/drawing/2014/main" id="{7255B732-9DAA-4BD4-8AF9-38ABF25823F3}"/>
              </a:ext>
            </a:extLst>
          </p:cNvPr>
          <p:cNvSpPr>
            <a:spLocks noGrp="1"/>
          </p:cNvSpPr>
          <p:nvPr>
            <p:ph idx="1"/>
          </p:nvPr>
        </p:nvSpPr>
        <p:spPr>
          <a:xfrm>
            <a:off x="152400" y="2057392"/>
            <a:ext cx="4734863" cy="3943350"/>
          </a:xfrm>
        </p:spPr>
        <p:txBody>
          <a:bodyPr>
            <a:noAutofit/>
          </a:bodyPr>
          <a:lstStyle/>
          <a:p>
            <a:pPr marL="0" indent="0">
              <a:buNone/>
            </a:pPr>
            <a:r>
              <a:rPr lang="en-US" altLang="en-US" sz="1900" dirty="0"/>
              <a:t>Person-centered care means the facility focuses on the resident as the center of control, and supports each resident in making his or her own choices.  </a:t>
            </a:r>
          </a:p>
          <a:p>
            <a:pPr marL="0" indent="0">
              <a:buNone/>
            </a:pPr>
            <a:r>
              <a:rPr lang="en-US" altLang="en-US" sz="1900" dirty="0"/>
              <a:t>Person-centered care includes making an effort to understand what each resident is communicating, verbally and nonverbally, identifying what is important to each resident with regard to daily routines and preferred activities, and having an understanding of the resident’s life before coming to reside in the nursing home.   </a:t>
            </a:r>
          </a:p>
          <a:p>
            <a:pPr marL="0" indent="0">
              <a:buNone/>
            </a:pPr>
            <a:endParaRPr lang="en-US" sz="1900" dirty="0"/>
          </a:p>
        </p:txBody>
      </p:sp>
      <p:pic>
        <p:nvPicPr>
          <p:cNvPr id="5" name="Picture 4" descr="A person in a blue shirt&#10;&#10;Description automatically generated">
            <a:extLst>
              <a:ext uri="{FF2B5EF4-FFF2-40B4-BE49-F238E27FC236}">
                <a16:creationId xmlns:a16="http://schemas.microsoft.com/office/drawing/2014/main" id="{E7D12A96-ED49-4B47-A557-9B25762C1A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6321" r="12232" b="-1"/>
          <a:stretch/>
        </p:blipFill>
        <p:spPr>
          <a:xfrm>
            <a:off x="4689722" y="1066800"/>
            <a:ext cx="4454278" cy="48386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5658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F2A9-634C-4669-95CD-021448C7C19B}"/>
              </a:ext>
            </a:extLst>
          </p:cNvPr>
          <p:cNvSpPr>
            <a:spLocks noGrp="1"/>
          </p:cNvSpPr>
          <p:nvPr>
            <p:ph type="title"/>
          </p:nvPr>
        </p:nvSpPr>
        <p:spPr>
          <a:xfrm>
            <a:off x="304800" y="360171"/>
            <a:ext cx="3754752" cy="994172"/>
          </a:xfrm>
        </p:spPr>
        <p:txBody>
          <a:bodyPr>
            <a:normAutofit fontScale="90000"/>
          </a:bodyPr>
          <a:lstStyle/>
          <a:p>
            <a:r>
              <a:rPr lang="en-US" dirty="0"/>
              <a:t>Person Directed Values</a:t>
            </a:r>
          </a:p>
        </p:txBody>
      </p:sp>
      <p:sp>
        <p:nvSpPr>
          <p:cNvPr id="3" name="Content Placeholder 2">
            <a:extLst>
              <a:ext uri="{FF2B5EF4-FFF2-40B4-BE49-F238E27FC236}">
                <a16:creationId xmlns:a16="http://schemas.microsoft.com/office/drawing/2014/main" id="{005595E2-D545-4A0B-B174-A39906C7781E}"/>
              </a:ext>
            </a:extLst>
          </p:cNvPr>
          <p:cNvSpPr>
            <a:spLocks noGrp="1"/>
          </p:cNvSpPr>
          <p:nvPr>
            <p:ph idx="1"/>
          </p:nvPr>
        </p:nvSpPr>
        <p:spPr>
          <a:xfrm>
            <a:off x="587966" y="2235868"/>
            <a:ext cx="3754752" cy="2386263"/>
          </a:xfrm>
        </p:spPr>
        <p:txBody>
          <a:bodyPr anchor="t">
            <a:noAutofit/>
          </a:bodyPr>
          <a:lstStyle/>
          <a:p>
            <a:r>
              <a:rPr lang="en-US" altLang="en-US" sz="2400" dirty="0"/>
              <a:t>Preferences</a:t>
            </a:r>
          </a:p>
          <a:p>
            <a:r>
              <a:rPr lang="en-US" altLang="en-US" sz="2400" dirty="0"/>
              <a:t>Cultural Traditions</a:t>
            </a:r>
          </a:p>
          <a:p>
            <a:r>
              <a:rPr lang="en-US" altLang="en-US" sz="2400" dirty="0"/>
              <a:t>Family Situations</a:t>
            </a:r>
          </a:p>
          <a:p>
            <a:r>
              <a:rPr lang="en-US" altLang="en-US" sz="2400" dirty="0"/>
              <a:t>Needs </a:t>
            </a:r>
            <a:r>
              <a:rPr lang="en-US" altLang="en-US" sz="2400" i="1" dirty="0"/>
              <a:t>AND</a:t>
            </a:r>
            <a:r>
              <a:rPr lang="en-US" altLang="en-US" sz="2400" dirty="0"/>
              <a:t> Wants</a:t>
            </a:r>
          </a:p>
          <a:p>
            <a:r>
              <a:rPr lang="en-US" altLang="en-US" sz="2400" dirty="0"/>
              <a:t>PFCC – Person &amp; Family (or Resident Representative) Centered Care</a:t>
            </a:r>
          </a:p>
          <a:p>
            <a:endParaRPr lang="en-US" sz="2400" dirty="0"/>
          </a:p>
        </p:txBody>
      </p:sp>
      <p:pic>
        <p:nvPicPr>
          <p:cNvPr id="5" name="Picture 4" descr="Two people looking at the camera&#10;&#10;Description automatically generated">
            <a:extLst>
              <a:ext uri="{FF2B5EF4-FFF2-40B4-BE49-F238E27FC236}">
                <a16:creationId xmlns:a16="http://schemas.microsoft.com/office/drawing/2014/main" id="{D7AC6387-1BF0-4BFE-B2CC-733A77F3CC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933" r="23432" b="-1"/>
          <a:stretch/>
        </p:blipFill>
        <p:spPr>
          <a:xfrm>
            <a:off x="4191000" y="362179"/>
            <a:ext cx="4953000" cy="5638572"/>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33541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4344-0E05-40EC-99EA-E92B71C59962}"/>
              </a:ext>
            </a:extLst>
          </p:cNvPr>
          <p:cNvSpPr>
            <a:spLocks noGrp="1"/>
          </p:cNvSpPr>
          <p:nvPr>
            <p:ph type="title"/>
          </p:nvPr>
        </p:nvSpPr>
        <p:spPr>
          <a:xfrm>
            <a:off x="567019" y="609600"/>
            <a:ext cx="3985902" cy="994172"/>
          </a:xfrm>
        </p:spPr>
        <p:txBody>
          <a:bodyPr>
            <a:normAutofit fontScale="90000"/>
          </a:bodyPr>
          <a:lstStyle/>
          <a:p>
            <a:r>
              <a:rPr lang="en-US" dirty="0"/>
              <a:t>Talking with Residents</a:t>
            </a:r>
          </a:p>
        </p:txBody>
      </p:sp>
      <p:sp>
        <p:nvSpPr>
          <p:cNvPr id="3" name="Content Placeholder 2">
            <a:extLst>
              <a:ext uri="{FF2B5EF4-FFF2-40B4-BE49-F238E27FC236}">
                <a16:creationId xmlns:a16="http://schemas.microsoft.com/office/drawing/2014/main" id="{31B17734-2637-459A-B717-48A39A7997A6}"/>
              </a:ext>
            </a:extLst>
          </p:cNvPr>
          <p:cNvSpPr>
            <a:spLocks noGrp="1"/>
          </p:cNvSpPr>
          <p:nvPr>
            <p:ph idx="1"/>
          </p:nvPr>
        </p:nvSpPr>
        <p:spPr>
          <a:xfrm>
            <a:off x="152400" y="1981200"/>
            <a:ext cx="4290707" cy="2531940"/>
          </a:xfrm>
        </p:spPr>
        <p:txBody>
          <a:bodyPr anchor="t">
            <a:noAutofit/>
          </a:bodyPr>
          <a:lstStyle/>
          <a:p>
            <a:r>
              <a:rPr lang="en-US" altLang="en-US" sz="2400" dirty="0"/>
              <a:t>Pay close attention to your language when speaking with people, not just elders</a:t>
            </a:r>
          </a:p>
          <a:p>
            <a:r>
              <a:rPr lang="en-US" altLang="en-US" sz="2400" dirty="0"/>
              <a:t>Pay attention to the reactions you get</a:t>
            </a:r>
          </a:p>
          <a:p>
            <a:r>
              <a:rPr lang="en-US" altLang="en-US" sz="2400" dirty="0"/>
              <a:t>Address the resident by how </a:t>
            </a:r>
            <a:r>
              <a:rPr lang="en-US" altLang="en-US" sz="2400" i="1" dirty="0"/>
              <a:t>THEY</a:t>
            </a:r>
            <a:r>
              <a:rPr lang="en-US" altLang="en-US" sz="2400" dirty="0"/>
              <a:t> choose to be addressed</a:t>
            </a:r>
          </a:p>
          <a:p>
            <a:r>
              <a:rPr lang="en-US" altLang="en-US" sz="2400" dirty="0"/>
              <a:t>Avoid terms of endearment (“honey”, “dear”)</a:t>
            </a:r>
          </a:p>
          <a:p>
            <a:endParaRPr lang="en-US" sz="2400" dirty="0"/>
          </a:p>
        </p:txBody>
      </p:sp>
      <p:pic>
        <p:nvPicPr>
          <p:cNvPr id="5" name="Picture 4" descr="A person sitting on a bench&#10;&#10;Description automatically generated">
            <a:extLst>
              <a:ext uri="{FF2B5EF4-FFF2-40B4-BE49-F238E27FC236}">
                <a16:creationId xmlns:a16="http://schemas.microsoft.com/office/drawing/2014/main" id="{E09461EF-C0AD-45C2-B079-649C0206A7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66" r="20867" b="1"/>
          <a:stretch/>
        </p:blipFill>
        <p:spPr>
          <a:xfrm>
            <a:off x="4572000" y="1061072"/>
            <a:ext cx="4557406" cy="4735856"/>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6279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F106-F1ED-4B73-8402-37C0A412F7C3}"/>
              </a:ext>
            </a:extLst>
          </p:cNvPr>
          <p:cNvSpPr>
            <a:spLocks noGrp="1"/>
          </p:cNvSpPr>
          <p:nvPr>
            <p:ph type="title"/>
          </p:nvPr>
        </p:nvSpPr>
        <p:spPr>
          <a:xfrm>
            <a:off x="505678" y="1098133"/>
            <a:ext cx="2743200" cy="2165684"/>
          </a:xfrm>
        </p:spPr>
        <p:txBody>
          <a:bodyPr vert="horz" lIns="68580" tIns="34290" rIns="68580" bIns="34290" rtlCol="0" anchor="b">
            <a:normAutofit/>
          </a:bodyPr>
          <a:lstStyle/>
          <a:p>
            <a:pPr algn="ctr"/>
            <a:r>
              <a:rPr lang="en-US" sz="3600" dirty="0">
                <a:solidFill>
                  <a:srgbClr val="FFFFFF"/>
                </a:solidFill>
              </a:rPr>
              <a:t>Regulations</a:t>
            </a:r>
          </a:p>
        </p:txBody>
      </p:sp>
      <p:sp>
        <p:nvSpPr>
          <p:cNvPr id="4" name="Text Placeholder 3">
            <a:extLst>
              <a:ext uri="{FF2B5EF4-FFF2-40B4-BE49-F238E27FC236}">
                <a16:creationId xmlns:a16="http://schemas.microsoft.com/office/drawing/2014/main" id="{CB26463A-658B-4B5F-8003-799FA5C5F740}"/>
              </a:ext>
            </a:extLst>
          </p:cNvPr>
          <p:cNvSpPr>
            <a:spLocks noGrp="1"/>
          </p:cNvSpPr>
          <p:nvPr>
            <p:ph idx="1"/>
          </p:nvPr>
        </p:nvSpPr>
        <p:spPr>
          <a:xfrm>
            <a:off x="505678" y="3985126"/>
            <a:ext cx="2743200" cy="1144198"/>
          </a:xfrm>
        </p:spPr>
        <p:txBody>
          <a:bodyPr vert="horz" lIns="68580" tIns="34290" rIns="68580" bIns="34290" rtlCol="0">
            <a:noAutofit/>
          </a:bodyPr>
          <a:lstStyle/>
          <a:p>
            <a:pPr marL="0" indent="0" algn="ctr">
              <a:buNone/>
            </a:pPr>
            <a:r>
              <a:rPr lang="en-US" sz="1800" dirty="0">
                <a:solidFill>
                  <a:srgbClr val="FFFFFF"/>
                </a:solidFill>
              </a:rPr>
              <a:t>CMS-State Operations Manual</a:t>
            </a:r>
            <a:br>
              <a:rPr lang="en-US" sz="1800" dirty="0">
                <a:solidFill>
                  <a:srgbClr val="FFFFFF"/>
                </a:solidFill>
              </a:rPr>
            </a:br>
            <a:r>
              <a:rPr lang="en-US" sz="1800" dirty="0">
                <a:solidFill>
                  <a:srgbClr val="FFFFFF"/>
                </a:solidFill>
              </a:rPr>
              <a:t>Appendix PP-Guidance to Surveyors for Long Term Care Facilities</a:t>
            </a:r>
          </a:p>
        </p:txBody>
      </p:sp>
      <p:pic>
        <p:nvPicPr>
          <p:cNvPr id="5" name="Picture 4">
            <a:extLst>
              <a:ext uri="{FF2B5EF4-FFF2-40B4-BE49-F238E27FC236}">
                <a16:creationId xmlns:a16="http://schemas.microsoft.com/office/drawing/2014/main" id="{0C9B703C-66B6-4430-AF2A-93676E8A6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5367" y="1791544"/>
            <a:ext cx="4915159" cy="3280869"/>
          </a:xfrm>
          <a:prstGeom prst="rect">
            <a:avLst/>
          </a:prstGeom>
          <a:ln>
            <a:noFill/>
          </a:ln>
          <a:effectLst>
            <a:softEdge rad="112500"/>
          </a:effectLst>
        </p:spPr>
      </p:pic>
      <p:sp>
        <p:nvSpPr>
          <p:cNvPr id="6" name="Rectangle 5">
            <a:extLst>
              <a:ext uri="{FF2B5EF4-FFF2-40B4-BE49-F238E27FC236}">
                <a16:creationId xmlns:a16="http://schemas.microsoft.com/office/drawing/2014/main" id="{7D00F2A1-CB7D-4906-8E5C-05BC90355FB2}"/>
              </a:ext>
            </a:extLst>
          </p:cNvPr>
          <p:cNvSpPr/>
          <p:nvPr/>
        </p:nvSpPr>
        <p:spPr>
          <a:xfrm>
            <a:off x="4319337" y="5323745"/>
            <a:ext cx="4572000" cy="346249"/>
          </a:xfrm>
          <a:prstGeom prst="rect">
            <a:avLst/>
          </a:prstGeom>
        </p:spPr>
        <p:txBody>
          <a:bodyPr>
            <a:spAutoFit/>
          </a:bodyPr>
          <a:lstStyle/>
          <a:p>
            <a:pPr algn="r"/>
            <a:r>
              <a:rPr lang="en-US" sz="825" dirty="0">
                <a:hlinkClick r:id="rId4"/>
              </a:rPr>
              <a:t>https://www.cms.gov/Regulations-and-Guidance/Guidance/Manuals/downloads/som107ap_pp_guidelines_ltcf.pdf</a:t>
            </a:r>
            <a:r>
              <a:rPr lang="en-US" sz="825" dirty="0"/>
              <a:t> </a:t>
            </a:r>
          </a:p>
        </p:txBody>
      </p:sp>
      <p:pic>
        <p:nvPicPr>
          <p:cNvPr id="3" name="Picture 2">
            <a:extLst>
              <a:ext uri="{FF2B5EF4-FFF2-40B4-BE49-F238E27FC236}">
                <a16:creationId xmlns:a16="http://schemas.microsoft.com/office/drawing/2014/main" id="{7306E247-72B9-4ED5-BDDC-5C2DDA815B7F}"/>
              </a:ext>
            </a:extLst>
          </p:cNvPr>
          <p:cNvPicPr>
            <a:picLocks noChangeAspect="1"/>
          </p:cNvPicPr>
          <p:nvPr/>
        </p:nvPicPr>
        <p:blipFill>
          <a:blip r:embed="rId5"/>
          <a:stretch>
            <a:fillRect/>
          </a:stretch>
        </p:blipFill>
        <p:spPr>
          <a:xfrm>
            <a:off x="138965" y="821769"/>
            <a:ext cx="3476625" cy="4848225"/>
          </a:xfrm>
          <a:prstGeom prst="rect">
            <a:avLst/>
          </a:prstGeom>
        </p:spPr>
      </p:pic>
    </p:spTree>
    <p:extLst>
      <p:ext uri="{BB962C8B-B14F-4D97-AF65-F5344CB8AC3E}">
        <p14:creationId xmlns:p14="http://schemas.microsoft.com/office/powerpoint/2010/main" val="344103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0907-E062-4C7D-91F6-B03488DED8F1}"/>
              </a:ext>
            </a:extLst>
          </p:cNvPr>
          <p:cNvSpPr>
            <a:spLocks noGrp="1"/>
          </p:cNvSpPr>
          <p:nvPr>
            <p:ph type="title"/>
          </p:nvPr>
        </p:nvSpPr>
        <p:spPr>
          <a:xfrm>
            <a:off x="393192" y="4432554"/>
            <a:ext cx="4945642" cy="1218908"/>
          </a:xfrm>
        </p:spPr>
        <p:txBody>
          <a:bodyPr>
            <a:normAutofit fontScale="90000"/>
          </a:bodyPr>
          <a:lstStyle/>
          <a:p>
            <a:pPr algn="r"/>
            <a:r>
              <a:rPr lang="en-US" dirty="0"/>
              <a:t>F655: Baseline Care Plan</a:t>
            </a:r>
          </a:p>
        </p:txBody>
      </p:sp>
      <p:pic>
        <p:nvPicPr>
          <p:cNvPr id="5" name="Picture 4" descr="A group of people looking at a computer&#10;&#10;Description automatically generated">
            <a:extLst>
              <a:ext uri="{FF2B5EF4-FFF2-40B4-BE49-F238E27FC236}">
                <a16:creationId xmlns:a16="http://schemas.microsoft.com/office/drawing/2014/main" id="{60B85813-4A49-4696-88F4-2FB0AB5023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20558"/>
          <a:stretch/>
        </p:blipFill>
        <p:spPr>
          <a:xfrm>
            <a:off x="245660" y="1098550"/>
            <a:ext cx="5293730" cy="308054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1C26F0A0-6AA8-4C23-B4F7-0ADECBA70887}"/>
              </a:ext>
            </a:extLst>
          </p:cNvPr>
          <p:cNvSpPr>
            <a:spLocks noGrp="1"/>
          </p:cNvSpPr>
          <p:nvPr>
            <p:ph idx="1"/>
          </p:nvPr>
        </p:nvSpPr>
        <p:spPr>
          <a:xfrm>
            <a:off x="5795775" y="1376041"/>
            <a:ext cx="3182462" cy="4105918"/>
          </a:xfrm>
        </p:spPr>
        <p:txBody>
          <a:bodyPr anchor="ctr">
            <a:noAutofit/>
          </a:bodyPr>
          <a:lstStyle/>
          <a:p>
            <a:r>
              <a:rPr lang="en-US" sz="2000" dirty="0"/>
              <a:t>Must be developed and implemented within 48 hours of admission</a:t>
            </a:r>
          </a:p>
          <a:p>
            <a:r>
              <a:rPr lang="en-US" sz="2000" dirty="0"/>
              <a:t>Includes minimum healthcare information for proper care and services for the resident</a:t>
            </a:r>
          </a:p>
          <a:p>
            <a:r>
              <a:rPr lang="en-US" sz="2000" dirty="0"/>
              <a:t>Must include resident/resident/representative preferences and goals for care</a:t>
            </a:r>
          </a:p>
          <a:p>
            <a:r>
              <a:rPr lang="en-US" sz="2000" dirty="0"/>
              <a:t>Must provide the resident and their representative a summary of the baseline care plan</a:t>
            </a:r>
          </a:p>
          <a:p>
            <a:endParaRPr lang="en-US" sz="2000" dirty="0"/>
          </a:p>
        </p:txBody>
      </p:sp>
      <p:sp>
        <p:nvSpPr>
          <p:cNvPr id="8" name="Rectangle 7">
            <a:extLst>
              <a:ext uri="{FF2B5EF4-FFF2-40B4-BE49-F238E27FC236}">
                <a16:creationId xmlns:a16="http://schemas.microsoft.com/office/drawing/2014/main" id="{5F9048CE-46F0-460F-805A-788E2159C2E3}"/>
              </a:ext>
            </a:extLst>
          </p:cNvPr>
          <p:cNvSpPr/>
          <p:nvPr/>
        </p:nvSpPr>
        <p:spPr>
          <a:xfrm>
            <a:off x="5821009" y="5281369"/>
            <a:ext cx="2929799" cy="473206"/>
          </a:xfrm>
          <a:prstGeom prst="rect">
            <a:avLst/>
          </a:prstGeom>
        </p:spPr>
        <p:txBody>
          <a:bodyPr wrap="square">
            <a:spAutoFit/>
          </a:bodyPr>
          <a:lstStyle/>
          <a:p>
            <a:pPr algn="r"/>
            <a:r>
              <a:rPr lang="en-US" sz="825" dirty="0">
                <a:solidFill>
                  <a:schemeClr val="bg1"/>
                </a:solidFill>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825" dirty="0">
                <a:solidFill>
                  <a:schemeClr val="bg1"/>
                </a:solidFill>
              </a:rPr>
              <a:t> </a:t>
            </a:r>
          </a:p>
        </p:txBody>
      </p:sp>
    </p:spTree>
    <p:extLst>
      <p:ext uri="{BB962C8B-B14F-4D97-AF65-F5344CB8AC3E}">
        <p14:creationId xmlns:p14="http://schemas.microsoft.com/office/powerpoint/2010/main" val="166680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9DE4-CA3D-4954-8E52-4FB5DA640DD1}"/>
              </a:ext>
            </a:extLst>
          </p:cNvPr>
          <p:cNvSpPr>
            <a:spLocks noGrp="1"/>
          </p:cNvSpPr>
          <p:nvPr>
            <p:ph type="title"/>
          </p:nvPr>
        </p:nvSpPr>
        <p:spPr>
          <a:xfrm>
            <a:off x="393192" y="4432554"/>
            <a:ext cx="4945642" cy="1218908"/>
          </a:xfrm>
        </p:spPr>
        <p:txBody>
          <a:bodyPr>
            <a:normAutofit fontScale="90000"/>
          </a:bodyPr>
          <a:lstStyle/>
          <a:p>
            <a:pPr algn="r"/>
            <a:r>
              <a:rPr lang="en-US" dirty="0"/>
              <a:t>F656 Comprehensive Care Plans</a:t>
            </a:r>
          </a:p>
        </p:txBody>
      </p:sp>
      <p:pic>
        <p:nvPicPr>
          <p:cNvPr id="5" name="Picture 4" descr="Two people sitting on a chair&#10;&#10;Description automatically generated">
            <a:extLst>
              <a:ext uri="{FF2B5EF4-FFF2-40B4-BE49-F238E27FC236}">
                <a16:creationId xmlns:a16="http://schemas.microsoft.com/office/drawing/2014/main" id="{7A7AD47C-2B91-498A-AC6E-FEE035B880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098550"/>
            <a:ext cx="5293730" cy="308054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6AFC7E87-F4C9-4E7E-B5B1-401A828D6A31}"/>
              </a:ext>
            </a:extLst>
          </p:cNvPr>
          <p:cNvSpPr>
            <a:spLocks noGrp="1"/>
          </p:cNvSpPr>
          <p:nvPr>
            <p:ph idx="1"/>
          </p:nvPr>
        </p:nvSpPr>
        <p:spPr>
          <a:xfrm>
            <a:off x="6021990" y="1545544"/>
            <a:ext cx="2568554" cy="3639272"/>
          </a:xfrm>
        </p:spPr>
        <p:txBody>
          <a:bodyPr anchor="ctr">
            <a:normAutofit lnSpcReduction="10000"/>
          </a:bodyPr>
          <a:lstStyle/>
          <a:p>
            <a:pPr marL="0" indent="0">
              <a:buNone/>
            </a:pPr>
            <a:r>
              <a:rPr lang="en-US" sz="2400" dirty="0"/>
              <a:t>Must include:</a:t>
            </a:r>
          </a:p>
          <a:p>
            <a:r>
              <a:rPr lang="en-US" sz="2400" dirty="0"/>
              <a:t>The resident’s goals for admission and desired outcomes</a:t>
            </a:r>
          </a:p>
          <a:p>
            <a:r>
              <a:rPr lang="en-US" sz="2400" dirty="0"/>
              <a:t>The resident’s preference and potential for future discharge</a:t>
            </a:r>
          </a:p>
          <a:p>
            <a:pPr marL="0" indent="0">
              <a:buNone/>
            </a:pPr>
            <a:endParaRPr lang="en-US" sz="1500" dirty="0"/>
          </a:p>
        </p:txBody>
      </p:sp>
      <p:sp>
        <p:nvSpPr>
          <p:cNvPr id="8" name="Rectangle 7">
            <a:extLst>
              <a:ext uri="{FF2B5EF4-FFF2-40B4-BE49-F238E27FC236}">
                <a16:creationId xmlns:a16="http://schemas.microsoft.com/office/drawing/2014/main" id="{1D18210B-18B2-4EBD-9F90-075613A2248A}"/>
              </a:ext>
            </a:extLst>
          </p:cNvPr>
          <p:cNvSpPr/>
          <p:nvPr/>
        </p:nvSpPr>
        <p:spPr>
          <a:xfrm>
            <a:off x="6322782" y="5184816"/>
            <a:ext cx="2568555" cy="473206"/>
          </a:xfrm>
          <a:prstGeom prst="rect">
            <a:avLst/>
          </a:prstGeom>
        </p:spPr>
        <p:txBody>
          <a:bodyPr wrap="square">
            <a:spAutoFit/>
          </a:bodyPr>
          <a:lstStyle/>
          <a:p>
            <a:pPr algn="r"/>
            <a:r>
              <a:rPr lang="en-US" sz="825" dirty="0">
                <a:solidFill>
                  <a:schemeClr val="bg1"/>
                </a:solidFill>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825" dirty="0">
                <a:solidFill>
                  <a:schemeClr val="bg1"/>
                </a:solidFill>
              </a:rPr>
              <a:t> </a:t>
            </a:r>
          </a:p>
        </p:txBody>
      </p:sp>
    </p:spTree>
    <p:extLst>
      <p:ext uri="{BB962C8B-B14F-4D97-AF65-F5344CB8AC3E}">
        <p14:creationId xmlns:p14="http://schemas.microsoft.com/office/powerpoint/2010/main" val="284038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D3B5-E689-4104-86B7-DA128CE99D84}"/>
              </a:ext>
            </a:extLst>
          </p:cNvPr>
          <p:cNvSpPr>
            <a:spLocks noGrp="1"/>
          </p:cNvSpPr>
          <p:nvPr>
            <p:ph type="title"/>
          </p:nvPr>
        </p:nvSpPr>
        <p:spPr>
          <a:xfrm>
            <a:off x="393192" y="4432554"/>
            <a:ext cx="4945642" cy="1218908"/>
          </a:xfrm>
        </p:spPr>
        <p:txBody>
          <a:bodyPr>
            <a:normAutofit/>
          </a:bodyPr>
          <a:lstStyle/>
          <a:p>
            <a:pPr algn="r"/>
            <a:r>
              <a:rPr lang="en-US" dirty="0"/>
              <a:t>Care Plan</a:t>
            </a:r>
          </a:p>
        </p:txBody>
      </p:sp>
      <p:pic>
        <p:nvPicPr>
          <p:cNvPr id="5" name="Picture 4" descr="A group of people sitting at a table&#10;&#10;Description automatically generated">
            <a:extLst>
              <a:ext uri="{FF2B5EF4-FFF2-40B4-BE49-F238E27FC236}">
                <a16:creationId xmlns:a16="http://schemas.microsoft.com/office/drawing/2014/main" id="{45AE36C0-0A4C-4EF9-B2E6-1093C3480E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098550"/>
            <a:ext cx="5293730" cy="308054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FE96406D-8B9A-4E92-8A92-665FE383C7A7}"/>
              </a:ext>
            </a:extLst>
          </p:cNvPr>
          <p:cNvSpPr>
            <a:spLocks noGrp="1"/>
          </p:cNvSpPr>
          <p:nvPr>
            <p:ph idx="1"/>
          </p:nvPr>
        </p:nvSpPr>
        <p:spPr>
          <a:xfrm>
            <a:off x="5901352" y="1905000"/>
            <a:ext cx="2876350" cy="3639272"/>
          </a:xfrm>
        </p:spPr>
        <p:txBody>
          <a:bodyPr anchor="ctr">
            <a:noAutofit/>
          </a:bodyPr>
          <a:lstStyle/>
          <a:p>
            <a:pPr marL="0" indent="0">
              <a:buNone/>
            </a:pPr>
            <a:r>
              <a:rPr lang="en-US" sz="2000" dirty="0"/>
              <a:t>Each resident will have a person-centered comprehensive care plan developed and implemented to meet his other preferences and goals, and address the resident’s medical, physical, mental and psychosocial needs.</a:t>
            </a:r>
          </a:p>
          <a:p>
            <a:r>
              <a:rPr lang="en-US" sz="2000" dirty="0"/>
              <a:t> All staff will be expected to follow the person-centered Care Plan</a:t>
            </a:r>
          </a:p>
          <a:p>
            <a:endParaRPr lang="en-US" sz="2000" dirty="0"/>
          </a:p>
        </p:txBody>
      </p:sp>
    </p:spTree>
    <p:extLst>
      <p:ext uri="{BB962C8B-B14F-4D97-AF65-F5344CB8AC3E}">
        <p14:creationId xmlns:p14="http://schemas.microsoft.com/office/powerpoint/2010/main" val="3034044551"/>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1143</TotalTime>
  <Words>1937</Words>
  <Application>Microsoft Office PowerPoint</Application>
  <PresentationFormat>On-screen Show (4:3)</PresentationFormat>
  <Paragraphs>143</Paragraphs>
  <Slides>19</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1_2012LeadingAge_gray2PPT</vt:lpstr>
      <vt:lpstr>Person Centered Care </vt:lpstr>
      <vt:lpstr>Objectives</vt:lpstr>
      <vt:lpstr>Person-Centered Care</vt:lpstr>
      <vt:lpstr>Person Directed Values</vt:lpstr>
      <vt:lpstr>Talking with Residents</vt:lpstr>
      <vt:lpstr>Regulations</vt:lpstr>
      <vt:lpstr>F655: Baseline Care Plan</vt:lpstr>
      <vt:lpstr>F656 Comprehensive Care Plans</vt:lpstr>
      <vt:lpstr>Care Plan</vt:lpstr>
      <vt:lpstr>Communication Skills</vt:lpstr>
      <vt:lpstr>Recognizing Changes in Condition</vt:lpstr>
      <vt:lpstr>Open Communication</vt:lpstr>
      <vt:lpstr>Resident Refusals</vt:lpstr>
      <vt:lpstr>We are ALL Unique!</vt:lpstr>
      <vt:lpstr>Summary</vt:lpstr>
      <vt:lpstr>PowerPoint Presentation</vt:lpstr>
      <vt:lpstr>References and Resources </vt:lpstr>
      <vt:lpstr>References and Resources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137</cp:revision>
  <dcterms:created xsi:type="dcterms:W3CDTF">2012-09-27T17:39:50Z</dcterms:created>
  <dcterms:modified xsi:type="dcterms:W3CDTF">2019-05-13T20:19:58Z</dcterms:modified>
  <cp:contentStatus/>
</cp:coreProperties>
</file>