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6"/>
  </p:notesMasterIdLst>
  <p:handoutMasterIdLst>
    <p:handoutMasterId r:id="rId27"/>
  </p:handoutMasterIdLst>
  <p:sldIdLst>
    <p:sldId id="276" r:id="rId2"/>
    <p:sldId id="300" r:id="rId3"/>
    <p:sldId id="259" r:id="rId4"/>
    <p:sldId id="260" r:id="rId5"/>
    <p:sldId id="269" r:id="rId6"/>
    <p:sldId id="261" r:id="rId7"/>
    <p:sldId id="262" r:id="rId8"/>
    <p:sldId id="263" r:id="rId9"/>
    <p:sldId id="264" r:id="rId10"/>
    <p:sldId id="265" r:id="rId11"/>
    <p:sldId id="270" r:id="rId12"/>
    <p:sldId id="749" r:id="rId13"/>
    <p:sldId id="266" r:id="rId14"/>
    <p:sldId id="268" r:id="rId15"/>
    <p:sldId id="267" r:id="rId16"/>
    <p:sldId id="748" r:id="rId17"/>
    <p:sldId id="746" r:id="rId18"/>
    <p:sldId id="747" r:id="rId19"/>
    <p:sldId id="380" r:id="rId20"/>
    <p:sldId id="341" r:id="rId21"/>
    <p:sldId id="342" r:id="rId22"/>
    <p:sldId id="381" r:id="rId23"/>
    <p:sldId id="750" r:id="rId24"/>
    <p:sldId id="34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65399" autoAdjust="0"/>
  </p:normalViewPr>
  <p:slideViewPr>
    <p:cSldViewPr>
      <p:cViewPr varScale="1">
        <p:scale>
          <a:sx n="67" d="100"/>
          <a:sy n="67" d="100"/>
        </p:scale>
        <p:origin x="154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8D92F-7021-40D9-AD3A-6F7C5401293E}"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US"/>
        </a:p>
      </dgm:t>
    </dgm:pt>
    <dgm:pt modelId="{154C1AEF-6368-4BD3-8C37-CEC2D1C099E7}">
      <dgm:prSet phldrT="[Text]"/>
      <dgm:spPr/>
      <dgm:t>
        <a:bodyPr/>
        <a:lstStyle/>
        <a:p>
          <a:r>
            <a:rPr lang="en-US" dirty="0"/>
            <a:t>Beliefs</a:t>
          </a:r>
        </a:p>
      </dgm:t>
    </dgm:pt>
    <dgm:pt modelId="{09BF05F0-811D-4EFD-92E1-C726AF4180A2}" type="parTrans" cxnId="{C3407E26-7153-409A-BA17-108DAA03B28E}">
      <dgm:prSet/>
      <dgm:spPr/>
      <dgm:t>
        <a:bodyPr/>
        <a:lstStyle/>
        <a:p>
          <a:endParaRPr lang="en-US"/>
        </a:p>
      </dgm:t>
    </dgm:pt>
    <dgm:pt modelId="{16E5A6B1-BF41-4851-A48C-EF55D3485D0C}" type="sibTrans" cxnId="{C3407E26-7153-409A-BA17-108DAA03B28E}">
      <dgm:prSet/>
      <dgm:spPr/>
      <dgm:t>
        <a:bodyPr/>
        <a:lstStyle/>
        <a:p>
          <a:endParaRPr lang="en-US"/>
        </a:p>
      </dgm:t>
    </dgm:pt>
    <dgm:pt modelId="{F369A74E-DD5E-494C-897E-7486C4119DB0}">
      <dgm:prSet phldrT="[Text]"/>
      <dgm:spPr/>
      <dgm:t>
        <a:bodyPr/>
        <a:lstStyle/>
        <a:p>
          <a:r>
            <a:rPr lang="en-US" dirty="0"/>
            <a:t>Values</a:t>
          </a:r>
        </a:p>
      </dgm:t>
    </dgm:pt>
    <dgm:pt modelId="{806E4A13-24ED-4862-AE90-22E5AB688311}" type="parTrans" cxnId="{9304F13A-9A58-4A07-966F-39874400087F}">
      <dgm:prSet/>
      <dgm:spPr/>
      <dgm:t>
        <a:bodyPr/>
        <a:lstStyle/>
        <a:p>
          <a:endParaRPr lang="en-US"/>
        </a:p>
      </dgm:t>
    </dgm:pt>
    <dgm:pt modelId="{817CA226-D2F0-4C82-A82D-F7552BAC421A}" type="sibTrans" cxnId="{9304F13A-9A58-4A07-966F-39874400087F}">
      <dgm:prSet/>
      <dgm:spPr/>
      <dgm:t>
        <a:bodyPr/>
        <a:lstStyle/>
        <a:p>
          <a:endParaRPr lang="en-US"/>
        </a:p>
      </dgm:t>
    </dgm:pt>
    <dgm:pt modelId="{9158E3D6-8788-4C83-B4C7-70F1ED0314EF}">
      <dgm:prSet phldrT="[Text]"/>
      <dgm:spPr/>
      <dgm:t>
        <a:bodyPr/>
        <a:lstStyle/>
        <a:p>
          <a:r>
            <a:rPr lang="en-US" dirty="0"/>
            <a:t>Attitudes</a:t>
          </a:r>
        </a:p>
      </dgm:t>
    </dgm:pt>
    <dgm:pt modelId="{5EEA76E8-E577-472E-9641-A66B57714F23}" type="parTrans" cxnId="{EFF6B5F6-C5E2-4375-ADBD-7C27E8286792}">
      <dgm:prSet/>
      <dgm:spPr/>
      <dgm:t>
        <a:bodyPr/>
        <a:lstStyle/>
        <a:p>
          <a:endParaRPr lang="en-US"/>
        </a:p>
      </dgm:t>
    </dgm:pt>
    <dgm:pt modelId="{C1405153-70B4-473F-9941-EE4AAAC7CF2F}" type="sibTrans" cxnId="{EFF6B5F6-C5E2-4375-ADBD-7C27E8286792}">
      <dgm:prSet/>
      <dgm:spPr/>
      <dgm:t>
        <a:bodyPr/>
        <a:lstStyle/>
        <a:p>
          <a:endParaRPr lang="en-US"/>
        </a:p>
      </dgm:t>
    </dgm:pt>
    <dgm:pt modelId="{2A0D1F4F-8B18-428B-ACC5-A424D6E64664}" type="pres">
      <dgm:prSet presAssocID="{A4F8D92F-7021-40D9-AD3A-6F7C5401293E}" presName="diagram" presStyleCnt="0">
        <dgm:presLayoutVars>
          <dgm:dir/>
          <dgm:resizeHandles val="exact"/>
        </dgm:presLayoutVars>
      </dgm:prSet>
      <dgm:spPr/>
    </dgm:pt>
    <dgm:pt modelId="{1256B3D8-0F7A-427E-96E8-C17D55CCF472}" type="pres">
      <dgm:prSet presAssocID="{154C1AEF-6368-4BD3-8C37-CEC2D1C099E7}" presName="node" presStyleLbl="node1" presStyleIdx="0" presStyleCnt="3">
        <dgm:presLayoutVars>
          <dgm:bulletEnabled val="1"/>
        </dgm:presLayoutVars>
      </dgm:prSet>
      <dgm:spPr/>
    </dgm:pt>
    <dgm:pt modelId="{CD10EF6A-0D84-4C74-9A35-BB74D086B482}" type="pres">
      <dgm:prSet presAssocID="{16E5A6B1-BF41-4851-A48C-EF55D3485D0C}" presName="sibTrans" presStyleCnt="0"/>
      <dgm:spPr/>
    </dgm:pt>
    <dgm:pt modelId="{98E01975-E36B-402E-86DF-217D073D0CCF}" type="pres">
      <dgm:prSet presAssocID="{F369A74E-DD5E-494C-897E-7486C4119DB0}" presName="node" presStyleLbl="node1" presStyleIdx="1" presStyleCnt="3">
        <dgm:presLayoutVars>
          <dgm:bulletEnabled val="1"/>
        </dgm:presLayoutVars>
      </dgm:prSet>
      <dgm:spPr/>
    </dgm:pt>
    <dgm:pt modelId="{963C8C61-BAD3-4A84-A9A4-8BC6AECFF865}" type="pres">
      <dgm:prSet presAssocID="{817CA226-D2F0-4C82-A82D-F7552BAC421A}" presName="sibTrans" presStyleCnt="0"/>
      <dgm:spPr/>
    </dgm:pt>
    <dgm:pt modelId="{2CF3D5F7-3678-40AA-908A-C093528E8EA0}" type="pres">
      <dgm:prSet presAssocID="{9158E3D6-8788-4C83-B4C7-70F1ED0314EF}" presName="node" presStyleLbl="node1" presStyleIdx="2" presStyleCnt="3">
        <dgm:presLayoutVars>
          <dgm:bulletEnabled val="1"/>
        </dgm:presLayoutVars>
      </dgm:prSet>
      <dgm:spPr/>
    </dgm:pt>
  </dgm:ptLst>
  <dgm:cxnLst>
    <dgm:cxn modelId="{C3407E26-7153-409A-BA17-108DAA03B28E}" srcId="{A4F8D92F-7021-40D9-AD3A-6F7C5401293E}" destId="{154C1AEF-6368-4BD3-8C37-CEC2D1C099E7}" srcOrd="0" destOrd="0" parTransId="{09BF05F0-811D-4EFD-92E1-C726AF4180A2}" sibTransId="{16E5A6B1-BF41-4851-A48C-EF55D3485D0C}"/>
    <dgm:cxn modelId="{9304F13A-9A58-4A07-966F-39874400087F}" srcId="{A4F8D92F-7021-40D9-AD3A-6F7C5401293E}" destId="{F369A74E-DD5E-494C-897E-7486C4119DB0}" srcOrd="1" destOrd="0" parTransId="{806E4A13-24ED-4862-AE90-22E5AB688311}" sibTransId="{817CA226-D2F0-4C82-A82D-F7552BAC421A}"/>
    <dgm:cxn modelId="{FC14B772-CD9D-4141-B988-8195FCEF05AA}" type="presOf" srcId="{9158E3D6-8788-4C83-B4C7-70F1ED0314EF}" destId="{2CF3D5F7-3678-40AA-908A-C093528E8EA0}" srcOrd="0" destOrd="0" presId="urn:microsoft.com/office/officeart/2005/8/layout/default"/>
    <dgm:cxn modelId="{D8DFCE7E-53D5-4502-B5CC-7C21F310CCB1}" type="presOf" srcId="{154C1AEF-6368-4BD3-8C37-CEC2D1C099E7}" destId="{1256B3D8-0F7A-427E-96E8-C17D55CCF472}" srcOrd="0" destOrd="0" presId="urn:microsoft.com/office/officeart/2005/8/layout/default"/>
    <dgm:cxn modelId="{10B09196-28B1-409E-A9E4-89A3512574F3}" type="presOf" srcId="{F369A74E-DD5E-494C-897E-7486C4119DB0}" destId="{98E01975-E36B-402E-86DF-217D073D0CCF}" srcOrd="0" destOrd="0" presId="urn:microsoft.com/office/officeart/2005/8/layout/default"/>
    <dgm:cxn modelId="{C6ECECB1-CBF4-4ADE-89B7-A10E703732CA}" type="presOf" srcId="{A4F8D92F-7021-40D9-AD3A-6F7C5401293E}" destId="{2A0D1F4F-8B18-428B-ACC5-A424D6E64664}" srcOrd="0" destOrd="0" presId="urn:microsoft.com/office/officeart/2005/8/layout/default"/>
    <dgm:cxn modelId="{EFF6B5F6-C5E2-4375-ADBD-7C27E8286792}" srcId="{A4F8D92F-7021-40D9-AD3A-6F7C5401293E}" destId="{9158E3D6-8788-4C83-B4C7-70F1ED0314EF}" srcOrd="2" destOrd="0" parTransId="{5EEA76E8-E577-472E-9641-A66B57714F23}" sibTransId="{C1405153-70B4-473F-9941-EE4AAAC7CF2F}"/>
    <dgm:cxn modelId="{24EB586B-8D70-4C63-A77D-1A0F6C1A686A}" type="presParOf" srcId="{2A0D1F4F-8B18-428B-ACC5-A424D6E64664}" destId="{1256B3D8-0F7A-427E-96E8-C17D55CCF472}" srcOrd="0" destOrd="0" presId="urn:microsoft.com/office/officeart/2005/8/layout/default"/>
    <dgm:cxn modelId="{A8187235-6852-4B5E-BBDE-3445BD3881CF}" type="presParOf" srcId="{2A0D1F4F-8B18-428B-ACC5-A424D6E64664}" destId="{CD10EF6A-0D84-4C74-9A35-BB74D086B482}" srcOrd="1" destOrd="0" presId="urn:microsoft.com/office/officeart/2005/8/layout/default"/>
    <dgm:cxn modelId="{AD7D6EBE-66A1-4664-986D-3426F29876F9}" type="presParOf" srcId="{2A0D1F4F-8B18-428B-ACC5-A424D6E64664}" destId="{98E01975-E36B-402E-86DF-217D073D0CCF}" srcOrd="2" destOrd="0" presId="urn:microsoft.com/office/officeart/2005/8/layout/default"/>
    <dgm:cxn modelId="{0E2D9CFE-D19A-4FC9-BAD2-CD712D17383E}" type="presParOf" srcId="{2A0D1F4F-8B18-428B-ACC5-A424D6E64664}" destId="{963C8C61-BAD3-4A84-A9A4-8BC6AECFF865}" srcOrd="3" destOrd="0" presId="urn:microsoft.com/office/officeart/2005/8/layout/default"/>
    <dgm:cxn modelId="{6975FC7E-A8C9-43B6-B2F5-A3842D4989F4}" type="presParOf" srcId="{2A0D1F4F-8B18-428B-ACC5-A424D6E64664}" destId="{2CF3D5F7-3678-40AA-908A-C093528E8EA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6B3D8-0F7A-427E-96E8-C17D55CCF472}">
      <dsp:nvSpPr>
        <dsp:cNvPr id="0" name=""/>
        <dsp:cNvSpPr/>
      </dsp:nvSpPr>
      <dsp:spPr>
        <a:xfrm>
          <a:off x="0" y="848927"/>
          <a:ext cx="2786062" cy="167163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Beliefs</a:t>
          </a:r>
        </a:p>
      </dsp:txBody>
      <dsp:txXfrm>
        <a:off x="0" y="848927"/>
        <a:ext cx="2786062" cy="1671637"/>
      </dsp:txXfrm>
    </dsp:sp>
    <dsp:sp modelId="{98E01975-E36B-402E-86DF-217D073D0CCF}">
      <dsp:nvSpPr>
        <dsp:cNvPr id="0" name=""/>
        <dsp:cNvSpPr/>
      </dsp:nvSpPr>
      <dsp:spPr>
        <a:xfrm>
          <a:off x="3064668" y="848927"/>
          <a:ext cx="2786062" cy="1671637"/>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Values</a:t>
          </a:r>
        </a:p>
      </dsp:txBody>
      <dsp:txXfrm>
        <a:off x="3064668" y="848927"/>
        <a:ext cx="2786062" cy="1671637"/>
      </dsp:txXfrm>
    </dsp:sp>
    <dsp:sp modelId="{2CF3D5F7-3678-40AA-908A-C093528E8EA0}">
      <dsp:nvSpPr>
        <dsp:cNvPr id="0" name=""/>
        <dsp:cNvSpPr/>
      </dsp:nvSpPr>
      <dsp:spPr>
        <a:xfrm>
          <a:off x="6129337" y="848927"/>
          <a:ext cx="2786062" cy="1671637"/>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Attitudes</a:t>
          </a:r>
        </a:p>
      </dsp:txBody>
      <dsp:txXfrm>
        <a:off x="6129337" y="848927"/>
        <a:ext cx="2786062" cy="16716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v"/>
            </a:pPr>
            <a:r>
              <a:rPr lang="en-US" i="1" dirty="0"/>
              <a:t>NOTE TO SPEAKER:  </a:t>
            </a:r>
            <a:r>
              <a:rPr lang="en-US" dirty="0"/>
              <a:t>As attendees enter the room, this slide should be on the screen.  Be certain each person signs the attendance sheet or uses whatever facility method tracks their attendance at in-services.  Introduce yourself and the topic of competency as it relates to Cultural Competency.</a:t>
            </a:r>
          </a:p>
          <a:p>
            <a:pPr marL="171450" indent="-171450">
              <a:buFont typeface="Wingdings" panose="05000000000000000000" pitchFamily="2" charset="2"/>
              <a:buChar char="v"/>
            </a:pPr>
            <a:endParaRPr lang="en-US" i="1" dirty="0"/>
          </a:p>
          <a:p>
            <a:pPr marL="171450" indent="-171450">
              <a:buFont typeface="Wingdings" panose="05000000000000000000" pitchFamily="2" charset="2"/>
              <a:buChar char="v"/>
            </a:pPr>
            <a:r>
              <a:rPr lang="en-US" i="1" dirty="0"/>
              <a:t>NOTE TO SPEAKER:  </a:t>
            </a:r>
            <a:r>
              <a:rPr lang="en-US" dirty="0"/>
              <a:t>Whenever you see the symbol to the left in the speaker’s notes, please read the associated instructions.  </a:t>
            </a:r>
            <a:r>
              <a:rPr lang="en-US" b="1" u="sng" dirty="0"/>
              <a:t>Whenever you see bold and underlined content in the speaker’s notes, please emphasize this information to the attendees.  You could subtly hint that it may be on the test.</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Creole/Cajun foods have a rich New Orleans and Louisiana history.  There is a European influence from France, French Canadians, and Spain and Caribbean and African influence from the slave trade.  Cajun foods rely heavily upon onion, celery, and bell pepper.  The bell pepper was a trade off from the French carrots.  New Orleans was an important port city; so things like vanilla, whiskey, and limes are found in Creole cooking.</a:t>
            </a:r>
          </a:p>
          <a:p>
            <a:endParaRPr lang="en-US" dirty="0"/>
          </a:p>
          <a:p>
            <a:r>
              <a:rPr lang="en-US" dirty="0"/>
              <a:t>Mexican food and cooking methods have their roots throughout Mexico and Central America.  Native agricultural foods, especially corn form the basis of their foods.  After the Spanish conquest of the Aztec Empire in the 16</a:t>
            </a:r>
            <a:r>
              <a:rPr lang="en-US" baseline="30000" dirty="0"/>
              <a:t>th</a:t>
            </a:r>
            <a:r>
              <a:rPr lang="en-US" dirty="0"/>
              <a:t> century, Europeans introduced a meats from domesticated animals, diary products, and rice.</a:t>
            </a:r>
          </a:p>
          <a:p>
            <a:endParaRPr lang="en-US" dirty="0"/>
          </a:p>
          <a:p>
            <a:r>
              <a:rPr lang="en-US" dirty="0"/>
              <a:t>The cuisine of the Southern United States was influenced by African, English, Scottish, Irish, French, Spanish, and Native American cuisine.  There are food sub-cultures such as Tidewater, Appalachian, and Lowcountry.  Squash, corn (grits) and deep-pit barbecuing come from southeast American Indian tribes.  Sugar, flour, mil, and eggs come from Europe.  Fried foods come from Scotland.  Black-eyed peas, okra, and melons came from Africa.  A full breakfast comes from the British.</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10</a:t>
            </a:fld>
            <a:endParaRPr lang="en-US" dirty="0"/>
          </a:p>
        </p:txBody>
      </p:sp>
    </p:spTree>
    <p:extLst>
      <p:ext uri="{BB962C8B-B14F-4D97-AF65-F5344CB8AC3E}">
        <p14:creationId xmlns:p14="http://schemas.microsoft.com/office/powerpoint/2010/main" val="198849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American culture spans the North American continent – north, south, east, and west.  </a:t>
            </a:r>
          </a:p>
          <a:p>
            <a:pPr marL="171450" indent="-171450">
              <a:buFont typeface="Arial" panose="020B0604020202020204" pitchFamily="34" charset="0"/>
              <a:buChar char="•"/>
            </a:pPr>
            <a:r>
              <a:rPr lang="en-US" dirty="0"/>
              <a:t>Eastern Woodlands Americans had the staples of corn (maize), beans, and squash.  Maple syrup was another staple.  </a:t>
            </a:r>
          </a:p>
          <a:p>
            <a:pPr marL="171450" indent="-171450">
              <a:buFont typeface="Arial" panose="020B0604020202020204" pitchFamily="34" charset="0"/>
              <a:buChar char="•"/>
            </a:pPr>
            <a:r>
              <a:rPr lang="en-US" dirty="0"/>
              <a:t>Southeastern Native American culture also used corn but also potatoes and many fruits like blackberries and raspberries.  Deer, rabbits, and squirrels were the original meat staples.  Europeans introduced hogs and cattle.  Animal fat, lard, was used for cooking and frying.  </a:t>
            </a:r>
          </a:p>
          <a:p>
            <a:pPr marL="171450" indent="-171450">
              <a:buFont typeface="Arial" panose="020B0604020202020204" pitchFamily="34" charset="0"/>
              <a:buChar char="•"/>
            </a:pPr>
            <a:r>
              <a:rPr lang="en-US" dirty="0"/>
              <a:t>Great Plains Native Americans relied heavily on bison or buffalo as a food source.</a:t>
            </a:r>
          </a:p>
          <a:p>
            <a:pPr marL="171450" indent="-171450">
              <a:buFont typeface="Arial" panose="020B0604020202020204" pitchFamily="34" charset="0"/>
              <a:buChar char="•"/>
            </a:pPr>
            <a:r>
              <a:rPr lang="en-US" dirty="0"/>
              <a:t>Western Native Americans used salmon and other fish, seafood, mushrooms, berries, and meats such as deer, duck, and rabbit.  </a:t>
            </a:r>
          </a:p>
          <a:p>
            <a:pPr marL="171450" indent="-171450">
              <a:buFont typeface="Arial" panose="020B0604020202020204" pitchFamily="34" charset="0"/>
              <a:buChar char="•"/>
            </a:pPr>
            <a:r>
              <a:rPr lang="en-US" dirty="0"/>
              <a:t>Alaskan Native foods are nutrient dense such as seal, fish (salmon), and moose. Smaller  game includes whitefish, arctic hares.  Due to weather, edible plants like berries are only available to be consumed in the summer; so the diet is very high in fat and protein, but low in carbohydrates.</a:t>
            </a:r>
          </a:p>
          <a:p>
            <a:endParaRPr lang="en-US" dirty="0"/>
          </a:p>
          <a:p>
            <a:r>
              <a:rPr lang="en-US" dirty="0"/>
              <a:t>Pacific Islanders are a racially and culturally diverse population.  Starchy foods are the foundation of the traditional diet (accounting for up to 80%).  The starch comes from root vegetables like taro and yams but also from bananas and breadfruit.  Protein comes from fish or pork.  Fruits and nuts are common.  Milk and milk products are uncommon.  Many dishes are cooked in coconut milk and seaweed is often used as a vegetable.</a:t>
            </a:r>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11</a:t>
            </a:fld>
            <a:endParaRPr lang="en-US" dirty="0"/>
          </a:p>
        </p:txBody>
      </p:sp>
    </p:spTree>
    <p:extLst>
      <p:ext uri="{BB962C8B-B14F-4D97-AF65-F5344CB8AC3E}">
        <p14:creationId xmlns:p14="http://schemas.microsoft.com/office/powerpoint/2010/main" val="335012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are of the nation has specific food cultures as well as our community itself – traditions, certain types of food or way the food is prepared that reflects your community or region of the country</a:t>
            </a:r>
          </a:p>
          <a:p>
            <a:endParaRPr lang="en-US" dirty="0"/>
          </a:p>
          <a:p>
            <a:r>
              <a:rPr lang="en-US" dirty="0"/>
              <a:t>DISCUSS with staff </a:t>
            </a:r>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12</a:t>
            </a:fld>
            <a:endParaRPr lang="en-US" dirty="0"/>
          </a:p>
        </p:txBody>
      </p:sp>
    </p:spTree>
    <p:extLst>
      <p:ext uri="{BB962C8B-B14F-4D97-AF65-F5344CB8AC3E}">
        <p14:creationId xmlns:p14="http://schemas.microsoft.com/office/powerpoint/2010/main" val="178902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333750"/>
          </a:xfrm>
        </p:spPr>
        <p:txBody>
          <a:bodyPr>
            <a:normAutofit fontScale="85000" lnSpcReduction="20000"/>
          </a:bodyPr>
          <a:lstStyle/>
          <a:p>
            <a:r>
              <a:rPr lang="en-US" b="1" dirty="0"/>
              <a:t>Buddhists</a:t>
            </a:r>
            <a:r>
              <a:rPr lang="en-US" dirty="0"/>
              <a:t> do not have set dietary rules; however, vegetarianism is common as The Five Precepts of Buddhism that govern the moral conduct of followers states “all living beings have a right to life.”</a:t>
            </a:r>
          </a:p>
          <a:p>
            <a:endParaRPr lang="en-US" dirty="0"/>
          </a:p>
          <a:p>
            <a:r>
              <a:rPr lang="en-US" b="1" dirty="0"/>
              <a:t>Christians </a:t>
            </a:r>
            <a:r>
              <a:rPr lang="en-US" dirty="0"/>
              <a:t>“Christian” means follower of Jesus Christ; so all followers of Jesus are Christians regardless of their particular faith.  So, “Christianity” includes the Catholic church, Protestants, the Eastern Orthodox Church, Lutherans, Methodists, and Baptists, to name a few.  </a:t>
            </a:r>
          </a:p>
          <a:p>
            <a:endParaRPr lang="en-US" dirty="0"/>
          </a:p>
          <a:p>
            <a:r>
              <a:rPr lang="en-US" dirty="0"/>
              <a:t>Christians observe Lent, the 40 day period prior to Easter when Christians may fast or give up luxuries in penance for their sins as a reflection on the sacrifice and suffering of Jesus Christ.  Lent runs from Ash Wednesday to Maundy Thursday, the day before Good Friday when Christ is said to have died on the cross.  Traditionally, meat is replaced by fish on Good Friday (and all Lenten Fridays among Catholics).  The resurrection of Christ is celebrated on Easter Sunday.  Easter falls between March 22 and April 25 each year.  The timing changes according to the lunar cycle – the first Sunday after the full moon which occurs on or after March 21.</a:t>
            </a:r>
          </a:p>
          <a:p>
            <a:endParaRPr lang="en-US" b="1" dirty="0"/>
          </a:p>
          <a:p>
            <a:r>
              <a:rPr lang="en-US" dirty="0"/>
              <a:t>Some Christians abstain from alcohol.  Mormons and Seventh Day Adventists abstain from alcohol and caffeine.  Seventh Day Adventists also encourage a vegetarian diet; but if meat is eaten they typically do not eat what the Bible refers to as “unclean flesh,” such as pork.</a:t>
            </a:r>
          </a:p>
          <a:p>
            <a:endParaRPr lang="en-US" dirty="0"/>
          </a:p>
          <a:p>
            <a:r>
              <a:rPr lang="en-US" b="1" dirty="0"/>
              <a:t>Hindu  </a:t>
            </a:r>
            <a:r>
              <a:rPr lang="en-US" dirty="0"/>
              <a:t>Food plays a significant role in worship, and fasting is practiced as a way of enhancing meditation and worship.  All food should be offered to God before eating.  Although eating meat is allowed, most Hindus avoid beef because the cow is sacred.  Hindus believe all living things are sacred; therefore, vegetarianism is common.  Some Hindus believe other foods such as onion, garlic, mushrooms, alcohol, caffeine, eggs, and very spicy foods are detrimental to meditation, so they are avoided.</a:t>
            </a:r>
            <a:endParaRPr lang="en-US" b="1" dirty="0"/>
          </a:p>
        </p:txBody>
      </p:sp>
      <p:sp>
        <p:nvSpPr>
          <p:cNvPr id="4" name="Slide Number Placeholder 3"/>
          <p:cNvSpPr>
            <a:spLocks noGrp="1"/>
          </p:cNvSpPr>
          <p:nvPr>
            <p:ph type="sldNum" sz="quarter" idx="5"/>
          </p:nvPr>
        </p:nvSpPr>
        <p:spPr>
          <a:xfrm>
            <a:off x="6248399" y="8685213"/>
            <a:ext cx="608013" cy="458787"/>
          </a:xfrm>
        </p:spPr>
        <p:txBody>
          <a:bodyPr/>
          <a:lstStyle/>
          <a:p>
            <a:r>
              <a:rPr lang="en-US" dirty="0"/>
              <a:t> (</a:t>
            </a:r>
            <a:fld id="{2F3CFD8C-0B10-4848-9EBD-A30E7655BA7D}" type="slidenum">
              <a:rPr lang="en-US" smtClean="0"/>
              <a:t>13</a:t>
            </a:fld>
            <a:endParaRPr lang="en-US" dirty="0"/>
          </a:p>
        </p:txBody>
      </p:sp>
    </p:spTree>
    <p:extLst>
      <p:ext uri="{BB962C8B-B14F-4D97-AF65-F5344CB8AC3E}">
        <p14:creationId xmlns:p14="http://schemas.microsoft.com/office/powerpoint/2010/main" val="335471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Muslim</a:t>
            </a:r>
            <a:r>
              <a:rPr lang="en-US" dirty="0"/>
              <a:t> followers are culturally diverse. The term “halal” refers to foods that are permitted or lawful according to Islamic law. For meat to be halal, the animal must be slaughtered through a cut to the jugular vein, carotid artery, and windpipe.  Animals must be healthy at the time of slaughter and all blood is drained from the carcass.  During the process, a Muslim will recite God’s name as a show of appreciation.</a:t>
            </a:r>
          </a:p>
          <a:p>
            <a:endParaRPr lang="en-US" dirty="0"/>
          </a:p>
          <a:p>
            <a:r>
              <a:rPr lang="en-US" dirty="0"/>
              <a:t>“Haram” foods are those foods that are forbidden according to Islamic law. </a:t>
            </a:r>
          </a:p>
          <a:p>
            <a:endParaRPr lang="en-US" dirty="0"/>
          </a:p>
          <a:p>
            <a:r>
              <a:rPr lang="en-US" dirty="0"/>
              <a:t>Haram or forbidden foods for Muslins include:</a:t>
            </a:r>
          </a:p>
          <a:p>
            <a:pPr marL="171450" indent="-171450">
              <a:buFont typeface="Arial" panose="020B0604020202020204" pitchFamily="34" charset="0"/>
              <a:buChar char="•"/>
            </a:pPr>
            <a:r>
              <a:rPr lang="en-US" dirty="0"/>
              <a:t>Meat from an animal that is already dead</a:t>
            </a:r>
          </a:p>
          <a:p>
            <a:pPr marL="171450" indent="-171450">
              <a:buFont typeface="Arial" panose="020B0604020202020204" pitchFamily="34" charset="0"/>
              <a:buChar char="•"/>
            </a:pPr>
            <a:r>
              <a:rPr lang="en-US" dirty="0"/>
              <a:t>Blood</a:t>
            </a:r>
          </a:p>
          <a:p>
            <a:pPr marL="171450" indent="-171450">
              <a:buFont typeface="Arial" panose="020B0604020202020204" pitchFamily="34" charset="0"/>
              <a:buChar char="•"/>
            </a:pPr>
            <a:r>
              <a:rPr lang="en-US" dirty="0"/>
              <a:t>Pork</a:t>
            </a:r>
          </a:p>
          <a:p>
            <a:pPr marL="171450" indent="-171450">
              <a:buFont typeface="Arial" panose="020B0604020202020204" pitchFamily="34" charset="0"/>
              <a:buChar char="•"/>
            </a:pPr>
            <a:r>
              <a:rPr lang="en-US" dirty="0"/>
              <a:t>Predatory animals</a:t>
            </a:r>
          </a:p>
          <a:p>
            <a:pPr marL="171450" indent="-171450">
              <a:buFont typeface="Arial" panose="020B0604020202020204" pitchFamily="34" charset="0"/>
              <a:buChar char="•"/>
            </a:pPr>
            <a:r>
              <a:rPr lang="en-US" dirty="0"/>
              <a:t>Alcohol</a:t>
            </a:r>
          </a:p>
          <a:p>
            <a:pPr marL="171450" indent="-171450">
              <a:buFont typeface="Arial" panose="020B0604020202020204" pitchFamily="34" charset="0"/>
              <a:buChar char="•"/>
            </a:pPr>
            <a:r>
              <a:rPr lang="en-US" dirty="0"/>
              <a:t>Animal fat and dairy made with animal fat</a:t>
            </a:r>
          </a:p>
          <a:p>
            <a:pPr marL="171450" indent="-171450">
              <a:buFont typeface="Arial" panose="020B0604020202020204" pitchFamily="34" charset="0"/>
              <a:buChar char="•"/>
            </a:pPr>
            <a:r>
              <a:rPr lang="en-US" dirty="0"/>
              <a:t>Any food additive from non-halal sources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14</a:t>
            </a:fld>
            <a:endParaRPr lang="en-US" dirty="0"/>
          </a:p>
        </p:txBody>
      </p:sp>
    </p:spTree>
    <p:extLst>
      <p:ext uri="{BB962C8B-B14F-4D97-AF65-F5344CB8AC3E}">
        <p14:creationId xmlns:p14="http://schemas.microsoft.com/office/powerpoint/2010/main" val="394483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379720" cy="3402330"/>
          </a:xfrm>
        </p:spPr>
        <p:txBody>
          <a:bodyPr>
            <a:normAutofit fontScale="92500" lnSpcReduction="10000"/>
          </a:bodyPr>
          <a:lstStyle/>
          <a:p>
            <a:r>
              <a:rPr lang="en-US" b="1" dirty="0"/>
              <a:t>Judaism</a:t>
            </a:r>
            <a:r>
              <a:rPr lang="en-US" dirty="0"/>
              <a:t> follows the guidelines set out in the Talmud – the compilation of the historic rabbis interpretation of the Torah, the Hebrew Bible.  “Kosher” is the Hebrew word for ‘fit or lawful’ and describes foods that are permitted according to the regulations of Jewish dietary law. The basic kosher rules are as follows: </a:t>
            </a:r>
          </a:p>
          <a:p>
            <a:pPr marL="171450" indent="-171450">
              <a:buFont typeface="Arial" panose="020B0604020202020204" pitchFamily="34" charset="0"/>
              <a:buChar char="•"/>
            </a:pPr>
            <a:r>
              <a:rPr lang="en-US" dirty="0"/>
              <a:t>Meat of animals may only be eaten if: </a:t>
            </a:r>
          </a:p>
          <a:p>
            <a:pPr marL="628650" lvl="1" indent="-171450">
              <a:buFont typeface="Arial" panose="020B0604020202020204" pitchFamily="34" charset="0"/>
              <a:buChar char="•"/>
            </a:pPr>
            <a:r>
              <a:rPr lang="en-US" dirty="0"/>
              <a:t>The animal has been slaughtered in the prescribed way </a:t>
            </a:r>
          </a:p>
          <a:p>
            <a:pPr marL="628650" lvl="1" indent="-171450">
              <a:buFont typeface="Arial" panose="020B0604020202020204" pitchFamily="34" charset="0"/>
              <a:buChar char="•"/>
            </a:pPr>
            <a:r>
              <a:rPr lang="en-US" dirty="0"/>
              <a:t>The animal does not kill other animals definition includes an animal that: </a:t>
            </a:r>
          </a:p>
          <a:p>
            <a:pPr marL="1085850" lvl="2" indent="-171450">
              <a:buFont typeface="Arial" panose="020B0604020202020204" pitchFamily="34" charset="0"/>
              <a:buChar char="•"/>
            </a:pPr>
            <a:r>
              <a:rPr lang="en-US" dirty="0"/>
              <a:t>chews its cud (ox, sheep, goat)  </a:t>
            </a:r>
          </a:p>
          <a:p>
            <a:pPr marL="1085850" lvl="2" indent="-171450">
              <a:buFont typeface="Arial" panose="020B0604020202020204" pitchFamily="34" charset="0"/>
              <a:buChar char="•"/>
            </a:pPr>
            <a:r>
              <a:rPr lang="en-US" dirty="0"/>
              <a:t>has split (cloven) hooves </a:t>
            </a:r>
          </a:p>
          <a:p>
            <a:pPr marL="1085850" lvl="2" indent="-171450">
              <a:buFont typeface="Arial" panose="020B0604020202020204" pitchFamily="34" charset="0"/>
              <a:buChar char="•"/>
            </a:pPr>
            <a:r>
              <a:rPr lang="en-US" dirty="0"/>
              <a:t>is not a bird of prey </a:t>
            </a:r>
          </a:p>
          <a:p>
            <a:pPr marL="171450" indent="-171450">
              <a:buFont typeface="Arial" panose="020B0604020202020204" pitchFamily="34" charset="0"/>
              <a:buChar char="•"/>
            </a:pPr>
            <a:r>
              <a:rPr lang="en-US" dirty="0"/>
              <a:t>Only fish with both fins and scales are kosher, which means that shellfish are not permitted </a:t>
            </a:r>
          </a:p>
          <a:p>
            <a:pPr marL="171450" indent="-171450">
              <a:buFont typeface="Arial" panose="020B0604020202020204" pitchFamily="34" charset="0"/>
              <a:buChar char="•"/>
            </a:pPr>
            <a:r>
              <a:rPr lang="en-US" dirty="0"/>
              <a:t>Eggs (without blood spots), milk and cheese must only be from kosher animals </a:t>
            </a:r>
          </a:p>
          <a:p>
            <a:pPr marL="171450" indent="-171450">
              <a:buFont typeface="Arial" panose="020B0604020202020204" pitchFamily="34" charset="0"/>
              <a:buChar char="•"/>
            </a:pPr>
            <a:r>
              <a:rPr lang="en-US" dirty="0"/>
              <a:t>Meat and milk products must not be cooked, served at the same table, or eaten together </a:t>
            </a:r>
          </a:p>
          <a:p>
            <a:pPr marL="171450" indent="-171450">
              <a:buFont typeface="Arial" panose="020B0604020202020204" pitchFamily="34" charset="0"/>
              <a:buChar char="•"/>
            </a:pPr>
            <a:r>
              <a:rPr lang="en-US" dirty="0"/>
              <a:t>Once meat is eaten, there should be a delay of three hours before eating milk products </a:t>
            </a:r>
          </a:p>
          <a:p>
            <a:pPr marL="171450" indent="-171450">
              <a:buFont typeface="Arial" panose="020B0604020202020204" pitchFamily="34" charset="0"/>
              <a:buChar char="•"/>
            </a:pPr>
            <a:r>
              <a:rPr lang="en-US" dirty="0"/>
              <a:t>Separate utensils, pots, and cutlery are used for meat and milk products; and in some homes there are separate kitchens </a:t>
            </a:r>
          </a:p>
          <a:p>
            <a:pPr marL="171450" indent="-171450">
              <a:buFont typeface="Arial" panose="020B0604020202020204" pitchFamily="34" charset="0"/>
              <a:buChar char="•"/>
            </a:pPr>
            <a:r>
              <a:rPr lang="en-US" dirty="0"/>
              <a:t>As most insects are not kosher, fruit and vegetables should be checked carefully prior to eating for contamination by insects </a:t>
            </a:r>
          </a:p>
          <a:p>
            <a:pPr marL="171450" indent="-171450">
              <a:buFont typeface="Arial" panose="020B0604020202020204" pitchFamily="34" charset="0"/>
              <a:buChar char="•"/>
            </a:pPr>
            <a:r>
              <a:rPr lang="en-US" dirty="0"/>
              <a:t>Certified kosher wine is permissible to drink.</a:t>
            </a:r>
          </a:p>
        </p:txBody>
      </p:sp>
      <p:sp>
        <p:nvSpPr>
          <p:cNvPr id="4" name="Slide Number Placeholder 3"/>
          <p:cNvSpPr>
            <a:spLocks noGrp="1"/>
          </p:cNvSpPr>
          <p:nvPr>
            <p:ph type="sldNum" sz="quarter" idx="5"/>
          </p:nvPr>
        </p:nvSpPr>
        <p:spPr/>
        <p:txBody>
          <a:bodyPr/>
          <a:lstStyle/>
          <a:p>
            <a:fld id="{2F3CFD8C-0B10-4848-9EBD-A30E7655BA7D}" type="slidenum">
              <a:rPr lang="en-US" smtClean="0"/>
              <a:t>15</a:t>
            </a:fld>
            <a:endParaRPr lang="en-US" dirty="0"/>
          </a:p>
        </p:txBody>
      </p:sp>
    </p:spTree>
    <p:extLst>
      <p:ext uri="{BB962C8B-B14F-4D97-AF65-F5344CB8AC3E}">
        <p14:creationId xmlns:p14="http://schemas.microsoft.com/office/powerpoint/2010/main" val="1829716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379720" cy="3402330"/>
          </a:xfrm>
        </p:spPr>
        <p:txBody>
          <a:bodyPr/>
          <a:lstStyle/>
          <a:p>
            <a:r>
              <a:rPr lang="en-US" sz="1200" kern="1200" dirty="0">
                <a:solidFill>
                  <a:schemeClr val="tx1"/>
                </a:solidFill>
                <a:effectLst/>
                <a:latin typeface="+mn-lt"/>
                <a:ea typeface="+mn-ea"/>
                <a:cs typeface="+mn-cs"/>
              </a:rPr>
              <a:t>Discuss with staff that not all individuals follow strict food culture guidelines – there are some who follow the guidelines only on holidays or days of observance – again it is person centered and understanding the residents beliefs and preferences.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 not everyone who is Jewish observes the strictest rules or is Kosher in their food practices.  Food and tradition are very closely tied in Judaism whether your practices follow the rules or not.  Certain holidays, for example, are connected to certain foods. This is true in other cultures and religions. We need to understand for example - someone who is Jewish may or may not follow the “rules” but may still have a significant connection to certain foods because of their cultural significance.  This applies to many other religions, traditions and days of observance.  </a:t>
            </a:r>
          </a:p>
        </p:txBody>
      </p:sp>
      <p:sp>
        <p:nvSpPr>
          <p:cNvPr id="4" name="Slide Number Placeholder 3"/>
          <p:cNvSpPr>
            <a:spLocks noGrp="1"/>
          </p:cNvSpPr>
          <p:nvPr>
            <p:ph type="sldNum" sz="quarter" idx="5"/>
          </p:nvPr>
        </p:nvSpPr>
        <p:spPr/>
        <p:txBody>
          <a:bodyPr/>
          <a:lstStyle/>
          <a:p>
            <a:fld id="{2F3CFD8C-0B10-4848-9EBD-A30E7655BA7D}" type="slidenum">
              <a:rPr lang="en-US" smtClean="0"/>
              <a:t>16</a:t>
            </a:fld>
            <a:endParaRPr lang="en-US" dirty="0"/>
          </a:p>
        </p:txBody>
      </p:sp>
    </p:spTree>
    <p:extLst>
      <p:ext uri="{BB962C8B-B14F-4D97-AF65-F5344CB8AC3E}">
        <p14:creationId xmlns:p14="http://schemas.microsoft.com/office/powerpoint/2010/main" val="81567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Facility staff must include the resident or resident representative/family in all aspects of person-centered care planning.  This respects the resident’s dignity and supports their goals, choices, and preferences rather than the resident having to adjust to an institutional routine.</a:t>
            </a:r>
          </a:p>
          <a:p>
            <a:endParaRPr lang="en-US" b="1" u="sng" dirty="0"/>
          </a:p>
          <a:p>
            <a:r>
              <a:rPr lang="en-US" b="1" u="sng" dirty="0"/>
              <a:t>Person-centered care means the facility focuses on the resident as the center of control, and supports each resident in making his or her own choices. Person-centered care includes making an effort to understand what each resident is communicating, verbally and nonverbally, identifying what is important to each resident with regard to daily routines and preferred activities, and having an understanding of the resident’s life before coming to reside in the nursing home. </a:t>
            </a:r>
          </a:p>
          <a:p>
            <a:endParaRPr lang="en-US" b="1" u="sng" dirty="0"/>
          </a:p>
          <a:p>
            <a:r>
              <a:rPr lang="en-US" b="1" u="sng" dirty="0"/>
              <a:t>A “homelike” environment is not achieved simply through enhancements to the physical environment. It concerns striving for person-centered care that emphasizes individualization, relationships, and a psychosocial environment that welcomes each resident and makes her/him comfortable. It is the responsibility of all facility staff to create a “homelike” environment.</a:t>
            </a:r>
          </a:p>
        </p:txBody>
      </p:sp>
      <p:sp>
        <p:nvSpPr>
          <p:cNvPr id="4" name="Slide Number Placeholder 3"/>
          <p:cNvSpPr>
            <a:spLocks noGrp="1"/>
          </p:cNvSpPr>
          <p:nvPr>
            <p:ph type="sldNum" sz="quarter" idx="5"/>
          </p:nvPr>
        </p:nvSpPr>
        <p:spPr/>
        <p:txBody>
          <a:bodyPr/>
          <a:lstStyle/>
          <a:p>
            <a:fld id="{2F3CFD8C-0B10-4848-9EBD-A30E7655BA7D}" type="slidenum">
              <a:rPr lang="en-US" smtClean="0"/>
              <a:t>17</a:t>
            </a:fld>
            <a:endParaRPr lang="en-US" dirty="0"/>
          </a:p>
        </p:txBody>
      </p:sp>
    </p:spTree>
    <p:extLst>
      <p:ext uri="{BB962C8B-B14F-4D97-AF65-F5344CB8AC3E}">
        <p14:creationId xmlns:p14="http://schemas.microsoft.com/office/powerpoint/2010/main" val="53072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Wingdings" panose="05000000000000000000" pitchFamily="2" charset="2"/>
              <a:buChar char="v"/>
            </a:pPr>
            <a:r>
              <a:rPr lang="en-US" i="1" dirty="0"/>
              <a:t>NOTE TO SPEAKERS:  </a:t>
            </a:r>
            <a:r>
              <a:rPr lang="en-US" dirty="0"/>
              <a:t>Discuss the facility’s policies regarding resident’s personal refrigerators, nursing home gardens, and  food brought to residents by family and other visitors.  Interpretive Guidance from Appendix PP of the Requirements of Participation are included below.</a:t>
            </a:r>
          </a:p>
          <a:p>
            <a:endParaRPr lang="en-US" dirty="0"/>
          </a:p>
          <a:p>
            <a:r>
              <a:rPr lang="en-US" b="1" dirty="0"/>
              <a:t>Personal Refrigerators</a:t>
            </a:r>
          </a:p>
          <a:p>
            <a:r>
              <a:rPr lang="en-US" dirty="0"/>
              <a:t>The specific food storage requirements at F812 are for the nursing home food storage and do not apply to residents’ personal refrigerators. However, the nursing </a:t>
            </a:r>
          </a:p>
          <a:p>
            <a:r>
              <a:rPr lang="en-US" dirty="0"/>
              <a:t>home must ensure, under Life Safety Code regulations, that the resident room has an adequate electrical system, such as proper outlets, to allow the connection of a refrigerator without overloading the electrical system. </a:t>
            </a:r>
          </a:p>
          <a:p>
            <a:endParaRPr lang="en-US" dirty="0"/>
          </a:p>
          <a:p>
            <a:r>
              <a:rPr lang="en-US" b="1" dirty="0"/>
              <a:t>Nursing Home Gardens</a:t>
            </a:r>
          </a:p>
          <a:p>
            <a:r>
              <a:rPr lang="en-US" dirty="0"/>
              <a:t>Nursing homes that have their own gardens such as, vegetable, fruit or herbs may be compliant with the food procurement requirements as long as the facility has and follows policies and procedures for maintaining and harvesting the gardens, including ensuring manufacturer’s instructions are followed if any pesticide(s), fertilizer, or other topical or root-based plant preparations are applied. </a:t>
            </a:r>
          </a:p>
          <a:p>
            <a:endParaRPr lang="en-US" dirty="0"/>
          </a:p>
          <a:p>
            <a:r>
              <a:rPr lang="en-US" b="1" dirty="0"/>
              <a:t>Food Brought to Residents by Family and Other Visitors</a:t>
            </a:r>
          </a:p>
          <a:p>
            <a:r>
              <a:rPr lang="en-US" dirty="0"/>
              <a:t>The facility must have a policy regarding food brought to residents by family and other visitors. The policy must also include ensuring facility staff assists the resident in accessing and consuming the food, if the resident is not able to do so on his or her own. The facility also is responsible for storing food brought in by family or visitors in a way that is either separate or easily distinguishable from facility food. </a:t>
            </a:r>
          </a:p>
          <a:p>
            <a:r>
              <a:rPr lang="en-US" dirty="0"/>
              <a:t>The facility has a responsibility to help family and visitors understand safe food handling practices (such as safe cooling/reheating processes, hot/cold holding temperatures, preventing cross contamination, hand hygiene, etc.). If the facility is assisting family or visitors with reheating or other preparation activities, facility staff must use safe food handling practices. </a:t>
            </a:r>
          </a:p>
          <a:p>
            <a:endParaRPr lang="en-US" dirty="0"/>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18</a:t>
            </a:fld>
            <a:endParaRPr lang="en-US" dirty="0"/>
          </a:p>
        </p:txBody>
      </p:sp>
    </p:spTree>
    <p:extLst>
      <p:ext uri="{BB962C8B-B14F-4D97-AF65-F5344CB8AC3E}">
        <p14:creationId xmlns:p14="http://schemas.microsoft.com/office/powerpoint/2010/main" val="220910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Today’s in-service has 3 objectives:</a:t>
            </a:r>
          </a:p>
          <a:p>
            <a:endParaRPr lang="en-US" dirty="0"/>
          </a:p>
          <a:p>
            <a:r>
              <a:rPr lang="en-US" dirty="0"/>
              <a:t>1.) Discuss Food and Nutrition Cultural Competence and describe why it is important in the healthcare field.</a:t>
            </a:r>
          </a:p>
          <a:p>
            <a:endParaRPr lang="en-US" dirty="0"/>
          </a:p>
          <a:p>
            <a:r>
              <a:rPr lang="en-US" dirty="0"/>
              <a:t>Cultural competence is one of the competencies required by F726. You hear about “F tags” when surveyors find deficiencies.  “F tags” or “Federal tags” are numbers assigned to the regulations a skilled nursing facility like this one must follow in order to participate in the Medicare and Medicaid programs.  The facility has signed a contract with The Centers for Medicare and 	Medicaid Services (CMS) agreeing to follow the regulations and to allow surveyors to inspect the facility for compliance.  When the facility is in substantial compliance, CMS contractors pay for the care the residents receive.</a:t>
            </a:r>
          </a:p>
          <a:p>
            <a:endParaRPr lang="en-US" dirty="0"/>
          </a:p>
          <a:p>
            <a:r>
              <a:rPr lang="en-US" dirty="0"/>
              <a:t>Food and Nutritional Cultural Competence affects residents each and every day, every meal, every snack, every celebration event that involves food.  </a:t>
            </a:r>
            <a:r>
              <a:rPr lang="en-US" b="1" u="sng" dirty="0"/>
              <a:t>Part of providing person-centered care is knowing the history and background of a resident, their likes, their dislikes, their preferences.</a:t>
            </a:r>
            <a:r>
              <a:rPr lang="en-US" dirty="0"/>
              <a:t>  Adjusting to a nursing home environment whether for a short stay or a long stay is difficult.  Having a “touch of home” by honoring food culture supports the resident’s dignity and psychosocial well-being.</a:t>
            </a:r>
          </a:p>
          <a:p>
            <a:endParaRPr lang="en-US" dirty="0"/>
          </a:p>
          <a:p>
            <a:r>
              <a:rPr lang="en-US" dirty="0"/>
              <a:t>2.) Discuss policies, procedures, and practices associated with Food and Nutrition Cultural Competence.</a:t>
            </a:r>
          </a:p>
          <a:p>
            <a:endParaRPr lang="en-US" dirty="0"/>
          </a:p>
          <a:p>
            <a:r>
              <a:rPr lang="en-US" dirty="0"/>
              <a:t>We will discuss the ethnic and religious diversity across the world and more specifically among the residents (and staff) at this facility.  Hopefully, you’ll gain a better understanding of the history behind this diversity and its importance.</a:t>
            </a:r>
          </a:p>
          <a:p>
            <a:endParaRPr lang="en-US" dirty="0"/>
          </a:p>
          <a:p>
            <a:r>
              <a:rPr lang="en-US" dirty="0"/>
              <a:t>3.) Discuss the importance of documentation regarding Food and Nutrition Cultural Competence.</a:t>
            </a:r>
          </a:p>
          <a:p>
            <a:endParaRPr lang="en-US" dirty="0"/>
          </a:p>
          <a:p>
            <a:r>
              <a:rPr lang="en-US" dirty="0"/>
              <a:t>At the time of admission, we collect very general demographic information about residents.  Name, address, age, race/ethnic background.  We must collect more information to understand each resident as an individual and not make assumptions about their culture in general and their food and nutritional cultural preferences in particular.  </a:t>
            </a:r>
            <a:r>
              <a:rPr lang="en-US" b="1" u="sng" dirty="0"/>
              <a:t>Such information needs to be shared in the resident’s care plan.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20</a:t>
            </a:fld>
            <a:endParaRPr lang="en-US"/>
          </a:p>
        </p:txBody>
      </p:sp>
    </p:spTree>
    <p:extLst>
      <p:ext uri="{BB962C8B-B14F-4D97-AF65-F5344CB8AC3E}">
        <p14:creationId xmlns:p14="http://schemas.microsoft.com/office/powerpoint/2010/main" val="31143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349240" cy="3265170"/>
          </a:xfrm>
        </p:spPr>
        <p:txBody>
          <a:bodyPr>
            <a:normAutofit fontScale="92500" lnSpcReduction="10000"/>
          </a:bodyPr>
          <a:lstStyle/>
          <a:p>
            <a:r>
              <a:rPr lang="en-US" b="1" u="sng" dirty="0"/>
              <a:t>Humans gather, hunt, cultivate plants, and raise livestock for food consumption.</a:t>
            </a:r>
          </a:p>
          <a:p>
            <a:endParaRPr lang="en-US" dirty="0"/>
          </a:p>
          <a:p>
            <a:r>
              <a:rPr lang="en-US" dirty="0"/>
              <a:t>Humans also cook, use utensils to eat, and institute a complex set of rules following a code of etiquette to govern how to eat appropriately.</a:t>
            </a:r>
          </a:p>
          <a:p>
            <a:endParaRPr lang="en-US" dirty="0"/>
          </a:p>
          <a:p>
            <a:r>
              <a:rPr lang="en-US" dirty="0"/>
              <a:t>The foods we eat reflect both personal and cultural identity.  On an individual level, we grow up eating the food of our cultures.  Many of us associate food from our childhood with warm feelings and good memories and it ties us to our families.  Food from our family often becomes the comfort food we seek as adults in times of frustration and stress.  On a larger scale, food is an important part of culture.  Traditional foods are passed down from one generation to the next.  It operates as an expression of cultural identity.  Immigrants bring the food of their countries with them wherever they go, and cooking traditional food is a way of preserving their culture when they move to new places.</a:t>
            </a:r>
          </a:p>
          <a:p>
            <a:endParaRPr lang="en-US" dirty="0"/>
          </a:p>
          <a:p>
            <a:r>
              <a:rPr lang="en-US" dirty="0"/>
              <a:t>Continuing to make food from one’s culture for family meals is a symbol of ethnic pride and sometimes a means of coping with homesickness.  The food may not be exactly the same due to some ingredients not being readily available; so some adjustments may be made.  What stays the same is the extent to which each unique food culture can reflect its unique history, lifestyle, values, and beliefs.</a:t>
            </a:r>
          </a:p>
        </p:txBody>
      </p:sp>
      <p:sp>
        <p:nvSpPr>
          <p:cNvPr id="4" name="Slide Number Placeholder 3"/>
          <p:cNvSpPr>
            <a:spLocks noGrp="1"/>
          </p:cNvSpPr>
          <p:nvPr>
            <p:ph type="sldNum" sz="quarter" idx="5"/>
          </p:nvPr>
        </p:nvSpPr>
        <p:spPr/>
        <p:txBody>
          <a:bodyPr/>
          <a:lstStyle/>
          <a:p>
            <a:fld id="{2F3CFD8C-0B10-4848-9EBD-A30E7655BA7D}" type="slidenum">
              <a:rPr lang="en-US" smtClean="0"/>
              <a:t>3</a:t>
            </a:fld>
            <a:endParaRPr lang="en-US" dirty="0"/>
          </a:p>
        </p:txBody>
      </p:sp>
    </p:spTree>
    <p:extLst>
      <p:ext uri="{BB962C8B-B14F-4D97-AF65-F5344CB8AC3E}">
        <p14:creationId xmlns:p14="http://schemas.microsoft.com/office/powerpoint/2010/main" val="382756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the unique cultural history of foods.</a:t>
            </a:r>
          </a:p>
          <a:p>
            <a:endParaRPr lang="en-US" dirty="0"/>
          </a:p>
          <a:p>
            <a:r>
              <a:rPr lang="en-US" dirty="0"/>
              <a:t>In China, harmony is a vital trait in almost every aspect of life.  This is reflected in Chinese foods, where almost every flavor (salty, spicy, sour, sweet, and bitter) is used in a balanced way with flavors that go well together.  Historically, Chinese people have an ornate style, which can be seen in their architecture and clothing, as well as their food.  They believe that food not only needs to be nutritious but also needs to look appealing, so they put a lot of effort into decorating the dishes and making them look colorful, with vibrant red as their traditional color.</a:t>
            </a:r>
          </a:p>
          <a:p>
            <a:endParaRPr lang="en-US" dirty="0"/>
          </a:p>
          <a:p>
            <a:r>
              <a:rPr lang="en-US" b="1" u="sng" dirty="0"/>
              <a:t>The food culture of the United States reflects its history.  </a:t>
            </a:r>
            <a:r>
              <a:rPr lang="en-US" dirty="0"/>
              <a:t>Native Americans used the  natural vegetation and animals of the various regions.  European colonization introduced European ingredients and cooking styles.  Later in the 20</a:t>
            </a:r>
            <a:r>
              <a:rPr lang="en-US" baseline="30000" dirty="0"/>
              <a:t>th</a:t>
            </a:r>
            <a:r>
              <a:rPr lang="en-US" dirty="0"/>
              <a:t> century, the influx of immigrants from many foreign nations developed a rich diversity of food preparation throughout the country.  </a:t>
            </a:r>
          </a:p>
          <a:p>
            <a:endParaRPr lang="en-US" dirty="0"/>
          </a:p>
          <a:p>
            <a:r>
              <a:rPr lang="en-US" dirty="0"/>
              <a:t>As the world becomes more globalized, it is easier to access foods from different cultures.  We should embrace our heritage through our own culture’s food but we should also become more informed about other cultures by trying their foods and understanding their historical and cultural backgrounds.</a:t>
            </a:r>
          </a:p>
          <a:p>
            <a:endParaRPr lang="en-US" dirty="0"/>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4</a:t>
            </a:fld>
            <a:endParaRPr lang="en-US" dirty="0"/>
          </a:p>
        </p:txBody>
      </p:sp>
    </p:spTree>
    <p:extLst>
      <p:ext uri="{BB962C8B-B14F-4D97-AF65-F5344CB8AC3E}">
        <p14:creationId xmlns:p14="http://schemas.microsoft.com/office/powerpoint/2010/main" val="325397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F800 §483.60 Food and nutrition services. </a:t>
            </a:r>
            <a:endParaRPr lang="en-US" dirty="0"/>
          </a:p>
          <a:p>
            <a:r>
              <a:rPr lang="en-US" dirty="0"/>
              <a:t>The facility must provide each resident with a nourishing, palatable, well-balanced diet that meets his or her daily nutritional and special dietary needs, taking into consideration the preferences of each resident.</a:t>
            </a:r>
          </a:p>
          <a:p>
            <a:r>
              <a:rPr lang="en-US" dirty="0"/>
              <a:t> </a:t>
            </a:r>
          </a:p>
          <a:p>
            <a:r>
              <a:rPr lang="en-US" b="1" dirty="0"/>
              <a:t>F803 §483.60(c)(4) Menus and nutritional adequacy.</a:t>
            </a:r>
            <a:endParaRPr lang="en-US" dirty="0"/>
          </a:p>
          <a:p>
            <a:r>
              <a:rPr lang="en-US" dirty="0"/>
              <a:t>Menus must reflect, based on a facility’s reasonable efforts, the religious, cultural and ethnic needs of the resident population, as well as input received from residents and resident groups.</a:t>
            </a:r>
          </a:p>
          <a:p>
            <a:r>
              <a:rPr lang="en-US" dirty="0"/>
              <a:t> </a:t>
            </a:r>
          </a:p>
          <a:p>
            <a:r>
              <a:rPr lang="en-US" b="1" dirty="0"/>
              <a:t>F806 §483.60(d)(4) Food and drink</a:t>
            </a:r>
            <a:r>
              <a:rPr lang="en-US" b="1" i="1" dirty="0"/>
              <a:t> </a:t>
            </a:r>
            <a:endParaRPr lang="en-US" dirty="0"/>
          </a:p>
          <a:p>
            <a:r>
              <a:rPr lang="en-US" dirty="0"/>
              <a:t>Each resident receives and the facility provides</a:t>
            </a:r>
          </a:p>
          <a:p>
            <a:r>
              <a:rPr lang="en-US" dirty="0"/>
              <a:t>food that accommodates resident allergies, intolerances, and preferences.</a:t>
            </a:r>
          </a:p>
          <a:p>
            <a:r>
              <a:rPr lang="en-US" dirty="0"/>
              <a:t> </a:t>
            </a:r>
          </a:p>
          <a:p>
            <a:r>
              <a:rPr lang="en-US" b="1" dirty="0"/>
              <a:t>F807 §483.60(d)(6) Food and drink</a:t>
            </a:r>
            <a:r>
              <a:rPr lang="en-US" b="1" i="1" dirty="0"/>
              <a:t> </a:t>
            </a:r>
            <a:endParaRPr lang="en-US" dirty="0"/>
          </a:p>
          <a:p>
            <a:r>
              <a:rPr lang="en-US" dirty="0"/>
              <a:t>Each resident receives and the facility provides drinks, including water and other liquids consistent with resident needs and preferences and sufficient to maintain resident hydration.</a:t>
            </a:r>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5</a:t>
            </a:fld>
            <a:endParaRPr lang="en-US" dirty="0"/>
          </a:p>
        </p:txBody>
      </p:sp>
    </p:spTree>
    <p:extLst>
      <p:ext uri="{BB962C8B-B14F-4D97-AF65-F5344CB8AC3E}">
        <p14:creationId xmlns:p14="http://schemas.microsoft.com/office/powerpoint/2010/main" val="23438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is defined as the beliefs, values, and attitudes practiced and accepted by members of a group or community.  Culture is not inherited; it is learned.  </a:t>
            </a:r>
            <a:r>
              <a:rPr lang="en-US" b="1" u="sng" dirty="0"/>
              <a:t>The food choices of different cultural groups are often connected to ethnic behaviors and religious beliefs.</a:t>
            </a:r>
          </a:p>
          <a:p>
            <a:endParaRPr lang="en-US" dirty="0"/>
          </a:p>
          <a:p>
            <a:r>
              <a:rPr lang="en-US" dirty="0"/>
              <a:t>Eating is a daily reaffirmation of a person’s cultural identity.</a:t>
            </a:r>
          </a:p>
        </p:txBody>
      </p:sp>
      <p:sp>
        <p:nvSpPr>
          <p:cNvPr id="4" name="Slide Number Placeholder 3"/>
          <p:cNvSpPr>
            <a:spLocks noGrp="1"/>
          </p:cNvSpPr>
          <p:nvPr>
            <p:ph type="sldNum" sz="quarter" idx="5"/>
          </p:nvPr>
        </p:nvSpPr>
        <p:spPr/>
        <p:txBody>
          <a:bodyPr/>
          <a:lstStyle/>
          <a:p>
            <a:fld id="{2F3CFD8C-0B10-4848-9EBD-A30E7655BA7D}" type="slidenum">
              <a:rPr lang="en-US" smtClean="0"/>
              <a:t>6</a:t>
            </a:fld>
            <a:endParaRPr lang="en-US" dirty="0"/>
          </a:p>
        </p:txBody>
      </p:sp>
    </p:spTree>
    <p:extLst>
      <p:ext uri="{BB962C8B-B14F-4D97-AF65-F5344CB8AC3E}">
        <p14:creationId xmlns:p14="http://schemas.microsoft.com/office/powerpoint/2010/main" val="83437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i="1" dirty="0"/>
              <a:t>NOTE TO SPEAKER:  </a:t>
            </a:r>
            <a:r>
              <a:rPr lang="en-US" dirty="0"/>
              <a:t>This slide contains 2 animations on the right side. Click the slide advance when indicated by the bolded numbers below.</a:t>
            </a:r>
          </a:p>
          <a:p>
            <a:endParaRPr lang="en-US" dirty="0"/>
          </a:p>
          <a:p>
            <a:r>
              <a:rPr lang="en-US" dirty="0"/>
              <a:t>The MDS 3.0 is an assessment completed at the time of admission and discharge and other times throughout a resident’s stay.  Section A of the MDS 3.0 addresses demographic information about the facility and the individual resident.  Item A1000 asks the resident or resident representative/family to identify race and ethnic backgrounds.  More than one can be selected among American Indian or Alaska Native, Asian, Black or African American, Hispanic or Latino, Native Hawaiian or Other Pacific Islander, and White.</a:t>
            </a:r>
          </a:p>
          <a:p>
            <a:endParaRPr lang="en-US" dirty="0"/>
          </a:p>
          <a:p>
            <a:r>
              <a:rPr lang="en-US" b="1" dirty="0"/>
              <a:t>1.)</a:t>
            </a:r>
            <a:r>
              <a:rPr lang="en-US" dirty="0"/>
              <a:t>The Facility-Wide Resource Assessment is “F Tag” F838.  The Administrator and Department Heads gather lots of data from the MDS assessments, the staffing sheets, the census, the pharmacy, </a:t>
            </a:r>
            <a:r>
              <a:rPr lang="en-US" i="1" dirty="0"/>
              <a:t>etc</a:t>
            </a:r>
            <a:r>
              <a:rPr lang="en-US" dirty="0"/>
              <a:t>. </a:t>
            </a:r>
            <a:r>
              <a:rPr lang="en-US" b="1" dirty="0"/>
              <a:t>2.)  </a:t>
            </a:r>
            <a:r>
              <a:rPr lang="en-US" dirty="0"/>
              <a:t>By analyzing all that data, they determine what resources the facility has and what resources the facility needs to continue to care for the numbers and types of residents it currently has and/or for different numbers and types of residents in the future.</a:t>
            </a:r>
          </a:p>
          <a:p>
            <a:endParaRPr lang="en-US" dirty="0"/>
          </a:p>
          <a:p>
            <a:r>
              <a:rPr lang="en-US" b="1" u="sng" dirty="0"/>
              <a:t>The Facility-Wide Resource Assessment helps facility leaders plan not only for sufficient staff but also for competent staff.</a:t>
            </a:r>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7</a:t>
            </a:fld>
            <a:endParaRPr lang="en-US" dirty="0"/>
          </a:p>
        </p:txBody>
      </p:sp>
    </p:spTree>
    <p:extLst>
      <p:ext uri="{BB962C8B-B14F-4D97-AF65-F5344CB8AC3E}">
        <p14:creationId xmlns:p14="http://schemas.microsoft.com/office/powerpoint/2010/main" val="54738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i="1" dirty="0"/>
              <a:t>NOTE TO SPEAKER</a:t>
            </a:r>
            <a:r>
              <a:rPr lang="en-US" dirty="0"/>
              <a:t>:  Discuss facility-specific information here.</a:t>
            </a:r>
          </a:p>
        </p:txBody>
      </p:sp>
      <p:sp>
        <p:nvSpPr>
          <p:cNvPr id="4" name="Slide Number Placeholder 3"/>
          <p:cNvSpPr>
            <a:spLocks noGrp="1"/>
          </p:cNvSpPr>
          <p:nvPr>
            <p:ph type="sldNum" sz="quarter" idx="5"/>
          </p:nvPr>
        </p:nvSpPr>
        <p:spPr/>
        <p:txBody>
          <a:bodyPr/>
          <a:lstStyle/>
          <a:p>
            <a:fld id="{2F3CFD8C-0B10-4848-9EBD-A30E7655BA7D}" type="slidenum">
              <a:rPr lang="en-US" smtClean="0"/>
              <a:t>8</a:t>
            </a:fld>
            <a:endParaRPr lang="en-US" dirty="0"/>
          </a:p>
        </p:txBody>
      </p:sp>
    </p:spTree>
    <p:extLst>
      <p:ext uri="{BB962C8B-B14F-4D97-AF65-F5344CB8AC3E}">
        <p14:creationId xmlns:p14="http://schemas.microsoft.com/office/powerpoint/2010/main" val="230791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341370"/>
          </a:xfrm>
        </p:spPr>
        <p:txBody>
          <a:bodyPr>
            <a:normAutofit fontScale="92500" lnSpcReduction="10000"/>
          </a:bodyPr>
          <a:lstStyle/>
          <a:p>
            <a:r>
              <a:rPr lang="en-US" dirty="0"/>
              <a:t>Asian food varies from country to country – Japan, China, Thailand.  Most Asian foods are based around rice and/or noodles with vegetable dishes and smaller amounts of meat.  Soy-based products such as tofu are often used.  And chopsticks are the preferred eating utensils.</a:t>
            </a:r>
          </a:p>
          <a:p>
            <a:endParaRPr lang="en-US" dirty="0"/>
          </a:p>
          <a:p>
            <a:r>
              <a:rPr lang="en-US" dirty="0"/>
              <a:t>Food from the Indian sub-continent has lots of herbs and spices, especially curry.</a:t>
            </a:r>
          </a:p>
          <a:p>
            <a:endParaRPr lang="en-US" dirty="0"/>
          </a:p>
          <a:p>
            <a:r>
              <a:rPr lang="en-US" dirty="0"/>
              <a:t>Middle Eastern food has a lot of variability but olives, olive oil, flat breads, honey, sesame seeds, chickpeas, mint, and parsley are common.</a:t>
            </a:r>
          </a:p>
          <a:p>
            <a:endParaRPr lang="en-US" dirty="0"/>
          </a:p>
          <a:p>
            <a:r>
              <a:rPr lang="en-US" dirty="0"/>
              <a:t>Southern European refers to Italy, Greece, and Spain.  These foods include olives, olive oil, pasta in Italy, tomatoes, risotto in Greece, paella in Spain, meat (including lamb and goat) generally well cooked, fish and seafood.</a:t>
            </a:r>
          </a:p>
          <a:p>
            <a:endParaRPr lang="en-US" dirty="0"/>
          </a:p>
          <a:p>
            <a:r>
              <a:rPr lang="en-US" dirty="0"/>
              <a:t>Africa is a huge continent. There are favorite dishes from Central, East, North Southern, and West Africa.  Its various food cultures use a combination of locally available, fruits, cereal grains, and vegetables.  Meat and milk products can sometimes be hard to come by, especially in rural areas; so it is often reserved for special occasions.  Breads are common and pieces are often dipped by hand into thick sauces or soups.</a:t>
            </a:r>
          </a:p>
          <a:p>
            <a:endParaRPr lang="en-US" dirty="0"/>
          </a:p>
          <a:p>
            <a:r>
              <a:rPr lang="en-US" dirty="0"/>
              <a:t>Africa’s colonial history has had an impact upon its food culture as well.  These were Great Britain, France, Germany, Spain, Portugal, Italy, Belgium, and the Ottoman Empire (Turkey).</a:t>
            </a:r>
          </a:p>
          <a:p>
            <a:endParaRPr lang="en-US" dirty="0"/>
          </a:p>
        </p:txBody>
      </p:sp>
      <p:sp>
        <p:nvSpPr>
          <p:cNvPr id="4" name="Slide Number Placeholder 3"/>
          <p:cNvSpPr>
            <a:spLocks noGrp="1"/>
          </p:cNvSpPr>
          <p:nvPr>
            <p:ph type="sldNum" sz="quarter" idx="5"/>
          </p:nvPr>
        </p:nvSpPr>
        <p:spPr/>
        <p:txBody>
          <a:bodyPr/>
          <a:lstStyle/>
          <a:p>
            <a:fld id="{2F3CFD8C-0B10-4848-9EBD-A30E7655BA7D}" type="slidenum">
              <a:rPr lang="en-US" smtClean="0"/>
              <a:t>9</a:t>
            </a:fld>
            <a:endParaRPr lang="en-US" dirty="0"/>
          </a:p>
        </p:txBody>
      </p:sp>
    </p:spTree>
    <p:extLst>
      <p:ext uri="{BB962C8B-B14F-4D97-AF65-F5344CB8AC3E}">
        <p14:creationId xmlns:p14="http://schemas.microsoft.com/office/powerpoint/2010/main" val="4108024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5/9/2019</a:t>
            </a:fld>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5/9/2019</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5/9/2019</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5/9/2019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5/9/2019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5/9/2019</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5/9/2019</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5/9/2019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5/9/2019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5/9/2019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hyperlink" Target="https://www.cms.gov/Medicare/Quality-Initiatives-Patient-AssessmentInstruments/NursingHomeQualityInits/MDS30RAIManual.html" TargetMode="Externa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nursing-home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ebster.edu/specialevents/planning/food-information.html" TargetMode="External"/><Relationship Id="rId2" Type="http://schemas.openxmlformats.org/officeDocument/2006/relationships/hyperlink" Target="http://www.flinders.edu.au/medicine/fms/sites/helpp/documents/Fact%20Sheets/Religious%20Food%20Requirements%20Summary.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thinkculturalhealth.hhs.gov/pdfs/EnhancedCLASStandardsBlueprint.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cms.gov/Medicare/Quality-Initiatives-Patient-Assessment-Instruments/NursingHomeQualityInits/MDS30RAIManual.html" TargetMode="External"/><Relationship Id="rId4" Type="http://schemas.openxmlformats.org/officeDocument/2006/relationships/hyperlink" Target="https://www.cms.gov/Regulations-and-Guidance/Guidance/Manuals/downloads/som107ap_pp_guidelines_ltcf.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95400"/>
            <a:ext cx="7772400" cy="1162050"/>
          </a:xfrm>
        </p:spPr>
        <p:txBody>
          <a:bodyPr>
            <a:normAutofit fontScale="90000"/>
          </a:bodyPr>
          <a:lstStyle/>
          <a:p>
            <a:r>
              <a:rPr lang="en-US" b="1" dirty="0">
                <a:solidFill>
                  <a:schemeClr val="bg1"/>
                </a:solidFill>
              </a:rPr>
              <a:t>Food and Nutrition Cultural Competency </a:t>
            </a:r>
          </a:p>
        </p:txBody>
      </p:sp>
      <p:sp>
        <p:nvSpPr>
          <p:cNvPr id="2" name="Subtitle 1"/>
          <p:cNvSpPr>
            <a:spLocks noGrp="1"/>
          </p:cNvSpPr>
          <p:nvPr>
            <p:ph type="subTitle" idx="1"/>
          </p:nvPr>
        </p:nvSpPr>
        <p:spPr>
          <a:xfrm>
            <a:off x="1371600" y="266700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F35187-BB40-487D-B7E9-9AD19113E5A1}"/>
              </a:ext>
            </a:extLst>
          </p:cNvPr>
          <p:cNvPicPr>
            <a:picLocks noChangeAspect="1"/>
          </p:cNvPicPr>
          <p:nvPr/>
        </p:nvPicPr>
        <p:blipFill>
          <a:blip r:embed="rId3"/>
          <a:stretch>
            <a:fillRect/>
          </a:stretch>
        </p:blipFill>
        <p:spPr>
          <a:xfrm>
            <a:off x="-3247" y="533400"/>
            <a:ext cx="9147247" cy="4945057"/>
          </a:xfrm>
          <a:prstGeom prst="rect">
            <a:avLst/>
          </a:prstGeom>
        </p:spPr>
      </p:pic>
    </p:spTree>
    <p:extLst>
      <p:ext uri="{BB962C8B-B14F-4D97-AF65-F5344CB8AC3E}">
        <p14:creationId xmlns:p14="http://schemas.microsoft.com/office/powerpoint/2010/main" val="258546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11A5-AC95-4AC9-93E4-3F666BA23DE2}"/>
              </a:ext>
            </a:extLst>
          </p:cNvPr>
          <p:cNvSpPr>
            <a:spLocks noGrp="1"/>
          </p:cNvSpPr>
          <p:nvPr>
            <p:ph type="title"/>
          </p:nvPr>
        </p:nvSpPr>
        <p:spPr>
          <a:xfrm>
            <a:off x="861700" y="543933"/>
            <a:ext cx="7420600" cy="773412"/>
          </a:xfrm>
        </p:spPr>
        <p:txBody>
          <a:bodyPr anchor="b">
            <a:normAutofit/>
          </a:bodyPr>
          <a:lstStyle/>
          <a:p>
            <a:r>
              <a:rPr lang="en-US" dirty="0"/>
              <a:t>Geographic Food Cultures</a:t>
            </a:r>
          </a:p>
        </p:txBody>
      </p:sp>
      <p:sp>
        <p:nvSpPr>
          <p:cNvPr id="3" name="Content Placeholder 2">
            <a:extLst>
              <a:ext uri="{FF2B5EF4-FFF2-40B4-BE49-F238E27FC236}">
                <a16:creationId xmlns:a16="http://schemas.microsoft.com/office/drawing/2014/main" id="{5031F541-8F06-4690-99EB-5B30F2646DC6}"/>
              </a:ext>
            </a:extLst>
          </p:cNvPr>
          <p:cNvSpPr>
            <a:spLocks noGrp="1"/>
          </p:cNvSpPr>
          <p:nvPr>
            <p:ph idx="1"/>
          </p:nvPr>
        </p:nvSpPr>
        <p:spPr>
          <a:xfrm>
            <a:off x="5226348" y="1789913"/>
            <a:ext cx="3536652" cy="3278173"/>
          </a:xfrm>
        </p:spPr>
        <p:txBody>
          <a:bodyPr anchor="ctr">
            <a:normAutofit/>
          </a:bodyPr>
          <a:lstStyle/>
          <a:p>
            <a:r>
              <a:rPr lang="en-US" dirty="0"/>
              <a:t>American Indian or Alaska Native</a:t>
            </a:r>
          </a:p>
          <a:p>
            <a:r>
              <a:rPr lang="en-US" dirty="0"/>
              <a:t>Native Hawaiian or other Pacific Islander</a:t>
            </a:r>
          </a:p>
        </p:txBody>
      </p:sp>
      <p:pic>
        <p:nvPicPr>
          <p:cNvPr id="5" name="Picture 4">
            <a:extLst>
              <a:ext uri="{FF2B5EF4-FFF2-40B4-BE49-F238E27FC236}">
                <a16:creationId xmlns:a16="http://schemas.microsoft.com/office/drawing/2014/main" id="{45DD974C-C897-467F-B7BD-6CA61B302073}"/>
              </a:ext>
            </a:extLst>
          </p:cNvPr>
          <p:cNvPicPr>
            <a:picLocks noChangeAspect="1"/>
          </p:cNvPicPr>
          <p:nvPr/>
        </p:nvPicPr>
        <p:blipFill>
          <a:blip r:embed="rId3"/>
          <a:stretch>
            <a:fillRect/>
          </a:stretch>
        </p:blipFill>
        <p:spPr>
          <a:xfrm>
            <a:off x="381000" y="2530755"/>
            <a:ext cx="4638675" cy="3009900"/>
          </a:xfrm>
          <a:prstGeom prst="rect">
            <a:avLst/>
          </a:prstGeom>
        </p:spPr>
      </p:pic>
    </p:spTree>
    <p:extLst>
      <p:ext uri="{BB962C8B-B14F-4D97-AF65-F5344CB8AC3E}">
        <p14:creationId xmlns:p14="http://schemas.microsoft.com/office/powerpoint/2010/main" val="71754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11A5-AC95-4AC9-93E4-3F666BA23DE2}"/>
              </a:ext>
            </a:extLst>
          </p:cNvPr>
          <p:cNvSpPr>
            <a:spLocks noGrp="1"/>
          </p:cNvSpPr>
          <p:nvPr>
            <p:ph type="title"/>
          </p:nvPr>
        </p:nvSpPr>
        <p:spPr>
          <a:xfrm>
            <a:off x="861700" y="543933"/>
            <a:ext cx="7420600" cy="773412"/>
          </a:xfrm>
        </p:spPr>
        <p:txBody>
          <a:bodyPr anchor="b">
            <a:normAutofit/>
          </a:bodyPr>
          <a:lstStyle/>
          <a:p>
            <a:r>
              <a:rPr lang="en-US" dirty="0"/>
              <a:t>Geographic Food Cultures</a:t>
            </a:r>
          </a:p>
        </p:txBody>
      </p:sp>
      <p:sp>
        <p:nvSpPr>
          <p:cNvPr id="3" name="Content Placeholder 2">
            <a:extLst>
              <a:ext uri="{FF2B5EF4-FFF2-40B4-BE49-F238E27FC236}">
                <a16:creationId xmlns:a16="http://schemas.microsoft.com/office/drawing/2014/main" id="{5031F541-8F06-4690-99EB-5B30F2646DC6}"/>
              </a:ext>
            </a:extLst>
          </p:cNvPr>
          <p:cNvSpPr>
            <a:spLocks noGrp="1"/>
          </p:cNvSpPr>
          <p:nvPr>
            <p:ph idx="1"/>
          </p:nvPr>
        </p:nvSpPr>
        <p:spPr>
          <a:xfrm>
            <a:off x="5226348" y="1789913"/>
            <a:ext cx="3536652" cy="3278173"/>
          </a:xfrm>
        </p:spPr>
        <p:txBody>
          <a:bodyPr anchor="ctr">
            <a:normAutofit/>
          </a:bodyPr>
          <a:lstStyle/>
          <a:p>
            <a:r>
              <a:rPr lang="en-US" dirty="0"/>
              <a:t>North </a:t>
            </a:r>
          </a:p>
          <a:p>
            <a:r>
              <a:rPr lang="en-US" dirty="0"/>
              <a:t>South</a:t>
            </a:r>
          </a:p>
          <a:p>
            <a:r>
              <a:rPr lang="en-US" dirty="0"/>
              <a:t>East</a:t>
            </a:r>
          </a:p>
          <a:p>
            <a:r>
              <a:rPr lang="en-US" dirty="0"/>
              <a:t>West</a:t>
            </a:r>
          </a:p>
          <a:p>
            <a:r>
              <a:rPr lang="en-US" dirty="0"/>
              <a:t>Our Community </a:t>
            </a:r>
          </a:p>
        </p:txBody>
      </p:sp>
      <p:pic>
        <p:nvPicPr>
          <p:cNvPr id="5" name="Picture 4">
            <a:extLst>
              <a:ext uri="{FF2B5EF4-FFF2-40B4-BE49-F238E27FC236}">
                <a16:creationId xmlns:a16="http://schemas.microsoft.com/office/drawing/2014/main" id="{45DD974C-C897-467F-B7BD-6CA61B302073}"/>
              </a:ext>
            </a:extLst>
          </p:cNvPr>
          <p:cNvPicPr>
            <a:picLocks noChangeAspect="1"/>
          </p:cNvPicPr>
          <p:nvPr/>
        </p:nvPicPr>
        <p:blipFill>
          <a:blip r:embed="rId3"/>
          <a:stretch>
            <a:fillRect/>
          </a:stretch>
        </p:blipFill>
        <p:spPr>
          <a:xfrm>
            <a:off x="381000" y="2530755"/>
            <a:ext cx="4638675" cy="3009900"/>
          </a:xfrm>
          <a:prstGeom prst="rect">
            <a:avLst/>
          </a:prstGeom>
        </p:spPr>
      </p:pic>
    </p:spTree>
    <p:extLst>
      <p:ext uri="{BB962C8B-B14F-4D97-AF65-F5344CB8AC3E}">
        <p14:creationId xmlns:p14="http://schemas.microsoft.com/office/powerpoint/2010/main" val="94173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8B02A4-CCB5-4D15-B842-69703D8EF677}"/>
              </a:ext>
            </a:extLst>
          </p:cNvPr>
          <p:cNvPicPr>
            <a:picLocks noChangeAspect="1"/>
          </p:cNvPicPr>
          <p:nvPr/>
        </p:nvPicPr>
        <p:blipFill>
          <a:blip r:embed="rId3"/>
          <a:stretch>
            <a:fillRect/>
          </a:stretch>
        </p:blipFill>
        <p:spPr>
          <a:xfrm>
            <a:off x="0" y="1"/>
            <a:ext cx="9143999" cy="5748338"/>
          </a:xfrm>
          <a:prstGeom prst="rect">
            <a:avLst/>
          </a:prstGeom>
        </p:spPr>
      </p:pic>
    </p:spTree>
    <p:extLst>
      <p:ext uri="{BB962C8B-B14F-4D97-AF65-F5344CB8AC3E}">
        <p14:creationId xmlns:p14="http://schemas.microsoft.com/office/powerpoint/2010/main" val="375237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44683D43-6324-4BD0-B27E-D17CFF5FF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259652"/>
            <a:ext cx="5067300" cy="3331751"/>
          </a:xfrm>
          <a:prstGeom prst="rect">
            <a:avLst/>
          </a:prstGeom>
          <a:ln>
            <a:noFill/>
          </a:ln>
          <a:effectLst>
            <a:softEdge rad="112500"/>
          </a:effectLst>
        </p:spPr>
      </p:pic>
      <p:sp>
        <p:nvSpPr>
          <p:cNvPr id="3" name="Content Placeholder 2">
            <a:extLst>
              <a:ext uri="{FF2B5EF4-FFF2-40B4-BE49-F238E27FC236}">
                <a16:creationId xmlns:a16="http://schemas.microsoft.com/office/drawing/2014/main" id="{9A8D257F-0770-4F07-B90C-9BDC49FAB85A}"/>
              </a:ext>
            </a:extLst>
          </p:cNvPr>
          <p:cNvSpPr>
            <a:spLocks noGrp="1"/>
          </p:cNvSpPr>
          <p:nvPr>
            <p:ph idx="1"/>
          </p:nvPr>
        </p:nvSpPr>
        <p:spPr>
          <a:xfrm>
            <a:off x="3116356" y="4800600"/>
            <a:ext cx="5391149" cy="969068"/>
          </a:xfrm>
        </p:spPr>
        <p:txBody>
          <a:bodyPr>
            <a:normAutofit/>
          </a:bodyPr>
          <a:lstStyle/>
          <a:p>
            <a:pPr marL="0" indent="0" algn="ctr">
              <a:buNone/>
            </a:pPr>
            <a:r>
              <a:rPr lang="en-US" sz="3600" dirty="0"/>
              <a:t>Muslim</a:t>
            </a:r>
          </a:p>
          <a:p>
            <a:pPr marL="0" indent="0">
              <a:buNone/>
            </a:pPr>
            <a:endParaRPr lang="en-US" sz="1350" dirty="0"/>
          </a:p>
        </p:txBody>
      </p:sp>
      <p:pic>
        <p:nvPicPr>
          <p:cNvPr id="7" name="Picture 6">
            <a:extLst>
              <a:ext uri="{FF2B5EF4-FFF2-40B4-BE49-F238E27FC236}">
                <a16:creationId xmlns:a16="http://schemas.microsoft.com/office/drawing/2014/main" id="{55BCB3D3-44F7-4F83-9598-CBC912CF993C}"/>
              </a:ext>
            </a:extLst>
          </p:cNvPr>
          <p:cNvPicPr>
            <a:picLocks noChangeAspect="1"/>
          </p:cNvPicPr>
          <p:nvPr/>
        </p:nvPicPr>
        <p:blipFill>
          <a:blip r:embed="rId4"/>
          <a:stretch>
            <a:fillRect/>
          </a:stretch>
        </p:blipFill>
        <p:spPr>
          <a:xfrm>
            <a:off x="0" y="304800"/>
            <a:ext cx="3048000" cy="5620836"/>
          </a:xfrm>
          <a:prstGeom prst="rect">
            <a:avLst/>
          </a:prstGeom>
        </p:spPr>
      </p:pic>
    </p:spTree>
    <p:extLst>
      <p:ext uri="{BB962C8B-B14F-4D97-AF65-F5344CB8AC3E}">
        <p14:creationId xmlns:p14="http://schemas.microsoft.com/office/powerpoint/2010/main" val="10931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149335E-E8DB-471C-A940-61108AE2C665}"/>
              </a:ext>
            </a:extLst>
          </p:cNvPr>
          <p:cNvPicPr>
            <a:picLocks noChangeAspect="1"/>
          </p:cNvPicPr>
          <p:nvPr/>
        </p:nvPicPr>
        <p:blipFill rotWithShape="1">
          <a:blip r:embed="rId3">
            <a:extLst>
              <a:ext uri="{28A0092B-C50C-407E-A947-70E740481C1C}">
                <a14:useLocalDpi xmlns:a14="http://schemas.microsoft.com/office/drawing/2010/main" val="0"/>
              </a:ext>
            </a:extLst>
          </a:blip>
          <a:srcRect t="25558" b="16223"/>
          <a:stretch/>
        </p:blipFill>
        <p:spPr>
          <a:xfrm>
            <a:off x="-1" y="0"/>
            <a:ext cx="9144001" cy="4357454"/>
          </a:xfrm>
          <a:prstGeom prst="rect">
            <a:avLst/>
          </a:prstGeom>
        </p:spPr>
      </p:pic>
      <p:sp>
        <p:nvSpPr>
          <p:cNvPr id="2" name="Title 1">
            <a:extLst>
              <a:ext uri="{FF2B5EF4-FFF2-40B4-BE49-F238E27FC236}">
                <a16:creationId xmlns:a16="http://schemas.microsoft.com/office/drawing/2014/main" id="{6993A885-6671-4D7E-B0C9-9F89E9EA2C2A}"/>
              </a:ext>
            </a:extLst>
          </p:cNvPr>
          <p:cNvSpPr>
            <a:spLocks noGrp="1"/>
          </p:cNvSpPr>
          <p:nvPr>
            <p:ph type="title"/>
          </p:nvPr>
        </p:nvSpPr>
        <p:spPr>
          <a:xfrm>
            <a:off x="381000" y="4520306"/>
            <a:ext cx="3766337" cy="1132448"/>
          </a:xfrm>
        </p:spPr>
        <p:txBody>
          <a:bodyPr>
            <a:normAutofit/>
          </a:bodyPr>
          <a:lstStyle/>
          <a:p>
            <a:pPr algn="l"/>
            <a:r>
              <a:rPr lang="en-US" sz="3000" dirty="0">
                <a:solidFill>
                  <a:srgbClr val="000000"/>
                </a:solidFill>
              </a:rPr>
              <a:t>Religious Food Cultures</a:t>
            </a:r>
          </a:p>
        </p:txBody>
      </p:sp>
      <p:sp>
        <p:nvSpPr>
          <p:cNvPr id="3" name="Content Placeholder 2">
            <a:extLst>
              <a:ext uri="{FF2B5EF4-FFF2-40B4-BE49-F238E27FC236}">
                <a16:creationId xmlns:a16="http://schemas.microsoft.com/office/drawing/2014/main" id="{1502319A-E487-47AC-9472-BD978735F70C}"/>
              </a:ext>
            </a:extLst>
          </p:cNvPr>
          <p:cNvSpPr>
            <a:spLocks noGrp="1"/>
          </p:cNvSpPr>
          <p:nvPr>
            <p:ph idx="1"/>
          </p:nvPr>
        </p:nvSpPr>
        <p:spPr>
          <a:xfrm>
            <a:off x="5257800" y="4520306"/>
            <a:ext cx="3694808" cy="1132451"/>
          </a:xfrm>
        </p:spPr>
        <p:txBody>
          <a:bodyPr anchor="ctr">
            <a:normAutofit/>
          </a:bodyPr>
          <a:lstStyle/>
          <a:p>
            <a:r>
              <a:rPr lang="en-US" sz="3600" dirty="0">
                <a:solidFill>
                  <a:srgbClr val="000000"/>
                </a:solidFill>
              </a:rPr>
              <a:t>Judaism</a:t>
            </a:r>
          </a:p>
          <a:p>
            <a:pPr marL="0" indent="0">
              <a:buNone/>
            </a:pPr>
            <a:endParaRPr lang="en-US" sz="1350" dirty="0">
              <a:solidFill>
                <a:srgbClr val="000000"/>
              </a:solidFill>
            </a:endParaRPr>
          </a:p>
        </p:txBody>
      </p:sp>
    </p:spTree>
    <p:extLst>
      <p:ext uri="{BB962C8B-B14F-4D97-AF65-F5344CB8AC3E}">
        <p14:creationId xmlns:p14="http://schemas.microsoft.com/office/powerpoint/2010/main" val="12993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149335E-E8DB-471C-A940-61108AE2C665}"/>
              </a:ext>
            </a:extLst>
          </p:cNvPr>
          <p:cNvPicPr>
            <a:picLocks noChangeAspect="1"/>
          </p:cNvPicPr>
          <p:nvPr/>
        </p:nvPicPr>
        <p:blipFill rotWithShape="1">
          <a:blip r:embed="rId3">
            <a:extLst>
              <a:ext uri="{28A0092B-C50C-407E-A947-70E740481C1C}">
                <a14:useLocalDpi xmlns:a14="http://schemas.microsoft.com/office/drawing/2010/main" val="0"/>
              </a:ext>
            </a:extLst>
          </a:blip>
          <a:srcRect t="25558" b="16223"/>
          <a:stretch/>
        </p:blipFill>
        <p:spPr>
          <a:xfrm>
            <a:off x="-1" y="0"/>
            <a:ext cx="9144001" cy="4357454"/>
          </a:xfrm>
          <a:prstGeom prst="rect">
            <a:avLst/>
          </a:prstGeom>
        </p:spPr>
      </p:pic>
      <p:sp>
        <p:nvSpPr>
          <p:cNvPr id="2" name="Title 1">
            <a:extLst>
              <a:ext uri="{FF2B5EF4-FFF2-40B4-BE49-F238E27FC236}">
                <a16:creationId xmlns:a16="http://schemas.microsoft.com/office/drawing/2014/main" id="{6993A885-6671-4D7E-B0C9-9F89E9EA2C2A}"/>
              </a:ext>
            </a:extLst>
          </p:cNvPr>
          <p:cNvSpPr>
            <a:spLocks noGrp="1"/>
          </p:cNvSpPr>
          <p:nvPr>
            <p:ph type="title"/>
          </p:nvPr>
        </p:nvSpPr>
        <p:spPr>
          <a:xfrm>
            <a:off x="434936" y="4513195"/>
            <a:ext cx="3766337" cy="1132448"/>
          </a:xfrm>
        </p:spPr>
        <p:txBody>
          <a:bodyPr>
            <a:normAutofit fontScale="90000"/>
          </a:bodyPr>
          <a:lstStyle/>
          <a:p>
            <a:pPr algn="l"/>
            <a:r>
              <a:rPr lang="en-US" sz="3000" dirty="0">
                <a:solidFill>
                  <a:srgbClr val="000000"/>
                </a:solidFill>
              </a:rPr>
              <a:t>Religious Food Cultures, Traditions, Days of Observance </a:t>
            </a:r>
          </a:p>
        </p:txBody>
      </p:sp>
      <p:sp>
        <p:nvSpPr>
          <p:cNvPr id="3" name="Content Placeholder 2">
            <a:extLst>
              <a:ext uri="{FF2B5EF4-FFF2-40B4-BE49-F238E27FC236}">
                <a16:creationId xmlns:a16="http://schemas.microsoft.com/office/drawing/2014/main" id="{1502319A-E487-47AC-9472-BD978735F70C}"/>
              </a:ext>
            </a:extLst>
          </p:cNvPr>
          <p:cNvSpPr>
            <a:spLocks noGrp="1"/>
          </p:cNvSpPr>
          <p:nvPr>
            <p:ph idx="1"/>
          </p:nvPr>
        </p:nvSpPr>
        <p:spPr>
          <a:xfrm>
            <a:off x="5257800" y="4800600"/>
            <a:ext cx="3694808" cy="1132451"/>
          </a:xfrm>
        </p:spPr>
        <p:txBody>
          <a:bodyPr anchor="ctr">
            <a:noAutofit/>
          </a:bodyPr>
          <a:lstStyle/>
          <a:p>
            <a:r>
              <a:rPr lang="en-US" sz="2400" dirty="0">
                <a:solidFill>
                  <a:srgbClr val="000000"/>
                </a:solidFill>
              </a:rPr>
              <a:t>Religious Adherence</a:t>
            </a:r>
          </a:p>
          <a:p>
            <a:r>
              <a:rPr lang="en-US" sz="2400" dirty="0">
                <a:solidFill>
                  <a:srgbClr val="000000"/>
                </a:solidFill>
              </a:rPr>
              <a:t>Holiday Observance</a:t>
            </a:r>
          </a:p>
          <a:p>
            <a:r>
              <a:rPr lang="en-US" sz="2400" dirty="0">
                <a:solidFill>
                  <a:srgbClr val="000000"/>
                </a:solidFill>
              </a:rPr>
              <a:t>Connection </a:t>
            </a:r>
          </a:p>
          <a:p>
            <a:pPr marL="0" indent="0">
              <a:buNone/>
            </a:pPr>
            <a:endParaRPr lang="en-US" sz="2400" dirty="0">
              <a:solidFill>
                <a:srgbClr val="000000"/>
              </a:solidFill>
            </a:endParaRPr>
          </a:p>
        </p:txBody>
      </p:sp>
    </p:spTree>
    <p:extLst>
      <p:ext uri="{BB962C8B-B14F-4D97-AF65-F5344CB8AC3E}">
        <p14:creationId xmlns:p14="http://schemas.microsoft.com/office/powerpoint/2010/main" val="405459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F842-2A02-43A4-9D89-D41B247500FC}"/>
              </a:ext>
            </a:extLst>
          </p:cNvPr>
          <p:cNvSpPr>
            <a:spLocks noGrp="1"/>
          </p:cNvSpPr>
          <p:nvPr>
            <p:ph type="title"/>
          </p:nvPr>
        </p:nvSpPr>
        <p:spPr>
          <a:xfrm>
            <a:off x="113422" y="193773"/>
            <a:ext cx="7201778" cy="994172"/>
          </a:xfrm>
        </p:spPr>
        <p:txBody>
          <a:bodyPr>
            <a:normAutofit fontScale="90000"/>
          </a:bodyPr>
          <a:lstStyle/>
          <a:p>
            <a:r>
              <a:rPr lang="en-US" dirty="0"/>
              <a:t>Person-Centered Care Planning</a:t>
            </a:r>
          </a:p>
        </p:txBody>
      </p:sp>
      <p:sp>
        <p:nvSpPr>
          <p:cNvPr id="3" name="Content Placeholder 2">
            <a:extLst>
              <a:ext uri="{FF2B5EF4-FFF2-40B4-BE49-F238E27FC236}">
                <a16:creationId xmlns:a16="http://schemas.microsoft.com/office/drawing/2014/main" id="{FB372E8D-B4ED-4982-B46E-04D61C39A737}"/>
              </a:ext>
            </a:extLst>
          </p:cNvPr>
          <p:cNvSpPr>
            <a:spLocks noGrp="1"/>
          </p:cNvSpPr>
          <p:nvPr>
            <p:ph idx="1"/>
          </p:nvPr>
        </p:nvSpPr>
        <p:spPr>
          <a:xfrm>
            <a:off x="304800" y="2163030"/>
            <a:ext cx="4419600" cy="2531940"/>
          </a:xfrm>
        </p:spPr>
        <p:txBody>
          <a:bodyPr anchor="t">
            <a:noAutofit/>
          </a:bodyPr>
          <a:lstStyle/>
          <a:p>
            <a:pPr marL="0" indent="0">
              <a:buNone/>
            </a:pPr>
            <a:r>
              <a:rPr lang="en-US" dirty="0"/>
              <a:t>The provision of services to enable the resident to live with dignity and supports the resident’s goals, choices, and preferences. </a:t>
            </a:r>
          </a:p>
        </p:txBody>
      </p:sp>
      <p:pic>
        <p:nvPicPr>
          <p:cNvPr id="5" name="Picture 4" descr="A person wearing a hat&#10;&#10;Description automatically generated">
            <a:extLst>
              <a:ext uri="{FF2B5EF4-FFF2-40B4-BE49-F238E27FC236}">
                <a16:creationId xmlns:a16="http://schemas.microsoft.com/office/drawing/2014/main" id="{FCC97440-F5BA-4A82-B949-F347B233CC7D}"/>
              </a:ext>
            </a:extLst>
          </p:cNvPr>
          <p:cNvPicPr>
            <a:picLocks noChangeAspect="1"/>
          </p:cNvPicPr>
          <p:nvPr/>
        </p:nvPicPr>
        <p:blipFill rotWithShape="1">
          <a:blip r:embed="rId3">
            <a:extLst>
              <a:ext uri="{28A0092B-C50C-407E-A947-70E740481C1C}">
                <a14:useLocalDpi xmlns:a14="http://schemas.microsoft.com/office/drawing/2010/main" val="0"/>
              </a:ext>
            </a:extLst>
          </a:blip>
          <a:srcRect l="26005" r="3504" b="-1"/>
          <a:stretch/>
        </p:blipFill>
        <p:spPr>
          <a:xfrm>
            <a:off x="5089500" y="1524000"/>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972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0E73E55E-DC0F-4AF7-866B-180D55AEB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992641"/>
            <a:ext cx="4377909" cy="2911311"/>
          </a:xfrm>
          <a:prstGeom prst="rect">
            <a:avLst/>
          </a:prstGeom>
        </p:spPr>
      </p:pic>
      <p:sp>
        <p:nvSpPr>
          <p:cNvPr id="3" name="Content Placeholder 2">
            <a:extLst>
              <a:ext uri="{FF2B5EF4-FFF2-40B4-BE49-F238E27FC236}">
                <a16:creationId xmlns:a16="http://schemas.microsoft.com/office/drawing/2014/main" id="{69F6C147-5CA7-4655-84C5-645D538663D1}"/>
              </a:ext>
            </a:extLst>
          </p:cNvPr>
          <p:cNvSpPr>
            <a:spLocks noGrp="1"/>
          </p:cNvSpPr>
          <p:nvPr>
            <p:ph idx="1"/>
          </p:nvPr>
        </p:nvSpPr>
        <p:spPr>
          <a:xfrm>
            <a:off x="3733800" y="4267200"/>
            <a:ext cx="4876800" cy="1598159"/>
          </a:xfrm>
        </p:spPr>
        <p:txBody>
          <a:bodyPr>
            <a:noAutofit/>
          </a:bodyPr>
          <a:lstStyle/>
          <a:p>
            <a:r>
              <a:rPr lang="en-US" sz="1800" dirty="0"/>
              <a:t>Personal Refrigerators</a:t>
            </a:r>
          </a:p>
          <a:p>
            <a:r>
              <a:rPr lang="en-US" sz="1800" dirty="0"/>
              <a:t>Nursing Home Gardens</a:t>
            </a:r>
          </a:p>
          <a:p>
            <a:r>
              <a:rPr lang="en-US" sz="1800" dirty="0"/>
              <a:t>Food Brought to Residents by Family and Other Visitors</a:t>
            </a:r>
          </a:p>
        </p:txBody>
      </p:sp>
      <p:pic>
        <p:nvPicPr>
          <p:cNvPr id="7" name="Picture 6">
            <a:extLst>
              <a:ext uri="{FF2B5EF4-FFF2-40B4-BE49-F238E27FC236}">
                <a16:creationId xmlns:a16="http://schemas.microsoft.com/office/drawing/2014/main" id="{188D8F31-A8B2-4E69-B02A-43F9072E2B75}"/>
              </a:ext>
            </a:extLst>
          </p:cNvPr>
          <p:cNvPicPr>
            <a:picLocks noChangeAspect="1"/>
          </p:cNvPicPr>
          <p:nvPr/>
        </p:nvPicPr>
        <p:blipFill>
          <a:blip r:embed="rId4"/>
          <a:stretch>
            <a:fillRect/>
          </a:stretch>
        </p:blipFill>
        <p:spPr>
          <a:xfrm>
            <a:off x="-17929" y="0"/>
            <a:ext cx="3414713" cy="5865359"/>
          </a:xfrm>
          <a:prstGeom prst="rect">
            <a:avLst/>
          </a:prstGeom>
        </p:spPr>
      </p:pic>
    </p:spTree>
    <p:extLst>
      <p:ext uri="{BB962C8B-B14F-4D97-AF65-F5344CB8AC3E}">
        <p14:creationId xmlns:p14="http://schemas.microsoft.com/office/powerpoint/2010/main" val="39678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a:extLst>
              <a:ext uri="{28A0092B-C50C-407E-A947-70E740481C1C}">
                <a14:useLocalDpi xmlns:a14="http://schemas.microsoft.com/office/drawing/2010/main" val="0"/>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Upon completion of the program, attendees should be able to:</a:t>
            </a:r>
          </a:p>
          <a:p>
            <a:pPr lvl="0"/>
            <a:r>
              <a:rPr lang="en-US" dirty="0"/>
              <a:t>Discuss Food and Nutrition Cultural Competence and describe why it is important in the healthcare field.</a:t>
            </a:r>
          </a:p>
          <a:p>
            <a:pPr lvl="0"/>
            <a:r>
              <a:rPr lang="en-US" dirty="0"/>
              <a:t>Discuss policies, procedures, and practices associated with Food and Nutrition Cultural Competence.</a:t>
            </a:r>
          </a:p>
          <a:p>
            <a:r>
              <a:rPr lang="en-US" dirty="0"/>
              <a:t>Discuss the importance of documentation regarding Cultural Competence.</a:t>
            </a:r>
          </a:p>
          <a:p>
            <a:pPr lvl="0"/>
            <a:endParaRPr lang="en-US" dirty="0"/>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a:extLst>
              <a:ext uri="{28A0092B-C50C-407E-A947-70E740481C1C}">
                <a14:useLocalDpi xmlns:a14="http://schemas.microsoft.com/office/drawing/2010/main" val="0"/>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92500" lnSpcReduction="10000"/>
          </a:bodyPr>
          <a:lstStyle/>
          <a:p>
            <a:r>
              <a:rPr lang="en-US" sz="1800" dirty="0"/>
              <a:t>Centers for Medicare &amp; Medicaid Services Long-Term Care Facility Resident Assessment Instrument 3.0 User’s Manual, Version 1.16.  October 2018:  </a:t>
            </a:r>
            <a:r>
              <a:rPr lang="en-US" sz="1800" u="sng" dirty="0">
                <a:hlinkClick r:id="rId2"/>
              </a:rPr>
              <a:t>https://www.cms.gov/Medicare/Quality-Initiatives-Patient-Assessment-Instruments/NursingHomeQualityInits/MDS30RAIManual.html</a:t>
            </a:r>
            <a:endParaRPr lang="en-US" sz="1800" u="sng" dirty="0"/>
          </a:p>
          <a:p>
            <a:pPr marL="0" indent="0">
              <a:buNone/>
            </a:pPr>
            <a:endParaRPr lang="en-US" sz="1800" u="sng" dirty="0"/>
          </a:p>
          <a:p>
            <a:r>
              <a:rPr lang="en-US" sz="1800" dirty="0"/>
              <a:t>Centers for Medicare &amp; Medicaid Services State Operations Manual, Appendix PP – Guidance to Surveyors for Long Term Care Facilities (Rev. 173, 11-22-17):  </a:t>
            </a:r>
            <a:r>
              <a:rPr lang="en-US" sz="1800" u="sng" dirty="0">
                <a:hlinkClick r:id="rId3"/>
              </a:rPr>
              <a:t>https://www.cms.gov/Regulations-and-Guidance/Guidance/Manuals/downloads/som107ap_pp_guidelines_ltcf.pdf</a:t>
            </a:r>
            <a:endParaRPr lang="en-US" sz="1800" u="sng" dirty="0"/>
          </a:p>
          <a:p>
            <a:pPr marL="0" indent="0">
              <a:buNone/>
            </a:pPr>
            <a:endParaRPr lang="en-US" sz="1800" u="sng" dirty="0"/>
          </a:p>
          <a:p>
            <a:r>
              <a:rPr lang="en-US" sz="1800" u="sng" dirty="0"/>
              <a:t>LTC Survey Pathways (Download)</a:t>
            </a:r>
          </a:p>
          <a:p>
            <a:pPr marL="457200" lvl="1" indent="0">
              <a:buNone/>
            </a:pPr>
            <a:r>
              <a:rPr lang="en-US" sz="1800" u="sng" dirty="0">
                <a:hlinkClick r:id="rId4"/>
              </a:rPr>
              <a:t>https://www.cms.gov/medicare/provider-enrollment-and-certification/guidanceforlawsandregulations/nursing-homes.html</a:t>
            </a:r>
            <a:endParaRPr lang="en-US" sz="1800" dirty="0"/>
          </a:p>
          <a:p>
            <a:pPr lvl="1"/>
            <a:r>
              <a:rPr lang="en-US" sz="1800" dirty="0"/>
              <a:t>CMS-20053 “Dining Observation”</a:t>
            </a:r>
          </a:p>
          <a:p>
            <a:pPr lvl="1"/>
            <a:r>
              <a:rPr lang="en-US" sz="1800" dirty="0"/>
              <a:t>CMS-20055 “Kitchen/Food Service Observation”</a:t>
            </a:r>
          </a:p>
          <a:p>
            <a:pPr lvl="1"/>
            <a:r>
              <a:rPr lang="en-US" sz="1800" dirty="0"/>
              <a:t>CMS-20062 “Sufficient and Competent Nurse Staffing Review”</a:t>
            </a:r>
          </a:p>
          <a:p>
            <a:endParaRPr lang="en-US" sz="28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a:bodyPr>
          <a:lstStyle/>
          <a:p>
            <a:r>
              <a:rPr lang="en-US" sz="2000" dirty="0"/>
              <a:t>Religious Food Requirements</a:t>
            </a:r>
          </a:p>
          <a:p>
            <a:pPr marL="457200" lvl="1" indent="0">
              <a:buNone/>
            </a:pPr>
            <a:r>
              <a:rPr lang="en-US" sz="2000" dirty="0">
                <a:hlinkClick r:id="rId2"/>
              </a:rPr>
              <a:t>http://www.flinders.edu.au/medicine/fms/sites/helpp/documents/Fact%20Sheets/Religious%20Food%20Requirements%20Summary.pdf</a:t>
            </a:r>
            <a:endParaRPr lang="en-US" sz="2000" dirty="0"/>
          </a:p>
          <a:p>
            <a:pPr marL="457200" lvl="1" indent="0">
              <a:buNone/>
            </a:pPr>
            <a:endParaRPr lang="en-US" sz="2000" dirty="0"/>
          </a:p>
          <a:p>
            <a:r>
              <a:rPr lang="en-US" sz="2000" dirty="0"/>
              <a:t>Position of the Academy of Nutrition and Dietetics: Individualized Nutrition Approaches for Older Adults: Long-Term Care, Post-Acute Care, and Other Settings. Dorner, Becky et al. Journal of the Academy of Nutrition and Dietetics, Volume 118, Issue 4, 724 – 735</a:t>
            </a:r>
          </a:p>
          <a:p>
            <a:pPr marL="0" indent="0">
              <a:buNone/>
            </a:pPr>
            <a:endParaRPr lang="en-US" sz="2000" dirty="0"/>
          </a:p>
          <a:p>
            <a:r>
              <a:rPr lang="en-US" sz="2000" dirty="0"/>
              <a:t>Dietary Restrictions, Food Allergies and Religious Restrictions</a:t>
            </a:r>
          </a:p>
          <a:p>
            <a:pPr marL="457200" lvl="1" indent="0">
              <a:buNone/>
            </a:pPr>
            <a:r>
              <a:rPr lang="en-US" sz="2000" u="sng" dirty="0">
                <a:hlinkClick r:id="rId3"/>
              </a:rPr>
              <a:t>http://www.webster.edu/specialevents/planning/food-information.html</a:t>
            </a:r>
            <a:endParaRPr lang="en-US" sz="2000" dirty="0"/>
          </a:p>
          <a:p>
            <a:endParaRPr lang="en-US" sz="2000" dirty="0"/>
          </a:p>
          <a:p>
            <a:endParaRPr lang="en-US" dirty="0"/>
          </a:p>
        </p:txBody>
      </p:sp>
    </p:spTree>
    <p:extLst>
      <p:ext uri="{BB962C8B-B14F-4D97-AF65-F5344CB8AC3E}">
        <p14:creationId xmlns:p14="http://schemas.microsoft.com/office/powerpoint/2010/main" val="425903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4FA2-2521-4325-8C3C-06F5359AF80E}"/>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A1CC694-C36E-4211-BC22-4B589BB8B944}"/>
              </a:ext>
            </a:extLst>
          </p:cNvPr>
          <p:cNvSpPr>
            <a:spLocks noGrp="1"/>
          </p:cNvSpPr>
          <p:nvPr>
            <p:ph idx="1"/>
          </p:nvPr>
        </p:nvSpPr>
        <p:spPr/>
        <p:txBody>
          <a:bodyPr>
            <a:normAutofit fontScale="92500" lnSpcReduction="10000"/>
          </a:bodyPr>
          <a:lstStyle/>
          <a:p>
            <a:pPr lvl="0"/>
            <a:r>
              <a:rPr lang="en-US" sz="2600" dirty="0"/>
              <a:t>National Quality Forum (NQF). A Comprehensive Framework and Preferred Practices for Measuring and Reporting Cultural Competency: A Consensus Report. Washington, DC: NQF; 2009</a:t>
            </a:r>
          </a:p>
          <a:p>
            <a:endParaRPr lang="en-US" sz="2600" dirty="0"/>
          </a:p>
          <a:p>
            <a:pPr lvl="0"/>
            <a:r>
              <a:rPr lang="en-US" sz="2600" dirty="0"/>
              <a:t>”National Standards for Culturally and Linguistically Appropriate Services in Health and Health Care:  A Blueprint for Advancing and Sustaining CLAS Policy and Practice” Office of Minority Health, U.S. Department of Health and Human Services, April 2013 </a:t>
            </a:r>
            <a:r>
              <a:rPr lang="en-US" sz="2600" u="sng" dirty="0">
                <a:hlinkClick r:id="rId2"/>
              </a:rPr>
              <a:t>https://www.thinkculturalhealth.hhs.gov/pdfs/EnhancedCLASStandardsBlueprint.pdf</a:t>
            </a:r>
            <a:endParaRPr lang="en-US" sz="2600" dirty="0"/>
          </a:p>
          <a:p>
            <a:endParaRPr lang="en-US" dirty="0"/>
          </a:p>
        </p:txBody>
      </p:sp>
    </p:spTree>
    <p:extLst>
      <p:ext uri="{BB962C8B-B14F-4D97-AF65-F5344CB8AC3E}">
        <p14:creationId xmlns:p14="http://schemas.microsoft.com/office/powerpoint/2010/main" val="189183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2A78D0-6278-4EBF-BA4A-22559C95E1F5}"/>
              </a:ext>
            </a:extLst>
          </p:cNvPr>
          <p:cNvPicPr>
            <a:picLocks noChangeAspect="1"/>
          </p:cNvPicPr>
          <p:nvPr/>
        </p:nvPicPr>
        <p:blipFill>
          <a:blip r:embed="rId3"/>
          <a:stretch>
            <a:fillRect/>
          </a:stretch>
        </p:blipFill>
        <p:spPr>
          <a:xfrm>
            <a:off x="0" y="533400"/>
            <a:ext cx="9151588" cy="5105400"/>
          </a:xfrm>
          <a:prstGeom prst="rect">
            <a:avLst/>
          </a:prstGeom>
        </p:spPr>
      </p:pic>
    </p:spTree>
    <p:extLst>
      <p:ext uri="{BB962C8B-B14F-4D97-AF65-F5344CB8AC3E}">
        <p14:creationId xmlns:p14="http://schemas.microsoft.com/office/powerpoint/2010/main" val="334738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C341C1-4E8B-40BF-8194-A63384027144}"/>
              </a:ext>
            </a:extLst>
          </p:cNvPr>
          <p:cNvPicPr>
            <a:picLocks noChangeAspect="1"/>
          </p:cNvPicPr>
          <p:nvPr/>
        </p:nvPicPr>
        <p:blipFill>
          <a:blip r:embed="rId3"/>
          <a:stretch>
            <a:fillRect/>
          </a:stretch>
        </p:blipFill>
        <p:spPr>
          <a:xfrm>
            <a:off x="26894" y="381000"/>
            <a:ext cx="9134573" cy="5181600"/>
          </a:xfrm>
          <a:prstGeom prst="rect">
            <a:avLst/>
          </a:prstGeom>
        </p:spPr>
      </p:pic>
    </p:spTree>
    <p:extLst>
      <p:ext uri="{BB962C8B-B14F-4D97-AF65-F5344CB8AC3E}">
        <p14:creationId xmlns:p14="http://schemas.microsoft.com/office/powerpoint/2010/main" val="341356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F6AB-3D09-4DA3-A2AC-D01D8C4E52C1}"/>
              </a:ext>
            </a:extLst>
          </p:cNvPr>
          <p:cNvSpPr>
            <a:spLocks noGrp="1"/>
          </p:cNvSpPr>
          <p:nvPr>
            <p:ph type="title"/>
          </p:nvPr>
        </p:nvSpPr>
        <p:spPr>
          <a:xfrm>
            <a:off x="91008" y="381000"/>
            <a:ext cx="4318129" cy="1269596"/>
          </a:xfrm>
        </p:spPr>
        <p:txBody>
          <a:bodyPr>
            <a:noAutofit/>
          </a:bodyPr>
          <a:lstStyle/>
          <a:p>
            <a:pPr algn="l"/>
            <a:r>
              <a:rPr lang="en-US" sz="3600" b="1" dirty="0"/>
              <a:t>Food and Nutrition Services F Tags </a:t>
            </a:r>
            <a:br>
              <a:rPr lang="en-US" sz="3600" b="1" dirty="0"/>
            </a:br>
            <a:r>
              <a:rPr lang="en-US" sz="3600" b="1" dirty="0"/>
              <a:t>Related to Culture</a:t>
            </a:r>
          </a:p>
        </p:txBody>
      </p:sp>
      <p:sp>
        <p:nvSpPr>
          <p:cNvPr id="3" name="Content Placeholder 2">
            <a:extLst>
              <a:ext uri="{FF2B5EF4-FFF2-40B4-BE49-F238E27FC236}">
                <a16:creationId xmlns:a16="http://schemas.microsoft.com/office/drawing/2014/main" id="{266FAE3B-76D0-4886-831C-7E4CE2C36998}"/>
              </a:ext>
            </a:extLst>
          </p:cNvPr>
          <p:cNvSpPr>
            <a:spLocks noGrp="1"/>
          </p:cNvSpPr>
          <p:nvPr>
            <p:ph idx="1"/>
          </p:nvPr>
        </p:nvSpPr>
        <p:spPr>
          <a:xfrm>
            <a:off x="325548" y="2362200"/>
            <a:ext cx="3840085" cy="2596671"/>
          </a:xfrm>
        </p:spPr>
        <p:txBody>
          <a:bodyPr>
            <a:normAutofit/>
          </a:bodyPr>
          <a:lstStyle/>
          <a:p>
            <a:r>
              <a:rPr lang="en-US" sz="2400" dirty="0"/>
              <a:t>F800 Food and Nutrition Services</a:t>
            </a:r>
          </a:p>
          <a:p>
            <a:r>
              <a:rPr lang="en-US" sz="2400" dirty="0"/>
              <a:t>F803 Menus and Nutritional Adequacy</a:t>
            </a:r>
          </a:p>
          <a:p>
            <a:r>
              <a:rPr lang="en-US" sz="2400" dirty="0"/>
              <a:t>F806 Food and Drink</a:t>
            </a:r>
          </a:p>
          <a:p>
            <a:r>
              <a:rPr lang="en-US" sz="2400" dirty="0"/>
              <a:t>F807 Food and Drink</a:t>
            </a:r>
          </a:p>
        </p:txBody>
      </p:sp>
      <p:pic>
        <p:nvPicPr>
          <p:cNvPr id="4" name="Picture 3">
            <a:extLst>
              <a:ext uri="{FF2B5EF4-FFF2-40B4-BE49-F238E27FC236}">
                <a16:creationId xmlns:a16="http://schemas.microsoft.com/office/drawing/2014/main" id="{3DA62C8E-6E60-42E0-A94B-F2FA6DE1015D}"/>
              </a:ext>
            </a:extLst>
          </p:cNvPr>
          <p:cNvPicPr>
            <a:picLocks noChangeAspect="1"/>
          </p:cNvPicPr>
          <p:nvPr/>
        </p:nvPicPr>
        <p:blipFill rotWithShape="1">
          <a:blip r:embed="rId3"/>
          <a:srcRect r="1" b="27762"/>
          <a:stretch/>
        </p:blipFill>
        <p:spPr>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9402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78787-86D4-40BD-837F-AB46E6710A0F}"/>
              </a:ext>
            </a:extLst>
          </p:cNvPr>
          <p:cNvSpPr>
            <a:spLocks noGrp="1"/>
          </p:cNvSpPr>
          <p:nvPr>
            <p:ph type="title"/>
          </p:nvPr>
        </p:nvSpPr>
        <p:spPr>
          <a:xfrm>
            <a:off x="1585344" y="4267200"/>
            <a:ext cx="5789536" cy="822248"/>
          </a:xfrm>
        </p:spPr>
        <p:txBody>
          <a:bodyPr>
            <a:normAutofit/>
          </a:bodyPr>
          <a:lstStyle/>
          <a:p>
            <a:r>
              <a:rPr lang="en-US" dirty="0"/>
              <a:t>What Is Culture?</a:t>
            </a:r>
          </a:p>
        </p:txBody>
      </p:sp>
      <p:graphicFrame>
        <p:nvGraphicFramePr>
          <p:cNvPr id="9" name="Content Placeholder 8">
            <a:extLst>
              <a:ext uri="{FF2B5EF4-FFF2-40B4-BE49-F238E27FC236}">
                <a16:creationId xmlns:a16="http://schemas.microsoft.com/office/drawing/2014/main" id="{7A0FBC8D-2CE6-4E58-A4E0-961A3902550B}"/>
              </a:ext>
            </a:extLst>
          </p:cNvPr>
          <p:cNvGraphicFramePr>
            <a:graphicFrameLocks noGrp="1"/>
          </p:cNvGraphicFramePr>
          <p:nvPr>
            <p:ph idx="1"/>
            <p:extLst>
              <p:ext uri="{D42A27DB-BD31-4B8C-83A1-F6EECF244321}">
                <p14:modId xmlns:p14="http://schemas.microsoft.com/office/powerpoint/2010/main" val="3702420763"/>
              </p:ext>
            </p:extLst>
          </p:nvPr>
        </p:nvGraphicFramePr>
        <p:xfrm>
          <a:off x="114300" y="1066800"/>
          <a:ext cx="8915400" cy="336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31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9889-5F27-41D3-8371-6590F21E276B}"/>
              </a:ext>
            </a:extLst>
          </p:cNvPr>
          <p:cNvSpPr>
            <a:spLocks noGrp="1"/>
          </p:cNvSpPr>
          <p:nvPr>
            <p:ph type="title"/>
          </p:nvPr>
        </p:nvSpPr>
        <p:spPr/>
        <p:txBody>
          <a:bodyPr/>
          <a:lstStyle/>
          <a:p>
            <a:r>
              <a:rPr lang="en-US" dirty="0"/>
              <a:t>Knowledge of Cultures</a:t>
            </a:r>
          </a:p>
        </p:txBody>
      </p:sp>
      <p:pic>
        <p:nvPicPr>
          <p:cNvPr id="6" name="Content Placeholder 5">
            <a:extLst>
              <a:ext uri="{FF2B5EF4-FFF2-40B4-BE49-F238E27FC236}">
                <a16:creationId xmlns:a16="http://schemas.microsoft.com/office/drawing/2014/main" id="{14ED1091-9182-43D5-9B02-E8653EAD7345}"/>
              </a:ext>
            </a:extLst>
          </p:cNvPr>
          <p:cNvPicPr>
            <a:picLocks noGrp="1" noChangeAspect="1"/>
          </p:cNvPicPr>
          <p:nvPr>
            <p:ph sz="half" idx="1"/>
          </p:nvPr>
        </p:nvPicPr>
        <p:blipFill>
          <a:blip r:embed="rId3"/>
          <a:stretch>
            <a:fillRect/>
          </a:stretch>
        </p:blipFill>
        <p:spPr>
          <a:xfrm>
            <a:off x="387294" y="2226469"/>
            <a:ext cx="3707606" cy="1764506"/>
          </a:xfrm>
          <a:prstGeom prst="rect">
            <a:avLst/>
          </a:prstGeom>
        </p:spPr>
      </p:pic>
      <p:sp>
        <p:nvSpPr>
          <p:cNvPr id="5" name="Content Placeholder 4">
            <a:extLst>
              <a:ext uri="{FF2B5EF4-FFF2-40B4-BE49-F238E27FC236}">
                <a16:creationId xmlns:a16="http://schemas.microsoft.com/office/drawing/2014/main" id="{499AA5B6-51F0-41A4-AA0E-FB4629E16BD7}"/>
              </a:ext>
            </a:extLst>
          </p:cNvPr>
          <p:cNvSpPr>
            <a:spLocks noGrp="1"/>
          </p:cNvSpPr>
          <p:nvPr>
            <p:ph sz="half" idx="2"/>
          </p:nvPr>
        </p:nvSpPr>
        <p:spPr>
          <a:xfrm>
            <a:off x="4362026" y="1713685"/>
            <a:ext cx="4394682" cy="4550363"/>
          </a:xfrm>
        </p:spPr>
        <p:txBody>
          <a:bodyPr>
            <a:normAutofit fontScale="85000" lnSpcReduction="20000"/>
          </a:bodyPr>
          <a:lstStyle/>
          <a:p>
            <a:r>
              <a:rPr lang="en-US" sz="2325" b="1" dirty="0"/>
              <a:t>F838</a:t>
            </a:r>
            <a:r>
              <a:rPr lang="en-US" sz="2325" dirty="0"/>
              <a:t> </a:t>
            </a:r>
          </a:p>
          <a:p>
            <a:r>
              <a:rPr lang="en-US" sz="2325" b="1" i="1" dirty="0"/>
              <a:t>§483.70(e) Facility assessment</a:t>
            </a:r>
          </a:p>
          <a:p>
            <a:r>
              <a:rPr lang="en-US" sz="2325" b="1" i="1" dirty="0"/>
              <a:t>The facility assessment must address or include: </a:t>
            </a:r>
          </a:p>
          <a:p>
            <a:r>
              <a:rPr lang="en-US" sz="2325" b="1" i="1" dirty="0"/>
              <a:t>Any ethnic, cultural, or religious factors that may potentially affect the care provided by the facility, including, but not limited to, activities and food and nutrition services.</a:t>
            </a:r>
          </a:p>
          <a:p>
            <a:endParaRPr lang="en-US" b="1" i="1" dirty="0"/>
          </a:p>
          <a:p>
            <a:pPr marL="0" indent="0">
              <a:buNone/>
            </a:pPr>
            <a:endParaRPr lang="en-US" b="1" i="1" dirty="0"/>
          </a:p>
          <a:p>
            <a:pPr marL="0" indent="0">
              <a:buNone/>
            </a:pPr>
            <a:r>
              <a:rPr lang="en-US" sz="1350" dirty="0"/>
              <a:t>Centers for Medicare &amp; Medicaid Services State Operations Manual, Appendix PP – Guidance to Surveyors for Long Term Care Facilities (Rev. 173, 11-22-17):  </a:t>
            </a:r>
            <a:r>
              <a:rPr lang="en-US" sz="1350" u="sng" dirty="0">
                <a:hlinkClick r:id="rId4"/>
              </a:rPr>
              <a:t>https://www.cms.gov/Regulations-and-Guidance/Guidance/Manuals/downloads/som107ap_pp_guidelines_ltcf.pdf</a:t>
            </a:r>
            <a:endParaRPr lang="en-US" sz="1350" dirty="0"/>
          </a:p>
          <a:p>
            <a:pPr marL="0" indent="0">
              <a:buNone/>
            </a:pPr>
            <a:r>
              <a:rPr lang="en-US" sz="1350" b="1" i="1" dirty="0"/>
              <a:t>  </a:t>
            </a:r>
            <a:endParaRPr lang="en-US" sz="1350" dirty="0"/>
          </a:p>
        </p:txBody>
      </p:sp>
      <p:sp>
        <p:nvSpPr>
          <p:cNvPr id="7" name="Rectangle 6">
            <a:extLst>
              <a:ext uri="{FF2B5EF4-FFF2-40B4-BE49-F238E27FC236}">
                <a16:creationId xmlns:a16="http://schemas.microsoft.com/office/drawing/2014/main" id="{51FFBF29-2AB2-4701-86F0-3F30D12A53E7}"/>
              </a:ext>
            </a:extLst>
          </p:cNvPr>
          <p:cNvSpPr/>
          <p:nvPr/>
        </p:nvSpPr>
        <p:spPr>
          <a:xfrm>
            <a:off x="170223" y="1600200"/>
            <a:ext cx="4191803" cy="3970318"/>
          </a:xfrm>
          <a:prstGeom prst="rect">
            <a:avLst/>
          </a:prstGeom>
        </p:spPr>
        <p:txBody>
          <a:bodyPr wrap="square">
            <a:spAutoFit/>
          </a:bodyPr>
          <a:lstStyle/>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05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Calibri" panose="020F0502020204030204" pitchFamily="34" charset="0"/>
                <a:ea typeface="Calibri" panose="020F0502020204030204" pitchFamily="34" charset="0"/>
                <a:cs typeface="Times New Roman" panose="02020603050405020304" pitchFamily="18" charset="0"/>
              </a:rPr>
              <a:t>Centers for Medicare &amp; Medicaid Services Long-Term Care Facility Resident Assessment Instrument 3.0 User’s Manual, Version 1.16.  October 2018:  </a:t>
            </a:r>
            <a:r>
              <a:rPr lang="en-US" sz="105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https://www.cms.gov/Medicare/Quality-Initiatives-Patient-Assessment-Instruments/NursingHomeQualityInits/MDS30RAIManual.html</a:t>
            </a:r>
            <a:endParaRPr lang="en-US" sz="1050" dirty="0"/>
          </a:p>
        </p:txBody>
      </p:sp>
    </p:spTree>
    <p:extLst>
      <p:ext uri="{BB962C8B-B14F-4D97-AF65-F5344CB8AC3E}">
        <p14:creationId xmlns:p14="http://schemas.microsoft.com/office/powerpoint/2010/main" val="8541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6B501-E96F-4D2A-9912-06D77FAB0B91}"/>
              </a:ext>
            </a:extLst>
          </p:cNvPr>
          <p:cNvSpPr>
            <a:spLocks noGrp="1"/>
          </p:cNvSpPr>
          <p:nvPr>
            <p:ph type="title"/>
          </p:nvPr>
        </p:nvSpPr>
        <p:spPr>
          <a:xfrm>
            <a:off x="5064452" y="1354162"/>
            <a:ext cx="4003348" cy="2166836"/>
          </a:xfrm>
        </p:spPr>
        <p:txBody>
          <a:bodyPr vert="horz" lIns="68580" tIns="34290" rIns="68580" bIns="34290" rtlCol="0" anchor="b">
            <a:noAutofit/>
          </a:bodyPr>
          <a:lstStyle/>
          <a:p>
            <a:r>
              <a:rPr lang="en-US" b="0" dirty="0"/>
              <a:t>Facility Wide Assessment Resident Characteristics</a:t>
            </a:r>
          </a:p>
        </p:txBody>
      </p:sp>
      <p:sp>
        <p:nvSpPr>
          <p:cNvPr id="6" name="Text Placeholder 5">
            <a:extLst>
              <a:ext uri="{FF2B5EF4-FFF2-40B4-BE49-F238E27FC236}">
                <a16:creationId xmlns:a16="http://schemas.microsoft.com/office/drawing/2014/main" id="{5CAC39EE-F676-426B-A642-15E3AD807B24}"/>
              </a:ext>
            </a:extLst>
          </p:cNvPr>
          <p:cNvSpPr>
            <a:spLocks noGrp="1"/>
          </p:cNvSpPr>
          <p:nvPr>
            <p:ph type="body" idx="1"/>
          </p:nvPr>
        </p:nvSpPr>
        <p:spPr>
          <a:xfrm>
            <a:off x="5064452" y="4038600"/>
            <a:ext cx="3483938" cy="860897"/>
          </a:xfrm>
        </p:spPr>
        <p:txBody>
          <a:bodyPr vert="horz" lIns="68580" tIns="34290" rIns="68580" bIns="34290" rtlCol="0" anchor="t">
            <a:normAutofit/>
          </a:bodyPr>
          <a:lstStyle/>
          <a:p>
            <a:r>
              <a:rPr lang="en-US" sz="3200" b="1" dirty="0"/>
              <a:t>F838</a:t>
            </a:r>
          </a:p>
        </p:txBody>
      </p:sp>
      <p:pic>
        <p:nvPicPr>
          <p:cNvPr id="3" name="Picture 2" descr="A group of people looking at a computer&#10;&#10;Description automatically generated">
            <a:extLst>
              <a:ext uri="{FF2B5EF4-FFF2-40B4-BE49-F238E27FC236}">
                <a16:creationId xmlns:a16="http://schemas.microsoft.com/office/drawing/2014/main" id="{EDDD1DAB-DB33-41A9-9B0B-1B1A33188376}"/>
              </a:ext>
            </a:extLst>
          </p:cNvPr>
          <p:cNvPicPr>
            <a:picLocks noChangeAspect="1"/>
          </p:cNvPicPr>
          <p:nvPr/>
        </p:nvPicPr>
        <p:blipFill rotWithShape="1">
          <a:blip r:embed="rId3">
            <a:extLst>
              <a:ext uri="{28A0092B-C50C-407E-A947-70E740481C1C}">
                <a14:useLocalDpi xmlns:a14="http://schemas.microsoft.com/office/drawing/2010/main" val="0"/>
              </a:ext>
            </a:extLst>
          </a:blip>
          <a:srcRect l="16261" r="21811"/>
          <a:stretch/>
        </p:blipFill>
        <p:spPr>
          <a:xfrm>
            <a:off x="15" y="857257"/>
            <a:ext cx="4518101" cy="5143493"/>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8044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1E59E-2A03-4D43-B185-854CFB9B92FC}"/>
              </a:ext>
            </a:extLst>
          </p:cNvPr>
          <p:cNvSpPr>
            <a:spLocks noGrp="1"/>
          </p:cNvSpPr>
          <p:nvPr>
            <p:ph type="title"/>
          </p:nvPr>
        </p:nvSpPr>
        <p:spPr>
          <a:xfrm>
            <a:off x="381000" y="304800"/>
            <a:ext cx="8382000" cy="994172"/>
          </a:xfrm>
        </p:spPr>
        <p:txBody>
          <a:bodyPr>
            <a:noAutofit/>
          </a:bodyPr>
          <a:lstStyle/>
          <a:p>
            <a:r>
              <a:rPr lang="en-US" dirty="0"/>
              <a:t>Geographic Food Cultures</a:t>
            </a:r>
          </a:p>
        </p:txBody>
      </p:sp>
      <p:sp>
        <p:nvSpPr>
          <p:cNvPr id="5" name="Content Placeholder 4">
            <a:extLst>
              <a:ext uri="{FF2B5EF4-FFF2-40B4-BE49-F238E27FC236}">
                <a16:creationId xmlns:a16="http://schemas.microsoft.com/office/drawing/2014/main" id="{C872C061-0BF1-4A20-BF66-9A56C95006AE}"/>
              </a:ext>
            </a:extLst>
          </p:cNvPr>
          <p:cNvSpPr>
            <a:spLocks noGrp="1"/>
          </p:cNvSpPr>
          <p:nvPr>
            <p:ph idx="1"/>
          </p:nvPr>
        </p:nvSpPr>
        <p:spPr>
          <a:xfrm>
            <a:off x="426244" y="2057400"/>
            <a:ext cx="4605406" cy="2531940"/>
          </a:xfrm>
        </p:spPr>
        <p:txBody>
          <a:bodyPr anchor="t">
            <a:noAutofit/>
          </a:bodyPr>
          <a:lstStyle/>
          <a:p>
            <a:r>
              <a:rPr lang="en-US" sz="3600" dirty="0"/>
              <a:t>Asian</a:t>
            </a:r>
          </a:p>
          <a:p>
            <a:r>
              <a:rPr lang="en-US" sz="3600" dirty="0"/>
              <a:t>Indian</a:t>
            </a:r>
          </a:p>
          <a:p>
            <a:r>
              <a:rPr lang="en-US" sz="3600" dirty="0"/>
              <a:t>Middle Eastern</a:t>
            </a:r>
          </a:p>
          <a:p>
            <a:r>
              <a:rPr lang="en-US" sz="3600" dirty="0"/>
              <a:t>Southern European</a:t>
            </a:r>
          </a:p>
          <a:p>
            <a:r>
              <a:rPr lang="en-US" sz="3600" dirty="0"/>
              <a:t>African</a:t>
            </a:r>
          </a:p>
        </p:txBody>
      </p:sp>
      <p:pic>
        <p:nvPicPr>
          <p:cNvPr id="6" name="Picture 5">
            <a:extLst>
              <a:ext uri="{FF2B5EF4-FFF2-40B4-BE49-F238E27FC236}">
                <a16:creationId xmlns:a16="http://schemas.microsoft.com/office/drawing/2014/main" id="{3BC69059-5BD6-4531-8C7A-873CFE8DEE6E}"/>
              </a:ext>
            </a:extLst>
          </p:cNvPr>
          <p:cNvPicPr>
            <a:picLocks noChangeAspect="1"/>
          </p:cNvPicPr>
          <p:nvPr/>
        </p:nvPicPr>
        <p:blipFill rotWithShape="1">
          <a:blip r:embed="rId3"/>
          <a:srcRect l="60" r="3706" b="-2"/>
          <a:stretch/>
        </p:blipFill>
        <p:spPr>
          <a:xfrm>
            <a:off x="5062606" y="1484340"/>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82458309"/>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1182</TotalTime>
  <Words>3845</Words>
  <Application>Microsoft Office PowerPoint</Application>
  <PresentationFormat>On-screen Show (4:3)</PresentationFormat>
  <Paragraphs>257</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1_2012LeadingAge_gray2PPT</vt:lpstr>
      <vt:lpstr>Food and Nutrition Cultural Competency </vt:lpstr>
      <vt:lpstr>Objectives</vt:lpstr>
      <vt:lpstr>PowerPoint Presentation</vt:lpstr>
      <vt:lpstr>PowerPoint Presentation</vt:lpstr>
      <vt:lpstr>Food and Nutrition Services F Tags  Related to Culture</vt:lpstr>
      <vt:lpstr>What Is Culture?</vt:lpstr>
      <vt:lpstr>Knowledge of Cultures</vt:lpstr>
      <vt:lpstr>Facility Wide Assessment Resident Characteristics</vt:lpstr>
      <vt:lpstr>Geographic Food Cultures</vt:lpstr>
      <vt:lpstr>PowerPoint Presentation</vt:lpstr>
      <vt:lpstr>Geographic Food Cultures</vt:lpstr>
      <vt:lpstr>Geographic Food Cultures</vt:lpstr>
      <vt:lpstr>PowerPoint Presentation</vt:lpstr>
      <vt:lpstr>PowerPoint Presentation</vt:lpstr>
      <vt:lpstr>Religious Food Cultures</vt:lpstr>
      <vt:lpstr>Religious Food Cultures, Traditions, Days of Observance </vt:lpstr>
      <vt:lpstr>Person-Centered Care Planning</vt:lpstr>
      <vt:lpstr>PowerPoint Presentation</vt:lpstr>
      <vt:lpstr>PowerPoint Presentation</vt:lpstr>
      <vt:lpstr>PowerPoint Presentation</vt:lpstr>
      <vt:lpstr>References and Resources </vt:lpstr>
      <vt:lpstr>References and Resources </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Lisa Thomson</cp:lastModifiedBy>
  <cp:revision>139</cp:revision>
  <dcterms:created xsi:type="dcterms:W3CDTF">2012-09-27T17:39:50Z</dcterms:created>
  <dcterms:modified xsi:type="dcterms:W3CDTF">2019-05-09T15:39:24Z</dcterms:modified>
  <cp:contentStatus/>
</cp:coreProperties>
</file>