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2"/>
  </p:notesMasterIdLst>
  <p:handoutMasterIdLst>
    <p:handoutMasterId r:id="rId33"/>
  </p:handoutMasterIdLst>
  <p:sldIdLst>
    <p:sldId id="276" r:id="rId2"/>
    <p:sldId id="300" r:id="rId3"/>
    <p:sldId id="258" r:id="rId4"/>
    <p:sldId id="762" r:id="rId5"/>
    <p:sldId id="746" r:id="rId6"/>
    <p:sldId id="261" r:id="rId7"/>
    <p:sldId id="260" r:id="rId8"/>
    <p:sldId id="747" r:id="rId9"/>
    <p:sldId id="263" r:id="rId10"/>
    <p:sldId id="264" r:id="rId11"/>
    <p:sldId id="748" r:id="rId12"/>
    <p:sldId id="749" r:id="rId13"/>
    <p:sldId id="750" r:id="rId14"/>
    <p:sldId id="265" r:id="rId15"/>
    <p:sldId id="266" r:id="rId16"/>
    <p:sldId id="267" r:id="rId17"/>
    <p:sldId id="268" r:id="rId18"/>
    <p:sldId id="269" r:id="rId19"/>
    <p:sldId id="275" r:id="rId20"/>
    <p:sldId id="270" r:id="rId21"/>
    <p:sldId id="271" r:id="rId22"/>
    <p:sldId id="273" r:id="rId23"/>
    <p:sldId id="274" r:id="rId24"/>
    <p:sldId id="277" r:id="rId25"/>
    <p:sldId id="763" r:id="rId26"/>
    <p:sldId id="362" r:id="rId27"/>
    <p:sldId id="341" r:id="rId28"/>
    <p:sldId id="259" r:id="rId29"/>
    <p:sldId id="278" r:id="rId30"/>
    <p:sldId id="34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E62B29-D477-4C95-AF0C-E4AD8952D67F}" type="doc">
      <dgm:prSet loTypeId="urn:microsoft.com/office/officeart/2005/8/layout/cycle6" loCatId="cycle" qsTypeId="urn:microsoft.com/office/officeart/2005/8/quickstyle/simple1" qsCatId="simple" csTypeId="urn:microsoft.com/office/officeart/2005/8/colors/colorful3" csCatId="colorful" phldr="1"/>
      <dgm:spPr/>
      <dgm:t>
        <a:bodyPr/>
        <a:lstStyle/>
        <a:p>
          <a:endParaRPr lang="en-US"/>
        </a:p>
      </dgm:t>
    </dgm:pt>
    <dgm:pt modelId="{25242F62-D785-4C89-9B9B-95D6F01DA27C}">
      <dgm:prSet phldrT="[Text]" custT="1"/>
      <dgm:spPr/>
      <dgm:t>
        <a:bodyPr/>
        <a:lstStyle/>
        <a:p>
          <a:r>
            <a:rPr lang="en-US" sz="2000" b="1" dirty="0"/>
            <a:t>Ethnicity</a:t>
          </a:r>
        </a:p>
      </dgm:t>
    </dgm:pt>
    <dgm:pt modelId="{05C8AC7A-3AC9-4DD2-BBEF-00638EA03D53}" type="parTrans" cxnId="{E31D83CA-FB15-4BF4-AD4F-EA7C4A061AAD}">
      <dgm:prSet/>
      <dgm:spPr/>
      <dgm:t>
        <a:bodyPr/>
        <a:lstStyle/>
        <a:p>
          <a:endParaRPr lang="en-US"/>
        </a:p>
      </dgm:t>
    </dgm:pt>
    <dgm:pt modelId="{C268CB4E-7A5F-44C4-BFA5-57971B63DD32}" type="sibTrans" cxnId="{E31D83CA-FB15-4BF4-AD4F-EA7C4A061AAD}">
      <dgm:prSet/>
      <dgm:spPr/>
      <dgm:t>
        <a:bodyPr/>
        <a:lstStyle/>
        <a:p>
          <a:endParaRPr lang="en-US"/>
        </a:p>
      </dgm:t>
    </dgm:pt>
    <dgm:pt modelId="{1F800A69-1921-4C7E-B49D-BEA2967F0607}">
      <dgm:prSet phldrT="[Text]" custT="1"/>
      <dgm:spPr/>
      <dgm:t>
        <a:bodyPr/>
        <a:lstStyle/>
        <a:p>
          <a:r>
            <a:rPr lang="en-US" sz="2000" b="1" dirty="0"/>
            <a:t>Parents</a:t>
          </a:r>
        </a:p>
      </dgm:t>
    </dgm:pt>
    <dgm:pt modelId="{5DABD70F-690D-4C1F-AFD6-63A10BBFAD02}" type="parTrans" cxnId="{5272A50A-342E-48E1-9653-7023BAD6A49B}">
      <dgm:prSet/>
      <dgm:spPr/>
      <dgm:t>
        <a:bodyPr/>
        <a:lstStyle/>
        <a:p>
          <a:endParaRPr lang="en-US"/>
        </a:p>
      </dgm:t>
    </dgm:pt>
    <dgm:pt modelId="{941DA129-C505-4DDC-B9FD-2C4C754147B0}" type="sibTrans" cxnId="{5272A50A-342E-48E1-9653-7023BAD6A49B}">
      <dgm:prSet/>
      <dgm:spPr/>
      <dgm:t>
        <a:bodyPr/>
        <a:lstStyle/>
        <a:p>
          <a:endParaRPr lang="en-US"/>
        </a:p>
      </dgm:t>
    </dgm:pt>
    <dgm:pt modelId="{62467EE1-65B5-4EFC-803F-F3D81B49A600}">
      <dgm:prSet phldrT="[Text]" custT="1"/>
      <dgm:spPr/>
      <dgm:t>
        <a:bodyPr/>
        <a:lstStyle/>
        <a:p>
          <a:r>
            <a:rPr lang="en-US" sz="2000" b="1" dirty="0"/>
            <a:t>Sexual Orientation</a:t>
          </a:r>
        </a:p>
      </dgm:t>
    </dgm:pt>
    <dgm:pt modelId="{AA22303D-B8BD-4E49-B6E2-772A7877A7FF}" type="parTrans" cxnId="{816DC101-43A3-48B3-81E6-B2774EE47B04}">
      <dgm:prSet/>
      <dgm:spPr/>
      <dgm:t>
        <a:bodyPr/>
        <a:lstStyle/>
        <a:p>
          <a:endParaRPr lang="en-US"/>
        </a:p>
      </dgm:t>
    </dgm:pt>
    <dgm:pt modelId="{A408EB51-7681-43EB-A3AB-ABCE616BF1E7}" type="sibTrans" cxnId="{816DC101-43A3-48B3-81E6-B2774EE47B04}">
      <dgm:prSet/>
      <dgm:spPr/>
      <dgm:t>
        <a:bodyPr/>
        <a:lstStyle/>
        <a:p>
          <a:endParaRPr lang="en-US"/>
        </a:p>
      </dgm:t>
    </dgm:pt>
    <dgm:pt modelId="{3CB465F5-27BC-499D-B91E-4DF4AED6263B}">
      <dgm:prSet phldrT="[Text]" custT="1"/>
      <dgm:spPr/>
      <dgm:t>
        <a:bodyPr/>
        <a:lstStyle/>
        <a:p>
          <a:r>
            <a:rPr lang="en-US" sz="2000" b="1" dirty="0"/>
            <a:t>Gender Identity</a:t>
          </a:r>
        </a:p>
      </dgm:t>
    </dgm:pt>
    <dgm:pt modelId="{FCF0C709-513A-4CA3-BC33-0E9336444C64}" type="parTrans" cxnId="{187054D3-1256-43A2-9F41-4971D103907C}">
      <dgm:prSet/>
      <dgm:spPr/>
      <dgm:t>
        <a:bodyPr/>
        <a:lstStyle/>
        <a:p>
          <a:endParaRPr lang="en-US"/>
        </a:p>
      </dgm:t>
    </dgm:pt>
    <dgm:pt modelId="{E4B376EB-E1AE-40A8-B725-D39A46720C31}" type="sibTrans" cxnId="{187054D3-1256-43A2-9F41-4971D103907C}">
      <dgm:prSet/>
      <dgm:spPr/>
      <dgm:t>
        <a:bodyPr/>
        <a:lstStyle/>
        <a:p>
          <a:endParaRPr lang="en-US"/>
        </a:p>
      </dgm:t>
    </dgm:pt>
    <dgm:pt modelId="{31A4421E-22CF-47A0-8AEF-19A6F912DA0A}">
      <dgm:prSet phldrT="[Text]" custT="1"/>
      <dgm:spPr/>
      <dgm:t>
        <a:bodyPr/>
        <a:lstStyle/>
        <a:p>
          <a:r>
            <a:rPr lang="en-US" sz="2000" b="1" dirty="0"/>
            <a:t>Race</a:t>
          </a:r>
        </a:p>
      </dgm:t>
    </dgm:pt>
    <dgm:pt modelId="{DE1130D3-F4A9-439B-A4EC-832F7CCCE0EF}" type="parTrans" cxnId="{DEDF3475-4AB1-453F-90DB-6D736C62CDCD}">
      <dgm:prSet/>
      <dgm:spPr/>
      <dgm:t>
        <a:bodyPr/>
        <a:lstStyle/>
        <a:p>
          <a:endParaRPr lang="en-US"/>
        </a:p>
      </dgm:t>
    </dgm:pt>
    <dgm:pt modelId="{903629D5-F75B-4F25-AF2C-170B4DFDEA3B}" type="sibTrans" cxnId="{DEDF3475-4AB1-453F-90DB-6D736C62CDCD}">
      <dgm:prSet/>
      <dgm:spPr/>
      <dgm:t>
        <a:bodyPr/>
        <a:lstStyle/>
        <a:p>
          <a:endParaRPr lang="en-US"/>
        </a:p>
      </dgm:t>
    </dgm:pt>
    <dgm:pt modelId="{BCE33583-5802-402A-B22A-DC782A1E3A56}">
      <dgm:prSet phldrT="[Text]" custT="1"/>
      <dgm:spPr/>
      <dgm:t>
        <a:bodyPr/>
        <a:lstStyle/>
        <a:p>
          <a:r>
            <a:rPr lang="en-US" sz="2000" b="1" dirty="0"/>
            <a:t>Life </a:t>
          </a:r>
          <a:r>
            <a:rPr lang="en-US" sz="1800" b="1" dirty="0"/>
            <a:t>Experiences</a:t>
          </a:r>
        </a:p>
      </dgm:t>
    </dgm:pt>
    <dgm:pt modelId="{5D16867F-F19E-4F30-A16E-8D46BD595BA7}" type="parTrans" cxnId="{3157508C-CFAD-486E-B7CC-A645C392C77A}">
      <dgm:prSet/>
      <dgm:spPr/>
      <dgm:t>
        <a:bodyPr/>
        <a:lstStyle/>
        <a:p>
          <a:endParaRPr lang="en-US"/>
        </a:p>
      </dgm:t>
    </dgm:pt>
    <dgm:pt modelId="{6367A79A-208F-492E-9233-7311A45922AC}" type="sibTrans" cxnId="{3157508C-CFAD-486E-B7CC-A645C392C77A}">
      <dgm:prSet/>
      <dgm:spPr/>
      <dgm:t>
        <a:bodyPr/>
        <a:lstStyle/>
        <a:p>
          <a:endParaRPr lang="en-US"/>
        </a:p>
      </dgm:t>
    </dgm:pt>
    <dgm:pt modelId="{8E2CA976-F4D0-4869-91E2-8DC1BCE7CC79}">
      <dgm:prSet phldrT="[Text]" custT="1"/>
      <dgm:spPr/>
      <dgm:t>
        <a:bodyPr/>
        <a:lstStyle/>
        <a:p>
          <a:r>
            <a:rPr lang="en-US" sz="2000" b="1" dirty="0"/>
            <a:t>Religion</a:t>
          </a:r>
        </a:p>
      </dgm:t>
    </dgm:pt>
    <dgm:pt modelId="{A19A0067-1DF0-4F19-A6BF-0719531C6873}" type="parTrans" cxnId="{1C1C95DC-7154-4B0F-83C5-6DF5BBA0B4CC}">
      <dgm:prSet/>
      <dgm:spPr/>
      <dgm:t>
        <a:bodyPr/>
        <a:lstStyle/>
        <a:p>
          <a:endParaRPr lang="en-US"/>
        </a:p>
      </dgm:t>
    </dgm:pt>
    <dgm:pt modelId="{B653EFE5-40C1-48D8-8877-CD52EF2D8699}" type="sibTrans" cxnId="{1C1C95DC-7154-4B0F-83C5-6DF5BBA0B4CC}">
      <dgm:prSet/>
      <dgm:spPr/>
      <dgm:t>
        <a:bodyPr/>
        <a:lstStyle/>
        <a:p>
          <a:endParaRPr lang="en-US"/>
        </a:p>
      </dgm:t>
    </dgm:pt>
    <dgm:pt modelId="{F68E2EB9-10D5-417F-864B-63B7587F9272}">
      <dgm:prSet phldrT="[Text]" custT="1"/>
      <dgm:spPr/>
      <dgm:t>
        <a:bodyPr/>
        <a:lstStyle/>
        <a:p>
          <a:r>
            <a:rPr lang="en-US" sz="2000" b="1" dirty="0"/>
            <a:t>Age</a:t>
          </a:r>
        </a:p>
      </dgm:t>
    </dgm:pt>
    <dgm:pt modelId="{4D8D45EE-6A60-4A93-B8D1-17CDC588AC04}" type="parTrans" cxnId="{E09A1AB7-816D-4955-A92C-3A9BF8EF6B87}">
      <dgm:prSet/>
      <dgm:spPr/>
      <dgm:t>
        <a:bodyPr/>
        <a:lstStyle/>
        <a:p>
          <a:endParaRPr lang="en-US"/>
        </a:p>
      </dgm:t>
    </dgm:pt>
    <dgm:pt modelId="{8D8A8F3E-3C17-4FE3-B1AA-CFB90507B884}" type="sibTrans" cxnId="{E09A1AB7-816D-4955-A92C-3A9BF8EF6B87}">
      <dgm:prSet/>
      <dgm:spPr/>
      <dgm:t>
        <a:bodyPr/>
        <a:lstStyle/>
        <a:p>
          <a:endParaRPr lang="en-US"/>
        </a:p>
      </dgm:t>
    </dgm:pt>
    <dgm:pt modelId="{B7D2D268-FE5C-487B-BE5D-A6EDDD7877F2}">
      <dgm:prSet custT="1"/>
      <dgm:spPr/>
      <dgm:t>
        <a:bodyPr/>
        <a:lstStyle/>
        <a:p>
          <a:r>
            <a:rPr lang="en-US" sz="1800" b="1" dirty="0"/>
            <a:t>Disability Medical Condition </a:t>
          </a:r>
        </a:p>
      </dgm:t>
    </dgm:pt>
    <dgm:pt modelId="{01FAF102-E1CE-4E1C-B7ED-D0AF51AF464C}" type="parTrans" cxnId="{653C4D4A-6258-43C1-904C-16C87F79F79C}">
      <dgm:prSet/>
      <dgm:spPr/>
      <dgm:t>
        <a:bodyPr/>
        <a:lstStyle/>
        <a:p>
          <a:endParaRPr lang="en-US"/>
        </a:p>
      </dgm:t>
    </dgm:pt>
    <dgm:pt modelId="{DBE14BAF-2676-46C1-BB47-D5B754259A21}" type="sibTrans" cxnId="{653C4D4A-6258-43C1-904C-16C87F79F79C}">
      <dgm:prSet/>
      <dgm:spPr/>
      <dgm:t>
        <a:bodyPr/>
        <a:lstStyle/>
        <a:p>
          <a:endParaRPr lang="en-US"/>
        </a:p>
      </dgm:t>
    </dgm:pt>
    <dgm:pt modelId="{3F1ABC30-6B3C-4B84-A5F9-B8B88214E725}" type="pres">
      <dgm:prSet presAssocID="{15E62B29-D477-4C95-AF0C-E4AD8952D67F}" presName="cycle" presStyleCnt="0">
        <dgm:presLayoutVars>
          <dgm:dir/>
          <dgm:resizeHandles val="exact"/>
        </dgm:presLayoutVars>
      </dgm:prSet>
      <dgm:spPr/>
    </dgm:pt>
    <dgm:pt modelId="{F1DC5425-1FF6-496B-95C4-533669E375EE}" type="pres">
      <dgm:prSet presAssocID="{25242F62-D785-4C89-9B9B-95D6F01DA27C}" presName="node" presStyleLbl="node1" presStyleIdx="0" presStyleCnt="9" custScaleX="158773" custScaleY="108541">
        <dgm:presLayoutVars>
          <dgm:bulletEnabled val="1"/>
        </dgm:presLayoutVars>
      </dgm:prSet>
      <dgm:spPr/>
    </dgm:pt>
    <dgm:pt modelId="{E99CE50B-C5EF-436D-84CC-C42E4BA9663F}" type="pres">
      <dgm:prSet presAssocID="{25242F62-D785-4C89-9B9B-95D6F01DA27C}" presName="spNode" presStyleCnt="0"/>
      <dgm:spPr/>
    </dgm:pt>
    <dgm:pt modelId="{6935A5AB-457B-4EE7-9E3B-E211056AD684}" type="pres">
      <dgm:prSet presAssocID="{C268CB4E-7A5F-44C4-BFA5-57971B63DD32}" presName="sibTrans" presStyleLbl="sibTrans1D1" presStyleIdx="0" presStyleCnt="9"/>
      <dgm:spPr/>
    </dgm:pt>
    <dgm:pt modelId="{066C48A1-F805-4619-A12F-6BD29781F66C}" type="pres">
      <dgm:prSet presAssocID="{BCE33583-5802-402A-B22A-DC782A1E3A56}" presName="node" presStyleLbl="node1" presStyleIdx="1" presStyleCnt="9" custScaleX="158185" custScaleY="123395">
        <dgm:presLayoutVars>
          <dgm:bulletEnabled val="1"/>
        </dgm:presLayoutVars>
      </dgm:prSet>
      <dgm:spPr/>
    </dgm:pt>
    <dgm:pt modelId="{E78AF3FB-F1CA-4705-AE9D-BB002A59B960}" type="pres">
      <dgm:prSet presAssocID="{BCE33583-5802-402A-B22A-DC782A1E3A56}" presName="spNode" presStyleCnt="0"/>
      <dgm:spPr/>
    </dgm:pt>
    <dgm:pt modelId="{04C44E18-36E9-4A24-9A42-4030E3747FD0}" type="pres">
      <dgm:prSet presAssocID="{6367A79A-208F-492E-9233-7311A45922AC}" presName="sibTrans" presStyleLbl="sibTrans1D1" presStyleIdx="1" presStyleCnt="9"/>
      <dgm:spPr/>
    </dgm:pt>
    <dgm:pt modelId="{B64894B0-752C-4A7E-81C6-517BD633DD8F}" type="pres">
      <dgm:prSet presAssocID="{8E2CA976-F4D0-4869-91E2-8DC1BCE7CC79}" presName="node" presStyleLbl="node1" presStyleIdx="2" presStyleCnt="9" custScaleX="167238" custScaleY="114047">
        <dgm:presLayoutVars>
          <dgm:bulletEnabled val="1"/>
        </dgm:presLayoutVars>
      </dgm:prSet>
      <dgm:spPr/>
    </dgm:pt>
    <dgm:pt modelId="{9C1F5DFE-4186-44D2-904E-08644CCA2D28}" type="pres">
      <dgm:prSet presAssocID="{8E2CA976-F4D0-4869-91E2-8DC1BCE7CC79}" presName="spNode" presStyleCnt="0"/>
      <dgm:spPr/>
    </dgm:pt>
    <dgm:pt modelId="{776DBE16-4B04-47DE-A0E4-A7F0050F1953}" type="pres">
      <dgm:prSet presAssocID="{B653EFE5-40C1-48D8-8877-CD52EF2D8699}" presName="sibTrans" presStyleLbl="sibTrans1D1" presStyleIdx="2" presStyleCnt="9"/>
      <dgm:spPr/>
    </dgm:pt>
    <dgm:pt modelId="{575210CF-546B-41C2-8255-66B9278A3C3F}" type="pres">
      <dgm:prSet presAssocID="{F68E2EB9-10D5-417F-864B-63B7587F9272}" presName="node" presStyleLbl="node1" presStyleIdx="3" presStyleCnt="9" custScaleX="122393" custScaleY="108319">
        <dgm:presLayoutVars>
          <dgm:bulletEnabled val="1"/>
        </dgm:presLayoutVars>
      </dgm:prSet>
      <dgm:spPr/>
    </dgm:pt>
    <dgm:pt modelId="{72406B11-8E51-4717-A86B-DDF334B9C575}" type="pres">
      <dgm:prSet presAssocID="{F68E2EB9-10D5-417F-864B-63B7587F9272}" presName="spNode" presStyleCnt="0"/>
      <dgm:spPr/>
    </dgm:pt>
    <dgm:pt modelId="{7DEE96FE-1422-4576-8870-9140AE412C98}" type="pres">
      <dgm:prSet presAssocID="{8D8A8F3E-3C17-4FE3-B1AA-CFB90507B884}" presName="sibTrans" presStyleLbl="sibTrans1D1" presStyleIdx="3" presStyleCnt="9"/>
      <dgm:spPr/>
    </dgm:pt>
    <dgm:pt modelId="{4D1CCFE6-E4F1-402F-8819-CDD56FFD4016}" type="pres">
      <dgm:prSet presAssocID="{1F800A69-1921-4C7E-B49D-BEA2967F0607}" presName="node" presStyleLbl="node1" presStyleIdx="4" presStyleCnt="9" custScaleX="159830" custScaleY="114510" custRadScaleRad="101224" custRadScaleInc="-25103">
        <dgm:presLayoutVars>
          <dgm:bulletEnabled val="1"/>
        </dgm:presLayoutVars>
      </dgm:prSet>
      <dgm:spPr/>
    </dgm:pt>
    <dgm:pt modelId="{B57EA592-9C02-4778-B398-A84C4AB96883}" type="pres">
      <dgm:prSet presAssocID="{1F800A69-1921-4C7E-B49D-BEA2967F0607}" presName="spNode" presStyleCnt="0"/>
      <dgm:spPr/>
    </dgm:pt>
    <dgm:pt modelId="{33F78A0A-C8BD-49FC-869A-DA0FBF73B44F}" type="pres">
      <dgm:prSet presAssocID="{941DA129-C505-4DDC-B9FD-2C4C754147B0}" presName="sibTrans" presStyleLbl="sibTrans1D1" presStyleIdx="4" presStyleCnt="9"/>
      <dgm:spPr/>
    </dgm:pt>
    <dgm:pt modelId="{EC0D2BCC-11CB-412F-AE7F-E95F3E1FB7E3}" type="pres">
      <dgm:prSet presAssocID="{62467EE1-65B5-4EFC-803F-F3D81B49A600}" presName="node" presStyleLbl="node1" presStyleIdx="5" presStyleCnt="9" custScaleX="191362" custScaleY="120571" custRadScaleRad="101831" custRadScaleInc="38921">
        <dgm:presLayoutVars>
          <dgm:bulletEnabled val="1"/>
        </dgm:presLayoutVars>
      </dgm:prSet>
      <dgm:spPr/>
    </dgm:pt>
    <dgm:pt modelId="{732C189F-CDA7-4FC4-85FD-F5FCBA2CF442}" type="pres">
      <dgm:prSet presAssocID="{62467EE1-65B5-4EFC-803F-F3D81B49A600}" presName="spNode" presStyleCnt="0"/>
      <dgm:spPr/>
    </dgm:pt>
    <dgm:pt modelId="{EFE9E12A-C48B-4F20-B529-1095AC35B20B}" type="pres">
      <dgm:prSet presAssocID="{A408EB51-7681-43EB-A3AB-ABCE616BF1E7}" presName="sibTrans" presStyleLbl="sibTrans1D1" presStyleIdx="5" presStyleCnt="9"/>
      <dgm:spPr/>
    </dgm:pt>
    <dgm:pt modelId="{266D7FE9-592F-48E7-A489-F6BE0BC2CB25}" type="pres">
      <dgm:prSet presAssocID="{B7D2D268-FE5C-487B-BE5D-A6EDDD7877F2}" presName="node" presStyleLbl="node1" presStyleIdx="6" presStyleCnt="9" custScaleX="211564" custScaleY="131889">
        <dgm:presLayoutVars>
          <dgm:bulletEnabled val="1"/>
        </dgm:presLayoutVars>
      </dgm:prSet>
      <dgm:spPr/>
    </dgm:pt>
    <dgm:pt modelId="{E05B1BCE-7707-4F89-9FCF-2CC4C92B138C}" type="pres">
      <dgm:prSet presAssocID="{B7D2D268-FE5C-487B-BE5D-A6EDDD7877F2}" presName="spNode" presStyleCnt="0"/>
      <dgm:spPr/>
    </dgm:pt>
    <dgm:pt modelId="{A2E0ECDB-2BF1-43AD-92C5-E031EC183C96}" type="pres">
      <dgm:prSet presAssocID="{DBE14BAF-2676-46C1-BB47-D5B754259A21}" presName="sibTrans" presStyleLbl="sibTrans1D1" presStyleIdx="6" presStyleCnt="9"/>
      <dgm:spPr/>
    </dgm:pt>
    <dgm:pt modelId="{71347DFF-CE14-4D8E-A6D5-749EA63B81AF}" type="pres">
      <dgm:prSet presAssocID="{3CB465F5-27BC-499D-B91E-4DF4AED6263B}" presName="node" presStyleLbl="node1" presStyleIdx="7" presStyleCnt="9" custScaleX="145051" custScaleY="106289">
        <dgm:presLayoutVars>
          <dgm:bulletEnabled val="1"/>
        </dgm:presLayoutVars>
      </dgm:prSet>
      <dgm:spPr/>
    </dgm:pt>
    <dgm:pt modelId="{3CDFA839-1311-4FCC-A282-AD7C8BAF6A49}" type="pres">
      <dgm:prSet presAssocID="{3CB465F5-27BC-499D-B91E-4DF4AED6263B}" presName="spNode" presStyleCnt="0"/>
      <dgm:spPr/>
    </dgm:pt>
    <dgm:pt modelId="{9EE02CDD-1B25-4652-9819-43DA8354A2D2}" type="pres">
      <dgm:prSet presAssocID="{E4B376EB-E1AE-40A8-B725-D39A46720C31}" presName="sibTrans" presStyleLbl="sibTrans1D1" presStyleIdx="7" presStyleCnt="9"/>
      <dgm:spPr/>
    </dgm:pt>
    <dgm:pt modelId="{6BFEEB1D-26D5-4040-9470-4D72ABFFEE29}" type="pres">
      <dgm:prSet presAssocID="{31A4421E-22CF-47A0-8AEF-19A6F912DA0A}" presName="node" presStyleLbl="node1" presStyleIdx="8" presStyleCnt="9" custScaleX="124612" custScaleY="112016">
        <dgm:presLayoutVars>
          <dgm:bulletEnabled val="1"/>
        </dgm:presLayoutVars>
      </dgm:prSet>
      <dgm:spPr/>
    </dgm:pt>
    <dgm:pt modelId="{7735EF8D-52E8-439B-AB21-34D6891F04D8}" type="pres">
      <dgm:prSet presAssocID="{31A4421E-22CF-47A0-8AEF-19A6F912DA0A}" presName="spNode" presStyleCnt="0"/>
      <dgm:spPr/>
    </dgm:pt>
    <dgm:pt modelId="{B70638A5-E0FA-4E35-805A-5146B960B95F}" type="pres">
      <dgm:prSet presAssocID="{903629D5-F75B-4F25-AF2C-170B4DFDEA3B}" presName="sibTrans" presStyleLbl="sibTrans1D1" presStyleIdx="8" presStyleCnt="9"/>
      <dgm:spPr/>
    </dgm:pt>
  </dgm:ptLst>
  <dgm:cxnLst>
    <dgm:cxn modelId="{816DC101-43A3-48B3-81E6-B2774EE47B04}" srcId="{15E62B29-D477-4C95-AF0C-E4AD8952D67F}" destId="{62467EE1-65B5-4EFC-803F-F3D81B49A600}" srcOrd="5" destOrd="0" parTransId="{AA22303D-B8BD-4E49-B6E2-772A7877A7FF}" sibTransId="{A408EB51-7681-43EB-A3AB-ABCE616BF1E7}"/>
    <dgm:cxn modelId="{33CC5304-FFE9-4E5A-8C16-6ADFE6412688}" type="presOf" srcId="{15E62B29-D477-4C95-AF0C-E4AD8952D67F}" destId="{3F1ABC30-6B3C-4B84-A5F9-B8B88214E725}" srcOrd="0" destOrd="0" presId="urn:microsoft.com/office/officeart/2005/8/layout/cycle6"/>
    <dgm:cxn modelId="{C6BD4E07-4869-49B4-9D43-72015C410A03}" type="presOf" srcId="{E4B376EB-E1AE-40A8-B725-D39A46720C31}" destId="{9EE02CDD-1B25-4652-9819-43DA8354A2D2}" srcOrd="0" destOrd="0" presId="urn:microsoft.com/office/officeart/2005/8/layout/cycle6"/>
    <dgm:cxn modelId="{5272A50A-342E-48E1-9653-7023BAD6A49B}" srcId="{15E62B29-D477-4C95-AF0C-E4AD8952D67F}" destId="{1F800A69-1921-4C7E-B49D-BEA2967F0607}" srcOrd="4" destOrd="0" parTransId="{5DABD70F-690D-4C1F-AFD6-63A10BBFAD02}" sibTransId="{941DA129-C505-4DDC-B9FD-2C4C754147B0}"/>
    <dgm:cxn modelId="{332D7E2F-9D54-4902-BF81-E4E3FC16F16A}" type="presOf" srcId="{8D8A8F3E-3C17-4FE3-B1AA-CFB90507B884}" destId="{7DEE96FE-1422-4576-8870-9140AE412C98}" srcOrd="0" destOrd="0" presId="urn:microsoft.com/office/officeart/2005/8/layout/cycle6"/>
    <dgm:cxn modelId="{653C4D4A-6258-43C1-904C-16C87F79F79C}" srcId="{15E62B29-D477-4C95-AF0C-E4AD8952D67F}" destId="{B7D2D268-FE5C-487B-BE5D-A6EDDD7877F2}" srcOrd="6" destOrd="0" parTransId="{01FAF102-E1CE-4E1C-B7ED-D0AF51AF464C}" sibTransId="{DBE14BAF-2676-46C1-BB47-D5B754259A21}"/>
    <dgm:cxn modelId="{DEDF3475-4AB1-453F-90DB-6D736C62CDCD}" srcId="{15E62B29-D477-4C95-AF0C-E4AD8952D67F}" destId="{31A4421E-22CF-47A0-8AEF-19A6F912DA0A}" srcOrd="8" destOrd="0" parTransId="{DE1130D3-F4A9-439B-A4EC-832F7CCCE0EF}" sibTransId="{903629D5-F75B-4F25-AF2C-170B4DFDEA3B}"/>
    <dgm:cxn modelId="{0E1A0F59-C763-4281-A851-F4EB038A6DCB}" type="presOf" srcId="{3CB465F5-27BC-499D-B91E-4DF4AED6263B}" destId="{71347DFF-CE14-4D8E-A6D5-749EA63B81AF}" srcOrd="0" destOrd="0" presId="urn:microsoft.com/office/officeart/2005/8/layout/cycle6"/>
    <dgm:cxn modelId="{4B03265A-98DB-44D9-97C0-0463728B0C34}" type="presOf" srcId="{941DA129-C505-4DDC-B9FD-2C4C754147B0}" destId="{33F78A0A-C8BD-49FC-869A-DA0FBF73B44F}" srcOrd="0" destOrd="0" presId="urn:microsoft.com/office/officeart/2005/8/layout/cycle6"/>
    <dgm:cxn modelId="{3157508C-CFAD-486E-B7CC-A645C392C77A}" srcId="{15E62B29-D477-4C95-AF0C-E4AD8952D67F}" destId="{BCE33583-5802-402A-B22A-DC782A1E3A56}" srcOrd="1" destOrd="0" parTransId="{5D16867F-F19E-4F30-A16E-8D46BD595BA7}" sibTransId="{6367A79A-208F-492E-9233-7311A45922AC}"/>
    <dgm:cxn modelId="{D3F8C88E-8010-494A-A6CF-93102991551D}" type="presOf" srcId="{903629D5-F75B-4F25-AF2C-170B4DFDEA3B}" destId="{B70638A5-E0FA-4E35-805A-5146B960B95F}" srcOrd="0" destOrd="0" presId="urn:microsoft.com/office/officeart/2005/8/layout/cycle6"/>
    <dgm:cxn modelId="{925E3292-7534-45B5-9B17-48064762134D}" type="presOf" srcId="{B653EFE5-40C1-48D8-8877-CD52EF2D8699}" destId="{776DBE16-4B04-47DE-A0E4-A7F0050F1953}" srcOrd="0" destOrd="0" presId="urn:microsoft.com/office/officeart/2005/8/layout/cycle6"/>
    <dgm:cxn modelId="{21F650AB-A1EF-4920-AE18-BCD4E7CA5A70}" type="presOf" srcId="{31A4421E-22CF-47A0-8AEF-19A6F912DA0A}" destId="{6BFEEB1D-26D5-4040-9470-4D72ABFFEE29}" srcOrd="0" destOrd="0" presId="urn:microsoft.com/office/officeart/2005/8/layout/cycle6"/>
    <dgm:cxn modelId="{8D7C7AAC-607C-4E74-A888-770ADCF6AE5B}" type="presOf" srcId="{DBE14BAF-2676-46C1-BB47-D5B754259A21}" destId="{A2E0ECDB-2BF1-43AD-92C5-E031EC183C96}" srcOrd="0" destOrd="0" presId="urn:microsoft.com/office/officeart/2005/8/layout/cycle6"/>
    <dgm:cxn modelId="{1C9F94B3-0550-45DB-B33A-1A6700505B0D}" type="presOf" srcId="{6367A79A-208F-492E-9233-7311A45922AC}" destId="{04C44E18-36E9-4A24-9A42-4030E3747FD0}" srcOrd="0" destOrd="0" presId="urn:microsoft.com/office/officeart/2005/8/layout/cycle6"/>
    <dgm:cxn modelId="{E09A1AB7-816D-4955-A92C-3A9BF8EF6B87}" srcId="{15E62B29-D477-4C95-AF0C-E4AD8952D67F}" destId="{F68E2EB9-10D5-417F-864B-63B7587F9272}" srcOrd="3" destOrd="0" parTransId="{4D8D45EE-6A60-4A93-B8D1-17CDC588AC04}" sibTransId="{8D8A8F3E-3C17-4FE3-B1AA-CFB90507B884}"/>
    <dgm:cxn modelId="{2B077BC6-A5D7-4669-B947-2CFE1DA9C576}" type="presOf" srcId="{25242F62-D785-4C89-9B9B-95D6F01DA27C}" destId="{F1DC5425-1FF6-496B-95C4-533669E375EE}" srcOrd="0" destOrd="0" presId="urn:microsoft.com/office/officeart/2005/8/layout/cycle6"/>
    <dgm:cxn modelId="{E31D83CA-FB15-4BF4-AD4F-EA7C4A061AAD}" srcId="{15E62B29-D477-4C95-AF0C-E4AD8952D67F}" destId="{25242F62-D785-4C89-9B9B-95D6F01DA27C}" srcOrd="0" destOrd="0" parTransId="{05C8AC7A-3AC9-4DD2-BBEF-00638EA03D53}" sibTransId="{C268CB4E-7A5F-44C4-BFA5-57971B63DD32}"/>
    <dgm:cxn modelId="{BC9CDACC-29E6-45D9-9861-44CE5FD2E482}" type="presOf" srcId="{BCE33583-5802-402A-B22A-DC782A1E3A56}" destId="{066C48A1-F805-4619-A12F-6BD29781F66C}" srcOrd="0" destOrd="0" presId="urn:microsoft.com/office/officeart/2005/8/layout/cycle6"/>
    <dgm:cxn modelId="{613328CE-FE96-4039-836A-54034F9B0DFB}" type="presOf" srcId="{A408EB51-7681-43EB-A3AB-ABCE616BF1E7}" destId="{EFE9E12A-C48B-4F20-B529-1095AC35B20B}" srcOrd="0" destOrd="0" presId="urn:microsoft.com/office/officeart/2005/8/layout/cycle6"/>
    <dgm:cxn modelId="{45D132CF-5C5B-4BCD-8CA5-AC55D273A503}" type="presOf" srcId="{1F800A69-1921-4C7E-B49D-BEA2967F0607}" destId="{4D1CCFE6-E4F1-402F-8819-CDD56FFD4016}" srcOrd="0" destOrd="0" presId="urn:microsoft.com/office/officeart/2005/8/layout/cycle6"/>
    <dgm:cxn modelId="{187054D3-1256-43A2-9F41-4971D103907C}" srcId="{15E62B29-D477-4C95-AF0C-E4AD8952D67F}" destId="{3CB465F5-27BC-499D-B91E-4DF4AED6263B}" srcOrd="7" destOrd="0" parTransId="{FCF0C709-513A-4CA3-BC33-0E9336444C64}" sibTransId="{E4B376EB-E1AE-40A8-B725-D39A46720C31}"/>
    <dgm:cxn modelId="{4858E3D5-D263-45D3-8B76-211B8E1705A4}" type="presOf" srcId="{C268CB4E-7A5F-44C4-BFA5-57971B63DD32}" destId="{6935A5AB-457B-4EE7-9E3B-E211056AD684}" srcOrd="0" destOrd="0" presId="urn:microsoft.com/office/officeart/2005/8/layout/cycle6"/>
    <dgm:cxn modelId="{52CF82D7-31E2-4448-A6C5-6906F936EC5F}" type="presOf" srcId="{F68E2EB9-10D5-417F-864B-63B7587F9272}" destId="{575210CF-546B-41C2-8255-66B9278A3C3F}" srcOrd="0" destOrd="0" presId="urn:microsoft.com/office/officeart/2005/8/layout/cycle6"/>
    <dgm:cxn modelId="{1C1C95DC-7154-4B0F-83C5-6DF5BBA0B4CC}" srcId="{15E62B29-D477-4C95-AF0C-E4AD8952D67F}" destId="{8E2CA976-F4D0-4869-91E2-8DC1BCE7CC79}" srcOrd="2" destOrd="0" parTransId="{A19A0067-1DF0-4F19-A6BF-0719531C6873}" sibTransId="{B653EFE5-40C1-48D8-8877-CD52EF2D8699}"/>
    <dgm:cxn modelId="{DF79B0F0-6484-4B50-9A3E-FCB0EFC47B73}" type="presOf" srcId="{B7D2D268-FE5C-487B-BE5D-A6EDDD7877F2}" destId="{266D7FE9-592F-48E7-A489-F6BE0BC2CB25}" srcOrd="0" destOrd="0" presId="urn:microsoft.com/office/officeart/2005/8/layout/cycle6"/>
    <dgm:cxn modelId="{F2EF1FF6-ABD1-4E35-9111-3F40F94C460C}" type="presOf" srcId="{8E2CA976-F4D0-4869-91E2-8DC1BCE7CC79}" destId="{B64894B0-752C-4A7E-81C6-517BD633DD8F}" srcOrd="0" destOrd="0" presId="urn:microsoft.com/office/officeart/2005/8/layout/cycle6"/>
    <dgm:cxn modelId="{11BACEFD-A451-47B9-AF5C-AB956B5C789D}" type="presOf" srcId="{62467EE1-65B5-4EFC-803F-F3D81B49A600}" destId="{EC0D2BCC-11CB-412F-AE7F-E95F3E1FB7E3}" srcOrd="0" destOrd="0" presId="urn:microsoft.com/office/officeart/2005/8/layout/cycle6"/>
    <dgm:cxn modelId="{09F720E3-77C6-4BB7-B670-EB6781C16453}" type="presParOf" srcId="{3F1ABC30-6B3C-4B84-A5F9-B8B88214E725}" destId="{F1DC5425-1FF6-496B-95C4-533669E375EE}" srcOrd="0" destOrd="0" presId="urn:microsoft.com/office/officeart/2005/8/layout/cycle6"/>
    <dgm:cxn modelId="{745291E9-3C54-4D72-8A3F-37B22F750124}" type="presParOf" srcId="{3F1ABC30-6B3C-4B84-A5F9-B8B88214E725}" destId="{E99CE50B-C5EF-436D-84CC-C42E4BA9663F}" srcOrd="1" destOrd="0" presId="urn:microsoft.com/office/officeart/2005/8/layout/cycle6"/>
    <dgm:cxn modelId="{B707EDC4-5F30-40CA-A9AE-74A81A42EEF1}" type="presParOf" srcId="{3F1ABC30-6B3C-4B84-A5F9-B8B88214E725}" destId="{6935A5AB-457B-4EE7-9E3B-E211056AD684}" srcOrd="2" destOrd="0" presId="urn:microsoft.com/office/officeart/2005/8/layout/cycle6"/>
    <dgm:cxn modelId="{75BD5EAE-B785-475A-AB49-38B7FF23423D}" type="presParOf" srcId="{3F1ABC30-6B3C-4B84-A5F9-B8B88214E725}" destId="{066C48A1-F805-4619-A12F-6BD29781F66C}" srcOrd="3" destOrd="0" presId="urn:microsoft.com/office/officeart/2005/8/layout/cycle6"/>
    <dgm:cxn modelId="{C8A43797-1711-44B0-B13E-81103ADC0155}" type="presParOf" srcId="{3F1ABC30-6B3C-4B84-A5F9-B8B88214E725}" destId="{E78AF3FB-F1CA-4705-AE9D-BB002A59B960}" srcOrd="4" destOrd="0" presId="urn:microsoft.com/office/officeart/2005/8/layout/cycle6"/>
    <dgm:cxn modelId="{BB372014-424F-484E-9573-C260A1E86FDB}" type="presParOf" srcId="{3F1ABC30-6B3C-4B84-A5F9-B8B88214E725}" destId="{04C44E18-36E9-4A24-9A42-4030E3747FD0}" srcOrd="5" destOrd="0" presId="urn:microsoft.com/office/officeart/2005/8/layout/cycle6"/>
    <dgm:cxn modelId="{EEEA9F9D-F94A-41B9-A3B3-29121B4FFED3}" type="presParOf" srcId="{3F1ABC30-6B3C-4B84-A5F9-B8B88214E725}" destId="{B64894B0-752C-4A7E-81C6-517BD633DD8F}" srcOrd="6" destOrd="0" presId="urn:microsoft.com/office/officeart/2005/8/layout/cycle6"/>
    <dgm:cxn modelId="{038C3357-D6AB-43F5-B2B9-548DAAD7928E}" type="presParOf" srcId="{3F1ABC30-6B3C-4B84-A5F9-B8B88214E725}" destId="{9C1F5DFE-4186-44D2-904E-08644CCA2D28}" srcOrd="7" destOrd="0" presId="urn:microsoft.com/office/officeart/2005/8/layout/cycle6"/>
    <dgm:cxn modelId="{4F14F6AF-5B6D-4D90-8641-B89A40B59FFA}" type="presParOf" srcId="{3F1ABC30-6B3C-4B84-A5F9-B8B88214E725}" destId="{776DBE16-4B04-47DE-A0E4-A7F0050F1953}" srcOrd="8" destOrd="0" presId="urn:microsoft.com/office/officeart/2005/8/layout/cycle6"/>
    <dgm:cxn modelId="{97133711-73B2-4E31-BA0B-BABD00894C19}" type="presParOf" srcId="{3F1ABC30-6B3C-4B84-A5F9-B8B88214E725}" destId="{575210CF-546B-41C2-8255-66B9278A3C3F}" srcOrd="9" destOrd="0" presId="urn:microsoft.com/office/officeart/2005/8/layout/cycle6"/>
    <dgm:cxn modelId="{9EEF31F4-92BF-4FD7-A33D-94DFB5C01360}" type="presParOf" srcId="{3F1ABC30-6B3C-4B84-A5F9-B8B88214E725}" destId="{72406B11-8E51-4717-A86B-DDF334B9C575}" srcOrd="10" destOrd="0" presId="urn:microsoft.com/office/officeart/2005/8/layout/cycle6"/>
    <dgm:cxn modelId="{2DC4E5B2-D2F0-4E9B-9E46-B90B3718A0C2}" type="presParOf" srcId="{3F1ABC30-6B3C-4B84-A5F9-B8B88214E725}" destId="{7DEE96FE-1422-4576-8870-9140AE412C98}" srcOrd="11" destOrd="0" presId="urn:microsoft.com/office/officeart/2005/8/layout/cycle6"/>
    <dgm:cxn modelId="{93FA8AB5-A0E1-40D8-8866-63D7634EA249}" type="presParOf" srcId="{3F1ABC30-6B3C-4B84-A5F9-B8B88214E725}" destId="{4D1CCFE6-E4F1-402F-8819-CDD56FFD4016}" srcOrd="12" destOrd="0" presId="urn:microsoft.com/office/officeart/2005/8/layout/cycle6"/>
    <dgm:cxn modelId="{6FF9B7C0-EE76-4E3A-910A-82B74034AF13}" type="presParOf" srcId="{3F1ABC30-6B3C-4B84-A5F9-B8B88214E725}" destId="{B57EA592-9C02-4778-B398-A84C4AB96883}" srcOrd="13" destOrd="0" presId="urn:microsoft.com/office/officeart/2005/8/layout/cycle6"/>
    <dgm:cxn modelId="{6CB788CA-6A5F-4070-A43D-CCFAECEAD85F}" type="presParOf" srcId="{3F1ABC30-6B3C-4B84-A5F9-B8B88214E725}" destId="{33F78A0A-C8BD-49FC-869A-DA0FBF73B44F}" srcOrd="14" destOrd="0" presId="urn:microsoft.com/office/officeart/2005/8/layout/cycle6"/>
    <dgm:cxn modelId="{C0E7D2B8-B4B9-49E8-8A3D-13F0D6DEB8F5}" type="presParOf" srcId="{3F1ABC30-6B3C-4B84-A5F9-B8B88214E725}" destId="{EC0D2BCC-11CB-412F-AE7F-E95F3E1FB7E3}" srcOrd="15" destOrd="0" presId="urn:microsoft.com/office/officeart/2005/8/layout/cycle6"/>
    <dgm:cxn modelId="{43361179-7E18-46B6-AFB5-785AE99138F1}" type="presParOf" srcId="{3F1ABC30-6B3C-4B84-A5F9-B8B88214E725}" destId="{732C189F-CDA7-4FC4-85FD-F5FCBA2CF442}" srcOrd="16" destOrd="0" presId="urn:microsoft.com/office/officeart/2005/8/layout/cycle6"/>
    <dgm:cxn modelId="{1816C4D5-C98E-49AF-A981-E25A366F27B6}" type="presParOf" srcId="{3F1ABC30-6B3C-4B84-A5F9-B8B88214E725}" destId="{EFE9E12A-C48B-4F20-B529-1095AC35B20B}" srcOrd="17" destOrd="0" presId="urn:microsoft.com/office/officeart/2005/8/layout/cycle6"/>
    <dgm:cxn modelId="{E6C905AD-51C8-49A8-BF68-3505C6CE873C}" type="presParOf" srcId="{3F1ABC30-6B3C-4B84-A5F9-B8B88214E725}" destId="{266D7FE9-592F-48E7-A489-F6BE0BC2CB25}" srcOrd="18" destOrd="0" presId="urn:microsoft.com/office/officeart/2005/8/layout/cycle6"/>
    <dgm:cxn modelId="{58E1E009-5B6F-4F91-BC16-6C3B75008853}" type="presParOf" srcId="{3F1ABC30-6B3C-4B84-A5F9-B8B88214E725}" destId="{E05B1BCE-7707-4F89-9FCF-2CC4C92B138C}" srcOrd="19" destOrd="0" presId="urn:microsoft.com/office/officeart/2005/8/layout/cycle6"/>
    <dgm:cxn modelId="{65ECF7C2-3459-40B6-9E06-6AF2C338B09D}" type="presParOf" srcId="{3F1ABC30-6B3C-4B84-A5F9-B8B88214E725}" destId="{A2E0ECDB-2BF1-43AD-92C5-E031EC183C96}" srcOrd="20" destOrd="0" presId="urn:microsoft.com/office/officeart/2005/8/layout/cycle6"/>
    <dgm:cxn modelId="{31C2022E-F986-46F8-8BE1-D4B9459F6AA8}" type="presParOf" srcId="{3F1ABC30-6B3C-4B84-A5F9-B8B88214E725}" destId="{71347DFF-CE14-4D8E-A6D5-749EA63B81AF}" srcOrd="21" destOrd="0" presId="urn:microsoft.com/office/officeart/2005/8/layout/cycle6"/>
    <dgm:cxn modelId="{B10DB4DF-2C44-4E89-9C07-70219E1F6361}" type="presParOf" srcId="{3F1ABC30-6B3C-4B84-A5F9-B8B88214E725}" destId="{3CDFA839-1311-4FCC-A282-AD7C8BAF6A49}" srcOrd="22" destOrd="0" presId="urn:microsoft.com/office/officeart/2005/8/layout/cycle6"/>
    <dgm:cxn modelId="{EF768F4B-0935-47CF-B358-9DEBA07852DB}" type="presParOf" srcId="{3F1ABC30-6B3C-4B84-A5F9-B8B88214E725}" destId="{9EE02CDD-1B25-4652-9819-43DA8354A2D2}" srcOrd="23" destOrd="0" presId="urn:microsoft.com/office/officeart/2005/8/layout/cycle6"/>
    <dgm:cxn modelId="{4597E9E1-D601-4185-B441-41AB455D27C2}" type="presParOf" srcId="{3F1ABC30-6B3C-4B84-A5F9-B8B88214E725}" destId="{6BFEEB1D-26D5-4040-9470-4D72ABFFEE29}" srcOrd="24" destOrd="0" presId="urn:microsoft.com/office/officeart/2005/8/layout/cycle6"/>
    <dgm:cxn modelId="{50729180-E555-4B06-AECB-21E78BFAFFE0}" type="presParOf" srcId="{3F1ABC30-6B3C-4B84-A5F9-B8B88214E725}" destId="{7735EF8D-52E8-439B-AB21-34D6891F04D8}" srcOrd="25" destOrd="0" presId="urn:microsoft.com/office/officeart/2005/8/layout/cycle6"/>
    <dgm:cxn modelId="{E388C9D5-9271-489C-8FDD-1116E12EAA36}" type="presParOf" srcId="{3F1ABC30-6B3C-4B84-A5F9-B8B88214E725}" destId="{B70638A5-E0FA-4E35-805A-5146B960B95F}" srcOrd="26"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03FFC3-C84E-489B-80B5-1ED3D8A4C726}" type="doc">
      <dgm:prSet loTypeId="urn:microsoft.com/office/officeart/2005/8/layout/vList2" loCatId="list" qsTypeId="urn:microsoft.com/office/officeart/2005/8/quickstyle/simple4" qsCatId="simple" csTypeId="urn:microsoft.com/office/officeart/2005/8/colors/colorful3" csCatId="colorful"/>
      <dgm:spPr/>
      <dgm:t>
        <a:bodyPr/>
        <a:lstStyle/>
        <a:p>
          <a:endParaRPr lang="en-US"/>
        </a:p>
      </dgm:t>
    </dgm:pt>
    <dgm:pt modelId="{D139F661-8616-40C7-9CB0-47DEBE880003}">
      <dgm:prSet/>
      <dgm:spPr/>
      <dgm:t>
        <a:bodyPr/>
        <a:lstStyle/>
        <a:p>
          <a:r>
            <a:rPr lang="en-US" dirty="0"/>
            <a:t>Illness or disease is caused by stress, working too hard, or as a punishment for something</a:t>
          </a:r>
        </a:p>
      </dgm:t>
    </dgm:pt>
    <dgm:pt modelId="{865E08F1-17D4-4468-89C5-4D5F2286031C}" type="parTrans" cxnId="{AB4C7C3F-F8BF-483E-95E0-D194C9EF033A}">
      <dgm:prSet/>
      <dgm:spPr/>
      <dgm:t>
        <a:bodyPr/>
        <a:lstStyle/>
        <a:p>
          <a:endParaRPr lang="en-US"/>
        </a:p>
      </dgm:t>
    </dgm:pt>
    <dgm:pt modelId="{2DEEC19E-34F9-4443-B56C-38493DB5B025}" type="sibTrans" cxnId="{AB4C7C3F-F8BF-483E-95E0-D194C9EF033A}">
      <dgm:prSet/>
      <dgm:spPr/>
      <dgm:t>
        <a:bodyPr/>
        <a:lstStyle/>
        <a:p>
          <a:endParaRPr lang="en-US"/>
        </a:p>
      </dgm:t>
    </dgm:pt>
    <dgm:pt modelId="{044F1218-7E46-4F31-80BC-EB73793E1C8C}">
      <dgm:prSet/>
      <dgm:spPr/>
      <dgm:t>
        <a:bodyPr/>
        <a:lstStyle/>
        <a:p>
          <a:r>
            <a:rPr lang="en-US" dirty="0"/>
            <a:t>Eating protein (meat, eggs) will counteract the effects of x-rays</a:t>
          </a:r>
        </a:p>
      </dgm:t>
    </dgm:pt>
    <dgm:pt modelId="{04D3878D-467C-4F35-AE6A-2BD1BEFF4BBD}" type="parTrans" cxnId="{0CF068B5-AF27-4FCB-BD06-5ED9796FB5E7}">
      <dgm:prSet/>
      <dgm:spPr/>
      <dgm:t>
        <a:bodyPr/>
        <a:lstStyle/>
        <a:p>
          <a:endParaRPr lang="en-US"/>
        </a:p>
      </dgm:t>
    </dgm:pt>
    <dgm:pt modelId="{029F61B7-3D6A-4B12-A7CC-DA7BFCCD8B2C}" type="sibTrans" cxnId="{0CF068B5-AF27-4FCB-BD06-5ED9796FB5E7}">
      <dgm:prSet/>
      <dgm:spPr/>
      <dgm:t>
        <a:bodyPr/>
        <a:lstStyle/>
        <a:p>
          <a:endParaRPr lang="en-US"/>
        </a:p>
      </dgm:t>
    </dgm:pt>
    <dgm:pt modelId="{14102C88-B365-4AAB-BF5A-CC0AD8C2EF36}">
      <dgm:prSet/>
      <dgm:spPr/>
      <dgm:t>
        <a:bodyPr/>
        <a:lstStyle/>
        <a:p>
          <a:r>
            <a:rPr lang="en-US" dirty="0"/>
            <a:t>Everyone has dormant disease in the body, whether or not they develop depends on how well you take care of yourself</a:t>
          </a:r>
        </a:p>
      </dgm:t>
    </dgm:pt>
    <dgm:pt modelId="{FA446465-B057-43F8-B1D2-220F5DFECF47}" type="parTrans" cxnId="{9293F73B-1BCA-4986-B58E-DB9C34544303}">
      <dgm:prSet/>
      <dgm:spPr/>
      <dgm:t>
        <a:bodyPr/>
        <a:lstStyle/>
        <a:p>
          <a:endParaRPr lang="en-US"/>
        </a:p>
      </dgm:t>
    </dgm:pt>
    <dgm:pt modelId="{25433BB6-C768-4BBA-8C6D-9B8E70BE48B2}" type="sibTrans" cxnId="{9293F73B-1BCA-4986-B58E-DB9C34544303}">
      <dgm:prSet/>
      <dgm:spPr/>
      <dgm:t>
        <a:bodyPr/>
        <a:lstStyle/>
        <a:p>
          <a:endParaRPr lang="en-US"/>
        </a:p>
      </dgm:t>
    </dgm:pt>
    <dgm:pt modelId="{F2E2290B-74F2-4623-9A77-839C15F0FCAD}">
      <dgm:prSet/>
      <dgm:spPr/>
      <dgm:t>
        <a:bodyPr/>
        <a:lstStyle/>
        <a:p>
          <a:r>
            <a:rPr lang="en-US" dirty="0"/>
            <a:t>Importance of balancing Yin and Yang; </a:t>
          </a:r>
          <a:r>
            <a:rPr lang="en-US" i="1" dirty="0"/>
            <a:t>e.g., </a:t>
          </a:r>
          <a:r>
            <a:rPr lang="en-US" dirty="0"/>
            <a:t>hot/cold theory</a:t>
          </a:r>
        </a:p>
      </dgm:t>
    </dgm:pt>
    <dgm:pt modelId="{ED74D65E-126C-475A-AB98-3CC157FC7D5E}" type="parTrans" cxnId="{FA0ACCBA-A7FE-4AFA-8181-1F36175FBAA8}">
      <dgm:prSet/>
      <dgm:spPr/>
      <dgm:t>
        <a:bodyPr/>
        <a:lstStyle/>
        <a:p>
          <a:endParaRPr lang="en-US"/>
        </a:p>
      </dgm:t>
    </dgm:pt>
    <dgm:pt modelId="{11B27D31-5A2D-4A7D-9776-EFDDDFD57B05}" type="sibTrans" cxnId="{FA0ACCBA-A7FE-4AFA-8181-1F36175FBAA8}">
      <dgm:prSet/>
      <dgm:spPr/>
      <dgm:t>
        <a:bodyPr/>
        <a:lstStyle/>
        <a:p>
          <a:endParaRPr lang="en-US"/>
        </a:p>
      </dgm:t>
    </dgm:pt>
    <dgm:pt modelId="{200568A5-8A20-40EE-AD58-98688DDDEEB7}">
      <dgm:prSet/>
      <dgm:spPr/>
      <dgm:t>
        <a:bodyPr/>
        <a:lstStyle/>
        <a:p>
          <a:r>
            <a:rPr lang="en-US" dirty="0"/>
            <a:t>Talking about a possible poor health outcome will cause that outcome to occur</a:t>
          </a:r>
        </a:p>
      </dgm:t>
    </dgm:pt>
    <dgm:pt modelId="{0BE3292C-D05B-4F5C-9AA5-683F315EA241}" type="parTrans" cxnId="{AE991D91-539C-4E1C-B52F-970819AFD516}">
      <dgm:prSet/>
      <dgm:spPr/>
      <dgm:t>
        <a:bodyPr/>
        <a:lstStyle/>
        <a:p>
          <a:endParaRPr lang="en-US"/>
        </a:p>
      </dgm:t>
    </dgm:pt>
    <dgm:pt modelId="{CFEAAD92-781E-495B-870B-53EE90A09856}" type="sibTrans" cxnId="{AE991D91-539C-4E1C-B52F-970819AFD516}">
      <dgm:prSet/>
      <dgm:spPr/>
      <dgm:t>
        <a:bodyPr/>
        <a:lstStyle/>
        <a:p>
          <a:endParaRPr lang="en-US"/>
        </a:p>
      </dgm:t>
    </dgm:pt>
    <dgm:pt modelId="{A386DF84-CA0D-4867-A758-8C2DB1253096}">
      <dgm:prSet/>
      <dgm:spPr/>
      <dgm:t>
        <a:bodyPr/>
        <a:lstStyle/>
        <a:p>
          <a:r>
            <a:rPr lang="en-US" dirty="0"/>
            <a:t>Family members play a large role in healthcare decision making</a:t>
          </a:r>
        </a:p>
      </dgm:t>
    </dgm:pt>
    <dgm:pt modelId="{05B097D0-2367-4196-B554-8DF11223FAA5}" type="parTrans" cxnId="{82A2B6E0-CD5E-4A44-9CCC-1343AEA56B94}">
      <dgm:prSet/>
      <dgm:spPr/>
      <dgm:t>
        <a:bodyPr/>
        <a:lstStyle/>
        <a:p>
          <a:endParaRPr lang="en-US"/>
        </a:p>
      </dgm:t>
    </dgm:pt>
    <dgm:pt modelId="{B9DBF084-9182-4299-AE05-5FD8E64915B4}" type="sibTrans" cxnId="{82A2B6E0-CD5E-4A44-9CCC-1343AEA56B94}">
      <dgm:prSet/>
      <dgm:spPr/>
      <dgm:t>
        <a:bodyPr/>
        <a:lstStyle/>
        <a:p>
          <a:endParaRPr lang="en-US"/>
        </a:p>
      </dgm:t>
    </dgm:pt>
    <dgm:pt modelId="{F223FE5A-F696-4184-8D89-C9183158D99D}" type="pres">
      <dgm:prSet presAssocID="{5C03FFC3-C84E-489B-80B5-1ED3D8A4C726}" presName="linear" presStyleCnt="0">
        <dgm:presLayoutVars>
          <dgm:animLvl val="lvl"/>
          <dgm:resizeHandles val="exact"/>
        </dgm:presLayoutVars>
      </dgm:prSet>
      <dgm:spPr/>
    </dgm:pt>
    <dgm:pt modelId="{B7AA9AED-7319-4CEB-8E7D-31FE5B26782A}" type="pres">
      <dgm:prSet presAssocID="{D139F661-8616-40C7-9CB0-47DEBE880003}" presName="parentText" presStyleLbl="node1" presStyleIdx="0" presStyleCnt="6">
        <dgm:presLayoutVars>
          <dgm:chMax val="0"/>
          <dgm:bulletEnabled val="1"/>
        </dgm:presLayoutVars>
      </dgm:prSet>
      <dgm:spPr/>
    </dgm:pt>
    <dgm:pt modelId="{2A19725B-8ABE-407B-83BF-A32E590446F0}" type="pres">
      <dgm:prSet presAssocID="{2DEEC19E-34F9-4443-B56C-38493DB5B025}" presName="spacer" presStyleCnt="0"/>
      <dgm:spPr/>
    </dgm:pt>
    <dgm:pt modelId="{E8EAFAAE-CBED-43FA-82F0-27B7013D8F9F}" type="pres">
      <dgm:prSet presAssocID="{044F1218-7E46-4F31-80BC-EB73793E1C8C}" presName="parentText" presStyleLbl="node1" presStyleIdx="1" presStyleCnt="6">
        <dgm:presLayoutVars>
          <dgm:chMax val="0"/>
          <dgm:bulletEnabled val="1"/>
        </dgm:presLayoutVars>
      </dgm:prSet>
      <dgm:spPr/>
    </dgm:pt>
    <dgm:pt modelId="{37814B33-4D9A-4EF8-8728-8AB204C188B7}" type="pres">
      <dgm:prSet presAssocID="{029F61B7-3D6A-4B12-A7CC-DA7BFCCD8B2C}" presName="spacer" presStyleCnt="0"/>
      <dgm:spPr/>
    </dgm:pt>
    <dgm:pt modelId="{9723C5F1-65E9-4B89-AA57-42573A9EF715}" type="pres">
      <dgm:prSet presAssocID="{14102C88-B365-4AAB-BF5A-CC0AD8C2EF36}" presName="parentText" presStyleLbl="node1" presStyleIdx="2" presStyleCnt="6">
        <dgm:presLayoutVars>
          <dgm:chMax val="0"/>
          <dgm:bulletEnabled val="1"/>
        </dgm:presLayoutVars>
      </dgm:prSet>
      <dgm:spPr/>
    </dgm:pt>
    <dgm:pt modelId="{F20A817C-D614-495C-8AAE-4F84239E20F3}" type="pres">
      <dgm:prSet presAssocID="{25433BB6-C768-4BBA-8C6D-9B8E70BE48B2}" presName="spacer" presStyleCnt="0"/>
      <dgm:spPr/>
    </dgm:pt>
    <dgm:pt modelId="{EFB19FC4-B416-486F-A96A-6B911A5419BD}" type="pres">
      <dgm:prSet presAssocID="{F2E2290B-74F2-4623-9A77-839C15F0FCAD}" presName="parentText" presStyleLbl="node1" presStyleIdx="3" presStyleCnt="6">
        <dgm:presLayoutVars>
          <dgm:chMax val="0"/>
          <dgm:bulletEnabled val="1"/>
        </dgm:presLayoutVars>
      </dgm:prSet>
      <dgm:spPr/>
    </dgm:pt>
    <dgm:pt modelId="{18F9D52F-139A-47A7-973C-D972A06CB7A7}" type="pres">
      <dgm:prSet presAssocID="{11B27D31-5A2D-4A7D-9776-EFDDDFD57B05}" presName="spacer" presStyleCnt="0"/>
      <dgm:spPr/>
    </dgm:pt>
    <dgm:pt modelId="{B96825B5-1DF5-459E-BFD1-886FF732940F}" type="pres">
      <dgm:prSet presAssocID="{200568A5-8A20-40EE-AD58-98688DDDEEB7}" presName="parentText" presStyleLbl="node1" presStyleIdx="4" presStyleCnt="6">
        <dgm:presLayoutVars>
          <dgm:chMax val="0"/>
          <dgm:bulletEnabled val="1"/>
        </dgm:presLayoutVars>
      </dgm:prSet>
      <dgm:spPr/>
    </dgm:pt>
    <dgm:pt modelId="{0C324644-A30C-485F-A005-31DF5F5CE996}" type="pres">
      <dgm:prSet presAssocID="{CFEAAD92-781E-495B-870B-53EE90A09856}" presName="spacer" presStyleCnt="0"/>
      <dgm:spPr/>
    </dgm:pt>
    <dgm:pt modelId="{A6BAA448-EAC8-4371-96DC-7DEAA398027B}" type="pres">
      <dgm:prSet presAssocID="{A386DF84-CA0D-4867-A758-8C2DB1253096}" presName="parentText" presStyleLbl="node1" presStyleIdx="5" presStyleCnt="6">
        <dgm:presLayoutVars>
          <dgm:chMax val="0"/>
          <dgm:bulletEnabled val="1"/>
        </dgm:presLayoutVars>
      </dgm:prSet>
      <dgm:spPr/>
    </dgm:pt>
  </dgm:ptLst>
  <dgm:cxnLst>
    <dgm:cxn modelId="{5639352A-BFAB-4D70-9EA3-E02EF5F78F84}" type="presOf" srcId="{F2E2290B-74F2-4623-9A77-839C15F0FCAD}" destId="{EFB19FC4-B416-486F-A96A-6B911A5419BD}" srcOrd="0" destOrd="0" presId="urn:microsoft.com/office/officeart/2005/8/layout/vList2"/>
    <dgm:cxn modelId="{9293F73B-1BCA-4986-B58E-DB9C34544303}" srcId="{5C03FFC3-C84E-489B-80B5-1ED3D8A4C726}" destId="{14102C88-B365-4AAB-BF5A-CC0AD8C2EF36}" srcOrd="2" destOrd="0" parTransId="{FA446465-B057-43F8-B1D2-220F5DFECF47}" sibTransId="{25433BB6-C768-4BBA-8C6D-9B8E70BE48B2}"/>
    <dgm:cxn modelId="{AB4C7C3F-F8BF-483E-95E0-D194C9EF033A}" srcId="{5C03FFC3-C84E-489B-80B5-1ED3D8A4C726}" destId="{D139F661-8616-40C7-9CB0-47DEBE880003}" srcOrd="0" destOrd="0" parTransId="{865E08F1-17D4-4468-89C5-4D5F2286031C}" sibTransId="{2DEEC19E-34F9-4443-B56C-38493DB5B025}"/>
    <dgm:cxn modelId="{65D1355C-EAB3-4BA3-88EC-C38F13A86B85}" type="presOf" srcId="{14102C88-B365-4AAB-BF5A-CC0AD8C2EF36}" destId="{9723C5F1-65E9-4B89-AA57-42573A9EF715}" srcOrd="0" destOrd="0" presId="urn:microsoft.com/office/officeart/2005/8/layout/vList2"/>
    <dgm:cxn modelId="{B825C269-7339-478F-9934-385BB700CD9F}" type="presOf" srcId="{D139F661-8616-40C7-9CB0-47DEBE880003}" destId="{B7AA9AED-7319-4CEB-8E7D-31FE5B26782A}" srcOrd="0" destOrd="0" presId="urn:microsoft.com/office/officeart/2005/8/layout/vList2"/>
    <dgm:cxn modelId="{E6E49C6B-08C8-4F2D-9318-30FE93BCAA03}" type="presOf" srcId="{044F1218-7E46-4F31-80BC-EB73793E1C8C}" destId="{E8EAFAAE-CBED-43FA-82F0-27B7013D8F9F}" srcOrd="0" destOrd="0" presId="urn:microsoft.com/office/officeart/2005/8/layout/vList2"/>
    <dgm:cxn modelId="{0C67AE51-39AE-4515-9E9D-BDEA683E4315}" type="presOf" srcId="{A386DF84-CA0D-4867-A758-8C2DB1253096}" destId="{A6BAA448-EAC8-4371-96DC-7DEAA398027B}" srcOrd="0" destOrd="0" presId="urn:microsoft.com/office/officeart/2005/8/layout/vList2"/>
    <dgm:cxn modelId="{AE991D91-539C-4E1C-B52F-970819AFD516}" srcId="{5C03FFC3-C84E-489B-80B5-1ED3D8A4C726}" destId="{200568A5-8A20-40EE-AD58-98688DDDEEB7}" srcOrd="4" destOrd="0" parTransId="{0BE3292C-D05B-4F5C-9AA5-683F315EA241}" sibTransId="{CFEAAD92-781E-495B-870B-53EE90A09856}"/>
    <dgm:cxn modelId="{6F34FCA2-7274-413B-BD07-6355747F08A8}" type="presOf" srcId="{5C03FFC3-C84E-489B-80B5-1ED3D8A4C726}" destId="{F223FE5A-F696-4184-8D89-C9183158D99D}" srcOrd="0" destOrd="0" presId="urn:microsoft.com/office/officeart/2005/8/layout/vList2"/>
    <dgm:cxn modelId="{0CF068B5-AF27-4FCB-BD06-5ED9796FB5E7}" srcId="{5C03FFC3-C84E-489B-80B5-1ED3D8A4C726}" destId="{044F1218-7E46-4F31-80BC-EB73793E1C8C}" srcOrd="1" destOrd="0" parTransId="{04D3878D-467C-4F35-AE6A-2BD1BEFF4BBD}" sibTransId="{029F61B7-3D6A-4B12-A7CC-DA7BFCCD8B2C}"/>
    <dgm:cxn modelId="{FA0ACCBA-A7FE-4AFA-8181-1F36175FBAA8}" srcId="{5C03FFC3-C84E-489B-80B5-1ED3D8A4C726}" destId="{F2E2290B-74F2-4623-9A77-839C15F0FCAD}" srcOrd="3" destOrd="0" parTransId="{ED74D65E-126C-475A-AB98-3CC157FC7D5E}" sibTransId="{11B27D31-5A2D-4A7D-9776-EFDDDFD57B05}"/>
    <dgm:cxn modelId="{330A78C0-1F37-46C2-B1E2-88955D4327CF}" type="presOf" srcId="{200568A5-8A20-40EE-AD58-98688DDDEEB7}" destId="{B96825B5-1DF5-459E-BFD1-886FF732940F}" srcOrd="0" destOrd="0" presId="urn:microsoft.com/office/officeart/2005/8/layout/vList2"/>
    <dgm:cxn modelId="{82A2B6E0-CD5E-4A44-9CCC-1343AEA56B94}" srcId="{5C03FFC3-C84E-489B-80B5-1ED3D8A4C726}" destId="{A386DF84-CA0D-4867-A758-8C2DB1253096}" srcOrd="5" destOrd="0" parTransId="{05B097D0-2367-4196-B554-8DF11223FAA5}" sibTransId="{B9DBF084-9182-4299-AE05-5FD8E64915B4}"/>
    <dgm:cxn modelId="{8A7DFBDB-3F98-42A2-8E41-D15D84A44A58}" type="presParOf" srcId="{F223FE5A-F696-4184-8D89-C9183158D99D}" destId="{B7AA9AED-7319-4CEB-8E7D-31FE5B26782A}" srcOrd="0" destOrd="0" presId="urn:microsoft.com/office/officeart/2005/8/layout/vList2"/>
    <dgm:cxn modelId="{CD2ADA21-041E-47C4-8D17-D168A63B0CEB}" type="presParOf" srcId="{F223FE5A-F696-4184-8D89-C9183158D99D}" destId="{2A19725B-8ABE-407B-83BF-A32E590446F0}" srcOrd="1" destOrd="0" presId="urn:microsoft.com/office/officeart/2005/8/layout/vList2"/>
    <dgm:cxn modelId="{E8A3D6B0-5428-44BF-A2CF-D2298E0D1721}" type="presParOf" srcId="{F223FE5A-F696-4184-8D89-C9183158D99D}" destId="{E8EAFAAE-CBED-43FA-82F0-27B7013D8F9F}" srcOrd="2" destOrd="0" presId="urn:microsoft.com/office/officeart/2005/8/layout/vList2"/>
    <dgm:cxn modelId="{6A679245-5979-49E6-A973-6C0EF02F6434}" type="presParOf" srcId="{F223FE5A-F696-4184-8D89-C9183158D99D}" destId="{37814B33-4D9A-4EF8-8728-8AB204C188B7}" srcOrd="3" destOrd="0" presId="urn:microsoft.com/office/officeart/2005/8/layout/vList2"/>
    <dgm:cxn modelId="{4C34E351-DA8D-40AC-9B72-CA599C488A64}" type="presParOf" srcId="{F223FE5A-F696-4184-8D89-C9183158D99D}" destId="{9723C5F1-65E9-4B89-AA57-42573A9EF715}" srcOrd="4" destOrd="0" presId="urn:microsoft.com/office/officeart/2005/8/layout/vList2"/>
    <dgm:cxn modelId="{4349CC8F-D9A3-43B5-A671-EB062DCD42CC}" type="presParOf" srcId="{F223FE5A-F696-4184-8D89-C9183158D99D}" destId="{F20A817C-D614-495C-8AAE-4F84239E20F3}" srcOrd="5" destOrd="0" presId="urn:microsoft.com/office/officeart/2005/8/layout/vList2"/>
    <dgm:cxn modelId="{5CE54DD6-A456-46D0-B538-E39AB5BA13EA}" type="presParOf" srcId="{F223FE5A-F696-4184-8D89-C9183158D99D}" destId="{EFB19FC4-B416-486F-A96A-6B911A5419BD}" srcOrd="6" destOrd="0" presId="urn:microsoft.com/office/officeart/2005/8/layout/vList2"/>
    <dgm:cxn modelId="{94A0EA9D-9FC3-4DB8-B9E1-54ED95304FCD}" type="presParOf" srcId="{F223FE5A-F696-4184-8D89-C9183158D99D}" destId="{18F9D52F-139A-47A7-973C-D972A06CB7A7}" srcOrd="7" destOrd="0" presId="urn:microsoft.com/office/officeart/2005/8/layout/vList2"/>
    <dgm:cxn modelId="{9B51CB21-1323-4F3E-A0E3-35E771B37AB9}" type="presParOf" srcId="{F223FE5A-F696-4184-8D89-C9183158D99D}" destId="{B96825B5-1DF5-459E-BFD1-886FF732940F}" srcOrd="8" destOrd="0" presId="urn:microsoft.com/office/officeart/2005/8/layout/vList2"/>
    <dgm:cxn modelId="{0D8B6C80-8A88-4104-8C25-CC3EA44011B9}" type="presParOf" srcId="{F223FE5A-F696-4184-8D89-C9183158D99D}" destId="{0C324644-A30C-485F-A005-31DF5F5CE996}" srcOrd="9" destOrd="0" presId="urn:microsoft.com/office/officeart/2005/8/layout/vList2"/>
    <dgm:cxn modelId="{633AF6CE-9517-4F7C-A3CF-8924F58311EA}" type="presParOf" srcId="{F223FE5A-F696-4184-8D89-C9183158D99D}" destId="{A6BAA448-EAC8-4371-96DC-7DEAA398027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3C53BB-11AE-4A5E-9B7B-5CDD92D32F16}" type="doc">
      <dgm:prSet loTypeId="urn:microsoft.com/office/officeart/2005/8/layout/vList2" loCatId="list" qsTypeId="urn:microsoft.com/office/officeart/2005/8/quickstyle/simple4" qsCatId="simple" csTypeId="urn:microsoft.com/office/officeart/2005/8/colors/colorful3" csCatId="colorful" phldr="1"/>
      <dgm:spPr/>
      <dgm:t>
        <a:bodyPr/>
        <a:lstStyle/>
        <a:p>
          <a:endParaRPr lang="en-US"/>
        </a:p>
      </dgm:t>
    </dgm:pt>
    <dgm:pt modelId="{243576C1-62BA-4901-ADD5-29AB4BAC5ADE}">
      <dgm:prSet/>
      <dgm:spPr/>
      <dgm:t>
        <a:bodyPr/>
        <a:lstStyle/>
        <a:p>
          <a:r>
            <a:rPr lang="en-US"/>
            <a:t>Do </a:t>
          </a:r>
          <a:r>
            <a:rPr lang="en-US" dirty="0"/>
            <a:t>you have posters on the wall that depict people of different racial/ethnic groups?</a:t>
          </a:r>
        </a:p>
      </dgm:t>
    </dgm:pt>
    <dgm:pt modelId="{722F8411-820A-43F9-BC66-AAA282F1C806}" type="parTrans" cxnId="{88406118-3191-4CE1-9EB9-32E82754B0DF}">
      <dgm:prSet/>
      <dgm:spPr/>
      <dgm:t>
        <a:bodyPr/>
        <a:lstStyle/>
        <a:p>
          <a:endParaRPr lang="en-US"/>
        </a:p>
      </dgm:t>
    </dgm:pt>
    <dgm:pt modelId="{55021289-15E8-4B68-870B-EF65B767F42F}" type="sibTrans" cxnId="{88406118-3191-4CE1-9EB9-32E82754B0DF}">
      <dgm:prSet/>
      <dgm:spPr/>
      <dgm:t>
        <a:bodyPr/>
        <a:lstStyle/>
        <a:p>
          <a:endParaRPr lang="en-US"/>
        </a:p>
      </dgm:t>
    </dgm:pt>
    <dgm:pt modelId="{BF493642-275A-4BD6-BA46-C194EA145AC8}">
      <dgm:prSet/>
      <dgm:spPr/>
      <dgm:t>
        <a:bodyPr/>
        <a:lstStyle/>
        <a:p>
          <a:r>
            <a:rPr lang="en-US" dirty="0"/>
            <a:t>Do you have books and pamphlets addressed to people of different genders?</a:t>
          </a:r>
        </a:p>
      </dgm:t>
    </dgm:pt>
    <dgm:pt modelId="{4237BEDF-90D7-4F58-9500-03CAEBE2FCC0}" type="parTrans" cxnId="{CB18E33D-9051-4C1B-A6B6-4E8C360F5E0D}">
      <dgm:prSet/>
      <dgm:spPr/>
      <dgm:t>
        <a:bodyPr/>
        <a:lstStyle/>
        <a:p>
          <a:endParaRPr lang="en-US"/>
        </a:p>
      </dgm:t>
    </dgm:pt>
    <dgm:pt modelId="{C617CE42-0261-4CE8-ADF9-6EF44ECCE19A}" type="sibTrans" cxnId="{CB18E33D-9051-4C1B-A6B6-4E8C360F5E0D}">
      <dgm:prSet/>
      <dgm:spPr/>
      <dgm:t>
        <a:bodyPr/>
        <a:lstStyle/>
        <a:p>
          <a:endParaRPr lang="en-US"/>
        </a:p>
      </dgm:t>
    </dgm:pt>
    <dgm:pt modelId="{A85E3EFE-ABB7-45BB-B5FE-78C41B34CA9F}">
      <dgm:prSet/>
      <dgm:spPr/>
      <dgm:t>
        <a:bodyPr/>
        <a:lstStyle/>
        <a:p>
          <a:r>
            <a:rPr lang="en-US" dirty="0"/>
            <a:t>Are staff trained to take calls from a call relay operator for hearing-impaired residents?</a:t>
          </a:r>
        </a:p>
      </dgm:t>
    </dgm:pt>
    <dgm:pt modelId="{527023AB-F962-400F-9FD8-0807D9802272}" type="parTrans" cxnId="{25DD0F2D-D5BE-49E9-9243-93DEAE78066A}">
      <dgm:prSet/>
      <dgm:spPr/>
      <dgm:t>
        <a:bodyPr/>
        <a:lstStyle/>
        <a:p>
          <a:endParaRPr lang="en-US"/>
        </a:p>
      </dgm:t>
    </dgm:pt>
    <dgm:pt modelId="{B541A265-4A9D-438E-93D9-F4C73F081847}" type="sibTrans" cxnId="{25DD0F2D-D5BE-49E9-9243-93DEAE78066A}">
      <dgm:prSet/>
      <dgm:spPr/>
      <dgm:t>
        <a:bodyPr/>
        <a:lstStyle/>
        <a:p>
          <a:endParaRPr lang="en-US"/>
        </a:p>
      </dgm:t>
    </dgm:pt>
    <dgm:pt modelId="{15EED939-11B0-4561-83C9-3B83DE2DA4CE}">
      <dgm:prSet/>
      <dgm:spPr/>
      <dgm:t>
        <a:bodyPr/>
        <a:lstStyle/>
        <a:p>
          <a:r>
            <a:rPr lang="en-US" dirty="0"/>
            <a:t>Do you have an appointment line with a TTY line?</a:t>
          </a:r>
        </a:p>
      </dgm:t>
    </dgm:pt>
    <dgm:pt modelId="{8849837E-82E1-415C-BA3B-A7452E694ABE}" type="parTrans" cxnId="{547E971E-D242-4539-9FCA-216029AC6721}">
      <dgm:prSet/>
      <dgm:spPr/>
      <dgm:t>
        <a:bodyPr/>
        <a:lstStyle/>
        <a:p>
          <a:endParaRPr lang="en-US"/>
        </a:p>
      </dgm:t>
    </dgm:pt>
    <dgm:pt modelId="{2A26F940-7D8F-4553-9FB5-84E496A570F5}" type="sibTrans" cxnId="{547E971E-D242-4539-9FCA-216029AC6721}">
      <dgm:prSet/>
      <dgm:spPr/>
      <dgm:t>
        <a:bodyPr/>
        <a:lstStyle/>
        <a:p>
          <a:endParaRPr lang="en-US"/>
        </a:p>
      </dgm:t>
    </dgm:pt>
    <dgm:pt modelId="{E054A2C3-9D9B-473C-B2F2-5CE8A4C312C9}">
      <dgm:prSet/>
      <dgm:spPr/>
      <dgm:t>
        <a:bodyPr/>
        <a:lstStyle/>
        <a:p>
          <a:r>
            <a:rPr lang="en-US" dirty="0"/>
            <a:t>How do you make people of different ethnicities, gender, age, </a:t>
          </a:r>
          <a:r>
            <a:rPr lang="en-US" i="1" dirty="0"/>
            <a:t>etc.</a:t>
          </a:r>
          <a:r>
            <a:rPr lang="en-US" dirty="0"/>
            <a:t> comfortable in your setting?</a:t>
          </a:r>
        </a:p>
      </dgm:t>
    </dgm:pt>
    <dgm:pt modelId="{6FB7F1E2-42A2-462A-888D-FBDE79591162}" type="parTrans" cxnId="{58490115-6200-452A-A154-027181CF15DD}">
      <dgm:prSet/>
      <dgm:spPr/>
      <dgm:t>
        <a:bodyPr/>
        <a:lstStyle/>
        <a:p>
          <a:endParaRPr lang="en-US"/>
        </a:p>
      </dgm:t>
    </dgm:pt>
    <dgm:pt modelId="{E1ECD790-A1E2-46AE-AA6F-548FDE66E40C}" type="sibTrans" cxnId="{58490115-6200-452A-A154-027181CF15DD}">
      <dgm:prSet/>
      <dgm:spPr/>
      <dgm:t>
        <a:bodyPr/>
        <a:lstStyle/>
        <a:p>
          <a:endParaRPr lang="en-US"/>
        </a:p>
      </dgm:t>
    </dgm:pt>
    <dgm:pt modelId="{205A7A08-BE80-48C0-84C8-E0B4C696C4AD}">
      <dgm:prSet/>
      <dgm:spPr/>
      <dgm:t>
        <a:bodyPr/>
        <a:lstStyle/>
        <a:p>
          <a:r>
            <a:rPr lang="en-US" dirty="0"/>
            <a:t>Are all departments trained in cultural competence?</a:t>
          </a:r>
        </a:p>
      </dgm:t>
    </dgm:pt>
    <dgm:pt modelId="{BEECA18C-A110-4457-B776-23696EA981F7}" type="parTrans" cxnId="{8AABF6F9-BC61-4F91-A446-E6F24FC53440}">
      <dgm:prSet/>
      <dgm:spPr/>
      <dgm:t>
        <a:bodyPr/>
        <a:lstStyle/>
        <a:p>
          <a:endParaRPr lang="en-US"/>
        </a:p>
      </dgm:t>
    </dgm:pt>
    <dgm:pt modelId="{D75B646F-D80E-4838-AAE4-E868D34327CA}" type="sibTrans" cxnId="{8AABF6F9-BC61-4F91-A446-E6F24FC53440}">
      <dgm:prSet/>
      <dgm:spPr/>
      <dgm:t>
        <a:bodyPr/>
        <a:lstStyle/>
        <a:p>
          <a:endParaRPr lang="en-US"/>
        </a:p>
      </dgm:t>
    </dgm:pt>
    <dgm:pt modelId="{7ACEA5AB-7D7A-47AB-8F5E-F47F1713A8BA}" type="pres">
      <dgm:prSet presAssocID="{773C53BB-11AE-4A5E-9B7B-5CDD92D32F16}" presName="linear" presStyleCnt="0">
        <dgm:presLayoutVars>
          <dgm:animLvl val="lvl"/>
          <dgm:resizeHandles val="exact"/>
        </dgm:presLayoutVars>
      </dgm:prSet>
      <dgm:spPr/>
    </dgm:pt>
    <dgm:pt modelId="{73E9FF72-3768-4159-81FB-E1300C64BF1C}" type="pres">
      <dgm:prSet presAssocID="{243576C1-62BA-4901-ADD5-29AB4BAC5ADE}" presName="parentText" presStyleLbl="node1" presStyleIdx="0" presStyleCnt="6">
        <dgm:presLayoutVars>
          <dgm:chMax val="0"/>
          <dgm:bulletEnabled val="1"/>
        </dgm:presLayoutVars>
      </dgm:prSet>
      <dgm:spPr/>
    </dgm:pt>
    <dgm:pt modelId="{EC6A05DA-0FC3-4CAA-BCDF-4D9E2E09CE46}" type="pres">
      <dgm:prSet presAssocID="{55021289-15E8-4B68-870B-EF65B767F42F}" presName="spacer" presStyleCnt="0"/>
      <dgm:spPr/>
    </dgm:pt>
    <dgm:pt modelId="{BEE40305-90F8-44E3-8EF7-322F3E75632C}" type="pres">
      <dgm:prSet presAssocID="{BF493642-275A-4BD6-BA46-C194EA145AC8}" presName="parentText" presStyleLbl="node1" presStyleIdx="1" presStyleCnt="6">
        <dgm:presLayoutVars>
          <dgm:chMax val="0"/>
          <dgm:bulletEnabled val="1"/>
        </dgm:presLayoutVars>
      </dgm:prSet>
      <dgm:spPr/>
    </dgm:pt>
    <dgm:pt modelId="{818DAEA0-18AE-45F9-A896-22FB1A0C09D0}" type="pres">
      <dgm:prSet presAssocID="{C617CE42-0261-4CE8-ADF9-6EF44ECCE19A}" presName="spacer" presStyleCnt="0"/>
      <dgm:spPr/>
    </dgm:pt>
    <dgm:pt modelId="{07588DC2-189D-4A7E-BA2E-618C44D98F06}" type="pres">
      <dgm:prSet presAssocID="{A85E3EFE-ABB7-45BB-B5FE-78C41B34CA9F}" presName="parentText" presStyleLbl="node1" presStyleIdx="2" presStyleCnt="6">
        <dgm:presLayoutVars>
          <dgm:chMax val="0"/>
          <dgm:bulletEnabled val="1"/>
        </dgm:presLayoutVars>
      </dgm:prSet>
      <dgm:spPr/>
    </dgm:pt>
    <dgm:pt modelId="{11B4CAC7-31ED-4286-86DC-AC0FAC45C875}" type="pres">
      <dgm:prSet presAssocID="{B541A265-4A9D-438E-93D9-F4C73F081847}" presName="spacer" presStyleCnt="0"/>
      <dgm:spPr/>
    </dgm:pt>
    <dgm:pt modelId="{5EEA823C-CCA3-412A-AA18-197D9301C032}" type="pres">
      <dgm:prSet presAssocID="{15EED939-11B0-4561-83C9-3B83DE2DA4CE}" presName="parentText" presStyleLbl="node1" presStyleIdx="3" presStyleCnt="6">
        <dgm:presLayoutVars>
          <dgm:chMax val="0"/>
          <dgm:bulletEnabled val="1"/>
        </dgm:presLayoutVars>
      </dgm:prSet>
      <dgm:spPr/>
    </dgm:pt>
    <dgm:pt modelId="{5BC13A69-2E70-496F-963F-316EB8D0A6D8}" type="pres">
      <dgm:prSet presAssocID="{2A26F940-7D8F-4553-9FB5-84E496A570F5}" presName="spacer" presStyleCnt="0"/>
      <dgm:spPr/>
    </dgm:pt>
    <dgm:pt modelId="{66259CDD-AC15-4444-89B8-A4C2F3467FA1}" type="pres">
      <dgm:prSet presAssocID="{E054A2C3-9D9B-473C-B2F2-5CE8A4C312C9}" presName="parentText" presStyleLbl="node1" presStyleIdx="4" presStyleCnt="6">
        <dgm:presLayoutVars>
          <dgm:chMax val="0"/>
          <dgm:bulletEnabled val="1"/>
        </dgm:presLayoutVars>
      </dgm:prSet>
      <dgm:spPr/>
    </dgm:pt>
    <dgm:pt modelId="{DEA7B15F-F2A1-4B6B-8B2C-E727AB81E063}" type="pres">
      <dgm:prSet presAssocID="{E1ECD790-A1E2-46AE-AA6F-548FDE66E40C}" presName="spacer" presStyleCnt="0"/>
      <dgm:spPr/>
    </dgm:pt>
    <dgm:pt modelId="{1827D770-41A4-4564-B886-93E0ACE12FBB}" type="pres">
      <dgm:prSet presAssocID="{205A7A08-BE80-48C0-84C8-E0B4C696C4AD}" presName="parentText" presStyleLbl="node1" presStyleIdx="5" presStyleCnt="6">
        <dgm:presLayoutVars>
          <dgm:chMax val="0"/>
          <dgm:bulletEnabled val="1"/>
        </dgm:presLayoutVars>
      </dgm:prSet>
      <dgm:spPr/>
    </dgm:pt>
  </dgm:ptLst>
  <dgm:cxnLst>
    <dgm:cxn modelId="{58490115-6200-452A-A154-027181CF15DD}" srcId="{773C53BB-11AE-4A5E-9B7B-5CDD92D32F16}" destId="{E054A2C3-9D9B-473C-B2F2-5CE8A4C312C9}" srcOrd="4" destOrd="0" parTransId="{6FB7F1E2-42A2-462A-888D-FBDE79591162}" sibTransId="{E1ECD790-A1E2-46AE-AA6F-548FDE66E40C}"/>
    <dgm:cxn modelId="{88406118-3191-4CE1-9EB9-32E82754B0DF}" srcId="{773C53BB-11AE-4A5E-9B7B-5CDD92D32F16}" destId="{243576C1-62BA-4901-ADD5-29AB4BAC5ADE}" srcOrd="0" destOrd="0" parTransId="{722F8411-820A-43F9-BC66-AAA282F1C806}" sibTransId="{55021289-15E8-4B68-870B-EF65B767F42F}"/>
    <dgm:cxn modelId="{691A2A1D-9CCB-44DF-A6D4-9E4BD22BC6B6}" type="presOf" srcId="{A85E3EFE-ABB7-45BB-B5FE-78C41B34CA9F}" destId="{07588DC2-189D-4A7E-BA2E-618C44D98F06}" srcOrd="0" destOrd="0" presId="urn:microsoft.com/office/officeart/2005/8/layout/vList2"/>
    <dgm:cxn modelId="{547E971E-D242-4539-9FCA-216029AC6721}" srcId="{773C53BB-11AE-4A5E-9B7B-5CDD92D32F16}" destId="{15EED939-11B0-4561-83C9-3B83DE2DA4CE}" srcOrd="3" destOrd="0" parTransId="{8849837E-82E1-415C-BA3B-A7452E694ABE}" sibTransId="{2A26F940-7D8F-4553-9FB5-84E496A570F5}"/>
    <dgm:cxn modelId="{34A7F72C-F149-4DAF-9C99-FD7BE37FF52E}" type="presOf" srcId="{773C53BB-11AE-4A5E-9B7B-5CDD92D32F16}" destId="{7ACEA5AB-7D7A-47AB-8F5E-F47F1713A8BA}" srcOrd="0" destOrd="0" presId="urn:microsoft.com/office/officeart/2005/8/layout/vList2"/>
    <dgm:cxn modelId="{25DD0F2D-D5BE-49E9-9243-93DEAE78066A}" srcId="{773C53BB-11AE-4A5E-9B7B-5CDD92D32F16}" destId="{A85E3EFE-ABB7-45BB-B5FE-78C41B34CA9F}" srcOrd="2" destOrd="0" parTransId="{527023AB-F962-400F-9FD8-0807D9802272}" sibTransId="{B541A265-4A9D-438E-93D9-F4C73F081847}"/>
    <dgm:cxn modelId="{6D4C5137-94BD-4507-8F10-848C1AC3D0E1}" type="presOf" srcId="{15EED939-11B0-4561-83C9-3B83DE2DA4CE}" destId="{5EEA823C-CCA3-412A-AA18-197D9301C032}" srcOrd="0" destOrd="0" presId="urn:microsoft.com/office/officeart/2005/8/layout/vList2"/>
    <dgm:cxn modelId="{CB18E33D-9051-4C1B-A6B6-4E8C360F5E0D}" srcId="{773C53BB-11AE-4A5E-9B7B-5CDD92D32F16}" destId="{BF493642-275A-4BD6-BA46-C194EA145AC8}" srcOrd="1" destOrd="0" parTransId="{4237BEDF-90D7-4F58-9500-03CAEBE2FCC0}" sibTransId="{C617CE42-0261-4CE8-ADF9-6EF44ECCE19A}"/>
    <dgm:cxn modelId="{A5CC0E74-3544-4E6A-AB68-62BCA609AE3D}" type="presOf" srcId="{205A7A08-BE80-48C0-84C8-E0B4C696C4AD}" destId="{1827D770-41A4-4564-B886-93E0ACE12FBB}" srcOrd="0" destOrd="0" presId="urn:microsoft.com/office/officeart/2005/8/layout/vList2"/>
    <dgm:cxn modelId="{8FFB939C-308B-42DF-B0B4-539B551CD2ED}" type="presOf" srcId="{BF493642-275A-4BD6-BA46-C194EA145AC8}" destId="{BEE40305-90F8-44E3-8EF7-322F3E75632C}" srcOrd="0" destOrd="0" presId="urn:microsoft.com/office/officeart/2005/8/layout/vList2"/>
    <dgm:cxn modelId="{C688F9BD-127C-4FFA-AEB5-C2F6C4BA9A09}" type="presOf" srcId="{243576C1-62BA-4901-ADD5-29AB4BAC5ADE}" destId="{73E9FF72-3768-4159-81FB-E1300C64BF1C}" srcOrd="0" destOrd="0" presId="urn:microsoft.com/office/officeart/2005/8/layout/vList2"/>
    <dgm:cxn modelId="{35920FE4-D13F-4C64-A074-D29B07E7B731}" type="presOf" srcId="{E054A2C3-9D9B-473C-B2F2-5CE8A4C312C9}" destId="{66259CDD-AC15-4444-89B8-A4C2F3467FA1}" srcOrd="0" destOrd="0" presId="urn:microsoft.com/office/officeart/2005/8/layout/vList2"/>
    <dgm:cxn modelId="{8AABF6F9-BC61-4F91-A446-E6F24FC53440}" srcId="{773C53BB-11AE-4A5E-9B7B-5CDD92D32F16}" destId="{205A7A08-BE80-48C0-84C8-E0B4C696C4AD}" srcOrd="5" destOrd="0" parTransId="{BEECA18C-A110-4457-B776-23696EA981F7}" sibTransId="{D75B646F-D80E-4838-AAE4-E868D34327CA}"/>
    <dgm:cxn modelId="{004110E5-2A9A-472A-BC31-6B4108370E70}" type="presParOf" srcId="{7ACEA5AB-7D7A-47AB-8F5E-F47F1713A8BA}" destId="{73E9FF72-3768-4159-81FB-E1300C64BF1C}" srcOrd="0" destOrd="0" presId="urn:microsoft.com/office/officeart/2005/8/layout/vList2"/>
    <dgm:cxn modelId="{F9E08FA2-E091-4973-ADA3-0FFCD26CE72D}" type="presParOf" srcId="{7ACEA5AB-7D7A-47AB-8F5E-F47F1713A8BA}" destId="{EC6A05DA-0FC3-4CAA-BCDF-4D9E2E09CE46}" srcOrd="1" destOrd="0" presId="urn:microsoft.com/office/officeart/2005/8/layout/vList2"/>
    <dgm:cxn modelId="{9FF1D848-1CD9-438D-83AD-455B4E9A2404}" type="presParOf" srcId="{7ACEA5AB-7D7A-47AB-8F5E-F47F1713A8BA}" destId="{BEE40305-90F8-44E3-8EF7-322F3E75632C}" srcOrd="2" destOrd="0" presId="urn:microsoft.com/office/officeart/2005/8/layout/vList2"/>
    <dgm:cxn modelId="{DBB9BBFC-A520-45D4-B58D-DC6CE040A224}" type="presParOf" srcId="{7ACEA5AB-7D7A-47AB-8F5E-F47F1713A8BA}" destId="{818DAEA0-18AE-45F9-A896-22FB1A0C09D0}" srcOrd="3" destOrd="0" presId="urn:microsoft.com/office/officeart/2005/8/layout/vList2"/>
    <dgm:cxn modelId="{ABA94CD3-40DA-4322-95AB-BEBF07DC8155}" type="presParOf" srcId="{7ACEA5AB-7D7A-47AB-8F5E-F47F1713A8BA}" destId="{07588DC2-189D-4A7E-BA2E-618C44D98F06}" srcOrd="4" destOrd="0" presId="urn:microsoft.com/office/officeart/2005/8/layout/vList2"/>
    <dgm:cxn modelId="{FD3BB7A8-AD4D-44CB-8C65-43BEDC3DDA83}" type="presParOf" srcId="{7ACEA5AB-7D7A-47AB-8F5E-F47F1713A8BA}" destId="{11B4CAC7-31ED-4286-86DC-AC0FAC45C875}" srcOrd="5" destOrd="0" presId="urn:microsoft.com/office/officeart/2005/8/layout/vList2"/>
    <dgm:cxn modelId="{275EAB46-C5EC-4773-8ED0-31D291B9A247}" type="presParOf" srcId="{7ACEA5AB-7D7A-47AB-8F5E-F47F1713A8BA}" destId="{5EEA823C-CCA3-412A-AA18-197D9301C032}" srcOrd="6" destOrd="0" presId="urn:microsoft.com/office/officeart/2005/8/layout/vList2"/>
    <dgm:cxn modelId="{D134FBA5-EF5B-4F37-9268-409DB09364F0}" type="presParOf" srcId="{7ACEA5AB-7D7A-47AB-8F5E-F47F1713A8BA}" destId="{5BC13A69-2E70-496F-963F-316EB8D0A6D8}" srcOrd="7" destOrd="0" presId="urn:microsoft.com/office/officeart/2005/8/layout/vList2"/>
    <dgm:cxn modelId="{CC347D45-EE42-4FAB-80F9-D9E2BF818A71}" type="presParOf" srcId="{7ACEA5AB-7D7A-47AB-8F5E-F47F1713A8BA}" destId="{66259CDD-AC15-4444-89B8-A4C2F3467FA1}" srcOrd="8" destOrd="0" presId="urn:microsoft.com/office/officeart/2005/8/layout/vList2"/>
    <dgm:cxn modelId="{B0178E5F-0B1B-4935-AA50-4C67684951F9}" type="presParOf" srcId="{7ACEA5AB-7D7A-47AB-8F5E-F47F1713A8BA}" destId="{DEA7B15F-F2A1-4B6B-8B2C-E727AB81E063}" srcOrd="9" destOrd="0" presId="urn:microsoft.com/office/officeart/2005/8/layout/vList2"/>
    <dgm:cxn modelId="{ED80C68A-9E9A-4BD2-8262-9DB804055DE8}" type="presParOf" srcId="{7ACEA5AB-7D7A-47AB-8F5E-F47F1713A8BA}" destId="{1827D770-41A4-4564-B886-93E0ACE12FBB}"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DC5425-1FF6-496B-95C4-533669E375EE}">
      <dsp:nvSpPr>
        <dsp:cNvPr id="0" name=""/>
        <dsp:cNvSpPr/>
      </dsp:nvSpPr>
      <dsp:spPr>
        <a:xfrm>
          <a:off x="3354747" y="-40475"/>
          <a:ext cx="1451465" cy="64496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Ethnicity</a:t>
          </a:r>
        </a:p>
      </dsp:txBody>
      <dsp:txXfrm>
        <a:off x="3386232" y="-8990"/>
        <a:ext cx="1388495" cy="581996"/>
      </dsp:txXfrm>
    </dsp:sp>
    <dsp:sp modelId="{6935A5AB-457B-4EE7-9E3B-E211056AD684}">
      <dsp:nvSpPr>
        <dsp:cNvPr id="0" name=""/>
        <dsp:cNvSpPr/>
      </dsp:nvSpPr>
      <dsp:spPr>
        <a:xfrm>
          <a:off x="1796901" y="282008"/>
          <a:ext cx="4567157" cy="4567157"/>
        </a:xfrm>
        <a:custGeom>
          <a:avLst/>
          <a:gdLst/>
          <a:ahLst/>
          <a:cxnLst/>
          <a:rect l="0" t="0" r="0" b="0"/>
          <a:pathLst>
            <a:path>
              <a:moveTo>
                <a:pt x="3010657" y="118841"/>
              </a:moveTo>
              <a:arcTo wR="2283578" hR="2283578" stAng="17313950" swAng="209364"/>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66C48A1-F805-4619-A12F-6BD29781F66C}">
      <dsp:nvSpPr>
        <dsp:cNvPr id="0" name=""/>
        <dsp:cNvSpPr/>
      </dsp:nvSpPr>
      <dsp:spPr>
        <a:xfrm>
          <a:off x="4825291" y="449648"/>
          <a:ext cx="1446090" cy="733231"/>
        </a:xfrm>
        <a:prstGeom prst="roundRect">
          <a:avLst/>
        </a:prstGeom>
        <a:solidFill>
          <a:schemeClr val="accent3">
            <a:hueOff val="1406283"/>
            <a:satOff val="-211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Life </a:t>
          </a:r>
          <a:r>
            <a:rPr lang="en-US" sz="1800" b="1" kern="1200" dirty="0"/>
            <a:t>Experiences</a:t>
          </a:r>
        </a:p>
      </dsp:txBody>
      <dsp:txXfrm>
        <a:off x="4861084" y="485441"/>
        <a:ext cx="1374504" cy="661645"/>
      </dsp:txXfrm>
    </dsp:sp>
    <dsp:sp modelId="{04C44E18-36E9-4A24-9A42-4030E3747FD0}">
      <dsp:nvSpPr>
        <dsp:cNvPr id="0" name=""/>
        <dsp:cNvSpPr/>
      </dsp:nvSpPr>
      <dsp:spPr>
        <a:xfrm>
          <a:off x="1796901" y="282008"/>
          <a:ext cx="4567157" cy="4567157"/>
        </a:xfrm>
        <a:custGeom>
          <a:avLst/>
          <a:gdLst/>
          <a:ahLst/>
          <a:cxnLst/>
          <a:rect l="0" t="0" r="0" b="0"/>
          <a:pathLst>
            <a:path>
              <a:moveTo>
                <a:pt x="4105385" y="906714"/>
              </a:moveTo>
              <a:arcTo wR="2283578" hR="2283578" stAng="19375149" swAng="1086666"/>
            </a:path>
          </a:pathLst>
        </a:custGeom>
        <a:noFill/>
        <a:ln w="9525" cap="flat" cmpd="sng" algn="ctr">
          <a:solidFill>
            <a:schemeClr val="accent3">
              <a:hueOff val="1406283"/>
              <a:satOff val="-2110"/>
              <a:lumOff val="-343"/>
              <a:alphaOff val="0"/>
            </a:schemeClr>
          </a:solidFill>
          <a:prstDash val="solid"/>
        </a:ln>
        <a:effectLst/>
      </dsp:spPr>
      <dsp:style>
        <a:lnRef idx="1">
          <a:scrgbClr r="0" g="0" b="0"/>
        </a:lnRef>
        <a:fillRef idx="0">
          <a:scrgbClr r="0" g="0" b="0"/>
        </a:fillRef>
        <a:effectRef idx="0">
          <a:scrgbClr r="0" g="0" b="0"/>
        </a:effectRef>
        <a:fontRef idx="minor"/>
      </dsp:style>
    </dsp:sp>
    <dsp:sp modelId="{B64894B0-752C-4A7E-81C6-517BD633DD8F}">
      <dsp:nvSpPr>
        <dsp:cNvPr id="0" name=""/>
        <dsp:cNvSpPr/>
      </dsp:nvSpPr>
      <dsp:spPr>
        <a:xfrm>
          <a:off x="5564940" y="1830205"/>
          <a:ext cx="1528850" cy="677684"/>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Religion</a:t>
          </a:r>
        </a:p>
      </dsp:txBody>
      <dsp:txXfrm>
        <a:off x="5598022" y="1863287"/>
        <a:ext cx="1462686" cy="611520"/>
      </dsp:txXfrm>
    </dsp:sp>
    <dsp:sp modelId="{776DBE16-4B04-47DE-A0E4-A7F0050F1953}">
      <dsp:nvSpPr>
        <dsp:cNvPr id="0" name=""/>
        <dsp:cNvSpPr/>
      </dsp:nvSpPr>
      <dsp:spPr>
        <a:xfrm>
          <a:off x="1796901" y="282008"/>
          <a:ext cx="4567157" cy="4567157"/>
        </a:xfrm>
        <a:custGeom>
          <a:avLst/>
          <a:gdLst/>
          <a:ahLst/>
          <a:cxnLst/>
          <a:rect l="0" t="0" r="0" b="0"/>
          <a:pathLst>
            <a:path>
              <a:moveTo>
                <a:pt x="4566636" y="2234785"/>
              </a:moveTo>
              <a:arcTo wR="2283578" hR="2283578" stAng="21526540" swAng="1322639"/>
            </a:path>
          </a:pathLst>
        </a:custGeom>
        <a:noFill/>
        <a:ln w="9525" cap="flat" cmpd="sng" algn="ctr">
          <a:solidFill>
            <a:schemeClr val="accent3">
              <a:hueOff val="2812566"/>
              <a:satOff val="-4220"/>
              <a:lumOff val="-686"/>
              <a:alphaOff val="0"/>
            </a:schemeClr>
          </a:solidFill>
          <a:prstDash val="solid"/>
        </a:ln>
        <a:effectLst/>
      </dsp:spPr>
      <dsp:style>
        <a:lnRef idx="1">
          <a:scrgbClr r="0" g="0" b="0"/>
        </a:lnRef>
        <a:fillRef idx="0">
          <a:scrgbClr r="0" g="0" b="0"/>
        </a:fillRef>
        <a:effectRef idx="0">
          <a:scrgbClr r="0" g="0" b="0"/>
        </a:effectRef>
        <a:fontRef idx="minor"/>
      </dsp:style>
    </dsp:sp>
    <dsp:sp modelId="{575210CF-546B-41C2-8255-66B9278A3C3F}">
      <dsp:nvSpPr>
        <dsp:cNvPr id="0" name=""/>
        <dsp:cNvSpPr/>
      </dsp:nvSpPr>
      <dsp:spPr>
        <a:xfrm>
          <a:off x="5498673" y="3385552"/>
          <a:ext cx="1118888" cy="643647"/>
        </a:xfrm>
        <a:prstGeom prst="roundRect">
          <a:avLst/>
        </a:prstGeom>
        <a:solidFill>
          <a:schemeClr val="accent3">
            <a:hueOff val="4218849"/>
            <a:satOff val="-6330"/>
            <a:lumOff val="-102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Age</a:t>
          </a:r>
        </a:p>
      </dsp:txBody>
      <dsp:txXfrm>
        <a:off x="5530093" y="3416972"/>
        <a:ext cx="1056048" cy="580807"/>
      </dsp:txXfrm>
    </dsp:sp>
    <dsp:sp modelId="{7DEE96FE-1422-4576-8870-9140AE412C98}">
      <dsp:nvSpPr>
        <dsp:cNvPr id="0" name=""/>
        <dsp:cNvSpPr/>
      </dsp:nvSpPr>
      <dsp:spPr>
        <a:xfrm>
          <a:off x="1703669" y="401514"/>
          <a:ext cx="4567157" cy="4567157"/>
        </a:xfrm>
        <a:custGeom>
          <a:avLst/>
          <a:gdLst/>
          <a:ahLst/>
          <a:cxnLst/>
          <a:rect l="0" t="0" r="0" b="0"/>
          <a:pathLst>
            <a:path>
              <a:moveTo>
                <a:pt x="4127183" y="3631115"/>
              </a:moveTo>
              <a:arcTo wR="2283578" hR="2283578" stAng="2169840" swAng="627119"/>
            </a:path>
          </a:pathLst>
        </a:custGeom>
        <a:noFill/>
        <a:ln w="9525" cap="flat" cmpd="sng" algn="ctr">
          <a:solidFill>
            <a:schemeClr val="accent3">
              <a:hueOff val="4218849"/>
              <a:satOff val="-6330"/>
              <a:lumOff val="-1029"/>
              <a:alphaOff val="0"/>
            </a:schemeClr>
          </a:solidFill>
          <a:prstDash val="solid"/>
        </a:ln>
        <a:effectLst/>
      </dsp:spPr>
      <dsp:style>
        <a:lnRef idx="1">
          <a:scrgbClr r="0" g="0" b="0"/>
        </a:lnRef>
        <a:fillRef idx="0">
          <a:scrgbClr r="0" g="0" b="0"/>
        </a:fillRef>
        <a:effectRef idx="0">
          <a:scrgbClr r="0" g="0" b="0"/>
        </a:effectRef>
        <a:fontRef idx="minor"/>
      </dsp:style>
    </dsp:sp>
    <dsp:sp modelId="{4D1CCFE6-E4F1-402F-8819-CDD56FFD4016}">
      <dsp:nvSpPr>
        <dsp:cNvPr id="0" name=""/>
        <dsp:cNvSpPr/>
      </dsp:nvSpPr>
      <dsp:spPr>
        <a:xfrm>
          <a:off x="4265974" y="4347634"/>
          <a:ext cx="1461128" cy="68043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Parents</a:t>
          </a:r>
        </a:p>
      </dsp:txBody>
      <dsp:txXfrm>
        <a:off x="4299190" y="4380850"/>
        <a:ext cx="1394696" cy="614003"/>
      </dsp:txXfrm>
    </dsp:sp>
    <dsp:sp modelId="{33F78A0A-C8BD-49FC-869A-DA0FBF73B44F}">
      <dsp:nvSpPr>
        <dsp:cNvPr id="0" name=""/>
        <dsp:cNvSpPr/>
      </dsp:nvSpPr>
      <dsp:spPr>
        <a:xfrm>
          <a:off x="1692358" y="320998"/>
          <a:ext cx="4567157" cy="4567157"/>
        </a:xfrm>
        <a:custGeom>
          <a:avLst/>
          <a:gdLst/>
          <a:ahLst/>
          <a:cxnLst/>
          <a:rect l="0" t="0" r="0" b="0"/>
          <a:pathLst>
            <a:path>
              <a:moveTo>
                <a:pt x="2570629" y="4549044"/>
              </a:moveTo>
              <a:arcTo wR="2283578" hR="2283578" stAng="4966723" swAng="444523"/>
            </a:path>
          </a:pathLst>
        </a:custGeom>
        <a:noFill/>
        <a:ln w="9525" cap="flat" cmpd="sng" algn="ctr">
          <a:solidFill>
            <a:schemeClr val="accent3">
              <a:hueOff val="5625132"/>
              <a:satOff val="-8440"/>
              <a:lumOff val="-1373"/>
              <a:alphaOff val="0"/>
            </a:schemeClr>
          </a:solidFill>
          <a:prstDash val="solid"/>
        </a:ln>
        <a:effectLst/>
      </dsp:spPr>
      <dsp:style>
        <a:lnRef idx="1">
          <a:scrgbClr r="0" g="0" b="0"/>
        </a:lnRef>
        <a:fillRef idx="0">
          <a:scrgbClr r="0" g="0" b="0"/>
        </a:fillRef>
        <a:effectRef idx="0">
          <a:scrgbClr r="0" g="0" b="0"/>
        </a:effectRef>
        <a:fontRef idx="minor"/>
      </dsp:style>
    </dsp:sp>
    <dsp:sp modelId="{EC0D2BCC-11CB-412F-AE7F-E95F3E1FB7E3}">
      <dsp:nvSpPr>
        <dsp:cNvPr id="0" name=""/>
        <dsp:cNvSpPr/>
      </dsp:nvSpPr>
      <dsp:spPr>
        <a:xfrm>
          <a:off x="2216069" y="4311620"/>
          <a:ext cx="1749386" cy="716450"/>
        </a:xfrm>
        <a:prstGeom prst="roundRect">
          <a:avLst/>
        </a:prstGeom>
        <a:solidFill>
          <a:schemeClr val="accent3">
            <a:hueOff val="7031415"/>
            <a:satOff val="-10550"/>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Sexual Orientation</a:t>
          </a:r>
        </a:p>
      </dsp:txBody>
      <dsp:txXfrm>
        <a:off x="2251043" y="4346594"/>
        <a:ext cx="1679438" cy="646502"/>
      </dsp:txXfrm>
    </dsp:sp>
    <dsp:sp modelId="{EFE9E12A-C48B-4F20-B529-1095AC35B20B}">
      <dsp:nvSpPr>
        <dsp:cNvPr id="0" name=""/>
        <dsp:cNvSpPr/>
      </dsp:nvSpPr>
      <dsp:spPr>
        <a:xfrm>
          <a:off x="2019990" y="571713"/>
          <a:ext cx="4567157" cy="4567157"/>
        </a:xfrm>
        <a:custGeom>
          <a:avLst/>
          <a:gdLst/>
          <a:ahLst/>
          <a:cxnLst/>
          <a:rect l="0" t="0" r="0" b="0"/>
          <a:pathLst>
            <a:path>
              <a:moveTo>
                <a:pt x="522967" y="3737875"/>
              </a:moveTo>
              <a:arcTo wR="2283578" hR="2283578" stAng="8426561" swAng="389094"/>
            </a:path>
          </a:pathLst>
        </a:custGeom>
        <a:noFill/>
        <a:ln w="9525" cap="flat" cmpd="sng" algn="ctr">
          <a:solidFill>
            <a:schemeClr val="accent3">
              <a:hueOff val="7031415"/>
              <a:satOff val="-10550"/>
              <a:lumOff val="-1716"/>
              <a:alphaOff val="0"/>
            </a:schemeClr>
          </a:solidFill>
          <a:prstDash val="solid"/>
        </a:ln>
        <a:effectLst/>
      </dsp:spPr>
      <dsp:style>
        <a:lnRef idx="1">
          <a:scrgbClr r="0" g="0" b="0"/>
        </a:lnRef>
        <a:fillRef idx="0">
          <a:scrgbClr r="0" g="0" b="0"/>
        </a:fillRef>
        <a:effectRef idx="0">
          <a:scrgbClr r="0" g="0" b="0"/>
        </a:effectRef>
        <a:fontRef idx="minor"/>
      </dsp:style>
    </dsp:sp>
    <dsp:sp modelId="{266D7FE9-592F-48E7-A489-F6BE0BC2CB25}">
      <dsp:nvSpPr>
        <dsp:cNvPr id="0" name=""/>
        <dsp:cNvSpPr/>
      </dsp:nvSpPr>
      <dsp:spPr>
        <a:xfrm>
          <a:off x="1135808" y="3315524"/>
          <a:ext cx="1934068" cy="783704"/>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Disability Medical Condition </a:t>
          </a:r>
        </a:p>
      </dsp:txBody>
      <dsp:txXfrm>
        <a:off x="1174065" y="3353781"/>
        <a:ext cx="1857554" cy="707190"/>
      </dsp:txXfrm>
    </dsp:sp>
    <dsp:sp modelId="{A2E0ECDB-2BF1-43AD-92C5-E031EC183C96}">
      <dsp:nvSpPr>
        <dsp:cNvPr id="0" name=""/>
        <dsp:cNvSpPr/>
      </dsp:nvSpPr>
      <dsp:spPr>
        <a:xfrm>
          <a:off x="1796901" y="282008"/>
          <a:ext cx="4567157" cy="4567157"/>
        </a:xfrm>
        <a:custGeom>
          <a:avLst/>
          <a:gdLst/>
          <a:ahLst/>
          <a:cxnLst/>
          <a:rect l="0" t="0" r="0" b="0"/>
          <a:pathLst>
            <a:path>
              <a:moveTo>
                <a:pt x="123909" y="3025576"/>
              </a:moveTo>
              <a:arcTo wR="2283578" hR="2283578" stAng="9662329" swAng="1246608"/>
            </a:path>
          </a:pathLst>
        </a:custGeom>
        <a:noFill/>
        <a:ln w="9525" cap="flat" cmpd="sng" algn="ctr">
          <a:solidFill>
            <a:schemeClr val="accent3">
              <a:hueOff val="8437698"/>
              <a:satOff val="-12660"/>
              <a:lumOff val="-2059"/>
              <a:alphaOff val="0"/>
            </a:schemeClr>
          </a:solidFill>
          <a:prstDash val="solid"/>
        </a:ln>
        <a:effectLst/>
      </dsp:spPr>
      <dsp:style>
        <a:lnRef idx="1">
          <a:scrgbClr r="0" g="0" b="0"/>
        </a:lnRef>
        <a:fillRef idx="0">
          <a:scrgbClr r="0" g="0" b="0"/>
        </a:fillRef>
        <a:effectRef idx="0">
          <a:scrgbClr r="0" g="0" b="0"/>
        </a:effectRef>
        <a:fontRef idx="minor"/>
      </dsp:style>
    </dsp:sp>
    <dsp:sp modelId="{71347DFF-CE14-4D8E-A6D5-749EA63B81AF}">
      <dsp:nvSpPr>
        <dsp:cNvPr id="0" name=""/>
        <dsp:cNvSpPr/>
      </dsp:nvSpPr>
      <dsp:spPr>
        <a:xfrm>
          <a:off x="1168582" y="1853255"/>
          <a:ext cx="1326022" cy="631585"/>
        </a:xfrm>
        <a:prstGeom prst="roundRect">
          <a:avLst/>
        </a:prstGeom>
        <a:solidFill>
          <a:schemeClr val="accent3">
            <a:hueOff val="9843981"/>
            <a:satOff val="-14770"/>
            <a:lumOff val="-2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Gender Identity</a:t>
          </a:r>
        </a:p>
      </dsp:txBody>
      <dsp:txXfrm>
        <a:off x="1199413" y="1884086"/>
        <a:ext cx="1264360" cy="569923"/>
      </dsp:txXfrm>
    </dsp:sp>
    <dsp:sp modelId="{9EE02CDD-1B25-4652-9819-43DA8354A2D2}">
      <dsp:nvSpPr>
        <dsp:cNvPr id="0" name=""/>
        <dsp:cNvSpPr/>
      </dsp:nvSpPr>
      <dsp:spPr>
        <a:xfrm>
          <a:off x="1796901" y="282008"/>
          <a:ext cx="4567157" cy="4567157"/>
        </a:xfrm>
        <a:custGeom>
          <a:avLst/>
          <a:gdLst/>
          <a:ahLst/>
          <a:cxnLst/>
          <a:rect l="0" t="0" r="0" b="0"/>
          <a:pathLst>
            <a:path>
              <a:moveTo>
                <a:pt x="116451" y="1563655"/>
              </a:moveTo>
              <a:arcTo wR="2283578" hR="2283578" stAng="11902594" swAng="1185675"/>
            </a:path>
          </a:pathLst>
        </a:custGeom>
        <a:noFill/>
        <a:ln w="9525" cap="flat" cmpd="sng" algn="ctr">
          <a:solidFill>
            <a:schemeClr val="accent3">
              <a:hueOff val="9843981"/>
              <a:satOff val="-14770"/>
              <a:lumOff val="-2402"/>
              <a:alphaOff val="0"/>
            </a:schemeClr>
          </a:solidFill>
          <a:prstDash val="solid"/>
        </a:ln>
        <a:effectLst/>
      </dsp:spPr>
      <dsp:style>
        <a:lnRef idx="1">
          <a:scrgbClr r="0" g="0" b="0"/>
        </a:lnRef>
        <a:fillRef idx="0">
          <a:scrgbClr r="0" g="0" b="0"/>
        </a:fillRef>
        <a:effectRef idx="0">
          <a:scrgbClr r="0" g="0" b="0"/>
        </a:effectRef>
        <a:fontRef idx="minor"/>
      </dsp:style>
    </dsp:sp>
    <dsp:sp modelId="{6BFEEB1D-26D5-4040-9470-4D72ABFFEE29}">
      <dsp:nvSpPr>
        <dsp:cNvPr id="0" name=""/>
        <dsp:cNvSpPr/>
      </dsp:nvSpPr>
      <dsp:spPr>
        <a:xfrm>
          <a:off x="2043036" y="483456"/>
          <a:ext cx="1139173" cy="66561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t>Race</a:t>
          </a:r>
        </a:p>
      </dsp:txBody>
      <dsp:txXfrm>
        <a:off x="2075529" y="515949"/>
        <a:ext cx="1074187" cy="600629"/>
      </dsp:txXfrm>
    </dsp:sp>
    <dsp:sp modelId="{B70638A5-E0FA-4E35-805A-5146B960B95F}">
      <dsp:nvSpPr>
        <dsp:cNvPr id="0" name=""/>
        <dsp:cNvSpPr/>
      </dsp:nvSpPr>
      <dsp:spPr>
        <a:xfrm>
          <a:off x="1796901" y="282008"/>
          <a:ext cx="4567157" cy="4567157"/>
        </a:xfrm>
        <a:custGeom>
          <a:avLst/>
          <a:gdLst/>
          <a:ahLst/>
          <a:cxnLst/>
          <a:rect l="0" t="0" r="0" b="0"/>
          <a:pathLst>
            <a:path>
              <a:moveTo>
                <a:pt x="1347858" y="200513"/>
              </a:moveTo>
              <a:arcTo wR="2283578" hR="2283578" stAng="14748613" swAng="336145"/>
            </a:path>
          </a:pathLst>
        </a:custGeom>
        <a:noFill/>
        <a:ln w="9525" cap="flat" cmpd="sng" algn="ctr">
          <a:solidFill>
            <a:schemeClr val="accent3">
              <a:hueOff val="11250264"/>
              <a:satOff val="-16880"/>
              <a:lumOff val="-2745"/>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AA9AED-7319-4CEB-8E7D-31FE5B26782A}">
      <dsp:nvSpPr>
        <dsp:cNvPr id="0" name=""/>
        <dsp:cNvSpPr/>
      </dsp:nvSpPr>
      <dsp:spPr>
        <a:xfrm>
          <a:off x="0" y="74693"/>
          <a:ext cx="7674542" cy="67626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Illness or disease is caused by stress, working too hard, or as a punishment for something</a:t>
          </a:r>
        </a:p>
      </dsp:txBody>
      <dsp:txXfrm>
        <a:off x="33012" y="107705"/>
        <a:ext cx="7608518" cy="610236"/>
      </dsp:txXfrm>
    </dsp:sp>
    <dsp:sp modelId="{E8EAFAAE-CBED-43FA-82F0-27B7013D8F9F}">
      <dsp:nvSpPr>
        <dsp:cNvPr id="0" name=""/>
        <dsp:cNvSpPr/>
      </dsp:nvSpPr>
      <dsp:spPr>
        <a:xfrm>
          <a:off x="0" y="799913"/>
          <a:ext cx="7674542" cy="676260"/>
        </a:xfrm>
        <a:prstGeom prst="roundRect">
          <a:avLst/>
        </a:prstGeom>
        <a:gradFill rotWithShape="0">
          <a:gsLst>
            <a:gs pos="0">
              <a:schemeClr val="accent3">
                <a:hueOff val="2250053"/>
                <a:satOff val="-3376"/>
                <a:lumOff val="-549"/>
                <a:alphaOff val="0"/>
                <a:shade val="51000"/>
                <a:satMod val="130000"/>
              </a:schemeClr>
            </a:gs>
            <a:gs pos="80000">
              <a:schemeClr val="accent3">
                <a:hueOff val="2250053"/>
                <a:satOff val="-3376"/>
                <a:lumOff val="-549"/>
                <a:alphaOff val="0"/>
                <a:shade val="93000"/>
                <a:satMod val="130000"/>
              </a:schemeClr>
            </a:gs>
            <a:gs pos="100000">
              <a:schemeClr val="accent3">
                <a:hueOff val="2250053"/>
                <a:satOff val="-3376"/>
                <a:lumOff val="-5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Eating protein (meat, eggs) will counteract the effects of x-rays</a:t>
          </a:r>
        </a:p>
      </dsp:txBody>
      <dsp:txXfrm>
        <a:off x="33012" y="832925"/>
        <a:ext cx="7608518" cy="610236"/>
      </dsp:txXfrm>
    </dsp:sp>
    <dsp:sp modelId="{9723C5F1-65E9-4B89-AA57-42573A9EF715}">
      <dsp:nvSpPr>
        <dsp:cNvPr id="0" name=""/>
        <dsp:cNvSpPr/>
      </dsp:nvSpPr>
      <dsp:spPr>
        <a:xfrm>
          <a:off x="0" y="1525133"/>
          <a:ext cx="7674542" cy="676260"/>
        </a:xfrm>
        <a:prstGeom prst="roundRect">
          <a:avLst/>
        </a:prstGeom>
        <a:gradFill rotWithShape="0">
          <a:gsLst>
            <a:gs pos="0">
              <a:schemeClr val="accent3">
                <a:hueOff val="4500106"/>
                <a:satOff val="-6752"/>
                <a:lumOff val="-1098"/>
                <a:alphaOff val="0"/>
                <a:shade val="51000"/>
                <a:satMod val="130000"/>
              </a:schemeClr>
            </a:gs>
            <a:gs pos="80000">
              <a:schemeClr val="accent3">
                <a:hueOff val="4500106"/>
                <a:satOff val="-6752"/>
                <a:lumOff val="-1098"/>
                <a:alphaOff val="0"/>
                <a:shade val="93000"/>
                <a:satMod val="130000"/>
              </a:schemeClr>
            </a:gs>
            <a:gs pos="100000">
              <a:schemeClr val="accent3">
                <a:hueOff val="4500106"/>
                <a:satOff val="-6752"/>
                <a:lumOff val="-10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Everyone has dormant disease in the body, whether or not they develop depends on how well you take care of yourself</a:t>
          </a:r>
        </a:p>
      </dsp:txBody>
      <dsp:txXfrm>
        <a:off x="33012" y="1558145"/>
        <a:ext cx="7608518" cy="610236"/>
      </dsp:txXfrm>
    </dsp:sp>
    <dsp:sp modelId="{EFB19FC4-B416-486F-A96A-6B911A5419BD}">
      <dsp:nvSpPr>
        <dsp:cNvPr id="0" name=""/>
        <dsp:cNvSpPr/>
      </dsp:nvSpPr>
      <dsp:spPr>
        <a:xfrm>
          <a:off x="0" y="2250353"/>
          <a:ext cx="7674542" cy="676260"/>
        </a:xfrm>
        <a:prstGeom prst="roundRect">
          <a:avLst/>
        </a:prstGeom>
        <a:gradFill rotWithShape="0">
          <a:gsLst>
            <a:gs pos="0">
              <a:schemeClr val="accent3">
                <a:hueOff val="6750158"/>
                <a:satOff val="-10128"/>
                <a:lumOff val="-1647"/>
                <a:alphaOff val="0"/>
                <a:shade val="51000"/>
                <a:satMod val="130000"/>
              </a:schemeClr>
            </a:gs>
            <a:gs pos="80000">
              <a:schemeClr val="accent3">
                <a:hueOff val="6750158"/>
                <a:satOff val="-10128"/>
                <a:lumOff val="-1647"/>
                <a:alphaOff val="0"/>
                <a:shade val="93000"/>
                <a:satMod val="130000"/>
              </a:schemeClr>
            </a:gs>
            <a:gs pos="100000">
              <a:schemeClr val="accent3">
                <a:hueOff val="6750158"/>
                <a:satOff val="-10128"/>
                <a:lumOff val="-164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Importance of balancing Yin and Yang; </a:t>
          </a:r>
          <a:r>
            <a:rPr lang="en-US" sz="1700" i="1" kern="1200" dirty="0"/>
            <a:t>e.g., </a:t>
          </a:r>
          <a:r>
            <a:rPr lang="en-US" sz="1700" kern="1200" dirty="0"/>
            <a:t>hot/cold theory</a:t>
          </a:r>
        </a:p>
      </dsp:txBody>
      <dsp:txXfrm>
        <a:off x="33012" y="2283365"/>
        <a:ext cx="7608518" cy="610236"/>
      </dsp:txXfrm>
    </dsp:sp>
    <dsp:sp modelId="{B96825B5-1DF5-459E-BFD1-886FF732940F}">
      <dsp:nvSpPr>
        <dsp:cNvPr id="0" name=""/>
        <dsp:cNvSpPr/>
      </dsp:nvSpPr>
      <dsp:spPr>
        <a:xfrm>
          <a:off x="0" y="2975573"/>
          <a:ext cx="7674542" cy="676260"/>
        </a:xfrm>
        <a:prstGeom prst="roundRect">
          <a:avLst/>
        </a:prstGeom>
        <a:gradFill rotWithShape="0">
          <a:gsLst>
            <a:gs pos="0">
              <a:schemeClr val="accent3">
                <a:hueOff val="9000211"/>
                <a:satOff val="-13504"/>
                <a:lumOff val="-2196"/>
                <a:alphaOff val="0"/>
                <a:shade val="51000"/>
                <a:satMod val="130000"/>
              </a:schemeClr>
            </a:gs>
            <a:gs pos="80000">
              <a:schemeClr val="accent3">
                <a:hueOff val="9000211"/>
                <a:satOff val="-13504"/>
                <a:lumOff val="-2196"/>
                <a:alphaOff val="0"/>
                <a:shade val="93000"/>
                <a:satMod val="130000"/>
              </a:schemeClr>
            </a:gs>
            <a:gs pos="100000">
              <a:schemeClr val="accent3">
                <a:hueOff val="9000211"/>
                <a:satOff val="-13504"/>
                <a:lumOff val="-21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Talking about a possible poor health outcome will cause that outcome to occur</a:t>
          </a:r>
        </a:p>
      </dsp:txBody>
      <dsp:txXfrm>
        <a:off x="33012" y="3008585"/>
        <a:ext cx="7608518" cy="610236"/>
      </dsp:txXfrm>
    </dsp:sp>
    <dsp:sp modelId="{A6BAA448-EAC8-4371-96DC-7DEAA398027B}">
      <dsp:nvSpPr>
        <dsp:cNvPr id="0" name=""/>
        <dsp:cNvSpPr/>
      </dsp:nvSpPr>
      <dsp:spPr>
        <a:xfrm>
          <a:off x="0" y="3700793"/>
          <a:ext cx="7674542" cy="67626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Family members play a large role in healthcare decision making</a:t>
          </a:r>
        </a:p>
      </dsp:txBody>
      <dsp:txXfrm>
        <a:off x="33012" y="3733805"/>
        <a:ext cx="7608518" cy="610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E9FF72-3768-4159-81FB-E1300C64BF1C}">
      <dsp:nvSpPr>
        <dsp:cNvPr id="0" name=""/>
        <dsp:cNvSpPr/>
      </dsp:nvSpPr>
      <dsp:spPr>
        <a:xfrm>
          <a:off x="0" y="98100"/>
          <a:ext cx="6061953" cy="7956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a:t>Do </a:t>
          </a:r>
          <a:r>
            <a:rPr lang="en-US" sz="2000" kern="1200" dirty="0"/>
            <a:t>you have posters on the wall that depict people of different racial/ethnic groups?</a:t>
          </a:r>
        </a:p>
      </dsp:txBody>
      <dsp:txXfrm>
        <a:off x="38838" y="136938"/>
        <a:ext cx="5984277" cy="717924"/>
      </dsp:txXfrm>
    </dsp:sp>
    <dsp:sp modelId="{BEE40305-90F8-44E3-8EF7-322F3E75632C}">
      <dsp:nvSpPr>
        <dsp:cNvPr id="0" name=""/>
        <dsp:cNvSpPr/>
      </dsp:nvSpPr>
      <dsp:spPr>
        <a:xfrm>
          <a:off x="0" y="951300"/>
          <a:ext cx="6061953" cy="795600"/>
        </a:xfrm>
        <a:prstGeom prst="roundRect">
          <a:avLst/>
        </a:prstGeom>
        <a:gradFill rotWithShape="0">
          <a:gsLst>
            <a:gs pos="0">
              <a:schemeClr val="accent3">
                <a:hueOff val="2250053"/>
                <a:satOff val="-3376"/>
                <a:lumOff val="-549"/>
                <a:alphaOff val="0"/>
                <a:shade val="51000"/>
                <a:satMod val="130000"/>
              </a:schemeClr>
            </a:gs>
            <a:gs pos="80000">
              <a:schemeClr val="accent3">
                <a:hueOff val="2250053"/>
                <a:satOff val="-3376"/>
                <a:lumOff val="-549"/>
                <a:alphaOff val="0"/>
                <a:shade val="93000"/>
                <a:satMod val="130000"/>
              </a:schemeClr>
            </a:gs>
            <a:gs pos="100000">
              <a:schemeClr val="accent3">
                <a:hueOff val="2250053"/>
                <a:satOff val="-3376"/>
                <a:lumOff val="-549"/>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Do you have books and pamphlets addressed to people of different genders?</a:t>
          </a:r>
        </a:p>
      </dsp:txBody>
      <dsp:txXfrm>
        <a:off x="38838" y="990138"/>
        <a:ext cx="5984277" cy="717924"/>
      </dsp:txXfrm>
    </dsp:sp>
    <dsp:sp modelId="{07588DC2-189D-4A7E-BA2E-618C44D98F06}">
      <dsp:nvSpPr>
        <dsp:cNvPr id="0" name=""/>
        <dsp:cNvSpPr/>
      </dsp:nvSpPr>
      <dsp:spPr>
        <a:xfrm>
          <a:off x="0" y="1804500"/>
          <a:ext cx="6061953" cy="795600"/>
        </a:xfrm>
        <a:prstGeom prst="roundRect">
          <a:avLst/>
        </a:prstGeom>
        <a:gradFill rotWithShape="0">
          <a:gsLst>
            <a:gs pos="0">
              <a:schemeClr val="accent3">
                <a:hueOff val="4500106"/>
                <a:satOff val="-6752"/>
                <a:lumOff val="-1098"/>
                <a:alphaOff val="0"/>
                <a:shade val="51000"/>
                <a:satMod val="130000"/>
              </a:schemeClr>
            </a:gs>
            <a:gs pos="80000">
              <a:schemeClr val="accent3">
                <a:hueOff val="4500106"/>
                <a:satOff val="-6752"/>
                <a:lumOff val="-1098"/>
                <a:alphaOff val="0"/>
                <a:shade val="93000"/>
                <a:satMod val="130000"/>
              </a:schemeClr>
            </a:gs>
            <a:gs pos="100000">
              <a:schemeClr val="accent3">
                <a:hueOff val="4500106"/>
                <a:satOff val="-6752"/>
                <a:lumOff val="-1098"/>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Are staff trained to take calls from a call relay operator for hearing-impaired residents?</a:t>
          </a:r>
        </a:p>
      </dsp:txBody>
      <dsp:txXfrm>
        <a:off x="38838" y="1843338"/>
        <a:ext cx="5984277" cy="717924"/>
      </dsp:txXfrm>
    </dsp:sp>
    <dsp:sp modelId="{5EEA823C-CCA3-412A-AA18-197D9301C032}">
      <dsp:nvSpPr>
        <dsp:cNvPr id="0" name=""/>
        <dsp:cNvSpPr/>
      </dsp:nvSpPr>
      <dsp:spPr>
        <a:xfrm>
          <a:off x="0" y="2657700"/>
          <a:ext cx="6061953" cy="795600"/>
        </a:xfrm>
        <a:prstGeom prst="roundRect">
          <a:avLst/>
        </a:prstGeom>
        <a:gradFill rotWithShape="0">
          <a:gsLst>
            <a:gs pos="0">
              <a:schemeClr val="accent3">
                <a:hueOff val="6750158"/>
                <a:satOff val="-10128"/>
                <a:lumOff val="-1647"/>
                <a:alphaOff val="0"/>
                <a:shade val="51000"/>
                <a:satMod val="130000"/>
              </a:schemeClr>
            </a:gs>
            <a:gs pos="80000">
              <a:schemeClr val="accent3">
                <a:hueOff val="6750158"/>
                <a:satOff val="-10128"/>
                <a:lumOff val="-1647"/>
                <a:alphaOff val="0"/>
                <a:shade val="93000"/>
                <a:satMod val="130000"/>
              </a:schemeClr>
            </a:gs>
            <a:gs pos="100000">
              <a:schemeClr val="accent3">
                <a:hueOff val="6750158"/>
                <a:satOff val="-10128"/>
                <a:lumOff val="-1647"/>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Do you have an appointment line with a TTY line?</a:t>
          </a:r>
        </a:p>
      </dsp:txBody>
      <dsp:txXfrm>
        <a:off x="38838" y="2696538"/>
        <a:ext cx="5984277" cy="717924"/>
      </dsp:txXfrm>
    </dsp:sp>
    <dsp:sp modelId="{66259CDD-AC15-4444-89B8-A4C2F3467FA1}">
      <dsp:nvSpPr>
        <dsp:cNvPr id="0" name=""/>
        <dsp:cNvSpPr/>
      </dsp:nvSpPr>
      <dsp:spPr>
        <a:xfrm>
          <a:off x="0" y="3510900"/>
          <a:ext cx="6061953" cy="795600"/>
        </a:xfrm>
        <a:prstGeom prst="roundRect">
          <a:avLst/>
        </a:prstGeom>
        <a:gradFill rotWithShape="0">
          <a:gsLst>
            <a:gs pos="0">
              <a:schemeClr val="accent3">
                <a:hueOff val="9000211"/>
                <a:satOff val="-13504"/>
                <a:lumOff val="-2196"/>
                <a:alphaOff val="0"/>
                <a:shade val="51000"/>
                <a:satMod val="130000"/>
              </a:schemeClr>
            </a:gs>
            <a:gs pos="80000">
              <a:schemeClr val="accent3">
                <a:hueOff val="9000211"/>
                <a:satOff val="-13504"/>
                <a:lumOff val="-2196"/>
                <a:alphaOff val="0"/>
                <a:shade val="93000"/>
                <a:satMod val="130000"/>
              </a:schemeClr>
            </a:gs>
            <a:gs pos="100000">
              <a:schemeClr val="accent3">
                <a:hueOff val="9000211"/>
                <a:satOff val="-13504"/>
                <a:lumOff val="-2196"/>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How do you make people of different ethnicities, gender, age, </a:t>
          </a:r>
          <a:r>
            <a:rPr lang="en-US" sz="2000" i="1" kern="1200" dirty="0"/>
            <a:t>etc.</a:t>
          </a:r>
          <a:r>
            <a:rPr lang="en-US" sz="2000" kern="1200" dirty="0"/>
            <a:t> comfortable in your setting?</a:t>
          </a:r>
        </a:p>
      </dsp:txBody>
      <dsp:txXfrm>
        <a:off x="38838" y="3549738"/>
        <a:ext cx="5984277" cy="717924"/>
      </dsp:txXfrm>
    </dsp:sp>
    <dsp:sp modelId="{1827D770-41A4-4564-B886-93E0ACE12FBB}">
      <dsp:nvSpPr>
        <dsp:cNvPr id="0" name=""/>
        <dsp:cNvSpPr/>
      </dsp:nvSpPr>
      <dsp:spPr>
        <a:xfrm>
          <a:off x="0" y="4364100"/>
          <a:ext cx="6061953" cy="795600"/>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Are all departments trained in cultural competence?</a:t>
          </a:r>
        </a:p>
      </dsp:txBody>
      <dsp:txXfrm>
        <a:off x="38838" y="4402938"/>
        <a:ext cx="5984277" cy="717924"/>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dirty="0"/>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dirty="0"/>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  </a:t>
            </a:r>
            <a:r>
              <a:rPr lang="en-US" dirty="0"/>
              <a:t>As attendees enter the room, this slide should be on the screen.  Be certain each person signs the attendance sheet or uses whatever facility method tracks their attendance at in-services.  Introduce yourself and the topic of competency as it relates to the identification, intervention, communication, and documentation of cultural competence </a:t>
            </a:r>
          </a:p>
          <a:p>
            <a:pPr marL="171450" indent="-171450">
              <a:buFont typeface="Wingdings" panose="05000000000000000000" pitchFamily="2" charset="2"/>
              <a:buChar char="v"/>
            </a:pPr>
            <a:endParaRPr lang="en-US" i="1" dirty="0"/>
          </a:p>
          <a:p>
            <a:pPr marL="171450" indent="-171450">
              <a:buFont typeface="Wingdings" panose="05000000000000000000" pitchFamily="2" charset="2"/>
              <a:buChar char="v"/>
            </a:pPr>
            <a:r>
              <a:rPr lang="en-US" i="1" dirty="0"/>
              <a:t>NOTE TO SPEAKER:  </a:t>
            </a:r>
            <a:r>
              <a:rPr lang="en-US" dirty="0"/>
              <a:t>Whenever you see the symbol to the left in the speaker’s notes, please read the associated instructions.  </a:t>
            </a:r>
            <a:r>
              <a:rPr lang="en-US" b="1" u="sng" dirty="0"/>
              <a:t>Whenever you see bold and underlined content in the speaker’s notes, please emphasize this information to the attendees.  You could subtly hint that it may be on the test.</a:t>
            </a:r>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dirty="0"/>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3 primary skill areas all staff need to focus on for Cultural Competence:</a:t>
            </a:r>
          </a:p>
          <a:p>
            <a:endParaRPr lang="en-US" dirty="0"/>
          </a:p>
          <a:p>
            <a:r>
              <a:rPr lang="en-US" dirty="0"/>
              <a:t>1.) Knowledge of the cultures and associate customs and beliefs of the residents who reside in our facility.</a:t>
            </a:r>
          </a:p>
          <a:p>
            <a:endParaRPr lang="en-US" dirty="0"/>
          </a:p>
          <a:p>
            <a:r>
              <a:rPr lang="en-US" dirty="0"/>
              <a:t>2.)  Our verbal and non-verbal communication must be clear, concise, and respectful at all times.</a:t>
            </a:r>
          </a:p>
          <a:p>
            <a:endParaRPr lang="en-US" dirty="0"/>
          </a:p>
          <a:p>
            <a:r>
              <a:rPr lang="en-US" dirty="0"/>
              <a:t>3.) We need to know how to address language differences.</a:t>
            </a:r>
          </a:p>
        </p:txBody>
      </p:sp>
      <p:sp>
        <p:nvSpPr>
          <p:cNvPr id="4" name="Slide Number Placeholder 3"/>
          <p:cNvSpPr>
            <a:spLocks noGrp="1"/>
          </p:cNvSpPr>
          <p:nvPr>
            <p:ph type="sldNum" sz="quarter" idx="5"/>
          </p:nvPr>
        </p:nvSpPr>
        <p:spPr/>
        <p:txBody>
          <a:bodyPr/>
          <a:lstStyle/>
          <a:p>
            <a:fld id="{2E73CC82-D624-474A-90E2-53F97E8C5EB6}" type="slidenum">
              <a:rPr lang="en-US" smtClean="0"/>
              <a:t>10</a:t>
            </a:fld>
            <a:endParaRPr lang="en-US" dirty="0"/>
          </a:p>
        </p:txBody>
      </p:sp>
    </p:spTree>
    <p:extLst>
      <p:ext uri="{BB962C8B-B14F-4D97-AF65-F5344CB8AC3E}">
        <p14:creationId xmlns:p14="http://schemas.microsoft.com/office/powerpoint/2010/main" val="89486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it means to have cultural competence</a:t>
            </a:r>
          </a:p>
        </p:txBody>
      </p:sp>
      <p:sp>
        <p:nvSpPr>
          <p:cNvPr id="4" name="Slide Number Placeholder 3"/>
          <p:cNvSpPr>
            <a:spLocks noGrp="1"/>
          </p:cNvSpPr>
          <p:nvPr>
            <p:ph type="sldNum" sz="quarter" idx="5"/>
          </p:nvPr>
        </p:nvSpPr>
        <p:spPr/>
        <p:txBody>
          <a:bodyPr/>
          <a:lstStyle/>
          <a:p>
            <a:fld id="{0B519668-2D38-4AD2-8505-4E917AFED49D}" type="slidenum">
              <a:rPr lang="en-US" smtClean="0"/>
              <a:t>11</a:t>
            </a:fld>
            <a:endParaRPr lang="en-US"/>
          </a:p>
        </p:txBody>
      </p:sp>
    </p:spTree>
    <p:extLst>
      <p:ext uri="{BB962C8B-B14F-4D97-AF65-F5344CB8AC3E}">
        <p14:creationId xmlns:p14="http://schemas.microsoft.com/office/powerpoint/2010/main" val="708479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you increase your cultural competence </a:t>
            </a:r>
          </a:p>
          <a:p>
            <a:r>
              <a:rPr lang="en-US" dirty="0"/>
              <a:t>Talk and discuss </a:t>
            </a:r>
          </a:p>
        </p:txBody>
      </p:sp>
      <p:sp>
        <p:nvSpPr>
          <p:cNvPr id="4" name="Slide Number Placeholder 3"/>
          <p:cNvSpPr>
            <a:spLocks noGrp="1"/>
          </p:cNvSpPr>
          <p:nvPr>
            <p:ph type="sldNum" sz="quarter" idx="5"/>
          </p:nvPr>
        </p:nvSpPr>
        <p:spPr/>
        <p:txBody>
          <a:bodyPr/>
          <a:lstStyle/>
          <a:p>
            <a:fld id="{0B519668-2D38-4AD2-8505-4E917AFED49D}" type="slidenum">
              <a:rPr lang="en-US" smtClean="0"/>
              <a:t>12</a:t>
            </a:fld>
            <a:endParaRPr lang="en-US"/>
          </a:p>
        </p:txBody>
      </p:sp>
    </p:spTree>
    <p:extLst>
      <p:ext uri="{BB962C8B-B14F-4D97-AF65-F5344CB8AC3E}">
        <p14:creationId xmlns:p14="http://schemas.microsoft.com/office/powerpoint/2010/main" val="2767104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B519668-2D38-4AD2-8505-4E917AFED49D}" type="slidenum">
              <a:rPr lang="en-US" smtClean="0"/>
              <a:t>13</a:t>
            </a:fld>
            <a:endParaRPr lang="en-US"/>
          </a:p>
        </p:txBody>
      </p:sp>
    </p:spTree>
    <p:extLst>
      <p:ext uri="{BB962C8B-B14F-4D97-AF65-F5344CB8AC3E}">
        <p14:creationId xmlns:p14="http://schemas.microsoft.com/office/powerpoint/2010/main" val="488558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MDS 3.0 is an assessment completed at the time of admission and discharge and other times throughout a resident’s stay.  Section A of the MDS 3.0 addresses demographic information about the facility and the individual resident.  Item A1000 asks the resident or resident representative/family to identify race and ethnic backgrounds.  More than one can be selected among American Indian or Alaska Native, Asian, Black or African American, Hispanic or Latino, Native Hawaiian or Other Pacific Islander, and White.  Item A110 asks if the resident needs or wants an interpreter to communicate with a doctor or health care staff.  If the response is “Yes,” the preferred language is identified as well.  Data such as this is gathered for every resident at the facility and analyzed for patterns and trends.  Additional assessments give us further social history information.</a:t>
            </a:r>
          </a:p>
          <a:p>
            <a:endParaRPr lang="en-US" dirty="0"/>
          </a:p>
          <a:p>
            <a:r>
              <a:rPr lang="en-US" dirty="0"/>
              <a:t>The Facility-Wide Resource Assessment is “F Tag” F838.  The Administrator and Department Heads gather lots of data from the MDS assessments, the staffing sheets, the census, the pharmacy, </a:t>
            </a:r>
            <a:r>
              <a:rPr lang="en-US" i="1" dirty="0"/>
              <a:t>etc</a:t>
            </a:r>
            <a:r>
              <a:rPr lang="en-US" dirty="0"/>
              <a:t>.  By analyzing all that data, they determine what resources the facility has and what resources the facility needs to continue to care for the numbers and types of residents it currently has and/or for different numbers and types of residents in the future.</a:t>
            </a:r>
          </a:p>
          <a:p>
            <a:endParaRPr lang="en-US" dirty="0"/>
          </a:p>
          <a:p>
            <a:r>
              <a:rPr lang="en-US" b="1" u="sng" dirty="0"/>
              <a:t>The Facility-Wide Resource Assessment helps facility leaders plan not only for sufficient nursing staff but also for competent nursing staff.</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14</a:t>
            </a:fld>
            <a:endParaRPr lang="en-US" dirty="0"/>
          </a:p>
        </p:txBody>
      </p:sp>
    </p:spTree>
    <p:extLst>
      <p:ext uri="{BB962C8B-B14F-4D97-AF65-F5344CB8AC3E}">
        <p14:creationId xmlns:p14="http://schemas.microsoft.com/office/powerpoint/2010/main" val="1021082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Discuss facility-specific information here.</a:t>
            </a:r>
            <a:endParaRPr lang="en-US" i="1" dirty="0"/>
          </a:p>
        </p:txBody>
      </p:sp>
      <p:sp>
        <p:nvSpPr>
          <p:cNvPr id="4" name="Slide Number Placeholder 3"/>
          <p:cNvSpPr>
            <a:spLocks noGrp="1"/>
          </p:cNvSpPr>
          <p:nvPr>
            <p:ph type="sldNum" sz="quarter" idx="5"/>
          </p:nvPr>
        </p:nvSpPr>
        <p:spPr/>
        <p:txBody>
          <a:bodyPr/>
          <a:lstStyle/>
          <a:p>
            <a:fld id="{2E73CC82-D624-474A-90E2-53F97E8C5EB6}" type="slidenum">
              <a:rPr lang="en-US" smtClean="0"/>
              <a:t>15</a:t>
            </a:fld>
            <a:endParaRPr lang="en-US" dirty="0"/>
          </a:p>
        </p:txBody>
      </p:sp>
    </p:spTree>
    <p:extLst>
      <p:ext uri="{BB962C8B-B14F-4D97-AF65-F5344CB8AC3E}">
        <p14:creationId xmlns:p14="http://schemas.microsoft.com/office/powerpoint/2010/main" val="486625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p:txBody>
      </p:sp>
      <p:sp>
        <p:nvSpPr>
          <p:cNvPr id="4" name="Slide Number Placeholder 3"/>
          <p:cNvSpPr>
            <a:spLocks noGrp="1"/>
          </p:cNvSpPr>
          <p:nvPr>
            <p:ph type="sldNum" sz="quarter" idx="5"/>
          </p:nvPr>
        </p:nvSpPr>
        <p:spPr/>
        <p:txBody>
          <a:bodyPr/>
          <a:lstStyle/>
          <a:p>
            <a:fld id="{2E73CC82-D624-474A-90E2-53F97E8C5EB6}" type="slidenum">
              <a:rPr lang="en-US" smtClean="0"/>
              <a:t>16</a:t>
            </a:fld>
            <a:endParaRPr lang="en-US" dirty="0"/>
          </a:p>
        </p:txBody>
      </p:sp>
    </p:spTree>
    <p:extLst>
      <p:ext uri="{BB962C8B-B14F-4D97-AF65-F5344CB8AC3E}">
        <p14:creationId xmlns:p14="http://schemas.microsoft.com/office/powerpoint/2010/main" val="1364727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17</a:t>
            </a:fld>
            <a:endParaRPr lang="en-US" dirty="0"/>
          </a:p>
        </p:txBody>
      </p:sp>
    </p:spTree>
    <p:extLst>
      <p:ext uri="{BB962C8B-B14F-4D97-AF65-F5344CB8AC3E}">
        <p14:creationId xmlns:p14="http://schemas.microsoft.com/office/powerpoint/2010/main" val="4013827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 and discuss with group</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18</a:t>
            </a:fld>
            <a:endParaRPr lang="en-US" dirty="0"/>
          </a:p>
        </p:txBody>
      </p:sp>
    </p:spTree>
    <p:extLst>
      <p:ext uri="{BB962C8B-B14F-4D97-AF65-F5344CB8AC3E}">
        <p14:creationId xmlns:p14="http://schemas.microsoft.com/office/powerpoint/2010/main" val="5093579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19</a:t>
            </a:fld>
            <a:endParaRPr lang="en-US" dirty="0"/>
          </a:p>
        </p:txBody>
      </p:sp>
    </p:spTree>
    <p:extLst>
      <p:ext uri="{BB962C8B-B14F-4D97-AF65-F5344CB8AC3E}">
        <p14:creationId xmlns:p14="http://schemas.microsoft.com/office/powerpoint/2010/main" val="2247635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Today’s in-service has 3 objectives:</a:t>
            </a:r>
          </a:p>
          <a:p>
            <a:endParaRPr lang="en-US" dirty="0"/>
          </a:p>
          <a:p>
            <a:r>
              <a:rPr lang="en-US" dirty="0"/>
              <a:t>1.) Define Cultural Competence and describe why it is important in the healthcare field.</a:t>
            </a:r>
          </a:p>
          <a:p>
            <a:endParaRPr lang="en-US" dirty="0"/>
          </a:p>
          <a:p>
            <a:r>
              <a:rPr lang="en-US" dirty="0"/>
              <a:t>Cultural competence is one of the competencies required by F726. You hear about “F tags” when surveyors find deficiencies.  “F tags” or “Federal tags” are numbers assigned to the regulations a skilled nursing facility like this one must follow in order to participate in the Medicare and Medicaid programs.  The facility has signed a contract with The Centers for Medicare and 	Medicaid Services (CMS) agreeing to follow the regulations and to allow surveyors to inspect the facility for compliance.  When the facility is in substantial compliance, CMS contractors pay for the care the residents receive.</a:t>
            </a:r>
          </a:p>
          <a:p>
            <a:endParaRPr lang="en-US" dirty="0"/>
          </a:p>
          <a:p>
            <a:r>
              <a:rPr lang="en-US" dirty="0"/>
              <a:t>2.) Discuss policies, procedures, and practices associated with Cultural Competence.</a:t>
            </a:r>
          </a:p>
          <a:p>
            <a:endParaRPr lang="en-US" dirty="0"/>
          </a:p>
          <a:p>
            <a:r>
              <a:rPr lang="en-US" dirty="0"/>
              <a:t>Facility staff should be aware of each resident’s language and communication preferences as well as their self-identified races and ethnicities.  This facility has policies and procedures to ensure best practices when it comes to personalizing care and respecting their culture.</a:t>
            </a:r>
          </a:p>
          <a:p>
            <a:endParaRPr lang="en-US" dirty="0"/>
          </a:p>
          <a:p>
            <a:r>
              <a:rPr lang="en-US" dirty="0"/>
              <a:t>3.) Discuss the importance of documentation regarding Cultural competence.</a:t>
            </a:r>
          </a:p>
          <a:p>
            <a:endParaRPr lang="en-US" dirty="0"/>
          </a:p>
          <a:p>
            <a:r>
              <a:rPr lang="en-US" dirty="0"/>
              <a:t>Have you heard the phrase, </a:t>
            </a:r>
            <a:r>
              <a:rPr lang="en-US" b="1" u="sng" dirty="0"/>
              <a:t>“If it isn’t documented, it didn’t happen</a:t>
            </a:r>
            <a:r>
              <a:rPr lang="en-US" dirty="0"/>
              <a:t>”?  	Paper or electronic health record documentation is a vital part of our job roles.  The documentation needs to be accurate and timely.  Don’t take this for granted.  Our assessments and care plans need to respectful and accurate.</a:t>
            </a:r>
          </a:p>
          <a:p>
            <a:endParaRPr lang="en-US" dirty="0"/>
          </a:p>
          <a:p>
            <a:endParaRPr lang="en-US" dirty="0"/>
          </a:p>
          <a:p>
            <a:r>
              <a:rPr lang="en-US" dirty="0"/>
              <a:t> </a:t>
            </a:r>
          </a:p>
          <a:p>
            <a:r>
              <a:rPr lang="en-US" dirty="0"/>
              <a:t>w </a:t>
            </a:r>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dirty="0"/>
          </a:p>
        </p:txBody>
      </p:sp>
    </p:spTree>
    <p:extLst>
      <p:ext uri="{BB962C8B-B14F-4D97-AF65-F5344CB8AC3E}">
        <p14:creationId xmlns:p14="http://schemas.microsoft.com/office/powerpoint/2010/main" val="2439253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Multilingual staff members – nursing, social services, physicians and physician extenders</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20</a:t>
            </a:fld>
            <a:endParaRPr lang="en-US" dirty="0"/>
          </a:p>
        </p:txBody>
      </p:sp>
    </p:spTree>
    <p:extLst>
      <p:ext uri="{BB962C8B-B14F-4D97-AF65-F5344CB8AC3E}">
        <p14:creationId xmlns:p14="http://schemas.microsoft.com/office/powerpoint/2010/main" val="39866384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 and discussion</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21</a:t>
            </a:fld>
            <a:endParaRPr lang="en-US" dirty="0"/>
          </a:p>
        </p:txBody>
      </p:sp>
    </p:spTree>
    <p:extLst>
      <p:ext uri="{BB962C8B-B14F-4D97-AF65-F5344CB8AC3E}">
        <p14:creationId xmlns:p14="http://schemas.microsoft.com/office/powerpoint/2010/main" val="3600936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22</a:t>
            </a:fld>
            <a:endParaRPr lang="en-US" dirty="0"/>
          </a:p>
        </p:txBody>
      </p:sp>
    </p:spTree>
    <p:extLst>
      <p:ext uri="{BB962C8B-B14F-4D97-AF65-F5344CB8AC3E}">
        <p14:creationId xmlns:p14="http://schemas.microsoft.com/office/powerpoint/2010/main" val="29011395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type of person do think of when you hear the following descriptions?</a:t>
            </a:r>
          </a:p>
          <a:p>
            <a:endParaRPr lang="en-US" dirty="0"/>
          </a:p>
          <a:p>
            <a:r>
              <a:rPr lang="en-US" dirty="0"/>
              <a:t>When we initially hear the profile of a resident, we make associations and assumptions based on our past experiences.  We have a perception of the person before we ever meet them.</a:t>
            </a:r>
          </a:p>
          <a:p>
            <a:endParaRPr lang="en-US" dirty="0"/>
          </a:p>
          <a:p>
            <a:r>
              <a:rPr lang="en-US" dirty="0"/>
              <a:t>The residents can make the same associations when they meet their caregivers.</a:t>
            </a:r>
          </a:p>
        </p:txBody>
      </p:sp>
      <p:sp>
        <p:nvSpPr>
          <p:cNvPr id="4" name="Slide Number Placeholder 3"/>
          <p:cNvSpPr>
            <a:spLocks noGrp="1"/>
          </p:cNvSpPr>
          <p:nvPr>
            <p:ph type="sldNum" sz="quarter" idx="5"/>
          </p:nvPr>
        </p:nvSpPr>
        <p:spPr/>
        <p:txBody>
          <a:bodyPr/>
          <a:lstStyle/>
          <a:p>
            <a:fld id="{2E73CC82-D624-474A-90E2-53F97E8C5EB6}" type="slidenum">
              <a:rPr lang="en-US" smtClean="0"/>
              <a:t>23</a:t>
            </a:fld>
            <a:endParaRPr lang="en-US" dirty="0"/>
          </a:p>
        </p:txBody>
      </p:sp>
    </p:spTree>
    <p:extLst>
      <p:ext uri="{BB962C8B-B14F-4D97-AF65-F5344CB8AC3E}">
        <p14:creationId xmlns:p14="http://schemas.microsoft.com/office/powerpoint/2010/main" val="33794300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How would you feel in this situation?</a:t>
            </a:r>
          </a:p>
          <a:p>
            <a:endParaRPr lang="en-US" dirty="0"/>
          </a:p>
          <a:p>
            <a:r>
              <a:rPr lang="en-US" dirty="0"/>
              <a:t>You're traveling alone to your best friend's wedding in a foreign country. As your plane crosses the mountains of another continent, you experience an extreme health event and lose consciousness. You wake up and find yourself alone in a hospital ward, surrounded by strangers dressed in starched white clothes who speak in an unknown language and exhibit peculiar gestures and expressions.</a:t>
            </a:r>
          </a:p>
          <a:p>
            <a:endParaRPr lang="en-US" dirty="0"/>
          </a:p>
          <a:p>
            <a:r>
              <a:rPr lang="en-US" dirty="0"/>
              <a:t>Besides experiencing the worst pain of your life, you're terrified because you don't know what's happening to you and why. Two people with tall white hats approach you, tell you something you don't understand, transfer you to a stretcher, and whisk you out of the large ward and into a dark hallway. Looking down, you see you have an indwelling urinary catheter and your abdomen has been prepped with povidone-iodine solution. A metal boardlike apparatus that you've never seen before is next to you.</a:t>
            </a:r>
          </a:p>
          <a:p>
            <a:endParaRPr lang="en-US" dirty="0"/>
          </a:p>
          <a:p>
            <a:r>
              <a:rPr lang="en-US" dirty="0"/>
              <a:t>You cry out for support, begging someone to help you understand what's happening. “Please, please, won't someone try to understand me?” The two people wheeling your stretcher look at each other in bewilderment.</a:t>
            </a:r>
          </a:p>
          <a:p>
            <a:endParaRPr lang="en-US" dirty="0"/>
          </a:p>
          <a:p>
            <a:r>
              <a:rPr lang="en-US" dirty="0"/>
              <a:t>What would you want and need in this scenario? </a:t>
            </a:r>
          </a:p>
          <a:p>
            <a:endParaRPr lang="en-US" dirty="0"/>
          </a:p>
          <a:p>
            <a:r>
              <a:rPr lang="en-US" dirty="0"/>
              <a:t>Contemplating what it would be like to be transported to such a strange and frightening place gives us insight into what our patients may be thinking and feeling as we, their direct caregivers, care for them and their families. Even if they speak English, our culturally unique residents and their families may be unfamiliar with our expectations, colloquial language (including figures of speech and idioms), and healthcare and nursing cultures. Frightened and confused, our residents want, need, and deserve culturally competent nursing care. </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24</a:t>
            </a:fld>
            <a:endParaRPr lang="en-US" dirty="0"/>
          </a:p>
        </p:txBody>
      </p:sp>
    </p:spTree>
    <p:extLst>
      <p:ext uri="{BB962C8B-B14F-4D97-AF65-F5344CB8AC3E}">
        <p14:creationId xmlns:p14="http://schemas.microsoft.com/office/powerpoint/2010/main" val="2483658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a:t>
            </a:r>
            <a:r>
              <a:rPr lang="en-US" dirty="0"/>
              <a:t>: Read the slide.</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25</a:t>
            </a:fld>
            <a:endParaRPr lang="en-US" dirty="0"/>
          </a:p>
        </p:txBody>
      </p:sp>
    </p:spTree>
    <p:extLst>
      <p:ext uri="{BB962C8B-B14F-4D97-AF65-F5344CB8AC3E}">
        <p14:creationId xmlns:p14="http://schemas.microsoft.com/office/powerpoint/2010/main" val="25999228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a:t>
            </a:r>
          </a:p>
        </p:txBody>
      </p:sp>
      <p:sp>
        <p:nvSpPr>
          <p:cNvPr id="4" name="Slide Number Placeholder 3"/>
          <p:cNvSpPr>
            <a:spLocks noGrp="1"/>
          </p:cNvSpPr>
          <p:nvPr>
            <p:ph type="sldNum" sz="quarter" idx="5"/>
          </p:nvPr>
        </p:nvSpPr>
        <p:spPr/>
        <p:txBody>
          <a:bodyPr/>
          <a:lstStyle/>
          <a:p>
            <a:fld id="{62583AE9-5228-4641-AE46-DAC04049BDD6}" type="slidenum">
              <a:rPr lang="en-US" smtClean="0"/>
              <a:pPr/>
              <a:t>26</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2583AE9-5228-4641-AE46-DAC04049BDD6}" type="slidenum">
              <a:rPr lang="en-US" smtClean="0"/>
              <a:pPr/>
              <a:t>29</a:t>
            </a:fld>
            <a:endParaRPr lang="en-US" dirty="0"/>
          </a:p>
        </p:txBody>
      </p:sp>
    </p:spTree>
    <p:extLst>
      <p:ext uri="{BB962C8B-B14F-4D97-AF65-F5344CB8AC3E}">
        <p14:creationId xmlns:p14="http://schemas.microsoft.com/office/powerpoint/2010/main" val="9253325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30</a:t>
            </a:fld>
            <a:endParaRPr lang="en-US" dirty="0"/>
          </a:p>
        </p:txBody>
      </p:sp>
    </p:spTree>
    <p:extLst>
      <p:ext uri="{BB962C8B-B14F-4D97-AF65-F5344CB8AC3E}">
        <p14:creationId xmlns:p14="http://schemas.microsoft.com/office/powerpoint/2010/main" val="323909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nursing home regulations, cultural competency is a mandatory competency for all staff.  In our industry we work with all persons, regardless of their cultural identity  </a:t>
            </a:r>
            <a:endParaRPr lang="en-US" baseline="0" dirty="0"/>
          </a:p>
          <a:p>
            <a:endParaRPr lang="en-US" dirty="0"/>
          </a:p>
        </p:txBody>
      </p:sp>
      <p:sp>
        <p:nvSpPr>
          <p:cNvPr id="4" name="Slide Number Placeholder 3"/>
          <p:cNvSpPr>
            <a:spLocks noGrp="1"/>
          </p:cNvSpPr>
          <p:nvPr>
            <p:ph type="sldNum" sz="quarter" idx="5"/>
          </p:nvPr>
        </p:nvSpPr>
        <p:spPr/>
        <p:txBody>
          <a:bodyPr/>
          <a:lstStyle/>
          <a:p>
            <a:fld id="{CE5CE812-7F81-46F3-9D4E-A7C401725EA8}" type="slidenum">
              <a:rPr lang="en-US" smtClean="0"/>
              <a:t>3</a:t>
            </a:fld>
            <a:endParaRPr lang="en-US"/>
          </a:p>
        </p:txBody>
      </p:sp>
    </p:spTree>
    <p:extLst>
      <p:ext uri="{BB962C8B-B14F-4D97-AF65-F5344CB8AC3E}">
        <p14:creationId xmlns:p14="http://schemas.microsoft.com/office/powerpoint/2010/main" val="1116852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can be defined as the body of learned beliefs, traditions, principles, and guides for behavior that are commonly shared among members of a particular group.  Culture serves as a roadmap for both perceiving and interacting with the world.</a:t>
            </a:r>
          </a:p>
          <a:p>
            <a:endParaRPr lang="en-US" dirty="0"/>
          </a:p>
          <a:p>
            <a:r>
              <a:rPr lang="en-US" dirty="0"/>
              <a:t>Culture is a person’s history, their background, their roots.</a:t>
            </a:r>
          </a:p>
        </p:txBody>
      </p:sp>
      <p:sp>
        <p:nvSpPr>
          <p:cNvPr id="4" name="Slide Number Placeholder 3"/>
          <p:cNvSpPr>
            <a:spLocks noGrp="1"/>
          </p:cNvSpPr>
          <p:nvPr>
            <p:ph type="sldNum" sz="quarter" idx="5"/>
          </p:nvPr>
        </p:nvSpPr>
        <p:spPr/>
        <p:txBody>
          <a:bodyPr/>
          <a:lstStyle/>
          <a:p>
            <a:fld id="{2E73CC82-D624-474A-90E2-53F97E8C5EB6}" type="slidenum">
              <a:rPr lang="en-US" smtClean="0"/>
              <a:t>4</a:t>
            </a:fld>
            <a:endParaRPr lang="en-US" dirty="0"/>
          </a:p>
        </p:txBody>
      </p:sp>
    </p:spTree>
    <p:extLst>
      <p:ext uri="{BB962C8B-B14F-4D97-AF65-F5344CB8AC3E}">
        <p14:creationId xmlns:p14="http://schemas.microsoft.com/office/powerpoint/2010/main" val="989833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RiNG</a:t>
            </a:r>
            <a:r>
              <a:rPr lang="en-US" dirty="0"/>
              <a:t> OF CULTURE </a:t>
            </a:r>
            <a:r>
              <a:rPr lang="en-US" dirty="0" err="1"/>
              <a:t>Culture</a:t>
            </a:r>
            <a:r>
              <a:rPr lang="en-US" dirty="0"/>
              <a:t> refers to integrated patterns of human behavior including language, thoughts, actions, customs, beliefs, values and institutions that unite a group of people. We use it to create standards for how we act and behave soc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Disability Medical Condition  - similar to deaf culture, </a:t>
            </a:r>
          </a:p>
          <a:p>
            <a:endParaRPr lang="en-US" dirty="0"/>
          </a:p>
        </p:txBody>
      </p:sp>
      <p:sp>
        <p:nvSpPr>
          <p:cNvPr id="4" name="Slide Number Placeholder 3"/>
          <p:cNvSpPr>
            <a:spLocks noGrp="1"/>
          </p:cNvSpPr>
          <p:nvPr>
            <p:ph type="sldNum" sz="quarter" idx="10"/>
          </p:nvPr>
        </p:nvSpPr>
        <p:spPr/>
        <p:txBody>
          <a:bodyPr/>
          <a:lstStyle/>
          <a:p>
            <a:fld id="{0B519668-2D38-4AD2-8505-4E917AFED49D}" type="slidenum">
              <a:rPr lang="en-US" smtClean="0"/>
              <a:t>5</a:t>
            </a:fld>
            <a:endParaRPr lang="en-US"/>
          </a:p>
        </p:txBody>
      </p:sp>
    </p:spTree>
    <p:extLst>
      <p:ext uri="{BB962C8B-B14F-4D97-AF65-F5344CB8AC3E}">
        <p14:creationId xmlns:p14="http://schemas.microsoft.com/office/powerpoint/2010/main" val="243666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171450" indent="-171450">
              <a:buFont typeface="Wingdings" panose="05000000000000000000" pitchFamily="2" charset="2"/>
              <a:buChar char="v"/>
            </a:pPr>
            <a:r>
              <a:rPr lang="en-US" i="1" dirty="0"/>
              <a:t>NOTE TO SPEAKER</a:t>
            </a:r>
            <a:r>
              <a:rPr lang="en-US" dirty="0"/>
              <a:t>: This  slide has multiple animations that fade in.  Advance to the next item with each numbered item listed below.</a:t>
            </a:r>
          </a:p>
          <a:p>
            <a:endParaRPr lang="en-US" dirty="0"/>
          </a:p>
          <a:p>
            <a:r>
              <a:rPr lang="en-US" dirty="0"/>
              <a:t>Cultural variables include the following:  </a:t>
            </a:r>
          </a:p>
          <a:p>
            <a:endParaRPr lang="en-US" dirty="0"/>
          </a:p>
          <a:p>
            <a:r>
              <a:rPr lang="en-US" dirty="0"/>
              <a:t>1.) </a:t>
            </a:r>
            <a:r>
              <a:rPr lang="en-US" b="1" dirty="0"/>
              <a:t>Ethnicity</a:t>
            </a:r>
            <a:r>
              <a:rPr lang="en-US" dirty="0"/>
              <a:t>:  Think of this as ancestry, such as Italian, Norwegian, Mexican</a:t>
            </a:r>
          </a:p>
          <a:p>
            <a:endParaRPr lang="en-US" dirty="0"/>
          </a:p>
          <a:p>
            <a:r>
              <a:rPr lang="en-US" dirty="0"/>
              <a:t>2.) </a:t>
            </a:r>
            <a:r>
              <a:rPr lang="en-US" b="1" dirty="0"/>
              <a:t>Race</a:t>
            </a:r>
            <a:r>
              <a:rPr lang="en-US" dirty="0"/>
              <a:t>:  Refers to a person’s physical characteristics, such as bone structure and skin, hair, or eye color</a:t>
            </a:r>
          </a:p>
          <a:p>
            <a:endParaRPr lang="en-US" dirty="0"/>
          </a:p>
          <a:p>
            <a:r>
              <a:rPr lang="en-US" dirty="0"/>
              <a:t>3.) </a:t>
            </a:r>
            <a:r>
              <a:rPr lang="en-US" b="1" dirty="0"/>
              <a:t>Gender</a:t>
            </a:r>
            <a:r>
              <a:rPr lang="en-US" dirty="0"/>
              <a:t>:  Let’s discuss “sex” first.  “Sex” refers to the biological differences between males and females, such as the genitalia and genetic differences.  “Gender” is more difficult to define, but it can refer to the role of a male or female in society (gender role) or an individual’s concept of themselves (gender identity).  Chosen names and pronouns are important aspects of dignity and respect.</a:t>
            </a:r>
          </a:p>
          <a:p>
            <a:endParaRPr lang="en-US" dirty="0"/>
          </a:p>
          <a:p>
            <a:r>
              <a:rPr lang="en-US" dirty="0"/>
              <a:t>Sexual orientation – </a:t>
            </a:r>
            <a:r>
              <a:rPr lang="en-US" dirty="0" err="1"/>
              <a:t>ie</a:t>
            </a:r>
            <a:r>
              <a:rPr lang="en-US" dirty="0"/>
              <a:t> LGBT, </a:t>
            </a:r>
          </a:p>
          <a:p>
            <a:endParaRPr lang="en-US" dirty="0"/>
          </a:p>
          <a:p>
            <a:r>
              <a:rPr lang="en-US" dirty="0"/>
              <a:t>4.) </a:t>
            </a:r>
            <a:r>
              <a:rPr lang="en-US" b="1" dirty="0"/>
              <a:t>Spirituality/Religion</a:t>
            </a:r>
            <a:r>
              <a:rPr lang="en-US" dirty="0"/>
              <a:t>:  “Spirituality” is your connection with your soul and God, Creator, source, Higher Power, Nature, or whatever name you call Holy.  “Religion” is a personal or institutionalized system grounded in belief in and reverence for a supernatural power or powers regarded as creator and governor of the universe.</a:t>
            </a:r>
          </a:p>
          <a:p>
            <a:endParaRPr lang="en-US" dirty="0"/>
          </a:p>
          <a:p>
            <a:r>
              <a:rPr lang="en-US" dirty="0"/>
              <a:t>5.) </a:t>
            </a:r>
            <a:r>
              <a:rPr lang="en-US" b="1" dirty="0"/>
              <a:t>History of the culture</a:t>
            </a:r>
            <a:r>
              <a:rPr lang="en-US" dirty="0"/>
              <a:t>:  Think of holocaust survivors, slavery, the Native American/Indian schools</a:t>
            </a:r>
          </a:p>
          <a:p>
            <a:endParaRPr lang="en-US" dirty="0"/>
          </a:p>
          <a:p>
            <a:r>
              <a:rPr lang="en-US" dirty="0"/>
              <a:t>6.) </a:t>
            </a:r>
            <a:r>
              <a:rPr lang="en-US" b="1" dirty="0"/>
              <a:t>Status/Caste</a:t>
            </a:r>
            <a:r>
              <a:rPr lang="en-US" dirty="0"/>
              <a:t>:  “Status” usually refers to a social class based on wealth or income; however, in some cultures, wisdom, charisma, or age are esteemed.  Historically, the “caste” system in India was a closed system whereby your birth limited you to your caste and therefore your occupations, whom  you could marry, etc.</a:t>
            </a:r>
          </a:p>
          <a:p>
            <a:endParaRPr lang="en-US" dirty="0"/>
          </a:p>
          <a:p>
            <a:r>
              <a:rPr lang="en-US" dirty="0"/>
              <a:t>7.) </a:t>
            </a:r>
            <a:r>
              <a:rPr lang="en-US" b="1" dirty="0"/>
              <a:t>Language or dialect</a:t>
            </a:r>
            <a:r>
              <a:rPr lang="en-US" dirty="0"/>
              <a:t>: Communication, both verbal and non-verbal, is a crucial component of cultural identity.  Some residents may have English as a second language and prefer their native or first language.  Regional dialects can sometimes be very confusing.</a:t>
            </a:r>
          </a:p>
          <a:p>
            <a:endParaRPr lang="en-US" dirty="0"/>
          </a:p>
          <a:p>
            <a:r>
              <a:rPr lang="en-US" dirty="0"/>
              <a:t>8.) Two additional cultures to consider are </a:t>
            </a:r>
            <a:r>
              <a:rPr lang="en-US" b="1" dirty="0"/>
              <a:t>age</a:t>
            </a:r>
            <a:r>
              <a:rPr lang="en-US" dirty="0"/>
              <a:t> and </a:t>
            </a:r>
            <a:r>
              <a:rPr lang="en-US" b="1" dirty="0"/>
              <a:t>disabilities</a:t>
            </a:r>
            <a:r>
              <a:rPr lang="en-US" dirty="0"/>
              <a:t>.  Life experiences of residents in their 60s differ from those in their 90s and those is their 30s.  Life experiences for persons who are blind or deaf will differ if the disability has been recent versus lifelong.</a:t>
            </a:r>
          </a:p>
          <a:p>
            <a:endParaRPr lang="en-US" dirty="0"/>
          </a:p>
        </p:txBody>
      </p:sp>
      <p:sp>
        <p:nvSpPr>
          <p:cNvPr id="4" name="Slide Number Placeholder 3"/>
          <p:cNvSpPr>
            <a:spLocks noGrp="1"/>
          </p:cNvSpPr>
          <p:nvPr>
            <p:ph type="sldNum" sz="quarter" idx="5"/>
          </p:nvPr>
        </p:nvSpPr>
        <p:spPr/>
        <p:txBody>
          <a:bodyPr/>
          <a:lstStyle/>
          <a:p>
            <a:fld id="{2E73CC82-D624-474A-90E2-53F97E8C5EB6}" type="slidenum">
              <a:rPr lang="en-US" smtClean="0"/>
              <a:t>6</a:t>
            </a:fld>
            <a:endParaRPr lang="en-US" dirty="0"/>
          </a:p>
        </p:txBody>
      </p:sp>
    </p:spTree>
    <p:extLst>
      <p:ext uri="{BB962C8B-B14F-4D97-AF65-F5344CB8AC3E}">
        <p14:creationId xmlns:p14="http://schemas.microsoft.com/office/powerpoint/2010/main" val="3806316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Culture plays a significant role in health-related behavior – beliefs about what causes disease and illness, what treatments should be used.</a:t>
            </a:r>
          </a:p>
          <a:p>
            <a:endParaRPr lang="en-US" dirty="0"/>
          </a:p>
          <a:p>
            <a:r>
              <a:rPr lang="en-US" dirty="0"/>
              <a:t>As caregivers, we need to be sensitivity to these health beliefs and practices in order to provide high-quality person-centered care.</a:t>
            </a:r>
          </a:p>
        </p:txBody>
      </p:sp>
      <p:sp>
        <p:nvSpPr>
          <p:cNvPr id="4" name="Slide Number Placeholder 3"/>
          <p:cNvSpPr>
            <a:spLocks noGrp="1"/>
          </p:cNvSpPr>
          <p:nvPr>
            <p:ph type="sldNum" sz="quarter" idx="5"/>
          </p:nvPr>
        </p:nvSpPr>
        <p:spPr/>
        <p:txBody>
          <a:bodyPr/>
          <a:lstStyle/>
          <a:p>
            <a:fld id="{2E73CC82-D624-474A-90E2-53F97E8C5EB6}" type="slidenum">
              <a:rPr lang="en-US" smtClean="0"/>
              <a:t>7</a:t>
            </a:fld>
            <a:endParaRPr lang="en-US" dirty="0"/>
          </a:p>
        </p:txBody>
      </p:sp>
    </p:spTree>
    <p:extLst>
      <p:ext uri="{BB962C8B-B14F-4D97-AF65-F5344CB8AC3E}">
        <p14:creationId xmlns:p14="http://schemas.microsoft.com/office/powerpoint/2010/main" val="488670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different aspects of culture in health care – coming from varying positions, roles,  different views and beliefs of individuals trying to care for one person </a:t>
            </a:r>
          </a:p>
        </p:txBody>
      </p:sp>
      <p:sp>
        <p:nvSpPr>
          <p:cNvPr id="4" name="Slide Number Placeholder 3"/>
          <p:cNvSpPr>
            <a:spLocks noGrp="1"/>
          </p:cNvSpPr>
          <p:nvPr>
            <p:ph type="sldNum" sz="quarter" idx="5"/>
          </p:nvPr>
        </p:nvSpPr>
        <p:spPr/>
        <p:txBody>
          <a:bodyPr/>
          <a:lstStyle/>
          <a:p>
            <a:fld id="{0B519668-2D38-4AD2-8505-4E917AFED49D}" type="slidenum">
              <a:rPr lang="en-US" smtClean="0"/>
              <a:t>8</a:t>
            </a:fld>
            <a:endParaRPr lang="en-US"/>
          </a:p>
        </p:txBody>
      </p:sp>
    </p:spTree>
    <p:extLst>
      <p:ext uri="{BB962C8B-B14F-4D97-AF65-F5344CB8AC3E}">
        <p14:creationId xmlns:p14="http://schemas.microsoft.com/office/powerpoint/2010/main" val="3029685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Cultural Competence?  What does it look like?  A definition adapted from  The National Quality Forum states Cultural Competence is “the ongoing capacity of healthcare systems, organizations, professionals, and staff to provide diverse resident populations high-quality care that is safe, resident-centered, evidenced-based, and equitable.”</a:t>
            </a:r>
          </a:p>
          <a:p>
            <a:endParaRPr lang="en-US" dirty="0"/>
          </a:p>
          <a:p>
            <a:r>
              <a:rPr lang="en-US" dirty="0"/>
              <a:t>“Equitable” means fair and impartial; so caregivers provide care regardless of a resident’s culture.  As a matter of fact, caregivers will adjust care practices to take into consideration cultural preferences to provide safe, person-centered, and evidence-based care.</a:t>
            </a:r>
          </a:p>
        </p:txBody>
      </p:sp>
      <p:sp>
        <p:nvSpPr>
          <p:cNvPr id="4" name="Slide Number Placeholder 3"/>
          <p:cNvSpPr>
            <a:spLocks noGrp="1"/>
          </p:cNvSpPr>
          <p:nvPr>
            <p:ph type="sldNum" sz="quarter" idx="5"/>
          </p:nvPr>
        </p:nvSpPr>
        <p:spPr/>
        <p:txBody>
          <a:bodyPr/>
          <a:lstStyle/>
          <a:p>
            <a:fld id="{2E73CC82-D624-474A-90E2-53F97E8C5EB6}" type="slidenum">
              <a:rPr lang="en-US" smtClean="0"/>
              <a:t>9</a:t>
            </a:fld>
            <a:endParaRPr lang="en-US" dirty="0"/>
          </a:p>
        </p:txBody>
      </p:sp>
    </p:spTree>
    <p:extLst>
      <p:ext uri="{BB962C8B-B14F-4D97-AF65-F5344CB8AC3E}">
        <p14:creationId xmlns:p14="http://schemas.microsoft.com/office/powerpoint/2010/main" val="26069226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dirty="0">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dirty="0">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dirty="0">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dirty="0">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dirty="0">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www.mdedge.com/psychiatry/article/59732/7-ways-improve-cultural-competenc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hrq.gov/professionals/quality-patient-safety/quality-resources/tools/literacy-toolkit/healthlittoolkit2-tool10.html"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ahrq.gov/professionals/quality-patient-safety/quality-resources/tools/literacy-toolkit/healthlittoolkit2-tool10.html" TargetMode="External"/><Relationship Id="rId2" Type="http://schemas.openxmlformats.org/officeDocument/2006/relationships/hyperlink" Target="https://www.cms.gov/Medicare/Quality-Initiatives-Patient-Assessment-Instruments/NursingHomeQualityInits/MDS30RAIManual.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s://www.thinkculturalhealth.hhs.gov/pdfs/EnhancedCLASStandardsBlueprint.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cms.gov/Regulations-and-Guidance/Guidance/Manuals/downloads/som107ap_pp_guidelines_ltcf.pdf"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fontScale="90000"/>
          </a:bodyPr>
          <a:lstStyle/>
          <a:p>
            <a:r>
              <a:rPr lang="en-US" b="1" dirty="0">
                <a:solidFill>
                  <a:schemeClr val="bg1"/>
                </a:solidFill>
              </a:rPr>
              <a:t>Importance of Cultural Competence In Healthcare </a:t>
            </a:r>
          </a:p>
        </p:txBody>
      </p:sp>
      <p:sp>
        <p:nvSpPr>
          <p:cNvPr id="2" name="Subtitle 1"/>
          <p:cNvSpPr>
            <a:spLocks noGrp="1"/>
          </p:cNvSpPr>
          <p:nvPr>
            <p:ph type="subTitle" idx="1"/>
          </p:nvPr>
        </p:nvSpPr>
        <p:spPr>
          <a:xfrm>
            <a:off x="1371600" y="2971800"/>
            <a:ext cx="6400800" cy="914400"/>
          </a:xfrm>
        </p:spPr>
        <p:txBody>
          <a:bodyPr/>
          <a:lstStyle/>
          <a:p>
            <a:r>
              <a:rPr lang="en-US" dirty="0">
                <a:solidFill>
                  <a:schemeClr val="bg1"/>
                </a:solidFill>
                <a:latin typeface="+mj-lt"/>
              </a:rPr>
              <a:t>Staff Competency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3B51A-5BFF-4707-9BD4-D0112D61549D}"/>
              </a:ext>
            </a:extLst>
          </p:cNvPr>
          <p:cNvSpPr>
            <a:spLocks noGrp="1"/>
          </p:cNvSpPr>
          <p:nvPr>
            <p:ph type="title"/>
          </p:nvPr>
        </p:nvSpPr>
        <p:spPr>
          <a:xfrm>
            <a:off x="393192" y="4432554"/>
            <a:ext cx="4945642" cy="1218908"/>
          </a:xfrm>
        </p:spPr>
        <p:txBody>
          <a:bodyPr>
            <a:normAutofit fontScale="90000"/>
          </a:bodyPr>
          <a:lstStyle/>
          <a:p>
            <a:pPr algn="r"/>
            <a:r>
              <a:rPr lang="en-US" dirty="0"/>
              <a:t>Cultural Competence Skill Areas</a:t>
            </a:r>
          </a:p>
        </p:txBody>
      </p:sp>
      <p:pic>
        <p:nvPicPr>
          <p:cNvPr id="5" name="Picture 4" descr="A person in a blue shirt&#10;&#10;Description automatically generated">
            <a:extLst>
              <a:ext uri="{FF2B5EF4-FFF2-40B4-BE49-F238E27FC236}">
                <a16:creationId xmlns:a16="http://schemas.microsoft.com/office/drawing/2014/main" id="{89A122E1-82F1-48B1-BA15-8AC08B674AF2}"/>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2822"/>
          <a:stretch/>
        </p:blipFill>
        <p:spPr>
          <a:xfrm>
            <a:off x="442421" y="1286928"/>
            <a:ext cx="4900895" cy="2851944"/>
          </a:xfrm>
          <a:prstGeom prst="rect">
            <a:avLst/>
          </a:prstGeom>
          <a:ln>
            <a:noFill/>
          </a:ln>
          <a:effectLst>
            <a:outerShdw blurRad="292100" dist="139700" dir="2700000" algn="tl" rotWithShape="0">
              <a:srgbClr val="333333">
                <a:alpha val="65000"/>
              </a:srgbClr>
            </a:outerShdw>
          </a:effectLst>
        </p:spPr>
      </p:pic>
      <p:sp>
        <p:nvSpPr>
          <p:cNvPr id="3" name="Content Placeholder 2">
            <a:extLst>
              <a:ext uri="{FF2B5EF4-FFF2-40B4-BE49-F238E27FC236}">
                <a16:creationId xmlns:a16="http://schemas.microsoft.com/office/drawing/2014/main" id="{DE154F70-F096-466E-8246-5CAFB6D7B318}"/>
              </a:ext>
            </a:extLst>
          </p:cNvPr>
          <p:cNvSpPr>
            <a:spLocks noGrp="1"/>
          </p:cNvSpPr>
          <p:nvPr>
            <p:ph idx="1"/>
          </p:nvPr>
        </p:nvSpPr>
        <p:spPr>
          <a:xfrm>
            <a:off x="5638800" y="1295400"/>
            <a:ext cx="3259540" cy="3889416"/>
          </a:xfrm>
        </p:spPr>
        <p:txBody>
          <a:bodyPr anchor="ctr">
            <a:normAutofit/>
          </a:bodyPr>
          <a:lstStyle/>
          <a:p>
            <a:r>
              <a:rPr lang="en-US" sz="2400" dirty="0"/>
              <a:t>Knowledge of Cultures, Customs, and Beliefs</a:t>
            </a:r>
          </a:p>
          <a:p>
            <a:r>
              <a:rPr lang="en-US" sz="2400" dirty="0"/>
              <a:t>Clear, Respectful Communication</a:t>
            </a:r>
          </a:p>
          <a:p>
            <a:r>
              <a:rPr lang="en-US" sz="2400" dirty="0"/>
              <a:t>Address Language Differences</a:t>
            </a:r>
          </a:p>
          <a:p>
            <a:pPr marL="0" indent="0">
              <a:buNone/>
            </a:pPr>
            <a:endParaRPr lang="en-US" sz="1500" dirty="0"/>
          </a:p>
        </p:txBody>
      </p:sp>
    </p:spTree>
    <p:extLst>
      <p:ext uri="{BB962C8B-B14F-4D97-AF65-F5344CB8AC3E}">
        <p14:creationId xmlns:p14="http://schemas.microsoft.com/office/powerpoint/2010/main" val="2482598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B9598-D6E1-40F5-BF31-95E98D0EAA73}"/>
              </a:ext>
            </a:extLst>
          </p:cNvPr>
          <p:cNvSpPr>
            <a:spLocks noGrp="1"/>
          </p:cNvSpPr>
          <p:nvPr>
            <p:ph type="title"/>
          </p:nvPr>
        </p:nvSpPr>
        <p:spPr/>
        <p:txBody>
          <a:bodyPr/>
          <a:lstStyle/>
          <a:p>
            <a:r>
              <a:rPr lang="en-US" dirty="0"/>
              <a:t>Having Cultural Competence</a:t>
            </a:r>
          </a:p>
        </p:txBody>
      </p:sp>
      <p:sp>
        <p:nvSpPr>
          <p:cNvPr id="3" name="Content Placeholder 2">
            <a:extLst>
              <a:ext uri="{FF2B5EF4-FFF2-40B4-BE49-F238E27FC236}">
                <a16:creationId xmlns:a16="http://schemas.microsoft.com/office/drawing/2014/main" id="{A0F4B8C7-FD34-45E1-BC71-D0C6275021C5}"/>
              </a:ext>
            </a:extLst>
          </p:cNvPr>
          <p:cNvSpPr>
            <a:spLocks noGrp="1"/>
          </p:cNvSpPr>
          <p:nvPr>
            <p:ph idx="1"/>
          </p:nvPr>
        </p:nvSpPr>
        <p:spPr>
          <a:xfrm>
            <a:off x="337467" y="1588541"/>
            <a:ext cx="5940469" cy="3394472"/>
          </a:xfrm>
        </p:spPr>
        <p:txBody>
          <a:bodyPr>
            <a:normAutofit/>
          </a:bodyPr>
          <a:lstStyle/>
          <a:p>
            <a:pPr>
              <a:buFont typeface="Courier New" panose="02070309020205020404" pitchFamily="49" charset="0"/>
              <a:buChar char="o"/>
            </a:pPr>
            <a:r>
              <a:rPr lang="en-US" sz="1950" dirty="0"/>
              <a:t>Have an awareness of one’s own cultural identity and views about difference</a:t>
            </a:r>
          </a:p>
          <a:p>
            <a:pPr>
              <a:buFont typeface="Courier New" panose="02070309020205020404" pitchFamily="49" charset="0"/>
              <a:buChar char="o"/>
            </a:pPr>
            <a:r>
              <a:rPr lang="en-US" sz="1950" dirty="0"/>
              <a:t>The ability to learn and build on varying cultural and community norms</a:t>
            </a:r>
          </a:p>
          <a:p>
            <a:pPr>
              <a:buFont typeface="Courier New" panose="02070309020205020404" pitchFamily="49" charset="0"/>
              <a:buChar char="o"/>
            </a:pPr>
            <a:r>
              <a:rPr lang="en-US" sz="1950" dirty="0"/>
              <a:t>The ability to interact effectively with people of different cultures</a:t>
            </a:r>
          </a:p>
          <a:p>
            <a:pPr>
              <a:buFont typeface="Courier New" panose="02070309020205020404" pitchFamily="49" charset="0"/>
              <a:buChar char="o"/>
            </a:pPr>
            <a:r>
              <a:rPr lang="en-US" sz="1950" dirty="0"/>
              <a:t>To be respectful and responsive to health beliefs and practices</a:t>
            </a:r>
          </a:p>
          <a:p>
            <a:pPr>
              <a:buFont typeface="Courier New" panose="02070309020205020404" pitchFamily="49" charset="0"/>
              <a:buChar char="o"/>
            </a:pPr>
            <a:r>
              <a:rPr lang="en-US" sz="1950" dirty="0"/>
              <a:t>Understand cultural and linguistic needs of diverse population groups.</a:t>
            </a:r>
          </a:p>
        </p:txBody>
      </p:sp>
      <p:pic>
        <p:nvPicPr>
          <p:cNvPr id="6" name="Picture 5" descr="A group of people posing for a photo&#10;&#10;Description generated with very high confidence">
            <a:extLst>
              <a:ext uri="{FF2B5EF4-FFF2-40B4-BE49-F238E27FC236}">
                <a16:creationId xmlns:a16="http://schemas.microsoft.com/office/drawing/2014/main" id="{CDCA9D8D-30D5-48BE-9B48-DE309A193BF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501008" y="2647070"/>
            <a:ext cx="2286000" cy="20322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a:extLst>
              <a:ext uri="{FF2B5EF4-FFF2-40B4-BE49-F238E27FC236}">
                <a16:creationId xmlns:a16="http://schemas.microsoft.com/office/drawing/2014/main" id="{B735D7DA-ED58-4AF7-B8ED-C3E660F18AFF}"/>
              </a:ext>
            </a:extLst>
          </p:cNvPr>
          <p:cNvSpPr/>
          <p:nvPr/>
        </p:nvSpPr>
        <p:spPr>
          <a:xfrm>
            <a:off x="628650" y="5118059"/>
            <a:ext cx="4572000" cy="400110"/>
          </a:xfrm>
          <a:prstGeom prst="rect">
            <a:avLst/>
          </a:prstGeom>
        </p:spPr>
        <p:txBody>
          <a:bodyPr>
            <a:spAutoFit/>
          </a:bodyPr>
          <a:lstStyle/>
          <a:p>
            <a:r>
              <a:rPr lang="en-US" sz="1000" u="sng" dirty="0">
                <a:hlinkClick r:id="rId4"/>
              </a:rPr>
              <a:t>Resource:  https://www.mdedge.com/psychiatry/article/59732/7-ways-improve-cultural-competence</a:t>
            </a:r>
          </a:p>
        </p:txBody>
      </p:sp>
    </p:spTree>
    <p:extLst>
      <p:ext uri="{BB962C8B-B14F-4D97-AF65-F5344CB8AC3E}">
        <p14:creationId xmlns:p14="http://schemas.microsoft.com/office/powerpoint/2010/main" val="3729454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F642E-83C6-45A9-8F8A-E4CC7E10E847}"/>
              </a:ext>
            </a:extLst>
          </p:cNvPr>
          <p:cNvSpPr>
            <a:spLocks noGrp="1"/>
          </p:cNvSpPr>
          <p:nvPr>
            <p:ph type="title"/>
          </p:nvPr>
        </p:nvSpPr>
        <p:spPr/>
        <p:txBody>
          <a:bodyPr/>
          <a:lstStyle/>
          <a:p>
            <a:r>
              <a:rPr lang="en-US" dirty="0"/>
              <a:t>Increasing Cultural Competence</a:t>
            </a:r>
          </a:p>
        </p:txBody>
      </p:sp>
      <p:sp>
        <p:nvSpPr>
          <p:cNvPr id="3" name="Content Placeholder 2">
            <a:extLst>
              <a:ext uri="{FF2B5EF4-FFF2-40B4-BE49-F238E27FC236}">
                <a16:creationId xmlns:a16="http://schemas.microsoft.com/office/drawing/2014/main" id="{96EB2F0A-F563-4E83-A534-9FC87064EEDE}"/>
              </a:ext>
            </a:extLst>
          </p:cNvPr>
          <p:cNvSpPr>
            <a:spLocks noGrp="1"/>
          </p:cNvSpPr>
          <p:nvPr>
            <p:ph idx="1"/>
          </p:nvPr>
        </p:nvSpPr>
        <p:spPr>
          <a:xfrm>
            <a:off x="457200" y="1600200"/>
            <a:ext cx="4800600" cy="4525963"/>
          </a:xfrm>
        </p:spPr>
        <p:txBody>
          <a:bodyPr>
            <a:normAutofit/>
          </a:bodyPr>
          <a:lstStyle/>
          <a:p>
            <a:pPr marL="385763" indent="-385763">
              <a:buFont typeface="+mj-lt"/>
              <a:buAutoNum type="arabicParenR"/>
            </a:pPr>
            <a:r>
              <a:rPr lang="en-US" sz="1950" dirty="0"/>
              <a:t>Recognize that culture extends beyond skin color</a:t>
            </a:r>
          </a:p>
          <a:p>
            <a:pPr marL="385763" indent="-385763">
              <a:buFont typeface="+mj-lt"/>
              <a:buAutoNum type="arabicParenR"/>
            </a:pPr>
            <a:r>
              <a:rPr lang="en-US" sz="1950" dirty="0"/>
              <a:t>Find out each resident’s cultural background</a:t>
            </a:r>
          </a:p>
          <a:p>
            <a:pPr marL="385763" indent="-385763">
              <a:buFont typeface="+mj-lt"/>
              <a:buAutoNum type="arabicParenR"/>
            </a:pPr>
            <a:r>
              <a:rPr lang="en-US" sz="1950" dirty="0"/>
              <a:t>Determine your cultural effectiveness</a:t>
            </a:r>
          </a:p>
          <a:p>
            <a:pPr marL="385763" indent="-385763">
              <a:buFont typeface="+mj-lt"/>
              <a:buAutoNum type="arabicParenR"/>
            </a:pPr>
            <a:r>
              <a:rPr lang="en-US" sz="1950" dirty="0"/>
              <a:t>Make your residents feel “at home”</a:t>
            </a:r>
          </a:p>
          <a:p>
            <a:pPr marL="385763" indent="-385763">
              <a:buFont typeface="+mj-lt"/>
              <a:buAutoNum type="arabicParenR"/>
            </a:pPr>
            <a:r>
              <a:rPr lang="en-US" sz="1950" dirty="0"/>
              <a:t>Elicit resident expectations and preferences</a:t>
            </a:r>
          </a:p>
          <a:p>
            <a:pPr marL="385763" indent="-385763">
              <a:buFont typeface="+mj-lt"/>
              <a:buAutoNum type="arabicParenR"/>
            </a:pPr>
            <a:r>
              <a:rPr lang="en-US" sz="1950" dirty="0"/>
              <a:t>Understand your cultural identity</a:t>
            </a:r>
          </a:p>
          <a:p>
            <a:pPr marL="0" indent="0">
              <a:buNone/>
            </a:pPr>
            <a:br>
              <a:rPr lang="en-US" u="sng" dirty="0">
                <a:hlinkClick r:id="" action="ppaction://noaction"/>
              </a:rPr>
            </a:br>
            <a:r>
              <a:rPr lang="en-US" sz="1700" u="sng" dirty="0">
                <a:hlinkClick r:id="" action="ppaction://noaction"/>
              </a:rPr>
              <a:t>https://www.mdedge.com/psychiatry/article/59732/7-ways-improve-cultural-competence</a:t>
            </a:r>
          </a:p>
          <a:p>
            <a:endParaRPr lang="en-US" dirty="0"/>
          </a:p>
        </p:txBody>
      </p:sp>
      <p:pic>
        <p:nvPicPr>
          <p:cNvPr id="5" name="Picture 4" descr="A group of people posing for a photo&#10;&#10;Description generated with very high confidence">
            <a:extLst>
              <a:ext uri="{FF2B5EF4-FFF2-40B4-BE49-F238E27FC236}">
                <a16:creationId xmlns:a16="http://schemas.microsoft.com/office/drawing/2014/main" id="{86EF64BC-5ED4-4275-B2D9-7923059426A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12224" y="2209647"/>
            <a:ext cx="2743200" cy="24387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2823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E56BB-1BEC-4BEE-95E3-640CD6A3AB1E}"/>
              </a:ext>
            </a:extLst>
          </p:cNvPr>
          <p:cNvSpPr>
            <a:spLocks noGrp="1"/>
          </p:cNvSpPr>
          <p:nvPr>
            <p:ph type="title"/>
          </p:nvPr>
        </p:nvSpPr>
        <p:spPr/>
        <p:txBody>
          <a:bodyPr/>
          <a:lstStyle/>
          <a:p>
            <a:r>
              <a:rPr lang="en-US" dirty="0"/>
              <a:t>Impact of Care Provided</a:t>
            </a:r>
          </a:p>
        </p:txBody>
      </p:sp>
      <p:sp>
        <p:nvSpPr>
          <p:cNvPr id="3" name="Content Placeholder 2">
            <a:extLst>
              <a:ext uri="{FF2B5EF4-FFF2-40B4-BE49-F238E27FC236}">
                <a16:creationId xmlns:a16="http://schemas.microsoft.com/office/drawing/2014/main" id="{97343466-714A-4E5C-B590-BFF0C2C73FDA}"/>
              </a:ext>
            </a:extLst>
          </p:cNvPr>
          <p:cNvSpPr>
            <a:spLocks noGrp="1"/>
          </p:cNvSpPr>
          <p:nvPr>
            <p:ph idx="1"/>
          </p:nvPr>
        </p:nvSpPr>
        <p:spPr>
          <a:xfrm>
            <a:off x="4434214" y="1965961"/>
            <a:ext cx="4481186" cy="3394472"/>
          </a:xfrm>
        </p:spPr>
        <p:txBody>
          <a:bodyPr>
            <a:noAutofit/>
          </a:bodyPr>
          <a:lstStyle/>
          <a:p>
            <a:pPr marL="0" indent="0">
              <a:buNone/>
            </a:pPr>
            <a:r>
              <a:rPr lang="en-US" sz="2400" dirty="0"/>
              <a:t>Culture informs us of:</a:t>
            </a:r>
          </a:p>
          <a:p>
            <a:r>
              <a:rPr lang="en-US" sz="2400" dirty="0"/>
              <a:t>Concepts of health and healing</a:t>
            </a:r>
          </a:p>
          <a:p>
            <a:r>
              <a:rPr lang="en-US" sz="2400" dirty="0"/>
              <a:t>How illness, disease, and their causes are perceived</a:t>
            </a:r>
          </a:p>
          <a:p>
            <a:r>
              <a:rPr lang="en-US" sz="2400" dirty="0"/>
              <a:t>The behaviors of residents who are accessing our care and services</a:t>
            </a:r>
          </a:p>
          <a:p>
            <a:r>
              <a:rPr lang="en-US" sz="2400" dirty="0"/>
              <a:t>Attitudes toward health care in general and also long term care</a:t>
            </a:r>
          </a:p>
        </p:txBody>
      </p:sp>
      <p:pic>
        <p:nvPicPr>
          <p:cNvPr id="8" name="Picture 7" descr="Two people looking at the camera&#10;&#10;Description generated with high confidence">
            <a:extLst>
              <a:ext uri="{FF2B5EF4-FFF2-40B4-BE49-F238E27FC236}">
                <a16:creationId xmlns:a16="http://schemas.microsoft.com/office/drawing/2014/main" id="{8561905F-6EFC-4C64-A1E9-9A9748C695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671" y="2497540"/>
            <a:ext cx="3477545" cy="231952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890188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07934-946D-474C-B6BC-47FEC18D1D0C}"/>
              </a:ext>
            </a:extLst>
          </p:cNvPr>
          <p:cNvSpPr>
            <a:spLocks noGrp="1"/>
          </p:cNvSpPr>
          <p:nvPr>
            <p:ph type="title"/>
          </p:nvPr>
        </p:nvSpPr>
        <p:spPr>
          <a:xfrm>
            <a:off x="0" y="609600"/>
            <a:ext cx="8991600" cy="1143000"/>
          </a:xfrm>
        </p:spPr>
        <p:txBody>
          <a:bodyPr>
            <a:normAutofit fontScale="90000"/>
          </a:bodyPr>
          <a:lstStyle/>
          <a:p>
            <a:r>
              <a:rPr lang="en-US" dirty="0"/>
              <a:t>Knowledge of Cultures, Customs, and Beliefs</a:t>
            </a:r>
            <a:br>
              <a:rPr lang="en-US" dirty="0"/>
            </a:br>
            <a:r>
              <a:rPr lang="en-US" sz="3600" dirty="0"/>
              <a:t>MDS 3.0 Demographic Data</a:t>
            </a:r>
          </a:p>
        </p:txBody>
      </p:sp>
      <p:pic>
        <p:nvPicPr>
          <p:cNvPr id="4" name="Content Placeholder 3">
            <a:extLst>
              <a:ext uri="{FF2B5EF4-FFF2-40B4-BE49-F238E27FC236}">
                <a16:creationId xmlns:a16="http://schemas.microsoft.com/office/drawing/2014/main" id="{58B94E35-AA44-4B8E-B12B-5E866227B53A}"/>
              </a:ext>
            </a:extLst>
          </p:cNvPr>
          <p:cNvPicPr>
            <a:picLocks noGrp="1" noChangeAspect="1"/>
          </p:cNvPicPr>
          <p:nvPr>
            <p:ph idx="1"/>
          </p:nvPr>
        </p:nvPicPr>
        <p:blipFill>
          <a:blip r:embed="rId3" cstate="email">
            <a:extLst>
              <a:ext uri="{28A0092B-C50C-407E-A947-70E740481C1C}">
                <a14:useLocalDpi xmlns:a14="http://schemas.microsoft.com/office/drawing/2010/main"/>
              </a:ext>
            </a:extLst>
          </a:blip>
          <a:stretch>
            <a:fillRect/>
          </a:stretch>
        </p:blipFill>
        <p:spPr>
          <a:xfrm>
            <a:off x="628650" y="2227803"/>
            <a:ext cx="7886700" cy="1989248"/>
          </a:xfrm>
          <a:prstGeom prst="rect">
            <a:avLst/>
          </a:prstGeom>
        </p:spPr>
      </p:pic>
      <p:pic>
        <p:nvPicPr>
          <p:cNvPr id="5" name="Picture 4">
            <a:extLst>
              <a:ext uri="{FF2B5EF4-FFF2-40B4-BE49-F238E27FC236}">
                <a16:creationId xmlns:a16="http://schemas.microsoft.com/office/drawing/2014/main" id="{FF892E16-41FB-4654-BFB2-3917E0C0765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8651" y="4319588"/>
            <a:ext cx="7886700" cy="1514475"/>
          </a:xfrm>
          <a:prstGeom prst="rect">
            <a:avLst/>
          </a:prstGeom>
        </p:spPr>
      </p:pic>
    </p:spTree>
    <p:extLst>
      <p:ext uri="{BB962C8B-B14F-4D97-AF65-F5344CB8AC3E}">
        <p14:creationId xmlns:p14="http://schemas.microsoft.com/office/powerpoint/2010/main" val="2895015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6098E-9FDE-45AC-B457-267CD66B1A49}"/>
              </a:ext>
            </a:extLst>
          </p:cNvPr>
          <p:cNvSpPr>
            <a:spLocks noGrp="1"/>
          </p:cNvSpPr>
          <p:nvPr>
            <p:ph type="title"/>
          </p:nvPr>
        </p:nvSpPr>
        <p:spPr>
          <a:xfrm>
            <a:off x="304800" y="228600"/>
            <a:ext cx="8458200" cy="1303020"/>
          </a:xfrm>
        </p:spPr>
        <p:txBody>
          <a:bodyPr vert="horz" lIns="68580" tIns="34290" rIns="68580" bIns="34290" rtlCol="0" anchor="ctr">
            <a:normAutofit/>
          </a:bodyPr>
          <a:lstStyle/>
          <a:p>
            <a:pPr algn="ctr"/>
            <a:r>
              <a:rPr lang="en-US" b="0" cap="none" dirty="0"/>
              <a:t>Facility Wide Assessment</a:t>
            </a:r>
            <a:br>
              <a:rPr lang="en-US" b="0" cap="none" dirty="0"/>
            </a:br>
            <a:r>
              <a:rPr lang="en-US" b="0" cap="none" dirty="0"/>
              <a:t>Resident Characteristics</a:t>
            </a:r>
          </a:p>
        </p:txBody>
      </p:sp>
      <p:pic>
        <p:nvPicPr>
          <p:cNvPr id="3" name="Picture 2">
            <a:extLst>
              <a:ext uri="{FF2B5EF4-FFF2-40B4-BE49-F238E27FC236}">
                <a16:creationId xmlns:a16="http://schemas.microsoft.com/office/drawing/2014/main" id="{B7414206-0BCF-4451-85FB-57F91061A534}"/>
              </a:ext>
            </a:extLst>
          </p:cNvPr>
          <p:cNvPicPr>
            <a:picLocks noChangeAspect="1"/>
          </p:cNvPicPr>
          <p:nvPr/>
        </p:nvPicPr>
        <p:blipFill>
          <a:blip r:embed="rId3"/>
          <a:stretch>
            <a:fillRect/>
          </a:stretch>
        </p:blipFill>
        <p:spPr>
          <a:xfrm>
            <a:off x="2738437" y="1981200"/>
            <a:ext cx="3667125" cy="3643157"/>
          </a:xfrm>
          <a:prstGeom prst="rect">
            <a:avLst/>
          </a:prstGeom>
        </p:spPr>
      </p:pic>
    </p:spTree>
    <p:extLst>
      <p:ext uri="{BB962C8B-B14F-4D97-AF65-F5344CB8AC3E}">
        <p14:creationId xmlns:p14="http://schemas.microsoft.com/office/powerpoint/2010/main" val="19144242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8F866E-A0A3-4F5D-A857-2F5CF46293E3}"/>
              </a:ext>
            </a:extLst>
          </p:cNvPr>
          <p:cNvSpPr>
            <a:spLocks noGrp="1"/>
          </p:cNvSpPr>
          <p:nvPr>
            <p:ph type="title"/>
          </p:nvPr>
        </p:nvSpPr>
        <p:spPr>
          <a:xfrm>
            <a:off x="88409" y="4343400"/>
            <a:ext cx="4631140" cy="1218908"/>
          </a:xfrm>
        </p:spPr>
        <p:txBody>
          <a:bodyPr>
            <a:noAutofit/>
          </a:bodyPr>
          <a:lstStyle/>
          <a:p>
            <a:pPr algn="r"/>
            <a:r>
              <a:rPr lang="en-US" sz="3200" b="1" dirty="0"/>
              <a:t>Social Behaviors That Can Be Seen As Offensive in Some Cultures</a:t>
            </a:r>
          </a:p>
        </p:txBody>
      </p:sp>
      <p:pic>
        <p:nvPicPr>
          <p:cNvPr id="3" name="Picture 2" descr="A group of people posing for the camera&#10;&#10;Description automatically generated">
            <a:extLst>
              <a:ext uri="{FF2B5EF4-FFF2-40B4-BE49-F238E27FC236}">
                <a16:creationId xmlns:a16="http://schemas.microsoft.com/office/drawing/2014/main" id="{F1EE6641-74C0-4073-BAC8-1229FCB961B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87" r="1" b="12635"/>
          <a:stretch/>
        </p:blipFill>
        <p:spPr>
          <a:xfrm>
            <a:off x="245660" y="1098550"/>
            <a:ext cx="4631140" cy="2863850"/>
          </a:xfrm>
          <a:prstGeom prst="rect">
            <a:avLst/>
          </a:prstGeom>
          <a:ln>
            <a:noFill/>
          </a:ln>
          <a:effectLst>
            <a:softEdge rad="112500"/>
          </a:effectLst>
        </p:spPr>
      </p:pic>
      <p:sp>
        <p:nvSpPr>
          <p:cNvPr id="5" name="Content Placeholder 4">
            <a:extLst>
              <a:ext uri="{FF2B5EF4-FFF2-40B4-BE49-F238E27FC236}">
                <a16:creationId xmlns:a16="http://schemas.microsoft.com/office/drawing/2014/main" id="{B34D62F8-15F9-48E2-9D2E-242912622CEB}"/>
              </a:ext>
            </a:extLst>
          </p:cNvPr>
          <p:cNvSpPr>
            <a:spLocks noGrp="1"/>
          </p:cNvSpPr>
          <p:nvPr>
            <p:ph idx="1"/>
          </p:nvPr>
        </p:nvSpPr>
        <p:spPr>
          <a:xfrm>
            <a:off x="5034051" y="1295400"/>
            <a:ext cx="3864289" cy="4266908"/>
          </a:xfrm>
        </p:spPr>
        <p:txBody>
          <a:bodyPr anchor="ctr">
            <a:noAutofit/>
          </a:bodyPr>
          <a:lstStyle/>
          <a:p>
            <a:r>
              <a:rPr lang="en-US" sz="2400" dirty="0"/>
              <a:t>Handshake</a:t>
            </a:r>
          </a:p>
          <a:p>
            <a:r>
              <a:rPr lang="en-US" sz="2400" dirty="0"/>
              <a:t>Staring, direct questioning, or direct eye contact</a:t>
            </a:r>
          </a:p>
          <a:p>
            <a:r>
              <a:rPr lang="en-US" sz="2400" dirty="0"/>
              <a:t>Standing too close, standing too far away</a:t>
            </a:r>
          </a:p>
          <a:p>
            <a:r>
              <a:rPr lang="en-US" sz="2400" dirty="0"/>
              <a:t>Getting “down to business” immediately</a:t>
            </a:r>
          </a:p>
          <a:p>
            <a:r>
              <a:rPr lang="en-US" sz="2400" dirty="0"/>
              <a:t>Asking, “How are you?”  or “How is your family?” without truly listening for a response.</a:t>
            </a:r>
          </a:p>
        </p:txBody>
      </p:sp>
    </p:spTree>
    <p:extLst>
      <p:ext uri="{BB962C8B-B14F-4D97-AF65-F5344CB8AC3E}">
        <p14:creationId xmlns:p14="http://schemas.microsoft.com/office/powerpoint/2010/main" val="2288964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55FA2-4B4C-4E5A-A80A-20FA0EE65CF0}"/>
              </a:ext>
            </a:extLst>
          </p:cNvPr>
          <p:cNvSpPr>
            <a:spLocks noGrp="1"/>
          </p:cNvSpPr>
          <p:nvPr>
            <p:ph type="title"/>
          </p:nvPr>
        </p:nvSpPr>
        <p:spPr>
          <a:xfrm>
            <a:off x="734729" y="0"/>
            <a:ext cx="7674542" cy="1580348"/>
          </a:xfrm>
        </p:spPr>
        <p:txBody>
          <a:bodyPr>
            <a:normAutofit/>
          </a:bodyPr>
          <a:lstStyle/>
          <a:p>
            <a:r>
              <a:rPr lang="en-US" dirty="0"/>
              <a:t>Examples of Cultural Health Beliefs &amp; Customs</a:t>
            </a:r>
          </a:p>
        </p:txBody>
      </p:sp>
      <p:graphicFrame>
        <p:nvGraphicFramePr>
          <p:cNvPr id="5" name="Content Placeholder 2">
            <a:extLst>
              <a:ext uri="{FF2B5EF4-FFF2-40B4-BE49-F238E27FC236}">
                <a16:creationId xmlns:a16="http://schemas.microsoft.com/office/drawing/2014/main" id="{831B3511-21CB-49FB-A29A-AF0D998F3487}"/>
              </a:ext>
            </a:extLst>
          </p:cNvPr>
          <p:cNvGraphicFramePr>
            <a:graphicFrameLocks noGrp="1"/>
          </p:cNvGraphicFramePr>
          <p:nvPr>
            <p:ph idx="1"/>
            <p:extLst>
              <p:ext uri="{D42A27DB-BD31-4B8C-83A1-F6EECF244321}">
                <p14:modId xmlns:p14="http://schemas.microsoft.com/office/powerpoint/2010/main" val="1787124818"/>
              </p:ext>
            </p:extLst>
          </p:nvPr>
        </p:nvGraphicFramePr>
        <p:xfrm>
          <a:off x="987257" y="1544489"/>
          <a:ext cx="7674542" cy="44517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9500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CD884-65C5-41A3-9D50-50722B02B664}"/>
              </a:ext>
            </a:extLst>
          </p:cNvPr>
          <p:cNvSpPr>
            <a:spLocks noGrp="1"/>
          </p:cNvSpPr>
          <p:nvPr>
            <p:ph type="title"/>
          </p:nvPr>
        </p:nvSpPr>
        <p:spPr>
          <a:xfrm>
            <a:off x="95493" y="360163"/>
            <a:ext cx="3985902" cy="994172"/>
          </a:xfrm>
        </p:spPr>
        <p:txBody>
          <a:bodyPr>
            <a:normAutofit fontScale="90000"/>
          </a:bodyPr>
          <a:lstStyle/>
          <a:p>
            <a:r>
              <a:rPr lang="en-US" dirty="0"/>
              <a:t>Clear, Respectful Communication</a:t>
            </a:r>
          </a:p>
        </p:txBody>
      </p:sp>
      <p:sp>
        <p:nvSpPr>
          <p:cNvPr id="3" name="Content Placeholder 2">
            <a:extLst>
              <a:ext uri="{FF2B5EF4-FFF2-40B4-BE49-F238E27FC236}">
                <a16:creationId xmlns:a16="http://schemas.microsoft.com/office/drawing/2014/main" id="{78228BCE-3020-4CB3-A724-A408374B6C71}"/>
              </a:ext>
            </a:extLst>
          </p:cNvPr>
          <p:cNvSpPr>
            <a:spLocks noGrp="1"/>
          </p:cNvSpPr>
          <p:nvPr>
            <p:ph idx="1"/>
          </p:nvPr>
        </p:nvSpPr>
        <p:spPr>
          <a:xfrm>
            <a:off x="228600" y="1905000"/>
            <a:ext cx="7543800" cy="2567204"/>
          </a:xfrm>
        </p:spPr>
        <p:txBody>
          <a:bodyPr anchor="t">
            <a:noAutofit/>
          </a:bodyPr>
          <a:lstStyle/>
          <a:p>
            <a:r>
              <a:rPr lang="en-US" sz="2000" dirty="0"/>
              <a:t>Build rapport and trust</a:t>
            </a:r>
          </a:p>
          <a:p>
            <a:r>
              <a:rPr lang="en-US" sz="2000" dirty="0"/>
              <a:t>Explain why you must ask personal or sensitive questions</a:t>
            </a:r>
          </a:p>
          <a:p>
            <a:pPr lvl="1"/>
            <a:r>
              <a:rPr lang="en-US" sz="2000" dirty="0"/>
              <a:t>May need to express sympathy for doing so</a:t>
            </a:r>
          </a:p>
          <a:p>
            <a:r>
              <a:rPr lang="en-US" sz="2000" dirty="0"/>
              <a:t>Watch for resident’s verbal and non-verbal cues</a:t>
            </a:r>
          </a:p>
          <a:p>
            <a:pPr lvl="1"/>
            <a:r>
              <a:rPr lang="en-US" sz="2000" dirty="0"/>
              <a:t>Allow to ask questions</a:t>
            </a:r>
          </a:p>
          <a:p>
            <a:pPr lvl="1"/>
            <a:r>
              <a:rPr lang="en-US" sz="2000" dirty="0"/>
              <a:t>Validate using teach back</a:t>
            </a:r>
          </a:p>
          <a:p>
            <a:r>
              <a:rPr lang="en-US" sz="2000" dirty="0"/>
              <a:t>Acknowledge living situations – homeless, extended families</a:t>
            </a:r>
          </a:p>
          <a:p>
            <a:r>
              <a:rPr lang="en-US" sz="2000" dirty="0"/>
              <a:t>Acknowledge any stigma attached to a diagnosis – TB</a:t>
            </a:r>
          </a:p>
          <a:p>
            <a:r>
              <a:rPr lang="en-US" sz="2000" dirty="0"/>
              <a:t>Do not ask about immigration status</a:t>
            </a:r>
          </a:p>
          <a:p>
            <a:r>
              <a:rPr lang="en-US" sz="2000" dirty="0"/>
              <a:t>Provide clear, concise, appropriate health education</a:t>
            </a:r>
          </a:p>
        </p:txBody>
      </p:sp>
      <p:pic>
        <p:nvPicPr>
          <p:cNvPr id="6" name="Picture 5" descr="A group of people looking at a computer&#10;&#10;Description automatically generated">
            <a:extLst>
              <a:ext uri="{FF2B5EF4-FFF2-40B4-BE49-F238E27FC236}">
                <a16:creationId xmlns:a16="http://schemas.microsoft.com/office/drawing/2014/main" id="{AAB86909-5642-4E79-A7BE-061538E32D7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0021" r="19489" b="-1"/>
          <a:stretch/>
        </p:blipFill>
        <p:spPr>
          <a:xfrm>
            <a:off x="6401662" y="0"/>
            <a:ext cx="2706479" cy="2812454"/>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693225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DE0BA-294F-486A-92AA-447E294F6934}"/>
              </a:ext>
            </a:extLst>
          </p:cNvPr>
          <p:cNvSpPr>
            <a:spLocks noGrp="1"/>
          </p:cNvSpPr>
          <p:nvPr>
            <p:ph type="title"/>
          </p:nvPr>
        </p:nvSpPr>
        <p:spPr>
          <a:xfrm>
            <a:off x="304800" y="1447800"/>
            <a:ext cx="2620772" cy="3697685"/>
          </a:xfrm>
        </p:spPr>
        <p:txBody>
          <a:bodyPr>
            <a:normAutofit fontScale="90000"/>
          </a:bodyPr>
          <a:lstStyle/>
          <a:p>
            <a:pPr algn="l"/>
            <a:r>
              <a:rPr lang="en-US" dirty="0"/>
              <a:t>Address Cultural Values in the Context of Care and Document</a:t>
            </a:r>
          </a:p>
        </p:txBody>
      </p:sp>
      <p:sp>
        <p:nvSpPr>
          <p:cNvPr id="3" name="Content Placeholder 2">
            <a:extLst>
              <a:ext uri="{FF2B5EF4-FFF2-40B4-BE49-F238E27FC236}">
                <a16:creationId xmlns:a16="http://schemas.microsoft.com/office/drawing/2014/main" id="{1AE401FD-725B-493E-B2A1-CA20C8741264}"/>
              </a:ext>
            </a:extLst>
          </p:cNvPr>
          <p:cNvSpPr>
            <a:spLocks noGrp="1"/>
          </p:cNvSpPr>
          <p:nvPr>
            <p:ph idx="1"/>
          </p:nvPr>
        </p:nvSpPr>
        <p:spPr>
          <a:xfrm>
            <a:off x="3124200" y="381000"/>
            <a:ext cx="5845186" cy="5609250"/>
          </a:xfrm>
        </p:spPr>
        <p:txBody>
          <a:bodyPr anchor="ctr">
            <a:normAutofit fontScale="92500" lnSpcReduction="10000"/>
          </a:bodyPr>
          <a:lstStyle/>
          <a:p>
            <a:pPr lvl="0"/>
            <a:r>
              <a:rPr lang="en-US" sz="1500" dirty="0"/>
              <a:t>“</a:t>
            </a:r>
            <a:r>
              <a:rPr lang="en-US" sz="2000" dirty="0"/>
              <a:t>Is there anything I should know about your culture, beliefs, or religious practices that would help me take better care of you?”</a:t>
            </a:r>
          </a:p>
          <a:p>
            <a:pPr lvl="0"/>
            <a:r>
              <a:rPr lang="en-US" sz="2000" dirty="0"/>
              <a:t>“Do you have any dietary restrictions that we should consider as we develop a food plan to help you lose weight?’</a:t>
            </a:r>
          </a:p>
          <a:p>
            <a:pPr lvl="0"/>
            <a:r>
              <a:rPr lang="en-US" sz="2000" dirty="0"/>
              <a:t>“Your condition is very serious.  Some people like to know everything that is going on with their illness, whereas others may want to know what is most important but not necessarily all the details.  How much do you want to know?  Is there anyone else you would like me to talk to about your condition?”</a:t>
            </a:r>
          </a:p>
          <a:p>
            <a:pPr lvl="0"/>
            <a:r>
              <a:rPr lang="en-US" sz="2000" dirty="0"/>
              <a:t>“What do you call your illness and what do you think caused it?”</a:t>
            </a:r>
          </a:p>
          <a:p>
            <a:r>
              <a:rPr lang="en-US" sz="2000" dirty="0"/>
              <a:t>“Do any traditional healers advise you about your health?”</a:t>
            </a:r>
          </a:p>
          <a:p>
            <a:pPr marL="0" indent="0">
              <a:buNone/>
            </a:pPr>
            <a:endParaRPr lang="en-US" sz="1275" dirty="0"/>
          </a:p>
          <a:p>
            <a:pPr marL="0" indent="0">
              <a:buNone/>
            </a:pPr>
            <a:r>
              <a:rPr lang="en-US" sz="1275" dirty="0"/>
              <a:t>Consider Culture, Customs, and Beliefs: Tool #10. Content last reviewed February 2015. Agency for Healthcare Research and Quality, Rockville, MD. </a:t>
            </a:r>
            <a:r>
              <a:rPr lang="en-US" sz="1275" u="sng" dirty="0">
                <a:hlinkClick r:id="rId3"/>
              </a:rPr>
              <a:t>http://www.ahrq.gov/professionals/quality-patient-safety/quality-resources/tools/literacy-toolkit/healthlittoolkit2-tool10.html</a:t>
            </a:r>
            <a:endParaRPr lang="en-US" sz="1275" dirty="0"/>
          </a:p>
        </p:txBody>
      </p:sp>
    </p:spTree>
    <p:extLst>
      <p:ext uri="{BB962C8B-B14F-4D97-AF65-F5344CB8AC3E}">
        <p14:creationId xmlns:p14="http://schemas.microsoft.com/office/powerpoint/2010/main" val="2670598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a:t>Upon completion of the program, attendees should be able to:</a:t>
            </a:r>
          </a:p>
          <a:p>
            <a:r>
              <a:rPr lang="en-US" sz="2800" dirty="0"/>
              <a:t>Define Cultural Competence and describe why it is important in the healthcare field.</a:t>
            </a:r>
          </a:p>
          <a:p>
            <a:r>
              <a:rPr lang="en-US" sz="2800" dirty="0"/>
              <a:t>Discuss policies, procedures, and practices associated with Cultural Competence.</a:t>
            </a:r>
          </a:p>
          <a:p>
            <a:r>
              <a:rPr lang="en-US" sz="2800" dirty="0"/>
              <a:t>Discuss the importance of documentation regarding Cultural Competence.</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B2530-DB75-478C-BEE5-464B63087AEB}"/>
              </a:ext>
            </a:extLst>
          </p:cNvPr>
          <p:cNvSpPr>
            <a:spLocks noGrp="1"/>
          </p:cNvSpPr>
          <p:nvPr>
            <p:ph type="title"/>
          </p:nvPr>
        </p:nvSpPr>
        <p:spPr>
          <a:xfrm>
            <a:off x="304800" y="2529049"/>
            <a:ext cx="2895600" cy="1799902"/>
          </a:xfrm>
        </p:spPr>
        <p:txBody>
          <a:bodyPr>
            <a:noAutofit/>
          </a:bodyPr>
          <a:lstStyle/>
          <a:p>
            <a:pPr algn="l"/>
            <a:r>
              <a:rPr lang="en-US" dirty="0"/>
              <a:t>Address Language Differences</a:t>
            </a:r>
          </a:p>
        </p:txBody>
      </p:sp>
      <p:sp>
        <p:nvSpPr>
          <p:cNvPr id="3" name="Content Placeholder 2">
            <a:extLst>
              <a:ext uri="{FF2B5EF4-FFF2-40B4-BE49-F238E27FC236}">
                <a16:creationId xmlns:a16="http://schemas.microsoft.com/office/drawing/2014/main" id="{131E84C5-9B76-4B3A-8742-BFEC24D834E3}"/>
              </a:ext>
            </a:extLst>
          </p:cNvPr>
          <p:cNvSpPr>
            <a:spLocks noGrp="1"/>
          </p:cNvSpPr>
          <p:nvPr>
            <p:ph idx="1"/>
          </p:nvPr>
        </p:nvSpPr>
        <p:spPr>
          <a:xfrm>
            <a:off x="3429000" y="228600"/>
            <a:ext cx="5122926" cy="5867400"/>
          </a:xfrm>
        </p:spPr>
        <p:txBody>
          <a:bodyPr anchor="ctr">
            <a:noAutofit/>
          </a:bodyPr>
          <a:lstStyle/>
          <a:p>
            <a:r>
              <a:rPr lang="en-US" sz="2400" dirty="0"/>
              <a:t>Trained medical interpreter is best practice</a:t>
            </a:r>
          </a:p>
          <a:p>
            <a:pPr lvl="1"/>
            <a:r>
              <a:rPr lang="en-US" sz="2400" dirty="0"/>
              <a:t>Multilingual staff members </a:t>
            </a:r>
          </a:p>
          <a:p>
            <a:pPr lvl="1"/>
            <a:r>
              <a:rPr lang="en-US" sz="2400" dirty="0"/>
              <a:t>Outside interpreter resources</a:t>
            </a:r>
          </a:p>
          <a:p>
            <a:r>
              <a:rPr lang="en-US" sz="2400" dirty="0"/>
              <a:t>Avoid use of family or non-medically trained staff to interpret</a:t>
            </a:r>
          </a:p>
          <a:p>
            <a:r>
              <a:rPr lang="en-US" sz="2400" dirty="0"/>
              <a:t>Working with an interpreter</a:t>
            </a:r>
          </a:p>
          <a:p>
            <a:pPr lvl="1"/>
            <a:r>
              <a:rPr lang="en-US" sz="2400" dirty="0"/>
              <a:t>Introduce yourself and the resident</a:t>
            </a:r>
          </a:p>
          <a:p>
            <a:pPr lvl="1"/>
            <a:r>
              <a:rPr lang="en-US" sz="2400" dirty="0"/>
              <a:t>Explain ground rules</a:t>
            </a:r>
          </a:p>
          <a:p>
            <a:pPr lvl="1"/>
            <a:r>
              <a:rPr lang="en-US" sz="2400" dirty="0"/>
              <a:t>Address resident directly</a:t>
            </a:r>
          </a:p>
          <a:p>
            <a:pPr lvl="1"/>
            <a:r>
              <a:rPr lang="en-US" sz="2400" dirty="0"/>
              <a:t>Make sure interpreter is engaged with resident; pace is appropriate</a:t>
            </a:r>
          </a:p>
        </p:txBody>
      </p:sp>
    </p:spTree>
    <p:extLst>
      <p:ext uri="{BB962C8B-B14F-4D97-AF65-F5344CB8AC3E}">
        <p14:creationId xmlns:p14="http://schemas.microsoft.com/office/powerpoint/2010/main" val="2540696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F173B-2AB3-412B-ACB0-B002184F788F}"/>
              </a:ext>
            </a:extLst>
          </p:cNvPr>
          <p:cNvSpPr>
            <a:spLocks noGrp="1"/>
          </p:cNvSpPr>
          <p:nvPr>
            <p:ph type="title"/>
          </p:nvPr>
        </p:nvSpPr>
        <p:spPr>
          <a:xfrm>
            <a:off x="152400" y="1524000"/>
            <a:ext cx="2566575" cy="3596556"/>
          </a:xfrm>
        </p:spPr>
        <p:txBody>
          <a:bodyPr>
            <a:normAutofit/>
          </a:bodyPr>
          <a:lstStyle/>
          <a:p>
            <a:pPr algn="l"/>
            <a:r>
              <a:rPr lang="en-US" dirty="0"/>
              <a:t>Cultural Sensitivity</a:t>
            </a:r>
          </a:p>
        </p:txBody>
      </p:sp>
      <p:graphicFrame>
        <p:nvGraphicFramePr>
          <p:cNvPr id="5" name="Content Placeholder 2">
            <a:extLst>
              <a:ext uri="{FF2B5EF4-FFF2-40B4-BE49-F238E27FC236}">
                <a16:creationId xmlns:a16="http://schemas.microsoft.com/office/drawing/2014/main" id="{6AD486C4-904A-46EC-86BD-8151B779B45D}"/>
              </a:ext>
            </a:extLst>
          </p:cNvPr>
          <p:cNvGraphicFramePr>
            <a:graphicFrameLocks noGrp="1"/>
          </p:cNvGraphicFramePr>
          <p:nvPr>
            <p:ph idx="1"/>
            <p:extLst>
              <p:ext uri="{D42A27DB-BD31-4B8C-83A1-F6EECF244321}">
                <p14:modId xmlns:p14="http://schemas.microsoft.com/office/powerpoint/2010/main" val="1094482223"/>
              </p:ext>
            </p:extLst>
          </p:nvPr>
        </p:nvGraphicFramePr>
        <p:xfrm>
          <a:off x="2718975" y="685800"/>
          <a:ext cx="6061953"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3623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635B4-B63F-4DA2-95F9-691F91E7D78C}"/>
              </a:ext>
            </a:extLst>
          </p:cNvPr>
          <p:cNvSpPr>
            <a:spLocks noGrp="1"/>
          </p:cNvSpPr>
          <p:nvPr>
            <p:ph type="title"/>
          </p:nvPr>
        </p:nvSpPr>
        <p:spPr>
          <a:xfrm>
            <a:off x="393192" y="4432554"/>
            <a:ext cx="4378066" cy="1218908"/>
          </a:xfrm>
        </p:spPr>
        <p:txBody>
          <a:bodyPr>
            <a:normAutofit fontScale="90000"/>
          </a:bodyPr>
          <a:lstStyle/>
          <a:p>
            <a:pPr algn="r"/>
            <a:r>
              <a:rPr lang="en-US" dirty="0"/>
              <a:t>Goals of Cultural Competence in Healthcare</a:t>
            </a:r>
          </a:p>
        </p:txBody>
      </p:sp>
      <p:pic>
        <p:nvPicPr>
          <p:cNvPr id="5" name="Picture 4" descr="A group of people sitting at a table&#10;&#10;Description automatically generated">
            <a:extLst>
              <a:ext uri="{FF2B5EF4-FFF2-40B4-BE49-F238E27FC236}">
                <a16:creationId xmlns:a16="http://schemas.microsoft.com/office/drawing/2014/main" id="{F3C160DF-8BF5-4BBE-98BD-3A3B0B2E32E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2822"/>
          <a:stretch/>
        </p:blipFill>
        <p:spPr>
          <a:xfrm>
            <a:off x="245660" y="1108671"/>
            <a:ext cx="4525598" cy="2633550"/>
          </a:xfrm>
          <a:prstGeom prst="rect">
            <a:avLst/>
          </a:prstGeom>
          <a:ln>
            <a:noFill/>
          </a:ln>
          <a:effectLst>
            <a:softEdge rad="112500"/>
          </a:effectLst>
        </p:spPr>
      </p:pic>
      <p:sp>
        <p:nvSpPr>
          <p:cNvPr id="3" name="Content Placeholder 2">
            <a:extLst>
              <a:ext uri="{FF2B5EF4-FFF2-40B4-BE49-F238E27FC236}">
                <a16:creationId xmlns:a16="http://schemas.microsoft.com/office/drawing/2014/main" id="{62594205-D1A2-400E-8DBB-271EE75C8777}"/>
              </a:ext>
            </a:extLst>
          </p:cNvPr>
          <p:cNvSpPr>
            <a:spLocks noGrp="1"/>
          </p:cNvSpPr>
          <p:nvPr>
            <p:ph idx="1"/>
          </p:nvPr>
        </p:nvSpPr>
        <p:spPr>
          <a:xfrm>
            <a:off x="5105400" y="1609364"/>
            <a:ext cx="3406754" cy="3639272"/>
          </a:xfrm>
        </p:spPr>
        <p:txBody>
          <a:bodyPr anchor="ctr">
            <a:noAutofit/>
          </a:bodyPr>
          <a:lstStyle/>
          <a:p>
            <a:r>
              <a:rPr lang="en-US" sz="2400" dirty="0"/>
              <a:t>Eliminate misunderstandings in planning and providing care that may arise from differences in language or culture.</a:t>
            </a:r>
          </a:p>
          <a:p>
            <a:r>
              <a:rPr lang="en-US" sz="2400" dirty="0"/>
              <a:t>Improve resident adherence with treatment.</a:t>
            </a:r>
          </a:p>
          <a:p>
            <a:r>
              <a:rPr lang="en-US" sz="2400" dirty="0"/>
              <a:t>Eliminate health care disparities.</a:t>
            </a:r>
          </a:p>
        </p:txBody>
      </p:sp>
    </p:spTree>
    <p:extLst>
      <p:ext uri="{BB962C8B-B14F-4D97-AF65-F5344CB8AC3E}">
        <p14:creationId xmlns:p14="http://schemas.microsoft.com/office/powerpoint/2010/main" val="3050789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322EB-8610-4F4C-A8BF-1606B2B5FF02}"/>
              </a:ext>
            </a:extLst>
          </p:cNvPr>
          <p:cNvSpPr>
            <a:spLocks noGrp="1"/>
          </p:cNvSpPr>
          <p:nvPr>
            <p:ph type="title"/>
          </p:nvPr>
        </p:nvSpPr>
        <p:spPr>
          <a:xfrm>
            <a:off x="573712" y="3481557"/>
            <a:ext cx="4540169" cy="1818581"/>
          </a:xfrm>
        </p:spPr>
        <p:txBody>
          <a:bodyPr>
            <a:normAutofit/>
          </a:bodyPr>
          <a:lstStyle/>
          <a:p>
            <a:r>
              <a:rPr lang="en-US" dirty="0"/>
              <a:t>Associations Caregivers Make</a:t>
            </a:r>
          </a:p>
        </p:txBody>
      </p:sp>
      <p:sp>
        <p:nvSpPr>
          <p:cNvPr id="3" name="Content Placeholder 2">
            <a:extLst>
              <a:ext uri="{FF2B5EF4-FFF2-40B4-BE49-F238E27FC236}">
                <a16:creationId xmlns:a16="http://schemas.microsoft.com/office/drawing/2014/main" id="{210944C9-EC8E-4094-A2A9-D42FF493F36C}"/>
              </a:ext>
            </a:extLst>
          </p:cNvPr>
          <p:cNvSpPr>
            <a:spLocks noGrp="1"/>
          </p:cNvSpPr>
          <p:nvPr>
            <p:ph sz="half" idx="1"/>
          </p:nvPr>
        </p:nvSpPr>
        <p:spPr>
          <a:xfrm>
            <a:off x="3161371" y="1124391"/>
            <a:ext cx="2238629" cy="1450060"/>
          </a:xfrm>
        </p:spPr>
        <p:txBody>
          <a:bodyPr anchor="ctr">
            <a:noAutofit/>
          </a:bodyPr>
          <a:lstStyle/>
          <a:p>
            <a:r>
              <a:rPr lang="en-US" sz="1500" dirty="0"/>
              <a:t>Alzheimer’s resident</a:t>
            </a:r>
          </a:p>
          <a:p>
            <a:r>
              <a:rPr lang="en-US" sz="1500" dirty="0"/>
              <a:t>Black male</a:t>
            </a:r>
          </a:p>
          <a:p>
            <a:r>
              <a:rPr lang="en-US" sz="1500" dirty="0"/>
              <a:t>Asian man</a:t>
            </a:r>
          </a:p>
          <a:p>
            <a:r>
              <a:rPr lang="en-US" sz="1500" dirty="0"/>
              <a:t>Welfare recipient</a:t>
            </a:r>
          </a:p>
          <a:p>
            <a:r>
              <a:rPr lang="en-US" sz="1500" dirty="0"/>
              <a:t>Teenager</a:t>
            </a:r>
          </a:p>
        </p:txBody>
      </p:sp>
      <p:sp>
        <p:nvSpPr>
          <p:cNvPr id="4" name="Content Placeholder 3">
            <a:extLst>
              <a:ext uri="{FF2B5EF4-FFF2-40B4-BE49-F238E27FC236}">
                <a16:creationId xmlns:a16="http://schemas.microsoft.com/office/drawing/2014/main" id="{4FE9958B-CA1D-4417-B0BC-530D47FA83CF}"/>
              </a:ext>
            </a:extLst>
          </p:cNvPr>
          <p:cNvSpPr>
            <a:spLocks noGrp="1"/>
          </p:cNvSpPr>
          <p:nvPr>
            <p:ph sz="half" idx="2"/>
          </p:nvPr>
        </p:nvSpPr>
        <p:spPr>
          <a:xfrm>
            <a:off x="6289605" y="3214829"/>
            <a:ext cx="2605966" cy="2085309"/>
          </a:xfrm>
        </p:spPr>
        <p:txBody>
          <a:bodyPr anchor="ctr">
            <a:noAutofit/>
          </a:bodyPr>
          <a:lstStyle/>
          <a:p>
            <a:r>
              <a:rPr lang="en-US" sz="1500" dirty="0"/>
              <a:t>President Ronald Reagan</a:t>
            </a:r>
          </a:p>
          <a:p>
            <a:r>
              <a:rPr lang="en-US" sz="1500" dirty="0"/>
              <a:t>Actor Denzel Washington</a:t>
            </a:r>
          </a:p>
          <a:p>
            <a:r>
              <a:rPr lang="en-US" sz="1500" dirty="0"/>
              <a:t>Jackie Chan – actor, director, etc.</a:t>
            </a:r>
          </a:p>
          <a:p>
            <a:r>
              <a:rPr lang="en-US" sz="1500" dirty="0"/>
              <a:t>JK Rowling – author of Harry Potter</a:t>
            </a:r>
          </a:p>
          <a:p>
            <a:r>
              <a:rPr lang="en-US" sz="1500" dirty="0"/>
              <a:t>The Parkland, FL Student Activists</a:t>
            </a:r>
          </a:p>
        </p:txBody>
      </p:sp>
      <p:pic>
        <p:nvPicPr>
          <p:cNvPr id="5" name="Picture 4">
            <a:extLst>
              <a:ext uri="{FF2B5EF4-FFF2-40B4-BE49-F238E27FC236}">
                <a16:creationId xmlns:a16="http://schemas.microsoft.com/office/drawing/2014/main" id="{D8013FD8-7109-4CD9-BB0A-E644CE2B3275}"/>
              </a:ext>
            </a:extLst>
          </p:cNvPr>
          <p:cNvPicPr>
            <a:picLocks noChangeAspect="1"/>
          </p:cNvPicPr>
          <p:nvPr/>
        </p:nvPicPr>
        <p:blipFill>
          <a:blip r:embed="rId3"/>
          <a:stretch>
            <a:fillRect/>
          </a:stretch>
        </p:blipFill>
        <p:spPr>
          <a:xfrm>
            <a:off x="0" y="251972"/>
            <a:ext cx="9144000" cy="5481637"/>
          </a:xfrm>
          <a:prstGeom prst="rect">
            <a:avLst/>
          </a:prstGeom>
        </p:spPr>
      </p:pic>
    </p:spTree>
    <p:extLst>
      <p:ext uri="{BB962C8B-B14F-4D97-AF65-F5344CB8AC3E}">
        <p14:creationId xmlns:p14="http://schemas.microsoft.com/office/powerpoint/2010/main" val="191278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A6F203-B2D2-4AC2-A717-36D794B0CDD4}"/>
              </a:ext>
            </a:extLst>
          </p:cNvPr>
          <p:cNvPicPr>
            <a:picLocks noChangeAspect="1"/>
          </p:cNvPicPr>
          <p:nvPr/>
        </p:nvPicPr>
        <p:blipFill>
          <a:blip r:embed="rId3"/>
          <a:stretch>
            <a:fillRect/>
          </a:stretch>
        </p:blipFill>
        <p:spPr>
          <a:xfrm>
            <a:off x="9525" y="-8965"/>
            <a:ext cx="9134475" cy="5343525"/>
          </a:xfrm>
          <a:prstGeom prst="rect">
            <a:avLst/>
          </a:prstGeom>
        </p:spPr>
      </p:pic>
    </p:spTree>
    <p:extLst>
      <p:ext uri="{BB962C8B-B14F-4D97-AF65-F5344CB8AC3E}">
        <p14:creationId xmlns:p14="http://schemas.microsoft.com/office/powerpoint/2010/main" val="3845953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D78EED-4A87-4200-B455-9D1ABF0AD5E6}"/>
              </a:ext>
            </a:extLst>
          </p:cNvPr>
          <p:cNvSpPr>
            <a:spLocks noGrp="1"/>
          </p:cNvSpPr>
          <p:nvPr>
            <p:ph idx="1"/>
          </p:nvPr>
        </p:nvSpPr>
        <p:spPr>
          <a:xfrm>
            <a:off x="482601" y="1888650"/>
            <a:ext cx="2751999" cy="3508850"/>
          </a:xfrm>
        </p:spPr>
        <p:txBody>
          <a:bodyPr>
            <a:normAutofit fontScale="92500"/>
          </a:bodyPr>
          <a:lstStyle/>
          <a:p>
            <a:pPr marL="0" indent="0">
              <a:buNone/>
            </a:pPr>
            <a:r>
              <a:rPr lang="en-US" sz="1500" dirty="0">
                <a:solidFill>
                  <a:schemeClr val="bg1"/>
                </a:solidFill>
              </a:rPr>
              <a:t>“</a:t>
            </a:r>
            <a:r>
              <a:rPr lang="en-US" sz="2700" dirty="0">
                <a:solidFill>
                  <a:schemeClr val="bg1"/>
                </a:solidFill>
              </a:rPr>
              <a:t>At the end of the day, people won’t remember what you said or did, they will remember how you made them feel.”</a:t>
            </a:r>
          </a:p>
          <a:p>
            <a:pPr marL="0" indent="0">
              <a:buNone/>
            </a:pPr>
            <a:endParaRPr lang="en-US" sz="1500" dirty="0">
              <a:solidFill>
                <a:schemeClr val="bg1"/>
              </a:solidFill>
            </a:endParaRPr>
          </a:p>
          <a:p>
            <a:pPr marL="0" indent="0">
              <a:buNone/>
            </a:pPr>
            <a:r>
              <a:rPr lang="en-US" sz="1500" dirty="0">
                <a:solidFill>
                  <a:schemeClr val="bg1"/>
                </a:solidFill>
              </a:rPr>
              <a:t>Maya Angelou</a:t>
            </a:r>
          </a:p>
        </p:txBody>
      </p:sp>
      <p:pic>
        <p:nvPicPr>
          <p:cNvPr id="3" name="Picture 2" descr="A girl in a blue shirt&#10;&#10;Description automatically generated">
            <a:extLst>
              <a:ext uri="{FF2B5EF4-FFF2-40B4-BE49-F238E27FC236}">
                <a16:creationId xmlns:a16="http://schemas.microsoft.com/office/drawing/2014/main" id="{7F31B87E-4138-4847-A7FC-8A1BC010746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973322" y="1135785"/>
            <a:ext cx="4688077" cy="3891104"/>
          </a:xfrm>
          <a:prstGeom prst="rect">
            <a:avLst/>
          </a:prstGeom>
          <a:ln>
            <a:noFill/>
          </a:ln>
          <a:effectLst>
            <a:outerShdw blurRad="292100" dist="139700" dir="2700000" algn="tl" rotWithShape="0">
              <a:srgbClr val="333333">
                <a:alpha val="65000"/>
              </a:srgbClr>
            </a:outerShdw>
          </a:effectLst>
        </p:spPr>
      </p:pic>
      <p:pic>
        <p:nvPicPr>
          <p:cNvPr id="2" name="Picture 1">
            <a:extLst>
              <a:ext uri="{FF2B5EF4-FFF2-40B4-BE49-F238E27FC236}">
                <a16:creationId xmlns:a16="http://schemas.microsoft.com/office/drawing/2014/main" id="{894E7AD6-6004-4DC0-9829-60F5889A767C}"/>
              </a:ext>
            </a:extLst>
          </p:cNvPr>
          <p:cNvPicPr>
            <a:picLocks noChangeAspect="1"/>
          </p:cNvPicPr>
          <p:nvPr/>
        </p:nvPicPr>
        <p:blipFill>
          <a:blip r:embed="rId4"/>
          <a:stretch>
            <a:fillRect/>
          </a:stretch>
        </p:blipFill>
        <p:spPr>
          <a:xfrm>
            <a:off x="228600" y="533400"/>
            <a:ext cx="3486150" cy="5095875"/>
          </a:xfrm>
          <a:prstGeom prst="rect">
            <a:avLst/>
          </a:prstGeom>
        </p:spPr>
      </p:pic>
    </p:spTree>
    <p:extLst>
      <p:ext uri="{BB962C8B-B14F-4D97-AF65-F5344CB8AC3E}">
        <p14:creationId xmlns:p14="http://schemas.microsoft.com/office/powerpoint/2010/main" val="1666440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99C01-706A-4772-8647-A0DBE56B1162}"/>
              </a:ext>
            </a:extLst>
          </p:cNvPr>
          <p:cNvSpPr>
            <a:spLocks noGrp="1"/>
          </p:cNvSpPr>
          <p:nvPr>
            <p:ph type="title"/>
          </p:nvPr>
        </p:nvSpPr>
        <p:spPr>
          <a:xfrm>
            <a:off x="228600" y="1580158"/>
            <a:ext cx="3020822" cy="3697685"/>
          </a:xfrm>
        </p:spPr>
        <p:txBody>
          <a:bodyPr>
            <a:normAutofit/>
          </a:bodyPr>
          <a:lstStyle/>
          <a:p>
            <a:pPr algn="r"/>
            <a:r>
              <a:rPr lang="en-US" dirty="0"/>
              <a:t>References and Resources</a:t>
            </a:r>
          </a:p>
        </p:txBody>
      </p:sp>
      <p:sp>
        <p:nvSpPr>
          <p:cNvPr id="3" name="Content Placeholder 2">
            <a:extLst>
              <a:ext uri="{FF2B5EF4-FFF2-40B4-BE49-F238E27FC236}">
                <a16:creationId xmlns:a16="http://schemas.microsoft.com/office/drawing/2014/main" id="{EEADD91F-C093-413C-A6C3-59CEDFC0F4CF}"/>
              </a:ext>
            </a:extLst>
          </p:cNvPr>
          <p:cNvSpPr>
            <a:spLocks noGrp="1"/>
          </p:cNvSpPr>
          <p:nvPr>
            <p:ph idx="1"/>
          </p:nvPr>
        </p:nvSpPr>
        <p:spPr>
          <a:xfrm>
            <a:off x="3732024" y="228600"/>
            <a:ext cx="4783327" cy="6019800"/>
          </a:xfrm>
        </p:spPr>
        <p:txBody>
          <a:bodyPr anchor="ctr">
            <a:normAutofit/>
          </a:bodyPr>
          <a:lstStyle/>
          <a:p>
            <a:r>
              <a:rPr lang="en-US" sz="1500" i="1" dirty="0"/>
              <a:t>Increasing Multicultural Understanding.  </a:t>
            </a:r>
            <a:r>
              <a:rPr lang="en-US" sz="1500" dirty="0"/>
              <a:t>Don Locke. Deryl Bailey.  SAGE Publications, Inc. 2014</a:t>
            </a:r>
          </a:p>
          <a:p>
            <a:r>
              <a:rPr lang="en-US" sz="1500" dirty="0"/>
              <a:t>National Quality Forum (NQF). A Comprehensive Framework and Preferred Practices for Measuring and Reporting Cultural Competency: A Consensus Report. Washington, DC: NQF; 2009</a:t>
            </a:r>
          </a:p>
          <a:p>
            <a:r>
              <a:rPr lang="en-US" sz="1500" dirty="0"/>
              <a:t>Centers for Medicare &amp; Medicaid Services Long-Term Care Facility Resident Assessment Instrument 3.0 User’s Manual, Version 1.16.  October 2018:  </a:t>
            </a:r>
            <a:r>
              <a:rPr lang="en-US" sz="1500" u="sng" dirty="0">
                <a:hlinkClick r:id="rId2"/>
              </a:rPr>
              <a:t>https://www.cms.gov/Medicare/Quality-Initiatives-Patient-Assessment-Instruments/NursingHomeQualityInits/MDS30RAIManual.html</a:t>
            </a:r>
            <a:endParaRPr lang="en-US" sz="1500" u="sng" dirty="0"/>
          </a:p>
          <a:p>
            <a:r>
              <a:rPr lang="en-US" sz="1500" dirty="0"/>
              <a:t>Consider Culture, Customs, and Beliefs: Tool #10. Content last reviewed February 2015. Agency for Healthcare Research and Quality, Rockville, MD. </a:t>
            </a:r>
            <a:r>
              <a:rPr lang="en-US" sz="1500" u="sng" dirty="0">
                <a:hlinkClick r:id="rId3"/>
              </a:rPr>
              <a:t>http://www.ahrq.gov/professionals/quality-patient-safety/quality-resources/tools/literacy-toolkit/healthlittoolkit2-tool10.html</a:t>
            </a:r>
            <a:endParaRPr lang="en-US" sz="1500" dirty="0"/>
          </a:p>
          <a:p>
            <a:endParaRPr lang="en-US" sz="1275" dirty="0"/>
          </a:p>
        </p:txBody>
      </p:sp>
    </p:spTree>
    <p:extLst>
      <p:ext uri="{BB962C8B-B14F-4D97-AF65-F5344CB8AC3E}">
        <p14:creationId xmlns:p14="http://schemas.microsoft.com/office/powerpoint/2010/main" val="3671436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B42DC-0F17-4843-B781-1E985003D04C}"/>
              </a:ext>
            </a:extLst>
          </p:cNvPr>
          <p:cNvSpPr>
            <a:spLocks noGrp="1"/>
          </p:cNvSpPr>
          <p:nvPr>
            <p:ph type="title"/>
          </p:nvPr>
        </p:nvSpPr>
        <p:spPr>
          <a:xfrm>
            <a:off x="0" y="1580158"/>
            <a:ext cx="3020822" cy="3697685"/>
          </a:xfrm>
        </p:spPr>
        <p:txBody>
          <a:bodyPr>
            <a:normAutofit/>
          </a:bodyPr>
          <a:lstStyle/>
          <a:p>
            <a:pPr algn="r"/>
            <a:r>
              <a:rPr lang="en-US" dirty="0"/>
              <a:t>References and Resources</a:t>
            </a:r>
          </a:p>
        </p:txBody>
      </p:sp>
      <p:sp>
        <p:nvSpPr>
          <p:cNvPr id="3" name="Content Placeholder 2">
            <a:extLst>
              <a:ext uri="{FF2B5EF4-FFF2-40B4-BE49-F238E27FC236}">
                <a16:creationId xmlns:a16="http://schemas.microsoft.com/office/drawing/2014/main" id="{DFB07818-D88A-4929-A97D-0B9CF78B4CD4}"/>
              </a:ext>
            </a:extLst>
          </p:cNvPr>
          <p:cNvSpPr>
            <a:spLocks noGrp="1"/>
          </p:cNvSpPr>
          <p:nvPr>
            <p:ph idx="1"/>
          </p:nvPr>
        </p:nvSpPr>
        <p:spPr>
          <a:xfrm>
            <a:off x="3732024" y="0"/>
            <a:ext cx="5259576" cy="6400800"/>
          </a:xfrm>
        </p:spPr>
        <p:txBody>
          <a:bodyPr anchor="ctr">
            <a:normAutofit/>
          </a:bodyPr>
          <a:lstStyle/>
          <a:p>
            <a:r>
              <a:rPr lang="en-US" sz="1500" i="1" dirty="0"/>
              <a:t>Reaching for cultural competence. </a:t>
            </a:r>
            <a:r>
              <a:rPr lang="en-US" sz="1500" dirty="0"/>
              <a:t>Linda Smith. Nursing2013. June 2013. Volume 43, Issue 6, pages 30-37.</a:t>
            </a:r>
          </a:p>
          <a:p>
            <a:r>
              <a:rPr lang="en-US" sz="1500" dirty="0"/>
              <a:t>Centers for Medicare &amp; Medicaid Services State Operations Manual, Appendix PP – Guidance to Surveyors for Long Term Care Facilities (Rev. 173, 11-22-17):  </a:t>
            </a:r>
            <a:r>
              <a:rPr lang="en-US" sz="1500" u="sng" dirty="0">
                <a:hlinkClick r:id="rId3"/>
              </a:rPr>
              <a:t>https://www.cms.gov/Regulations-and-Guidance/Guidance/Manuals/downloads/som107ap_pp_guidelines_ltcf.pdf</a:t>
            </a:r>
            <a:endParaRPr lang="en-US" sz="1500" dirty="0"/>
          </a:p>
          <a:p>
            <a:r>
              <a:rPr lang="en-US" sz="1500" dirty="0"/>
              <a:t>”National Standards for Culturally and Linguistically Appropriate Services in Health and Health Care:  A Blueprint for Advancing and Sustaining CLAS Policy and Practice” Office of Minority Health, U.S. Department of Health and Human Services, April 2013 </a:t>
            </a:r>
            <a:r>
              <a:rPr lang="en-US" sz="1500" u="sng" dirty="0">
                <a:hlinkClick r:id="rId4"/>
              </a:rPr>
              <a:t>https://www.thinkculturalhealth.hhs.gov/pdfs/EnhancedCLASStandardsBlueprint.pdf</a:t>
            </a:r>
            <a:endParaRPr lang="en-US" sz="1500" dirty="0"/>
          </a:p>
          <a:p>
            <a:pPr marL="0" indent="0">
              <a:buNone/>
            </a:pPr>
            <a:endParaRPr lang="en-US" sz="1500" dirty="0"/>
          </a:p>
        </p:txBody>
      </p:sp>
    </p:spTree>
    <p:extLst>
      <p:ext uri="{BB962C8B-B14F-4D97-AF65-F5344CB8AC3E}">
        <p14:creationId xmlns:p14="http://schemas.microsoft.com/office/powerpoint/2010/main" val="2902491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5AA2-8D9A-4B7F-B48D-190B54FDB2A9}"/>
              </a:ext>
            </a:extLst>
          </p:cNvPr>
          <p:cNvSpPr>
            <a:spLocks noGrp="1"/>
          </p:cNvSpPr>
          <p:nvPr>
            <p:ph type="title"/>
          </p:nvPr>
        </p:nvSpPr>
        <p:spPr>
          <a:xfrm>
            <a:off x="393192" y="4432554"/>
            <a:ext cx="4945642" cy="1218908"/>
          </a:xfrm>
        </p:spPr>
        <p:txBody>
          <a:bodyPr>
            <a:normAutofit fontScale="90000"/>
          </a:bodyPr>
          <a:lstStyle/>
          <a:p>
            <a:pPr algn="r"/>
            <a:r>
              <a:rPr lang="en-US" dirty="0"/>
              <a:t>Regulatory Requirements</a:t>
            </a:r>
          </a:p>
        </p:txBody>
      </p:sp>
      <p:pic>
        <p:nvPicPr>
          <p:cNvPr id="6" name="Picture 5">
            <a:extLst>
              <a:ext uri="{FF2B5EF4-FFF2-40B4-BE49-F238E27FC236}">
                <a16:creationId xmlns:a16="http://schemas.microsoft.com/office/drawing/2014/main" id="{334088A4-7DB6-42EE-8C50-E42785249B86}"/>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2820" r="1" b="1"/>
          <a:stretch/>
        </p:blipFill>
        <p:spPr>
          <a:xfrm>
            <a:off x="245660" y="1098550"/>
            <a:ext cx="5293730" cy="308054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0DA04D7F-50D0-415A-BDE1-8B458314B60F}"/>
              </a:ext>
            </a:extLst>
          </p:cNvPr>
          <p:cNvSpPr>
            <a:spLocks noGrp="1"/>
          </p:cNvSpPr>
          <p:nvPr>
            <p:ph idx="1"/>
          </p:nvPr>
        </p:nvSpPr>
        <p:spPr>
          <a:xfrm>
            <a:off x="6021990" y="1545544"/>
            <a:ext cx="2568554" cy="3639272"/>
          </a:xfrm>
        </p:spPr>
        <p:txBody>
          <a:bodyPr anchor="ctr">
            <a:normAutofit lnSpcReduction="10000"/>
          </a:bodyPr>
          <a:lstStyle/>
          <a:p>
            <a:pPr marL="0" indent="0">
              <a:buNone/>
            </a:pPr>
            <a:r>
              <a:rPr lang="en-US" dirty="0"/>
              <a:t>CMS-State Operations Manual</a:t>
            </a:r>
            <a:br>
              <a:rPr lang="en-US" dirty="0"/>
            </a:br>
            <a:r>
              <a:rPr lang="en-US" dirty="0"/>
              <a:t>Appendix PP-Guidance to Surveyors for Long Term Care</a:t>
            </a:r>
          </a:p>
        </p:txBody>
      </p:sp>
      <p:sp>
        <p:nvSpPr>
          <p:cNvPr id="7" name="Rectangle 6">
            <a:extLst>
              <a:ext uri="{FF2B5EF4-FFF2-40B4-BE49-F238E27FC236}">
                <a16:creationId xmlns:a16="http://schemas.microsoft.com/office/drawing/2014/main" id="{583740B4-F63E-457B-89A0-3D3A174DB41C}"/>
              </a:ext>
            </a:extLst>
          </p:cNvPr>
          <p:cNvSpPr/>
          <p:nvPr/>
        </p:nvSpPr>
        <p:spPr>
          <a:xfrm>
            <a:off x="6492484" y="5562600"/>
            <a:ext cx="2258324" cy="473206"/>
          </a:xfrm>
          <a:prstGeom prst="rect">
            <a:avLst/>
          </a:prstGeom>
        </p:spPr>
        <p:txBody>
          <a:bodyPr wrap="square">
            <a:spAutoFit/>
          </a:bodyPr>
          <a:lstStyle/>
          <a:p>
            <a:pPr algn="r"/>
            <a:r>
              <a:rPr lang="en-US" sz="825" dirty="0">
                <a:solidFill>
                  <a:schemeClr val="accent1"/>
                </a:solidFill>
                <a:hlinkClick r:id="rId4">
                  <a:extLst>
                    <a:ext uri="{A12FA001-AC4F-418D-AE19-62706E023703}">
                      <ahyp:hlinkClr xmlns:ahyp="http://schemas.microsoft.com/office/drawing/2018/hyperlinkcolor" val="tx"/>
                    </a:ext>
                  </a:extLst>
                </a:hlinkClick>
              </a:rPr>
              <a:t>https://www.cms.gov/Regulations-and-Guidance/Guidance/Manuals/downloads/som107ap_pp_guidelines_ltcf.pdf</a:t>
            </a:r>
            <a:r>
              <a:rPr lang="en-US" sz="825" dirty="0">
                <a:solidFill>
                  <a:schemeClr val="accent1"/>
                </a:solidFill>
              </a:rPr>
              <a:t> </a:t>
            </a:r>
          </a:p>
        </p:txBody>
      </p:sp>
    </p:spTree>
    <p:extLst>
      <p:ext uri="{BB962C8B-B14F-4D97-AF65-F5344CB8AC3E}">
        <p14:creationId xmlns:p14="http://schemas.microsoft.com/office/powerpoint/2010/main" val="3858976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C3BE0-46F0-48D5-9EDF-BC88A3C20EFF}"/>
              </a:ext>
            </a:extLst>
          </p:cNvPr>
          <p:cNvSpPr>
            <a:spLocks noGrp="1"/>
          </p:cNvSpPr>
          <p:nvPr>
            <p:ph type="title"/>
          </p:nvPr>
        </p:nvSpPr>
        <p:spPr>
          <a:xfrm>
            <a:off x="304800" y="360163"/>
            <a:ext cx="3985902" cy="994172"/>
          </a:xfrm>
        </p:spPr>
        <p:txBody>
          <a:bodyPr>
            <a:normAutofit/>
          </a:bodyPr>
          <a:lstStyle/>
          <a:p>
            <a:r>
              <a:rPr lang="en-US" dirty="0"/>
              <a:t>What Is Culture?</a:t>
            </a:r>
          </a:p>
        </p:txBody>
      </p:sp>
      <p:sp>
        <p:nvSpPr>
          <p:cNvPr id="3" name="Content Placeholder 2">
            <a:extLst>
              <a:ext uri="{FF2B5EF4-FFF2-40B4-BE49-F238E27FC236}">
                <a16:creationId xmlns:a16="http://schemas.microsoft.com/office/drawing/2014/main" id="{BE3FD048-E5E7-4EE9-9CB3-1035222FD358}"/>
              </a:ext>
            </a:extLst>
          </p:cNvPr>
          <p:cNvSpPr>
            <a:spLocks noGrp="1"/>
          </p:cNvSpPr>
          <p:nvPr>
            <p:ph idx="1"/>
          </p:nvPr>
        </p:nvSpPr>
        <p:spPr>
          <a:xfrm>
            <a:off x="476015" y="1828800"/>
            <a:ext cx="4081394" cy="3269654"/>
          </a:xfrm>
        </p:spPr>
        <p:txBody>
          <a:bodyPr anchor="t">
            <a:noAutofit/>
          </a:bodyPr>
          <a:lstStyle/>
          <a:p>
            <a:pPr marL="0" indent="0">
              <a:buNone/>
            </a:pPr>
            <a:r>
              <a:rPr lang="en-US" sz="2400" dirty="0"/>
              <a:t>“The body of learned beliefs, traditions, principles, and guides for behavior that are commonly shared among members of a particular group.  Culture serves as a roadmap for both perceiving and interacting with the world.”</a:t>
            </a:r>
          </a:p>
          <a:p>
            <a:pPr marL="0" indent="0">
              <a:buNone/>
            </a:pPr>
            <a:endParaRPr lang="en-US" sz="2400" dirty="0"/>
          </a:p>
          <a:p>
            <a:pPr marL="0" indent="0">
              <a:buNone/>
            </a:pPr>
            <a:r>
              <a:rPr lang="en-US" sz="900" i="1" dirty="0"/>
              <a:t>Increasing Multicultural Understanding.  </a:t>
            </a:r>
            <a:r>
              <a:rPr lang="en-US" sz="900" dirty="0"/>
              <a:t>Don Locke. Deryl Bailey.  SAGE Publications, Inc. 2014</a:t>
            </a:r>
            <a:endParaRPr lang="en-US" sz="900" i="1" dirty="0"/>
          </a:p>
        </p:txBody>
      </p:sp>
      <p:pic>
        <p:nvPicPr>
          <p:cNvPr id="5" name="Picture 4" descr="A picture containing sky, person, music&#10;&#10;Description automatically generated">
            <a:extLst>
              <a:ext uri="{FF2B5EF4-FFF2-40B4-BE49-F238E27FC236}">
                <a16:creationId xmlns:a16="http://schemas.microsoft.com/office/drawing/2014/main" id="{BA4EDA40-535B-4C51-BC41-CCE471ED505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7909" r="914" b="2"/>
          <a:stretch/>
        </p:blipFill>
        <p:spPr>
          <a:xfrm>
            <a:off x="4586593" y="857249"/>
            <a:ext cx="4557407" cy="4735857"/>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3712362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90B6-49EF-467B-9FC3-1E8BEEDE24FC}"/>
              </a:ext>
            </a:extLst>
          </p:cNvPr>
          <p:cNvSpPr>
            <a:spLocks noGrp="1"/>
          </p:cNvSpPr>
          <p:nvPr>
            <p:ph type="title"/>
          </p:nvPr>
        </p:nvSpPr>
        <p:spPr>
          <a:xfrm>
            <a:off x="457200" y="90486"/>
            <a:ext cx="8229600" cy="1143000"/>
          </a:xfrm>
        </p:spPr>
        <p:txBody>
          <a:bodyPr/>
          <a:lstStyle/>
          <a:p>
            <a:r>
              <a:rPr lang="en-US" dirty="0"/>
              <a:t>What is Culture?</a:t>
            </a:r>
          </a:p>
        </p:txBody>
      </p:sp>
      <p:graphicFrame>
        <p:nvGraphicFramePr>
          <p:cNvPr id="5" name="Content Placeholder 4">
            <a:extLst>
              <a:ext uri="{FF2B5EF4-FFF2-40B4-BE49-F238E27FC236}">
                <a16:creationId xmlns:a16="http://schemas.microsoft.com/office/drawing/2014/main" id="{E1A9FB79-08D8-4C41-9EE9-23C0210BED2D}"/>
              </a:ext>
            </a:extLst>
          </p:cNvPr>
          <p:cNvGraphicFramePr>
            <a:graphicFrameLocks noGrp="1"/>
          </p:cNvGraphicFramePr>
          <p:nvPr>
            <p:ph idx="1"/>
            <p:extLst>
              <p:ext uri="{D42A27DB-BD31-4B8C-83A1-F6EECF244321}">
                <p14:modId xmlns:p14="http://schemas.microsoft.com/office/powerpoint/2010/main" val="567612511"/>
              </p:ext>
            </p:extLst>
          </p:nvPr>
        </p:nvGraphicFramePr>
        <p:xfrm>
          <a:off x="457200" y="10668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2301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2D2F7-2544-4247-B2DB-C1026DAC3767}"/>
              </a:ext>
            </a:extLst>
          </p:cNvPr>
          <p:cNvSpPr>
            <a:spLocks noGrp="1"/>
          </p:cNvSpPr>
          <p:nvPr>
            <p:ph type="title"/>
          </p:nvPr>
        </p:nvSpPr>
        <p:spPr>
          <a:xfrm>
            <a:off x="228600" y="1513209"/>
            <a:ext cx="3124200" cy="3272883"/>
          </a:xfrm>
        </p:spPr>
        <p:txBody>
          <a:bodyPr anchor="t">
            <a:normAutofit/>
          </a:bodyPr>
          <a:lstStyle/>
          <a:p>
            <a:r>
              <a:rPr lang="en-US" sz="4000" dirty="0"/>
              <a:t>Cultural Variables</a:t>
            </a:r>
          </a:p>
        </p:txBody>
      </p:sp>
      <p:sp>
        <p:nvSpPr>
          <p:cNvPr id="3" name="Content Placeholder 2">
            <a:extLst>
              <a:ext uri="{FF2B5EF4-FFF2-40B4-BE49-F238E27FC236}">
                <a16:creationId xmlns:a16="http://schemas.microsoft.com/office/drawing/2014/main" id="{260A761B-96F7-4883-87C9-04E8FFD17484}"/>
              </a:ext>
            </a:extLst>
          </p:cNvPr>
          <p:cNvSpPr>
            <a:spLocks noGrp="1"/>
          </p:cNvSpPr>
          <p:nvPr>
            <p:ph sz="half" idx="1"/>
          </p:nvPr>
        </p:nvSpPr>
        <p:spPr>
          <a:xfrm>
            <a:off x="4038599" y="647700"/>
            <a:ext cx="4695039" cy="5562600"/>
          </a:xfrm>
        </p:spPr>
        <p:txBody>
          <a:bodyPr>
            <a:normAutofit fontScale="92500" lnSpcReduction="10000"/>
          </a:bodyPr>
          <a:lstStyle/>
          <a:p>
            <a:r>
              <a:rPr lang="en-US" dirty="0"/>
              <a:t>Ethnicity</a:t>
            </a:r>
          </a:p>
          <a:p>
            <a:r>
              <a:rPr lang="en-US" dirty="0"/>
              <a:t>Race</a:t>
            </a:r>
          </a:p>
          <a:p>
            <a:r>
              <a:rPr lang="en-US" dirty="0"/>
              <a:t>Gender/Sex</a:t>
            </a:r>
          </a:p>
          <a:p>
            <a:r>
              <a:rPr lang="en-US" dirty="0"/>
              <a:t>Sexual Orientation </a:t>
            </a:r>
          </a:p>
          <a:p>
            <a:r>
              <a:rPr lang="en-US" dirty="0"/>
              <a:t>Spirituality/Religion</a:t>
            </a:r>
          </a:p>
          <a:p>
            <a:r>
              <a:rPr lang="en-US" dirty="0"/>
              <a:t>History of the culture</a:t>
            </a:r>
          </a:p>
          <a:p>
            <a:r>
              <a:rPr lang="en-US" dirty="0"/>
              <a:t>Status/Caste</a:t>
            </a:r>
          </a:p>
          <a:p>
            <a:r>
              <a:rPr lang="en-US" dirty="0"/>
              <a:t>Language or dialect</a:t>
            </a:r>
          </a:p>
          <a:p>
            <a:r>
              <a:rPr lang="en-US" dirty="0"/>
              <a:t>Age</a:t>
            </a:r>
          </a:p>
          <a:p>
            <a:r>
              <a:rPr lang="en-US" dirty="0"/>
              <a:t>Disability</a:t>
            </a:r>
          </a:p>
          <a:p>
            <a:pPr lvl="1"/>
            <a:r>
              <a:rPr lang="en-US" dirty="0"/>
              <a:t>i.e. Deaf Culture</a:t>
            </a:r>
          </a:p>
          <a:p>
            <a:r>
              <a:rPr lang="en-US" dirty="0"/>
              <a:t>Medical Condition </a:t>
            </a:r>
          </a:p>
          <a:p>
            <a:endParaRPr lang="en-US" dirty="0"/>
          </a:p>
          <a:p>
            <a:endParaRPr lang="en-US" dirty="0"/>
          </a:p>
        </p:txBody>
      </p:sp>
      <p:pic>
        <p:nvPicPr>
          <p:cNvPr id="9" name="Picture 8" descr="A person in a suit and tie&#10;&#10;Description automatically generated">
            <a:extLst>
              <a:ext uri="{FF2B5EF4-FFF2-40B4-BE49-F238E27FC236}">
                <a16:creationId xmlns:a16="http://schemas.microsoft.com/office/drawing/2014/main" id="{810E3B8D-AF97-4A4B-9053-033FA4D1540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0361" y="3276600"/>
            <a:ext cx="2799004" cy="1802559"/>
          </a:xfrm>
          <a:prstGeom prst="rect">
            <a:avLst/>
          </a:prstGeom>
          <a:ln>
            <a:noFill/>
          </a:ln>
          <a:effectLst>
            <a:softEdge rad="112500"/>
          </a:effectLst>
        </p:spPr>
      </p:pic>
    </p:spTree>
    <p:extLst>
      <p:ext uri="{BB962C8B-B14F-4D97-AF65-F5344CB8AC3E}">
        <p14:creationId xmlns:p14="http://schemas.microsoft.com/office/powerpoint/2010/main" val="1329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BC330-3806-4523-8233-BCB8EE5E1A46}"/>
              </a:ext>
            </a:extLst>
          </p:cNvPr>
          <p:cNvSpPr>
            <a:spLocks noGrp="1"/>
          </p:cNvSpPr>
          <p:nvPr>
            <p:ph type="title"/>
          </p:nvPr>
        </p:nvSpPr>
        <p:spPr>
          <a:xfrm>
            <a:off x="381000" y="152400"/>
            <a:ext cx="8209544" cy="1218908"/>
          </a:xfrm>
        </p:spPr>
        <p:txBody>
          <a:bodyPr>
            <a:normAutofit fontScale="90000"/>
          </a:bodyPr>
          <a:lstStyle/>
          <a:p>
            <a:r>
              <a:rPr lang="en-US" dirty="0"/>
              <a:t>Why Is Culture Important in Healthcare?</a:t>
            </a:r>
          </a:p>
        </p:txBody>
      </p:sp>
      <p:pic>
        <p:nvPicPr>
          <p:cNvPr id="5" name="Picture 4" descr="A group of people posing for a photo&#10;&#10;Description automatically generated">
            <a:extLst>
              <a:ext uri="{FF2B5EF4-FFF2-40B4-BE49-F238E27FC236}">
                <a16:creationId xmlns:a16="http://schemas.microsoft.com/office/drawing/2014/main" id="{131C5872-6EAF-4BAE-8F43-14FB45C6CCF3}"/>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b="12822"/>
          <a:stretch/>
        </p:blipFill>
        <p:spPr>
          <a:xfrm>
            <a:off x="381000" y="2177653"/>
            <a:ext cx="4300729" cy="2502694"/>
          </a:xfrm>
          <a:prstGeom prst="rect">
            <a:avLst/>
          </a:prstGeom>
          <a:ln>
            <a:noFill/>
          </a:ln>
          <a:effectLst>
            <a:softEdge rad="112500"/>
          </a:effectLst>
        </p:spPr>
      </p:pic>
      <p:sp>
        <p:nvSpPr>
          <p:cNvPr id="3" name="Content Placeholder 2">
            <a:extLst>
              <a:ext uri="{FF2B5EF4-FFF2-40B4-BE49-F238E27FC236}">
                <a16:creationId xmlns:a16="http://schemas.microsoft.com/office/drawing/2014/main" id="{710AC6EC-6612-4268-B356-9A3035815295}"/>
              </a:ext>
            </a:extLst>
          </p:cNvPr>
          <p:cNvSpPr>
            <a:spLocks noGrp="1"/>
          </p:cNvSpPr>
          <p:nvPr>
            <p:ph idx="1"/>
          </p:nvPr>
        </p:nvSpPr>
        <p:spPr>
          <a:xfrm>
            <a:off x="4953000" y="1600200"/>
            <a:ext cx="4018544" cy="4321856"/>
          </a:xfrm>
        </p:spPr>
        <p:txBody>
          <a:bodyPr anchor="ctr">
            <a:normAutofit fontScale="85000" lnSpcReduction="10000"/>
          </a:bodyPr>
          <a:lstStyle/>
          <a:p>
            <a:r>
              <a:rPr lang="en-US" dirty="0"/>
              <a:t>Powerful determinants of health-related behavior</a:t>
            </a:r>
          </a:p>
          <a:p>
            <a:r>
              <a:rPr lang="en-US" dirty="0"/>
              <a:t>A lack of knowledge about or sensitivity to health beliefs and practices of different cultures can limit a caregiver’s ability to provide quality healthcare.</a:t>
            </a:r>
          </a:p>
        </p:txBody>
      </p:sp>
    </p:spTree>
    <p:extLst>
      <p:ext uri="{BB962C8B-B14F-4D97-AF65-F5344CB8AC3E}">
        <p14:creationId xmlns:p14="http://schemas.microsoft.com/office/powerpoint/2010/main" val="153688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B6B27-8F88-42E6-A98B-86260D1AB7B9}"/>
              </a:ext>
            </a:extLst>
          </p:cNvPr>
          <p:cNvSpPr>
            <a:spLocks noGrp="1"/>
          </p:cNvSpPr>
          <p:nvPr>
            <p:ph type="title"/>
          </p:nvPr>
        </p:nvSpPr>
        <p:spPr/>
        <p:txBody>
          <a:bodyPr/>
          <a:lstStyle/>
          <a:p>
            <a:r>
              <a:rPr lang="en-US" dirty="0"/>
              <a:t>Not Just One Culture</a:t>
            </a:r>
          </a:p>
        </p:txBody>
      </p:sp>
      <p:sp>
        <p:nvSpPr>
          <p:cNvPr id="5" name="Speech Bubble: Rectangle with Corners Rounded 4">
            <a:extLst>
              <a:ext uri="{FF2B5EF4-FFF2-40B4-BE49-F238E27FC236}">
                <a16:creationId xmlns:a16="http://schemas.microsoft.com/office/drawing/2014/main" id="{E66F70CA-7256-443B-AD2B-E25CFF090420}"/>
              </a:ext>
            </a:extLst>
          </p:cNvPr>
          <p:cNvSpPr/>
          <p:nvPr/>
        </p:nvSpPr>
        <p:spPr>
          <a:xfrm>
            <a:off x="421341" y="2494245"/>
            <a:ext cx="4679307" cy="1869509"/>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100" dirty="0"/>
              <a:t>Each individual brings their own culture to the table in the care and service process!</a:t>
            </a:r>
            <a:endParaRPr lang="en-US" dirty="0"/>
          </a:p>
        </p:txBody>
      </p:sp>
      <p:sp>
        <p:nvSpPr>
          <p:cNvPr id="6" name="TextBox 5">
            <a:extLst>
              <a:ext uri="{FF2B5EF4-FFF2-40B4-BE49-F238E27FC236}">
                <a16:creationId xmlns:a16="http://schemas.microsoft.com/office/drawing/2014/main" id="{021CB449-3A01-4AB2-A64D-48E25773D2E8}"/>
              </a:ext>
            </a:extLst>
          </p:cNvPr>
          <p:cNvSpPr txBox="1"/>
          <p:nvPr/>
        </p:nvSpPr>
        <p:spPr>
          <a:xfrm>
            <a:off x="5410200" y="2209800"/>
            <a:ext cx="3063191" cy="3046988"/>
          </a:xfrm>
          <a:prstGeom prst="rect">
            <a:avLst/>
          </a:prstGeom>
          <a:noFill/>
        </p:spPr>
        <p:txBody>
          <a:bodyPr wrap="square" rtlCol="0">
            <a:spAutoFit/>
          </a:bodyPr>
          <a:lstStyle/>
          <a:p>
            <a:pPr marL="257175" indent="-257175">
              <a:buFont typeface="Arial" panose="020B0604020202020204" pitchFamily="34" charset="0"/>
              <a:buChar char="•"/>
            </a:pPr>
            <a:r>
              <a:rPr lang="en-US" sz="2400" dirty="0"/>
              <a:t>Culture of medicine</a:t>
            </a:r>
          </a:p>
          <a:p>
            <a:pPr marL="257175" indent="-257175">
              <a:buFont typeface="Arial" panose="020B0604020202020204" pitchFamily="34" charset="0"/>
              <a:buChar char="•"/>
            </a:pPr>
            <a:r>
              <a:rPr lang="en-US" sz="2400" dirty="0"/>
              <a:t>Culture of our building</a:t>
            </a:r>
          </a:p>
          <a:p>
            <a:pPr marL="257175" indent="-257175">
              <a:buFont typeface="Arial" panose="020B0604020202020204" pitchFamily="34" charset="0"/>
              <a:buChar char="•"/>
            </a:pPr>
            <a:r>
              <a:rPr lang="en-US" sz="2400" dirty="0"/>
              <a:t>Physician’s culture</a:t>
            </a:r>
          </a:p>
          <a:p>
            <a:pPr marL="257175" indent="-257175">
              <a:buFont typeface="Arial" panose="020B0604020202020204" pitchFamily="34" charset="0"/>
              <a:buChar char="•"/>
            </a:pPr>
            <a:r>
              <a:rPr lang="en-US" sz="2400" dirty="0"/>
              <a:t>Resident’s culture</a:t>
            </a:r>
          </a:p>
          <a:p>
            <a:pPr marL="257175" indent="-257175">
              <a:buFont typeface="Arial" panose="020B0604020202020204" pitchFamily="34" charset="0"/>
              <a:buChar char="•"/>
            </a:pPr>
            <a:r>
              <a:rPr lang="en-US" sz="2400" dirty="0"/>
              <a:t>Interpreter’s culture (if needed)</a:t>
            </a:r>
          </a:p>
        </p:txBody>
      </p:sp>
    </p:spTree>
    <p:extLst>
      <p:ext uri="{BB962C8B-B14F-4D97-AF65-F5344CB8AC3E}">
        <p14:creationId xmlns:p14="http://schemas.microsoft.com/office/powerpoint/2010/main" val="1229532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1C9FD-8C62-4B2D-B78D-96D6C1175E02}"/>
              </a:ext>
            </a:extLst>
          </p:cNvPr>
          <p:cNvSpPr>
            <a:spLocks noGrp="1"/>
          </p:cNvSpPr>
          <p:nvPr>
            <p:ph type="title"/>
          </p:nvPr>
        </p:nvSpPr>
        <p:spPr>
          <a:xfrm>
            <a:off x="4343400" y="359499"/>
            <a:ext cx="3985902" cy="994172"/>
          </a:xfrm>
        </p:spPr>
        <p:txBody>
          <a:bodyPr>
            <a:normAutofit fontScale="90000"/>
          </a:bodyPr>
          <a:lstStyle/>
          <a:p>
            <a:r>
              <a:rPr lang="en-US" dirty="0"/>
              <a:t>What Is Cultural Competence?</a:t>
            </a:r>
          </a:p>
        </p:txBody>
      </p:sp>
      <p:sp>
        <p:nvSpPr>
          <p:cNvPr id="3" name="Content Placeholder 2">
            <a:extLst>
              <a:ext uri="{FF2B5EF4-FFF2-40B4-BE49-F238E27FC236}">
                <a16:creationId xmlns:a16="http://schemas.microsoft.com/office/drawing/2014/main" id="{55B9A16A-BE54-4250-9C7D-FFA01547B369}"/>
              </a:ext>
            </a:extLst>
          </p:cNvPr>
          <p:cNvSpPr>
            <a:spLocks noGrp="1"/>
          </p:cNvSpPr>
          <p:nvPr>
            <p:ph idx="1"/>
          </p:nvPr>
        </p:nvSpPr>
        <p:spPr>
          <a:xfrm>
            <a:off x="4594412" y="1905000"/>
            <a:ext cx="3985907" cy="3345854"/>
          </a:xfrm>
        </p:spPr>
        <p:txBody>
          <a:bodyPr anchor="t">
            <a:normAutofit lnSpcReduction="10000"/>
          </a:bodyPr>
          <a:lstStyle/>
          <a:p>
            <a:pPr marL="0" indent="0">
              <a:buNone/>
            </a:pPr>
            <a:r>
              <a:rPr lang="en-US" sz="2400" dirty="0"/>
              <a:t>The ongoing capacity of healthcare systems, organizations, professionals, and staff to provide diverse resident populations high-quality care that is safe, resident-centered, evidenced-based, and equitable.</a:t>
            </a:r>
          </a:p>
          <a:p>
            <a:pPr marL="0" indent="0">
              <a:buNone/>
            </a:pPr>
            <a:endParaRPr lang="en-US" sz="1350" dirty="0"/>
          </a:p>
          <a:p>
            <a:pPr marL="0" indent="0">
              <a:buNone/>
            </a:pPr>
            <a:r>
              <a:rPr lang="en-US" sz="1350" dirty="0"/>
              <a:t>Adapted from </a:t>
            </a:r>
            <a:r>
              <a:rPr lang="en-US" sz="1350" i="1" dirty="0"/>
              <a:t>The National Quality Forum</a:t>
            </a:r>
            <a:endParaRPr lang="en-US" sz="1350" dirty="0"/>
          </a:p>
        </p:txBody>
      </p:sp>
      <p:pic>
        <p:nvPicPr>
          <p:cNvPr id="5" name="Picture 4">
            <a:extLst>
              <a:ext uri="{FF2B5EF4-FFF2-40B4-BE49-F238E27FC236}">
                <a16:creationId xmlns:a16="http://schemas.microsoft.com/office/drawing/2014/main" id="{272010F2-12B5-4428-BA71-1BB19C511D95}"/>
              </a:ext>
            </a:extLst>
          </p:cNvPr>
          <p:cNvPicPr>
            <a:picLocks noChangeAspect="1"/>
          </p:cNvPicPr>
          <p:nvPr/>
        </p:nvPicPr>
        <p:blipFill>
          <a:blip r:embed="rId3"/>
          <a:stretch>
            <a:fillRect/>
          </a:stretch>
        </p:blipFill>
        <p:spPr>
          <a:xfrm>
            <a:off x="381000" y="1761080"/>
            <a:ext cx="3657600" cy="3633694"/>
          </a:xfrm>
          <a:prstGeom prst="rect">
            <a:avLst/>
          </a:prstGeom>
        </p:spPr>
      </p:pic>
    </p:spTree>
    <p:extLst>
      <p:ext uri="{BB962C8B-B14F-4D97-AF65-F5344CB8AC3E}">
        <p14:creationId xmlns:p14="http://schemas.microsoft.com/office/powerpoint/2010/main" val="66356361"/>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1132</TotalTime>
  <Words>3212</Words>
  <Application>Microsoft Office PowerPoint</Application>
  <PresentationFormat>On-screen Show (4:3)</PresentationFormat>
  <Paragraphs>282</Paragraphs>
  <Slides>30</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Courier New</vt:lpstr>
      <vt:lpstr>Wingdings</vt:lpstr>
      <vt:lpstr>1_2012LeadingAge_gray2PPT</vt:lpstr>
      <vt:lpstr>Importance of Cultural Competence In Healthcare </vt:lpstr>
      <vt:lpstr>Objectives</vt:lpstr>
      <vt:lpstr>Regulatory Requirements</vt:lpstr>
      <vt:lpstr>What Is Culture?</vt:lpstr>
      <vt:lpstr>What is Culture?</vt:lpstr>
      <vt:lpstr>Cultural Variables</vt:lpstr>
      <vt:lpstr>Why Is Culture Important in Healthcare?</vt:lpstr>
      <vt:lpstr>Not Just One Culture</vt:lpstr>
      <vt:lpstr>What Is Cultural Competence?</vt:lpstr>
      <vt:lpstr>Cultural Competence Skill Areas</vt:lpstr>
      <vt:lpstr>Having Cultural Competence</vt:lpstr>
      <vt:lpstr>Increasing Cultural Competence</vt:lpstr>
      <vt:lpstr>Impact of Care Provided</vt:lpstr>
      <vt:lpstr>Knowledge of Cultures, Customs, and Beliefs MDS 3.0 Demographic Data</vt:lpstr>
      <vt:lpstr>Facility Wide Assessment Resident Characteristics</vt:lpstr>
      <vt:lpstr>Social Behaviors That Can Be Seen As Offensive in Some Cultures</vt:lpstr>
      <vt:lpstr>Examples of Cultural Health Beliefs &amp; Customs</vt:lpstr>
      <vt:lpstr>Clear, Respectful Communication</vt:lpstr>
      <vt:lpstr>Address Cultural Values in the Context of Care and Document</vt:lpstr>
      <vt:lpstr>Address Language Differences</vt:lpstr>
      <vt:lpstr>Cultural Sensitivity</vt:lpstr>
      <vt:lpstr>Goals of Cultural Competence in Healthcare</vt:lpstr>
      <vt:lpstr>Associations Caregivers Make</vt:lpstr>
      <vt:lpstr>PowerPoint Presentation</vt:lpstr>
      <vt:lpstr>PowerPoint Presentation</vt:lpstr>
      <vt:lpstr>PowerPoint Presentation</vt:lpstr>
      <vt:lpstr>PowerPoint Presentation</vt:lpstr>
      <vt:lpstr>References and Resources</vt:lpstr>
      <vt:lpstr>References and Resources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142</cp:revision>
  <dcterms:created xsi:type="dcterms:W3CDTF">2012-09-27T17:39:50Z</dcterms:created>
  <dcterms:modified xsi:type="dcterms:W3CDTF">2019-05-13T17:47:51Z</dcterms:modified>
  <cp:contentStatus/>
</cp:coreProperties>
</file>