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9"/>
  </p:notesMasterIdLst>
  <p:handoutMasterIdLst>
    <p:handoutMasterId r:id="rId40"/>
  </p:handoutMasterIdLst>
  <p:sldIdLst>
    <p:sldId id="276" r:id="rId2"/>
    <p:sldId id="300" r:id="rId3"/>
    <p:sldId id="344" r:id="rId4"/>
    <p:sldId id="345" r:id="rId5"/>
    <p:sldId id="346" r:id="rId6"/>
    <p:sldId id="347" r:id="rId7"/>
    <p:sldId id="348" r:id="rId8"/>
    <p:sldId id="349" r:id="rId9"/>
    <p:sldId id="378" r:id="rId10"/>
    <p:sldId id="379" r:id="rId11"/>
    <p:sldId id="351" r:id="rId12"/>
    <p:sldId id="380" r:id="rId13"/>
    <p:sldId id="381" r:id="rId14"/>
    <p:sldId id="382" r:id="rId15"/>
    <p:sldId id="352" r:id="rId16"/>
    <p:sldId id="383" r:id="rId17"/>
    <p:sldId id="353" r:id="rId18"/>
    <p:sldId id="354" r:id="rId19"/>
    <p:sldId id="355" r:id="rId20"/>
    <p:sldId id="384" r:id="rId21"/>
    <p:sldId id="385" r:id="rId22"/>
    <p:sldId id="360" r:id="rId23"/>
    <p:sldId id="386" r:id="rId24"/>
    <p:sldId id="387" r:id="rId25"/>
    <p:sldId id="361" r:id="rId26"/>
    <p:sldId id="362" r:id="rId27"/>
    <p:sldId id="363" r:id="rId28"/>
    <p:sldId id="364" r:id="rId29"/>
    <p:sldId id="388" r:id="rId30"/>
    <p:sldId id="365" r:id="rId31"/>
    <p:sldId id="389" r:id="rId32"/>
    <p:sldId id="390" r:id="rId33"/>
    <p:sldId id="341" r:id="rId34"/>
    <p:sldId id="377" r:id="rId35"/>
    <p:sldId id="391" r:id="rId36"/>
    <p:sldId id="392" r:id="rId37"/>
    <p:sldId id="34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61B30-AB24-409F-82A8-9B5BB52F7633}" type="doc">
      <dgm:prSet loTypeId="urn:microsoft.com/office/officeart/2005/8/layout/vList2" loCatId="list" qsTypeId="urn:microsoft.com/office/officeart/2005/8/quickstyle/simple2" qsCatId="simple" csTypeId="urn:microsoft.com/office/officeart/2005/8/colors/colorful3" csCatId="colorful"/>
      <dgm:spPr/>
      <dgm:t>
        <a:bodyPr/>
        <a:lstStyle/>
        <a:p>
          <a:endParaRPr lang="en-US"/>
        </a:p>
      </dgm:t>
    </dgm:pt>
    <dgm:pt modelId="{11DC77AD-7764-49FA-9782-111B5C1B02F3}">
      <dgm:prSet/>
      <dgm:spPr/>
      <dgm:t>
        <a:bodyPr/>
        <a:lstStyle/>
        <a:p>
          <a:r>
            <a:rPr lang="en-US" b="1" dirty="0"/>
            <a:t>F550:  </a:t>
          </a:r>
          <a:r>
            <a:rPr lang="en-US" dirty="0"/>
            <a:t>Residents Rights indicates, “ Staff and volunteers must interact with residents in a manner that takes into account the physical limitations of the resident, assures communication, and maintains respect.”</a:t>
          </a:r>
        </a:p>
      </dgm:t>
    </dgm:pt>
    <dgm:pt modelId="{2A50622F-93DD-402D-84A0-66CB7354DA1B}" type="parTrans" cxnId="{AE219537-A24F-4A2A-B955-6A4DAF13A2E9}">
      <dgm:prSet/>
      <dgm:spPr/>
      <dgm:t>
        <a:bodyPr/>
        <a:lstStyle/>
        <a:p>
          <a:endParaRPr lang="en-US"/>
        </a:p>
      </dgm:t>
    </dgm:pt>
    <dgm:pt modelId="{D28094BD-C361-4AEE-A1D4-F01F69E85082}" type="sibTrans" cxnId="{AE219537-A24F-4A2A-B955-6A4DAF13A2E9}">
      <dgm:prSet/>
      <dgm:spPr/>
      <dgm:t>
        <a:bodyPr/>
        <a:lstStyle/>
        <a:p>
          <a:endParaRPr lang="en-US"/>
        </a:p>
      </dgm:t>
    </dgm:pt>
    <dgm:pt modelId="{1662ED75-E269-450F-843F-E118EBD6BF35}">
      <dgm:prSet/>
      <dgm:spPr/>
      <dgm:t>
        <a:bodyPr/>
        <a:lstStyle/>
        <a:p>
          <a:r>
            <a:rPr lang="en-US" b="1" dirty="0"/>
            <a:t>F600:</a:t>
          </a:r>
          <a:r>
            <a:rPr lang="en-US" dirty="0"/>
            <a:t> Abuse provides examples of structures and processes that must be in place includes, “An effective communication system across all shifts for communicating necessary care and information between staff, practitioners and resident representative”</a:t>
          </a:r>
        </a:p>
      </dgm:t>
    </dgm:pt>
    <dgm:pt modelId="{0BE7C95D-8E84-41FA-AD63-747CB42B1857}" type="parTrans" cxnId="{B3964192-4F57-478F-9BB9-AB8E3B7BE3F3}">
      <dgm:prSet/>
      <dgm:spPr/>
      <dgm:t>
        <a:bodyPr/>
        <a:lstStyle/>
        <a:p>
          <a:endParaRPr lang="en-US"/>
        </a:p>
      </dgm:t>
    </dgm:pt>
    <dgm:pt modelId="{8EE5EBE9-6E51-49D5-8610-7CDAAE4339AB}" type="sibTrans" cxnId="{B3964192-4F57-478F-9BB9-AB8E3B7BE3F3}">
      <dgm:prSet/>
      <dgm:spPr/>
      <dgm:t>
        <a:bodyPr/>
        <a:lstStyle/>
        <a:p>
          <a:endParaRPr lang="en-US"/>
        </a:p>
      </dgm:t>
    </dgm:pt>
    <dgm:pt modelId="{FDD216DF-CD44-490F-B0C6-BCB9B44D670D}" type="pres">
      <dgm:prSet presAssocID="{04461B30-AB24-409F-82A8-9B5BB52F7633}" presName="linear" presStyleCnt="0">
        <dgm:presLayoutVars>
          <dgm:animLvl val="lvl"/>
          <dgm:resizeHandles val="exact"/>
        </dgm:presLayoutVars>
      </dgm:prSet>
      <dgm:spPr/>
    </dgm:pt>
    <dgm:pt modelId="{18207D3B-042D-43A6-9FF4-7BD58BA999C0}" type="pres">
      <dgm:prSet presAssocID="{11DC77AD-7764-49FA-9782-111B5C1B02F3}" presName="parentText" presStyleLbl="node1" presStyleIdx="0" presStyleCnt="2">
        <dgm:presLayoutVars>
          <dgm:chMax val="0"/>
          <dgm:bulletEnabled val="1"/>
        </dgm:presLayoutVars>
      </dgm:prSet>
      <dgm:spPr/>
    </dgm:pt>
    <dgm:pt modelId="{FF45BFA3-9283-4DCF-8006-1194DBFC8DF7}" type="pres">
      <dgm:prSet presAssocID="{D28094BD-C361-4AEE-A1D4-F01F69E85082}" presName="spacer" presStyleCnt="0"/>
      <dgm:spPr/>
    </dgm:pt>
    <dgm:pt modelId="{C26CD8B1-9683-4C1E-A988-E364984BE0A5}" type="pres">
      <dgm:prSet presAssocID="{1662ED75-E269-450F-843F-E118EBD6BF35}" presName="parentText" presStyleLbl="node1" presStyleIdx="1" presStyleCnt="2">
        <dgm:presLayoutVars>
          <dgm:chMax val="0"/>
          <dgm:bulletEnabled val="1"/>
        </dgm:presLayoutVars>
      </dgm:prSet>
      <dgm:spPr/>
    </dgm:pt>
  </dgm:ptLst>
  <dgm:cxnLst>
    <dgm:cxn modelId="{AE219537-A24F-4A2A-B955-6A4DAF13A2E9}" srcId="{04461B30-AB24-409F-82A8-9B5BB52F7633}" destId="{11DC77AD-7764-49FA-9782-111B5C1B02F3}" srcOrd="0" destOrd="0" parTransId="{2A50622F-93DD-402D-84A0-66CB7354DA1B}" sibTransId="{D28094BD-C361-4AEE-A1D4-F01F69E85082}"/>
    <dgm:cxn modelId="{281C693E-EAB2-4695-9C16-D32C0567A6F9}" type="presOf" srcId="{11DC77AD-7764-49FA-9782-111B5C1B02F3}" destId="{18207D3B-042D-43A6-9FF4-7BD58BA999C0}" srcOrd="0" destOrd="0" presId="urn:microsoft.com/office/officeart/2005/8/layout/vList2"/>
    <dgm:cxn modelId="{B167D549-8574-4951-B23B-F9DE2E3BECBD}" type="presOf" srcId="{04461B30-AB24-409F-82A8-9B5BB52F7633}" destId="{FDD216DF-CD44-490F-B0C6-BCB9B44D670D}" srcOrd="0" destOrd="0" presId="urn:microsoft.com/office/officeart/2005/8/layout/vList2"/>
    <dgm:cxn modelId="{B3964192-4F57-478F-9BB9-AB8E3B7BE3F3}" srcId="{04461B30-AB24-409F-82A8-9B5BB52F7633}" destId="{1662ED75-E269-450F-843F-E118EBD6BF35}" srcOrd="1" destOrd="0" parTransId="{0BE7C95D-8E84-41FA-AD63-747CB42B1857}" sibTransId="{8EE5EBE9-6E51-49D5-8610-7CDAAE4339AB}"/>
    <dgm:cxn modelId="{D42FC6C8-11EE-4849-AA14-FA91F58C7A9B}" type="presOf" srcId="{1662ED75-E269-450F-843F-E118EBD6BF35}" destId="{C26CD8B1-9683-4C1E-A988-E364984BE0A5}" srcOrd="0" destOrd="0" presId="urn:microsoft.com/office/officeart/2005/8/layout/vList2"/>
    <dgm:cxn modelId="{424A5D8C-D430-4B3A-8190-9AB6CBF4E815}" type="presParOf" srcId="{FDD216DF-CD44-490F-B0C6-BCB9B44D670D}" destId="{18207D3B-042D-43A6-9FF4-7BD58BA999C0}" srcOrd="0" destOrd="0" presId="urn:microsoft.com/office/officeart/2005/8/layout/vList2"/>
    <dgm:cxn modelId="{5742EDB6-16D3-457D-B02A-71AA09FA3432}" type="presParOf" srcId="{FDD216DF-CD44-490F-B0C6-BCB9B44D670D}" destId="{FF45BFA3-9283-4DCF-8006-1194DBFC8DF7}" srcOrd="1" destOrd="0" presId="urn:microsoft.com/office/officeart/2005/8/layout/vList2"/>
    <dgm:cxn modelId="{E9484EE8-253C-4D6A-8965-1ECC8C234462}" type="presParOf" srcId="{FDD216DF-CD44-490F-B0C6-BCB9B44D670D}" destId="{C26CD8B1-9683-4C1E-A988-E364984BE0A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F08101-0452-4412-8FDD-9F634FF1EA4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6BF6D0C-032E-4559-AEA1-C54A4B026C27}">
      <dgm:prSet/>
      <dgm:spPr/>
      <dgm:t>
        <a:bodyPr/>
        <a:lstStyle/>
        <a:p>
          <a:r>
            <a:rPr lang="en-US" b="1" dirty="0"/>
            <a:t>F741:  </a:t>
          </a:r>
          <a:r>
            <a:rPr lang="en-US" dirty="0"/>
            <a:t>Addresses requirements for training and competency for nurse aides that includes competencies in communication and interpersonal skills.  F741 also indicates, “All staff must have knowledge and skills sets to effectively interact with residents (communication, resident rights, meaningful activities.)”</a:t>
          </a:r>
        </a:p>
      </dgm:t>
    </dgm:pt>
    <dgm:pt modelId="{4FA43918-0882-4857-9F67-0F95FC967383}" type="parTrans" cxnId="{BA26DD40-30B8-4A49-AAC3-69F9ADC10C3E}">
      <dgm:prSet/>
      <dgm:spPr/>
      <dgm:t>
        <a:bodyPr/>
        <a:lstStyle/>
        <a:p>
          <a:endParaRPr lang="en-US"/>
        </a:p>
      </dgm:t>
    </dgm:pt>
    <dgm:pt modelId="{242D000E-AD68-4A3C-B317-FFB628AA8854}" type="sibTrans" cxnId="{BA26DD40-30B8-4A49-AAC3-69F9ADC10C3E}">
      <dgm:prSet/>
      <dgm:spPr/>
      <dgm:t>
        <a:bodyPr/>
        <a:lstStyle/>
        <a:p>
          <a:endParaRPr lang="en-US"/>
        </a:p>
      </dgm:t>
    </dgm:pt>
    <dgm:pt modelId="{4E5FEF85-6626-436B-A21A-E464DC4AF4A4}">
      <dgm:prSet/>
      <dgm:spPr/>
      <dgm:t>
        <a:bodyPr/>
        <a:lstStyle/>
        <a:p>
          <a:r>
            <a:rPr lang="en-US" b="1" dirty="0"/>
            <a:t>F941</a:t>
          </a:r>
          <a:r>
            <a:rPr lang="en-US" dirty="0"/>
            <a:t>:  “§483.95(a) Communication.  A facility must include effective communications as mandatory training for direct care staff.”</a:t>
          </a:r>
        </a:p>
      </dgm:t>
    </dgm:pt>
    <dgm:pt modelId="{5FAC378A-6940-46BD-AA25-4247FFF1BC02}" type="parTrans" cxnId="{B3D43713-6808-43A4-9660-087C078EAC9B}">
      <dgm:prSet/>
      <dgm:spPr/>
      <dgm:t>
        <a:bodyPr/>
        <a:lstStyle/>
        <a:p>
          <a:endParaRPr lang="en-US"/>
        </a:p>
      </dgm:t>
    </dgm:pt>
    <dgm:pt modelId="{421E1CFC-2382-424C-95D4-FAF3425018C4}" type="sibTrans" cxnId="{B3D43713-6808-43A4-9660-087C078EAC9B}">
      <dgm:prSet/>
      <dgm:spPr/>
      <dgm:t>
        <a:bodyPr/>
        <a:lstStyle/>
        <a:p>
          <a:endParaRPr lang="en-US"/>
        </a:p>
      </dgm:t>
    </dgm:pt>
    <dgm:pt modelId="{538F9508-9468-4DFF-A0F2-D21D77758F34}" type="pres">
      <dgm:prSet presAssocID="{DCF08101-0452-4412-8FDD-9F634FF1EA46}" presName="vert0" presStyleCnt="0">
        <dgm:presLayoutVars>
          <dgm:dir/>
          <dgm:animOne val="branch"/>
          <dgm:animLvl val="lvl"/>
        </dgm:presLayoutVars>
      </dgm:prSet>
      <dgm:spPr/>
    </dgm:pt>
    <dgm:pt modelId="{4E38208F-98F9-4D68-BAEB-AAD49A453CF6}" type="pres">
      <dgm:prSet presAssocID="{86BF6D0C-032E-4559-AEA1-C54A4B026C27}" presName="thickLine" presStyleLbl="alignNode1" presStyleIdx="0" presStyleCnt="2"/>
      <dgm:spPr/>
    </dgm:pt>
    <dgm:pt modelId="{055330D5-D148-40AF-B8AE-F005A8E2F8AA}" type="pres">
      <dgm:prSet presAssocID="{86BF6D0C-032E-4559-AEA1-C54A4B026C27}" presName="horz1" presStyleCnt="0"/>
      <dgm:spPr/>
    </dgm:pt>
    <dgm:pt modelId="{9BF789E1-5472-4D49-A68E-D204BDE9F934}" type="pres">
      <dgm:prSet presAssocID="{86BF6D0C-032E-4559-AEA1-C54A4B026C27}" presName="tx1" presStyleLbl="revTx" presStyleIdx="0" presStyleCnt="2"/>
      <dgm:spPr/>
    </dgm:pt>
    <dgm:pt modelId="{F0595458-7261-4467-A039-5179DF1AB537}" type="pres">
      <dgm:prSet presAssocID="{86BF6D0C-032E-4559-AEA1-C54A4B026C27}" presName="vert1" presStyleCnt="0"/>
      <dgm:spPr/>
    </dgm:pt>
    <dgm:pt modelId="{FBC0E91B-A31B-4985-B708-C3D52B1B64C7}" type="pres">
      <dgm:prSet presAssocID="{4E5FEF85-6626-436B-A21A-E464DC4AF4A4}" presName="thickLine" presStyleLbl="alignNode1" presStyleIdx="1" presStyleCnt="2"/>
      <dgm:spPr/>
    </dgm:pt>
    <dgm:pt modelId="{5A7E24BA-AFD3-4418-861D-7175FFF20228}" type="pres">
      <dgm:prSet presAssocID="{4E5FEF85-6626-436B-A21A-E464DC4AF4A4}" presName="horz1" presStyleCnt="0"/>
      <dgm:spPr/>
    </dgm:pt>
    <dgm:pt modelId="{47015D6F-B65D-4EB1-814F-1F53D29E8A32}" type="pres">
      <dgm:prSet presAssocID="{4E5FEF85-6626-436B-A21A-E464DC4AF4A4}" presName="tx1" presStyleLbl="revTx" presStyleIdx="1" presStyleCnt="2"/>
      <dgm:spPr/>
    </dgm:pt>
    <dgm:pt modelId="{197C66B5-1D2C-413F-AE58-4D9ABACE2589}" type="pres">
      <dgm:prSet presAssocID="{4E5FEF85-6626-436B-A21A-E464DC4AF4A4}" presName="vert1" presStyleCnt="0"/>
      <dgm:spPr/>
    </dgm:pt>
  </dgm:ptLst>
  <dgm:cxnLst>
    <dgm:cxn modelId="{B3D43713-6808-43A4-9660-087C078EAC9B}" srcId="{DCF08101-0452-4412-8FDD-9F634FF1EA46}" destId="{4E5FEF85-6626-436B-A21A-E464DC4AF4A4}" srcOrd="1" destOrd="0" parTransId="{5FAC378A-6940-46BD-AA25-4247FFF1BC02}" sibTransId="{421E1CFC-2382-424C-95D4-FAF3425018C4}"/>
    <dgm:cxn modelId="{9A522429-7C05-4D20-B797-DAFDAD7CE30C}" type="presOf" srcId="{86BF6D0C-032E-4559-AEA1-C54A4B026C27}" destId="{9BF789E1-5472-4D49-A68E-D204BDE9F934}" srcOrd="0" destOrd="0" presId="urn:microsoft.com/office/officeart/2008/layout/LinedList"/>
    <dgm:cxn modelId="{BA26DD40-30B8-4A49-AAC3-69F9ADC10C3E}" srcId="{DCF08101-0452-4412-8FDD-9F634FF1EA46}" destId="{86BF6D0C-032E-4559-AEA1-C54A4B026C27}" srcOrd="0" destOrd="0" parTransId="{4FA43918-0882-4857-9F67-0F95FC967383}" sibTransId="{242D000E-AD68-4A3C-B317-FFB628AA8854}"/>
    <dgm:cxn modelId="{D9CD469E-6BD3-4634-845F-F4FEBA8FDA3D}" type="presOf" srcId="{DCF08101-0452-4412-8FDD-9F634FF1EA46}" destId="{538F9508-9468-4DFF-A0F2-D21D77758F34}" srcOrd="0" destOrd="0" presId="urn:microsoft.com/office/officeart/2008/layout/LinedList"/>
    <dgm:cxn modelId="{99DC78CA-FD10-4726-918A-918FDBC9128E}" type="presOf" srcId="{4E5FEF85-6626-436B-A21A-E464DC4AF4A4}" destId="{47015D6F-B65D-4EB1-814F-1F53D29E8A32}" srcOrd="0" destOrd="0" presId="urn:microsoft.com/office/officeart/2008/layout/LinedList"/>
    <dgm:cxn modelId="{A04D1F93-BAB1-4833-BF1E-5934BA47BD54}" type="presParOf" srcId="{538F9508-9468-4DFF-A0F2-D21D77758F34}" destId="{4E38208F-98F9-4D68-BAEB-AAD49A453CF6}" srcOrd="0" destOrd="0" presId="urn:microsoft.com/office/officeart/2008/layout/LinedList"/>
    <dgm:cxn modelId="{309FBE67-1BC1-4480-9A2A-777AA7E8D51D}" type="presParOf" srcId="{538F9508-9468-4DFF-A0F2-D21D77758F34}" destId="{055330D5-D148-40AF-B8AE-F005A8E2F8AA}" srcOrd="1" destOrd="0" presId="urn:microsoft.com/office/officeart/2008/layout/LinedList"/>
    <dgm:cxn modelId="{2D2D035A-0BC5-4DF4-849B-9322B3F82C8B}" type="presParOf" srcId="{055330D5-D148-40AF-B8AE-F005A8E2F8AA}" destId="{9BF789E1-5472-4D49-A68E-D204BDE9F934}" srcOrd="0" destOrd="0" presId="urn:microsoft.com/office/officeart/2008/layout/LinedList"/>
    <dgm:cxn modelId="{D0ACFF96-DF50-410E-B3CC-14666E886EB2}" type="presParOf" srcId="{055330D5-D148-40AF-B8AE-F005A8E2F8AA}" destId="{F0595458-7261-4467-A039-5179DF1AB537}" srcOrd="1" destOrd="0" presId="urn:microsoft.com/office/officeart/2008/layout/LinedList"/>
    <dgm:cxn modelId="{EBEBEF03-292E-4158-8195-9ABFDBDD1BE4}" type="presParOf" srcId="{538F9508-9468-4DFF-A0F2-D21D77758F34}" destId="{FBC0E91B-A31B-4985-B708-C3D52B1B64C7}" srcOrd="2" destOrd="0" presId="urn:microsoft.com/office/officeart/2008/layout/LinedList"/>
    <dgm:cxn modelId="{3DB555DB-1680-4F92-96B9-A640B3123039}" type="presParOf" srcId="{538F9508-9468-4DFF-A0F2-D21D77758F34}" destId="{5A7E24BA-AFD3-4418-861D-7175FFF20228}" srcOrd="3" destOrd="0" presId="urn:microsoft.com/office/officeart/2008/layout/LinedList"/>
    <dgm:cxn modelId="{A598309D-FA71-4B93-BFBC-085F1F685598}" type="presParOf" srcId="{5A7E24BA-AFD3-4418-861D-7175FFF20228}" destId="{47015D6F-B65D-4EB1-814F-1F53D29E8A32}" srcOrd="0" destOrd="0" presId="urn:microsoft.com/office/officeart/2008/layout/LinedList"/>
    <dgm:cxn modelId="{FAA1E7A8-B658-4CD0-A88C-4D8D024B22CF}" type="presParOf" srcId="{5A7E24BA-AFD3-4418-861D-7175FFF20228}" destId="{197C66B5-1D2C-413F-AE58-4D9ABACE25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C189D7-9F7D-41B2-BF9D-51061E84E806}"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BD39AC6A-4E1E-4349-89AE-BF73243B035A}">
      <dgm:prSet custT="1"/>
      <dgm:spPr/>
      <dgm:t>
        <a:bodyPr/>
        <a:lstStyle/>
        <a:p>
          <a:r>
            <a:rPr lang="en-US" sz="2400" b="1" dirty="0"/>
            <a:t>F636:</a:t>
          </a:r>
          <a:r>
            <a:rPr lang="en-US" sz="2400" dirty="0"/>
            <a:t>  Resident Assessment that includes Communication</a:t>
          </a:r>
        </a:p>
      </dgm:t>
    </dgm:pt>
    <dgm:pt modelId="{EF5A00E7-2687-4686-A142-C6C36AB14CA3}" type="parTrans" cxnId="{94CFB8C0-2B41-47C7-8CEF-C503BC75F8A1}">
      <dgm:prSet/>
      <dgm:spPr/>
      <dgm:t>
        <a:bodyPr/>
        <a:lstStyle/>
        <a:p>
          <a:endParaRPr lang="en-US"/>
        </a:p>
      </dgm:t>
    </dgm:pt>
    <dgm:pt modelId="{863D4B37-2ABE-4293-9EB2-3CF6C4D08D25}" type="sibTrans" cxnId="{94CFB8C0-2B41-47C7-8CEF-C503BC75F8A1}">
      <dgm:prSet/>
      <dgm:spPr/>
      <dgm:t>
        <a:bodyPr/>
        <a:lstStyle/>
        <a:p>
          <a:endParaRPr lang="en-US"/>
        </a:p>
      </dgm:t>
    </dgm:pt>
    <dgm:pt modelId="{3D5CAD7D-C661-476B-ABFD-47A730BDC08A}">
      <dgm:prSet custT="1"/>
      <dgm:spPr/>
      <dgm:t>
        <a:bodyPr/>
        <a:lstStyle/>
        <a:p>
          <a:r>
            <a:rPr lang="en-US" sz="2400" b="1" dirty="0"/>
            <a:t>F655:  </a:t>
          </a:r>
          <a:r>
            <a:rPr lang="en-US" sz="2400" dirty="0"/>
            <a:t>Baseline Care Plan</a:t>
          </a:r>
        </a:p>
      </dgm:t>
    </dgm:pt>
    <dgm:pt modelId="{F2A6D921-01BA-43C8-AA9F-D3A625A443CB}" type="parTrans" cxnId="{A7BF3A54-C564-4E75-A36E-4E0DBEE8ABDF}">
      <dgm:prSet/>
      <dgm:spPr/>
      <dgm:t>
        <a:bodyPr/>
        <a:lstStyle/>
        <a:p>
          <a:endParaRPr lang="en-US"/>
        </a:p>
      </dgm:t>
    </dgm:pt>
    <dgm:pt modelId="{8528EF0B-0DF0-4CC8-AE7A-00F1E25CFD41}" type="sibTrans" cxnId="{A7BF3A54-C564-4E75-A36E-4E0DBEE8ABDF}">
      <dgm:prSet/>
      <dgm:spPr/>
      <dgm:t>
        <a:bodyPr/>
        <a:lstStyle/>
        <a:p>
          <a:endParaRPr lang="en-US"/>
        </a:p>
      </dgm:t>
    </dgm:pt>
    <dgm:pt modelId="{32D933AC-FE68-43CA-9272-503108F0B075}">
      <dgm:prSet custT="1"/>
      <dgm:spPr/>
      <dgm:t>
        <a:bodyPr/>
        <a:lstStyle/>
        <a:p>
          <a:r>
            <a:rPr lang="en-US" sz="2400" b="1" dirty="0"/>
            <a:t>F656:  </a:t>
          </a:r>
          <a:r>
            <a:rPr lang="en-US" sz="2400" dirty="0"/>
            <a:t>Develop/Implement Comprehensive Care Plan</a:t>
          </a:r>
        </a:p>
      </dgm:t>
    </dgm:pt>
    <dgm:pt modelId="{1A00C8FD-5F6D-424E-851D-5803ACEB0C06}" type="parTrans" cxnId="{11AD4025-72DF-4199-A608-4AF7B1F36D2E}">
      <dgm:prSet/>
      <dgm:spPr/>
      <dgm:t>
        <a:bodyPr/>
        <a:lstStyle/>
        <a:p>
          <a:endParaRPr lang="en-US"/>
        </a:p>
      </dgm:t>
    </dgm:pt>
    <dgm:pt modelId="{5763D83D-7D21-49EE-BF32-163AF6C0A660}" type="sibTrans" cxnId="{11AD4025-72DF-4199-A608-4AF7B1F36D2E}">
      <dgm:prSet/>
      <dgm:spPr/>
      <dgm:t>
        <a:bodyPr/>
        <a:lstStyle/>
        <a:p>
          <a:endParaRPr lang="en-US"/>
        </a:p>
      </dgm:t>
    </dgm:pt>
    <dgm:pt modelId="{37AC77EB-085D-4BF2-9FBE-D6797C5ACC79}">
      <dgm:prSet custT="1"/>
      <dgm:spPr/>
      <dgm:t>
        <a:bodyPr/>
        <a:lstStyle/>
        <a:p>
          <a:r>
            <a:rPr lang="en-US" sz="2400" b="1" dirty="0"/>
            <a:t>F685:  </a:t>
          </a:r>
          <a:r>
            <a:rPr lang="en-US" sz="2400" dirty="0"/>
            <a:t>Treatment/Devices to Maintain Hearing/Vision</a:t>
          </a:r>
        </a:p>
      </dgm:t>
    </dgm:pt>
    <dgm:pt modelId="{2495B97E-A95E-4A3D-8166-8C4BF3E648E5}" type="parTrans" cxnId="{0789CB53-E5E8-45E5-8BDD-8A65AC58E040}">
      <dgm:prSet/>
      <dgm:spPr/>
      <dgm:t>
        <a:bodyPr/>
        <a:lstStyle/>
        <a:p>
          <a:endParaRPr lang="en-US"/>
        </a:p>
      </dgm:t>
    </dgm:pt>
    <dgm:pt modelId="{E65FCE12-6CA2-4F67-8BF8-F301D54D7E35}" type="sibTrans" cxnId="{0789CB53-E5E8-45E5-8BDD-8A65AC58E040}">
      <dgm:prSet/>
      <dgm:spPr/>
      <dgm:t>
        <a:bodyPr/>
        <a:lstStyle/>
        <a:p>
          <a:endParaRPr lang="en-US"/>
        </a:p>
      </dgm:t>
    </dgm:pt>
    <dgm:pt modelId="{26339B74-1243-4CDF-9421-53275A54888E}">
      <dgm:prSet custT="1"/>
      <dgm:spPr/>
      <dgm:t>
        <a:bodyPr/>
        <a:lstStyle/>
        <a:p>
          <a:r>
            <a:rPr lang="en-US" sz="2800" b="1" dirty="0"/>
            <a:t>And more!</a:t>
          </a:r>
          <a:endParaRPr lang="en-US" sz="2800" dirty="0"/>
        </a:p>
      </dgm:t>
    </dgm:pt>
    <dgm:pt modelId="{AFAF8D13-4EBE-43CE-BCB1-D403DA47FC51}" type="parTrans" cxnId="{27C68730-DF27-452F-8C60-637045CC8711}">
      <dgm:prSet/>
      <dgm:spPr/>
      <dgm:t>
        <a:bodyPr/>
        <a:lstStyle/>
        <a:p>
          <a:endParaRPr lang="en-US"/>
        </a:p>
      </dgm:t>
    </dgm:pt>
    <dgm:pt modelId="{33B15394-2DB2-4EF1-9539-12C5B9DC7B39}" type="sibTrans" cxnId="{27C68730-DF27-452F-8C60-637045CC8711}">
      <dgm:prSet/>
      <dgm:spPr/>
      <dgm:t>
        <a:bodyPr/>
        <a:lstStyle/>
        <a:p>
          <a:endParaRPr lang="en-US"/>
        </a:p>
      </dgm:t>
    </dgm:pt>
    <dgm:pt modelId="{77F5640A-E2AF-48C1-BA73-EE692DD5FB0E}" type="pres">
      <dgm:prSet presAssocID="{3BC189D7-9F7D-41B2-BF9D-51061E84E806}" presName="root" presStyleCnt="0">
        <dgm:presLayoutVars>
          <dgm:dir/>
          <dgm:resizeHandles val="exact"/>
        </dgm:presLayoutVars>
      </dgm:prSet>
      <dgm:spPr/>
    </dgm:pt>
    <dgm:pt modelId="{ABDD0F55-BB83-4C96-8249-49559990F89A}" type="pres">
      <dgm:prSet presAssocID="{BD39AC6A-4E1E-4349-89AE-BF73243B035A}" presName="compNode" presStyleCnt="0"/>
      <dgm:spPr/>
    </dgm:pt>
    <dgm:pt modelId="{115C1607-87E9-4290-9269-5A7E4E460274}" type="pres">
      <dgm:prSet presAssocID="{BD39AC6A-4E1E-4349-89AE-BF73243B035A}" presName="bgRect" presStyleLbl="bgShp" presStyleIdx="0" presStyleCnt="5"/>
      <dgm:spPr/>
    </dgm:pt>
    <dgm:pt modelId="{EACCF8C9-121D-4B0C-AB3C-64FA7A88A1A1}" type="pres">
      <dgm:prSet presAssocID="{BD39AC6A-4E1E-4349-89AE-BF73243B035A}"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C46CD597-A6A2-41C4-84C8-FF91E3E98109}" type="pres">
      <dgm:prSet presAssocID="{BD39AC6A-4E1E-4349-89AE-BF73243B035A}" presName="spaceRect" presStyleCnt="0"/>
      <dgm:spPr/>
    </dgm:pt>
    <dgm:pt modelId="{07DCB1A4-2E23-4505-891D-9A3B38FD6E0A}" type="pres">
      <dgm:prSet presAssocID="{BD39AC6A-4E1E-4349-89AE-BF73243B035A}" presName="parTx" presStyleLbl="revTx" presStyleIdx="0" presStyleCnt="5">
        <dgm:presLayoutVars>
          <dgm:chMax val="0"/>
          <dgm:chPref val="0"/>
        </dgm:presLayoutVars>
      </dgm:prSet>
      <dgm:spPr/>
    </dgm:pt>
    <dgm:pt modelId="{81B32B03-87BB-4944-9C61-C3474FBA239D}" type="pres">
      <dgm:prSet presAssocID="{863D4B37-2ABE-4293-9EB2-3CF6C4D08D25}" presName="sibTrans" presStyleCnt="0"/>
      <dgm:spPr/>
    </dgm:pt>
    <dgm:pt modelId="{908BA069-0519-481B-8359-4BFEA3815EE8}" type="pres">
      <dgm:prSet presAssocID="{3D5CAD7D-C661-476B-ABFD-47A730BDC08A}" presName="compNode" presStyleCnt="0"/>
      <dgm:spPr/>
    </dgm:pt>
    <dgm:pt modelId="{68AF8456-B12F-43E2-8299-62DD6FACB8D2}" type="pres">
      <dgm:prSet presAssocID="{3D5CAD7D-C661-476B-ABFD-47A730BDC08A}" presName="bgRect" presStyleLbl="bgShp" presStyleIdx="1" presStyleCnt="5"/>
      <dgm:spPr/>
    </dgm:pt>
    <dgm:pt modelId="{2C70599E-C0B5-4E96-B67A-A8AD91D48ED9}" type="pres">
      <dgm:prSet presAssocID="{3D5CAD7D-C661-476B-ABFD-47A730BDC08A}"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Cane"/>
        </a:ext>
      </dgm:extLst>
    </dgm:pt>
    <dgm:pt modelId="{1E1483E7-A6C7-4CDC-8D87-4EC12F3967D2}" type="pres">
      <dgm:prSet presAssocID="{3D5CAD7D-C661-476B-ABFD-47A730BDC08A}" presName="spaceRect" presStyleCnt="0"/>
      <dgm:spPr/>
    </dgm:pt>
    <dgm:pt modelId="{3246DFF4-C225-4A06-9220-B3B680C60785}" type="pres">
      <dgm:prSet presAssocID="{3D5CAD7D-C661-476B-ABFD-47A730BDC08A}" presName="parTx" presStyleLbl="revTx" presStyleIdx="1" presStyleCnt="5">
        <dgm:presLayoutVars>
          <dgm:chMax val="0"/>
          <dgm:chPref val="0"/>
        </dgm:presLayoutVars>
      </dgm:prSet>
      <dgm:spPr/>
    </dgm:pt>
    <dgm:pt modelId="{AEDE5529-0F99-4DB8-BF11-E295484B0305}" type="pres">
      <dgm:prSet presAssocID="{8528EF0B-0DF0-4CC8-AE7A-00F1E25CFD41}" presName="sibTrans" presStyleCnt="0"/>
      <dgm:spPr/>
    </dgm:pt>
    <dgm:pt modelId="{0CBA1B78-7741-4833-BB55-1619302126C1}" type="pres">
      <dgm:prSet presAssocID="{32D933AC-FE68-43CA-9272-503108F0B075}" presName="compNode" presStyleCnt="0"/>
      <dgm:spPr/>
    </dgm:pt>
    <dgm:pt modelId="{ED8E40F7-FC13-478D-BCE4-006F93C68772}" type="pres">
      <dgm:prSet presAssocID="{32D933AC-FE68-43CA-9272-503108F0B075}" presName="bgRect" presStyleLbl="bgShp" presStyleIdx="2" presStyleCnt="5"/>
      <dgm:spPr/>
    </dgm:pt>
    <dgm:pt modelId="{666895DC-DD8D-40D1-B9E8-F61EE79DFA48}" type="pres">
      <dgm:prSet presAssocID="{32D933AC-FE68-43CA-9272-503108F0B075}"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3C16737D-4609-47D0-BC3E-EDA352B80CD5}" type="pres">
      <dgm:prSet presAssocID="{32D933AC-FE68-43CA-9272-503108F0B075}" presName="spaceRect" presStyleCnt="0"/>
      <dgm:spPr/>
    </dgm:pt>
    <dgm:pt modelId="{C47EF34A-1557-4171-9521-2BE62237F977}" type="pres">
      <dgm:prSet presAssocID="{32D933AC-FE68-43CA-9272-503108F0B075}" presName="parTx" presStyleLbl="revTx" presStyleIdx="2" presStyleCnt="5">
        <dgm:presLayoutVars>
          <dgm:chMax val="0"/>
          <dgm:chPref val="0"/>
        </dgm:presLayoutVars>
      </dgm:prSet>
      <dgm:spPr/>
    </dgm:pt>
    <dgm:pt modelId="{40A7A82A-20A8-4435-91A0-D8782C71ADBC}" type="pres">
      <dgm:prSet presAssocID="{5763D83D-7D21-49EE-BF32-163AF6C0A660}" presName="sibTrans" presStyleCnt="0"/>
      <dgm:spPr/>
    </dgm:pt>
    <dgm:pt modelId="{981AC1E4-1061-42B3-990C-13202B9E6FAD}" type="pres">
      <dgm:prSet presAssocID="{37AC77EB-085D-4BF2-9FBE-D6797C5ACC79}" presName="compNode" presStyleCnt="0"/>
      <dgm:spPr/>
    </dgm:pt>
    <dgm:pt modelId="{DB786205-698D-434A-8716-42D71461AEB7}" type="pres">
      <dgm:prSet presAssocID="{37AC77EB-085D-4BF2-9FBE-D6797C5ACC79}" presName="bgRect" presStyleLbl="bgShp" presStyleIdx="3" presStyleCnt="5"/>
      <dgm:spPr/>
    </dgm:pt>
    <dgm:pt modelId="{20B6BE59-4CDC-4A56-81B5-BF801B56B38A}" type="pres">
      <dgm:prSet presAssocID="{37AC77EB-085D-4BF2-9FBE-D6797C5ACC79}"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s"/>
        </a:ext>
      </dgm:extLst>
    </dgm:pt>
    <dgm:pt modelId="{E338BE60-5636-4621-879C-737B36E324EF}" type="pres">
      <dgm:prSet presAssocID="{37AC77EB-085D-4BF2-9FBE-D6797C5ACC79}" presName="spaceRect" presStyleCnt="0"/>
      <dgm:spPr/>
    </dgm:pt>
    <dgm:pt modelId="{EADE4F91-F07A-4916-BE62-6B1ACE458776}" type="pres">
      <dgm:prSet presAssocID="{37AC77EB-085D-4BF2-9FBE-D6797C5ACC79}" presName="parTx" presStyleLbl="revTx" presStyleIdx="3" presStyleCnt="5">
        <dgm:presLayoutVars>
          <dgm:chMax val="0"/>
          <dgm:chPref val="0"/>
        </dgm:presLayoutVars>
      </dgm:prSet>
      <dgm:spPr/>
    </dgm:pt>
    <dgm:pt modelId="{0EF80D3C-6DDD-46C3-AE7F-8BD6F5AA6B01}" type="pres">
      <dgm:prSet presAssocID="{E65FCE12-6CA2-4F67-8BF8-F301D54D7E35}" presName="sibTrans" presStyleCnt="0"/>
      <dgm:spPr/>
    </dgm:pt>
    <dgm:pt modelId="{F1D3CBD6-00AA-4226-BB12-934AF870C486}" type="pres">
      <dgm:prSet presAssocID="{26339B74-1243-4CDF-9421-53275A54888E}" presName="compNode" presStyleCnt="0"/>
      <dgm:spPr/>
    </dgm:pt>
    <dgm:pt modelId="{A9E4861E-848C-4497-82C3-20EC079460A1}" type="pres">
      <dgm:prSet presAssocID="{26339B74-1243-4CDF-9421-53275A54888E}" presName="bgRect" presStyleLbl="bgShp" presStyleIdx="4" presStyleCnt="5"/>
      <dgm:spPr/>
    </dgm:pt>
    <dgm:pt modelId="{24EC3AD3-7326-4A13-9BB6-01DC1E6D80EB}" type="pres">
      <dgm:prSet presAssocID="{26339B74-1243-4CDF-9421-53275A54888E}"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Pencil"/>
        </a:ext>
      </dgm:extLst>
    </dgm:pt>
    <dgm:pt modelId="{B1F9BF1C-12B1-4FA7-B635-23B39EDDD290}" type="pres">
      <dgm:prSet presAssocID="{26339B74-1243-4CDF-9421-53275A54888E}" presName="spaceRect" presStyleCnt="0"/>
      <dgm:spPr/>
    </dgm:pt>
    <dgm:pt modelId="{A5C1069C-AB1F-4DA8-A6C9-D364D5B2662E}" type="pres">
      <dgm:prSet presAssocID="{26339B74-1243-4CDF-9421-53275A54888E}" presName="parTx" presStyleLbl="revTx" presStyleIdx="4" presStyleCnt="5">
        <dgm:presLayoutVars>
          <dgm:chMax val="0"/>
          <dgm:chPref val="0"/>
        </dgm:presLayoutVars>
      </dgm:prSet>
      <dgm:spPr/>
    </dgm:pt>
  </dgm:ptLst>
  <dgm:cxnLst>
    <dgm:cxn modelId="{82FB5302-55AE-44A8-9A39-C6DEAE585AE0}" type="presOf" srcId="{3D5CAD7D-C661-476B-ABFD-47A730BDC08A}" destId="{3246DFF4-C225-4A06-9220-B3B680C60785}" srcOrd="0" destOrd="0" presId="urn:microsoft.com/office/officeart/2018/2/layout/IconVerticalSolidList"/>
    <dgm:cxn modelId="{5A89B117-41F2-4785-BCD3-88AB438CC6B7}" type="presOf" srcId="{32D933AC-FE68-43CA-9272-503108F0B075}" destId="{C47EF34A-1557-4171-9521-2BE62237F977}" srcOrd="0" destOrd="0" presId="urn:microsoft.com/office/officeart/2018/2/layout/IconVerticalSolidList"/>
    <dgm:cxn modelId="{11AD4025-72DF-4199-A608-4AF7B1F36D2E}" srcId="{3BC189D7-9F7D-41B2-BF9D-51061E84E806}" destId="{32D933AC-FE68-43CA-9272-503108F0B075}" srcOrd="2" destOrd="0" parTransId="{1A00C8FD-5F6D-424E-851D-5803ACEB0C06}" sibTransId="{5763D83D-7D21-49EE-BF32-163AF6C0A660}"/>
    <dgm:cxn modelId="{27C68730-DF27-452F-8C60-637045CC8711}" srcId="{3BC189D7-9F7D-41B2-BF9D-51061E84E806}" destId="{26339B74-1243-4CDF-9421-53275A54888E}" srcOrd="4" destOrd="0" parTransId="{AFAF8D13-4EBE-43CE-BCB1-D403DA47FC51}" sibTransId="{33B15394-2DB2-4EF1-9539-12C5B9DC7B39}"/>
    <dgm:cxn modelId="{6474E139-7816-4BA5-B5D1-9AAD7C443D83}" type="presOf" srcId="{26339B74-1243-4CDF-9421-53275A54888E}" destId="{A5C1069C-AB1F-4DA8-A6C9-D364D5B2662E}" srcOrd="0" destOrd="0" presId="urn:microsoft.com/office/officeart/2018/2/layout/IconVerticalSolidList"/>
    <dgm:cxn modelId="{0789CB53-E5E8-45E5-8BDD-8A65AC58E040}" srcId="{3BC189D7-9F7D-41B2-BF9D-51061E84E806}" destId="{37AC77EB-085D-4BF2-9FBE-D6797C5ACC79}" srcOrd="3" destOrd="0" parTransId="{2495B97E-A95E-4A3D-8166-8C4BF3E648E5}" sibTransId="{E65FCE12-6CA2-4F67-8BF8-F301D54D7E35}"/>
    <dgm:cxn modelId="{A7BF3A54-C564-4E75-A36E-4E0DBEE8ABDF}" srcId="{3BC189D7-9F7D-41B2-BF9D-51061E84E806}" destId="{3D5CAD7D-C661-476B-ABFD-47A730BDC08A}" srcOrd="1" destOrd="0" parTransId="{F2A6D921-01BA-43C8-AA9F-D3A625A443CB}" sibTransId="{8528EF0B-0DF0-4CC8-AE7A-00F1E25CFD41}"/>
    <dgm:cxn modelId="{94CFB8C0-2B41-47C7-8CEF-C503BC75F8A1}" srcId="{3BC189D7-9F7D-41B2-BF9D-51061E84E806}" destId="{BD39AC6A-4E1E-4349-89AE-BF73243B035A}" srcOrd="0" destOrd="0" parTransId="{EF5A00E7-2687-4686-A142-C6C36AB14CA3}" sibTransId="{863D4B37-2ABE-4293-9EB2-3CF6C4D08D25}"/>
    <dgm:cxn modelId="{3350FBD8-CAD4-4F42-BA81-C47F83C8F192}" type="presOf" srcId="{3BC189D7-9F7D-41B2-BF9D-51061E84E806}" destId="{77F5640A-E2AF-48C1-BA73-EE692DD5FB0E}" srcOrd="0" destOrd="0" presId="urn:microsoft.com/office/officeart/2018/2/layout/IconVerticalSolidList"/>
    <dgm:cxn modelId="{E3CA42E0-AE0B-41DA-B1A8-337F42EBDA27}" type="presOf" srcId="{BD39AC6A-4E1E-4349-89AE-BF73243B035A}" destId="{07DCB1A4-2E23-4505-891D-9A3B38FD6E0A}" srcOrd="0" destOrd="0" presId="urn:microsoft.com/office/officeart/2018/2/layout/IconVerticalSolidList"/>
    <dgm:cxn modelId="{7CE53CF5-D44E-43BC-9969-8CF31443ED22}" type="presOf" srcId="{37AC77EB-085D-4BF2-9FBE-D6797C5ACC79}" destId="{EADE4F91-F07A-4916-BE62-6B1ACE458776}" srcOrd="0" destOrd="0" presId="urn:microsoft.com/office/officeart/2018/2/layout/IconVerticalSolidList"/>
    <dgm:cxn modelId="{39A3A08D-884B-4B7F-9F09-258F556628CC}" type="presParOf" srcId="{77F5640A-E2AF-48C1-BA73-EE692DD5FB0E}" destId="{ABDD0F55-BB83-4C96-8249-49559990F89A}" srcOrd="0" destOrd="0" presId="urn:microsoft.com/office/officeart/2018/2/layout/IconVerticalSolidList"/>
    <dgm:cxn modelId="{C0315915-87E5-4981-9E3D-2891139405FF}" type="presParOf" srcId="{ABDD0F55-BB83-4C96-8249-49559990F89A}" destId="{115C1607-87E9-4290-9269-5A7E4E460274}" srcOrd="0" destOrd="0" presId="urn:microsoft.com/office/officeart/2018/2/layout/IconVerticalSolidList"/>
    <dgm:cxn modelId="{3666D26D-E571-411B-B280-B46699B4DB99}" type="presParOf" srcId="{ABDD0F55-BB83-4C96-8249-49559990F89A}" destId="{EACCF8C9-121D-4B0C-AB3C-64FA7A88A1A1}" srcOrd="1" destOrd="0" presId="urn:microsoft.com/office/officeart/2018/2/layout/IconVerticalSolidList"/>
    <dgm:cxn modelId="{08785F14-829B-4770-BBAD-8C6B1A53574D}" type="presParOf" srcId="{ABDD0F55-BB83-4C96-8249-49559990F89A}" destId="{C46CD597-A6A2-41C4-84C8-FF91E3E98109}" srcOrd="2" destOrd="0" presId="urn:microsoft.com/office/officeart/2018/2/layout/IconVerticalSolidList"/>
    <dgm:cxn modelId="{50380656-74B3-4292-AB9C-97438DADA75F}" type="presParOf" srcId="{ABDD0F55-BB83-4C96-8249-49559990F89A}" destId="{07DCB1A4-2E23-4505-891D-9A3B38FD6E0A}" srcOrd="3" destOrd="0" presId="urn:microsoft.com/office/officeart/2018/2/layout/IconVerticalSolidList"/>
    <dgm:cxn modelId="{726A78EE-A72B-4395-8C98-9D131E579E3A}" type="presParOf" srcId="{77F5640A-E2AF-48C1-BA73-EE692DD5FB0E}" destId="{81B32B03-87BB-4944-9C61-C3474FBA239D}" srcOrd="1" destOrd="0" presId="urn:microsoft.com/office/officeart/2018/2/layout/IconVerticalSolidList"/>
    <dgm:cxn modelId="{62F79AF7-FCD2-4CA6-A504-0B67A68FDB60}" type="presParOf" srcId="{77F5640A-E2AF-48C1-BA73-EE692DD5FB0E}" destId="{908BA069-0519-481B-8359-4BFEA3815EE8}" srcOrd="2" destOrd="0" presId="urn:microsoft.com/office/officeart/2018/2/layout/IconVerticalSolidList"/>
    <dgm:cxn modelId="{684D22AB-1AE9-453F-AEC4-EEE01B7713C3}" type="presParOf" srcId="{908BA069-0519-481B-8359-4BFEA3815EE8}" destId="{68AF8456-B12F-43E2-8299-62DD6FACB8D2}" srcOrd="0" destOrd="0" presId="urn:microsoft.com/office/officeart/2018/2/layout/IconVerticalSolidList"/>
    <dgm:cxn modelId="{E2F6EFB0-A888-4BAB-96C4-343862B5A6B5}" type="presParOf" srcId="{908BA069-0519-481B-8359-4BFEA3815EE8}" destId="{2C70599E-C0B5-4E96-B67A-A8AD91D48ED9}" srcOrd="1" destOrd="0" presId="urn:microsoft.com/office/officeart/2018/2/layout/IconVerticalSolidList"/>
    <dgm:cxn modelId="{91ACD5BC-5280-478B-AA65-B54C69FBD524}" type="presParOf" srcId="{908BA069-0519-481B-8359-4BFEA3815EE8}" destId="{1E1483E7-A6C7-4CDC-8D87-4EC12F3967D2}" srcOrd="2" destOrd="0" presId="urn:microsoft.com/office/officeart/2018/2/layout/IconVerticalSolidList"/>
    <dgm:cxn modelId="{E1B34D69-74B5-4B23-92FF-4ADE4C05C82C}" type="presParOf" srcId="{908BA069-0519-481B-8359-4BFEA3815EE8}" destId="{3246DFF4-C225-4A06-9220-B3B680C60785}" srcOrd="3" destOrd="0" presId="urn:microsoft.com/office/officeart/2018/2/layout/IconVerticalSolidList"/>
    <dgm:cxn modelId="{BC413F25-4DC0-4483-A9F8-5C6A0CAE20D0}" type="presParOf" srcId="{77F5640A-E2AF-48C1-BA73-EE692DD5FB0E}" destId="{AEDE5529-0F99-4DB8-BF11-E295484B0305}" srcOrd="3" destOrd="0" presId="urn:microsoft.com/office/officeart/2018/2/layout/IconVerticalSolidList"/>
    <dgm:cxn modelId="{035D52D3-045F-4384-8727-98B3E3F8DC4A}" type="presParOf" srcId="{77F5640A-E2AF-48C1-BA73-EE692DD5FB0E}" destId="{0CBA1B78-7741-4833-BB55-1619302126C1}" srcOrd="4" destOrd="0" presId="urn:microsoft.com/office/officeart/2018/2/layout/IconVerticalSolidList"/>
    <dgm:cxn modelId="{25007D9D-D903-4CDF-9A94-CABF97365420}" type="presParOf" srcId="{0CBA1B78-7741-4833-BB55-1619302126C1}" destId="{ED8E40F7-FC13-478D-BCE4-006F93C68772}" srcOrd="0" destOrd="0" presId="urn:microsoft.com/office/officeart/2018/2/layout/IconVerticalSolidList"/>
    <dgm:cxn modelId="{FB419F5E-3C5B-4F6E-A785-35FFCD16A236}" type="presParOf" srcId="{0CBA1B78-7741-4833-BB55-1619302126C1}" destId="{666895DC-DD8D-40D1-B9E8-F61EE79DFA48}" srcOrd="1" destOrd="0" presId="urn:microsoft.com/office/officeart/2018/2/layout/IconVerticalSolidList"/>
    <dgm:cxn modelId="{CDB22752-B74B-4685-82BD-6D4C032C6512}" type="presParOf" srcId="{0CBA1B78-7741-4833-BB55-1619302126C1}" destId="{3C16737D-4609-47D0-BC3E-EDA352B80CD5}" srcOrd="2" destOrd="0" presId="urn:microsoft.com/office/officeart/2018/2/layout/IconVerticalSolidList"/>
    <dgm:cxn modelId="{EA535913-FA69-45C6-9DE1-5D8AA25EED91}" type="presParOf" srcId="{0CBA1B78-7741-4833-BB55-1619302126C1}" destId="{C47EF34A-1557-4171-9521-2BE62237F977}" srcOrd="3" destOrd="0" presId="urn:microsoft.com/office/officeart/2018/2/layout/IconVerticalSolidList"/>
    <dgm:cxn modelId="{5764238E-BED8-4C58-B277-206C6063735B}" type="presParOf" srcId="{77F5640A-E2AF-48C1-BA73-EE692DD5FB0E}" destId="{40A7A82A-20A8-4435-91A0-D8782C71ADBC}" srcOrd="5" destOrd="0" presId="urn:microsoft.com/office/officeart/2018/2/layout/IconVerticalSolidList"/>
    <dgm:cxn modelId="{6AA8BA3E-3F95-4DC5-A37D-74B350CE5855}" type="presParOf" srcId="{77F5640A-E2AF-48C1-BA73-EE692DD5FB0E}" destId="{981AC1E4-1061-42B3-990C-13202B9E6FAD}" srcOrd="6" destOrd="0" presId="urn:microsoft.com/office/officeart/2018/2/layout/IconVerticalSolidList"/>
    <dgm:cxn modelId="{058A4445-7227-4F9B-861E-247F45CC4E79}" type="presParOf" srcId="{981AC1E4-1061-42B3-990C-13202B9E6FAD}" destId="{DB786205-698D-434A-8716-42D71461AEB7}" srcOrd="0" destOrd="0" presId="urn:microsoft.com/office/officeart/2018/2/layout/IconVerticalSolidList"/>
    <dgm:cxn modelId="{F260D705-48E5-4B0B-AB5D-D337C98A46D9}" type="presParOf" srcId="{981AC1E4-1061-42B3-990C-13202B9E6FAD}" destId="{20B6BE59-4CDC-4A56-81B5-BF801B56B38A}" srcOrd="1" destOrd="0" presId="urn:microsoft.com/office/officeart/2018/2/layout/IconVerticalSolidList"/>
    <dgm:cxn modelId="{8EFF0F21-3B72-43E1-A032-B6B86ED6156D}" type="presParOf" srcId="{981AC1E4-1061-42B3-990C-13202B9E6FAD}" destId="{E338BE60-5636-4621-879C-737B36E324EF}" srcOrd="2" destOrd="0" presId="urn:microsoft.com/office/officeart/2018/2/layout/IconVerticalSolidList"/>
    <dgm:cxn modelId="{4B8B918B-0E89-4A7F-9651-100DC5ED2BEB}" type="presParOf" srcId="{981AC1E4-1061-42B3-990C-13202B9E6FAD}" destId="{EADE4F91-F07A-4916-BE62-6B1ACE458776}" srcOrd="3" destOrd="0" presId="urn:microsoft.com/office/officeart/2018/2/layout/IconVerticalSolidList"/>
    <dgm:cxn modelId="{5F79CB59-E9C2-4618-9616-C41A9AF7B93B}" type="presParOf" srcId="{77F5640A-E2AF-48C1-BA73-EE692DD5FB0E}" destId="{0EF80D3C-6DDD-46C3-AE7F-8BD6F5AA6B01}" srcOrd="7" destOrd="0" presId="urn:microsoft.com/office/officeart/2018/2/layout/IconVerticalSolidList"/>
    <dgm:cxn modelId="{30644683-9BD2-4A16-BBB2-7911DC069DBE}" type="presParOf" srcId="{77F5640A-E2AF-48C1-BA73-EE692DD5FB0E}" destId="{F1D3CBD6-00AA-4226-BB12-934AF870C486}" srcOrd="8" destOrd="0" presId="urn:microsoft.com/office/officeart/2018/2/layout/IconVerticalSolidList"/>
    <dgm:cxn modelId="{EF9B81B9-1AA9-4BE2-826E-6B563A9D7E21}" type="presParOf" srcId="{F1D3CBD6-00AA-4226-BB12-934AF870C486}" destId="{A9E4861E-848C-4497-82C3-20EC079460A1}" srcOrd="0" destOrd="0" presId="urn:microsoft.com/office/officeart/2018/2/layout/IconVerticalSolidList"/>
    <dgm:cxn modelId="{74CB8EED-EFEC-468A-BCEF-4DF33EB720E5}" type="presParOf" srcId="{F1D3CBD6-00AA-4226-BB12-934AF870C486}" destId="{24EC3AD3-7326-4A13-9BB6-01DC1E6D80EB}" srcOrd="1" destOrd="0" presId="urn:microsoft.com/office/officeart/2018/2/layout/IconVerticalSolidList"/>
    <dgm:cxn modelId="{C44349C8-CAA0-4D60-A3B4-1FDEB2219838}" type="presParOf" srcId="{F1D3CBD6-00AA-4226-BB12-934AF870C486}" destId="{B1F9BF1C-12B1-4FA7-B635-23B39EDDD290}" srcOrd="2" destOrd="0" presId="urn:microsoft.com/office/officeart/2018/2/layout/IconVerticalSolidList"/>
    <dgm:cxn modelId="{C6C252D3-3248-4AEF-BDEC-1A98D8781AC8}" type="presParOf" srcId="{F1D3CBD6-00AA-4226-BB12-934AF870C486}" destId="{A5C1069C-AB1F-4DA8-A6C9-D364D5B266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07D3B-042D-43A6-9FF4-7BD58BA999C0}">
      <dsp:nvSpPr>
        <dsp:cNvPr id="0" name=""/>
        <dsp:cNvSpPr/>
      </dsp:nvSpPr>
      <dsp:spPr>
        <a:xfrm>
          <a:off x="0" y="74012"/>
          <a:ext cx="6858000" cy="1913608"/>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F550:  </a:t>
          </a:r>
          <a:r>
            <a:rPr lang="en-US" sz="2200" kern="1200" dirty="0"/>
            <a:t>Residents Rights indicates, “ Staff and volunteers must interact with residents in a manner that takes into account the physical limitations of the resident, assures communication, and maintains respect.”</a:t>
          </a:r>
        </a:p>
      </dsp:txBody>
      <dsp:txXfrm>
        <a:off x="93415" y="167427"/>
        <a:ext cx="6671170" cy="1726778"/>
      </dsp:txXfrm>
    </dsp:sp>
    <dsp:sp modelId="{C26CD8B1-9683-4C1E-A988-E364984BE0A5}">
      <dsp:nvSpPr>
        <dsp:cNvPr id="0" name=""/>
        <dsp:cNvSpPr/>
      </dsp:nvSpPr>
      <dsp:spPr>
        <a:xfrm>
          <a:off x="0" y="2050980"/>
          <a:ext cx="6858000" cy="1913608"/>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F600:</a:t>
          </a:r>
          <a:r>
            <a:rPr lang="en-US" sz="2200" kern="1200" dirty="0"/>
            <a:t> Abuse provides examples of structures and processes that must be in place includes, “An effective communication system across all shifts for communicating necessary care and information between staff, practitioners and resident representative”</a:t>
          </a:r>
        </a:p>
      </dsp:txBody>
      <dsp:txXfrm>
        <a:off x="93415" y="2144395"/>
        <a:ext cx="6671170" cy="1726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8208F-98F9-4D68-BAEB-AAD49A453CF6}">
      <dsp:nvSpPr>
        <dsp:cNvPr id="0" name=""/>
        <dsp:cNvSpPr/>
      </dsp:nvSpPr>
      <dsp:spPr>
        <a:xfrm>
          <a:off x="0" y="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F789E1-5472-4D49-A68E-D204BDE9F934}">
      <dsp:nvSpPr>
        <dsp:cNvPr id="0" name=""/>
        <dsp:cNvSpPr/>
      </dsp:nvSpPr>
      <dsp:spPr>
        <a:xfrm>
          <a:off x="0" y="0"/>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F741:  </a:t>
          </a:r>
          <a:r>
            <a:rPr lang="en-US" sz="2400" kern="1200" dirty="0"/>
            <a:t>Addresses requirements for training and competency for nurse aides that includes competencies in communication and interpersonal skills.  F741 also indicates, “All staff must have knowledge and skills sets to effectively interact with residents (communication, resident rights, meaningful activities.)”</a:t>
          </a:r>
        </a:p>
      </dsp:txBody>
      <dsp:txXfrm>
        <a:off x="0" y="0"/>
        <a:ext cx="8229600" cy="2262981"/>
      </dsp:txXfrm>
    </dsp:sp>
    <dsp:sp modelId="{FBC0E91B-A31B-4985-B708-C3D52B1B64C7}">
      <dsp:nvSpPr>
        <dsp:cNvPr id="0" name=""/>
        <dsp:cNvSpPr/>
      </dsp:nvSpPr>
      <dsp:spPr>
        <a:xfrm>
          <a:off x="0" y="2262981"/>
          <a:ext cx="8229600"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015D6F-B65D-4EB1-814F-1F53D29E8A32}">
      <dsp:nvSpPr>
        <dsp:cNvPr id="0" name=""/>
        <dsp:cNvSpPr/>
      </dsp:nvSpPr>
      <dsp:spPr>
        <a:xfrm>
          <a:off x="0" y="2262981"/>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F941</a:t>
          </a:r>
          <a:r>
            <a:rPr lang="en-US" sz="2400" kern="1200" dirty="0"/>
            <a:t>:  “§483.95(a) Communication.  A facility must include effective communications as mandatory training for direct care staff.”</a:t>
          </a:r>
        </a:p>
      </dsp:txBody>
      <dsp:txXfrm>
        <a:off x="0" y="2262981"/>
        <a:ext cx="8229600" cy="2262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C1607-87E9-4290-9269-5A7E4E460274}">
      <dsp:nvSpPr>
        <dsp:cNvPr id="0" name=""/>
        <dsp:cNvSpPr/>
      </dsp:nvSpPr>
      <dsp:spPr>
        <a:xfrm>
          <a:off x="0" y="3535"/>
          <a:ext cx="8229600" cy="75314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CCF8C9-121D-4B0C-AB3C-64FA7A88A1A1}">
      <dsp:nvSpPr>
        <dsp:cNvPr id="0" name=""/>
        <dsp:cNvSpPr/>
      </dsp:nvSpPr>
      <dsp:spPr>
        <a:xfrm>
          <a:off x="227827" y="172994"/>
          <a:ext cx="414231" cy="414231"/>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DCB1A4-2E23-4505-891D-9A3B38FD6E0A}">
      <dsp:nvSpPr>
        <dsp:cNvPr id="0" name=""/>
        <dsp:cNvSpPr/>
      </dsp:nvSpPr>
      <dsp:spPr>
        <a:xfrm>
          <a:off x="869886" y="3535"/>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1066800">
            <a:lnSpc>
              <a:spcPct val="90000"/>
            </a:lnSpc>
            <a:spcBef>
              <a:spcPct val="0"/>
            </a:spcBef>
            <a:spcAft>
              <a:spcPct val="35000"/>
            </a:spcAft>
            <a:buNone/>
          </a:pPr>
          <a:r>
            <a:rPr lang="en-US" sz="2400" b="1" kern="1200" dirty="0"/>
            <a:t>F636:</a:t>
          </a:r>
          <a:r>
            <a:rPr lang="en-US" sz="2400" kern="1200" dirty="0"/>
            <a:t>  Resident Assessment that includes Communication</a:t>
          </a:r>
        </a:p>
      </dsp:txBody>
      <dsp:txXfrm>
        <a:off x="869886" y="3535"/>
        <a:ext cx="7359713" cy="753148"/>
      </dsp:txXfrm>
    </dsp:sp>
    <dsp:sp modelId="{68AF8456-B12F-43E2-8299-62DD6FACB8D2}">
      <dsp:nvSpPr>
        <dsp:cNvPr id="0" name=""/>
        <dsp:cNvSpPr/>
      </dsp:nvSpPr>
      <dsp:spPr>
        <a:xfrm>
          <a:off x="0" y="944971"/>
          <a:ext cx="8229600" cy="75314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C70599E-C0B5-4E96-B67A-A8AD91D48ED9}">
      <dsp:nvSpPr>
        <dsp:cNvPr id="0" name=""/>
        <dsp:cNvSpPr/>
      </dsp:nvSpPr>
      <dsp:spPr>
        <a:xfrm>
          <a:off x="227827" y="1114429"/>
          <a:ext cx="414231" cy="414231"/>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46DFF4-C225-4A06-9220-B3B680C60785}">
      <dsp:nvSpPr>
        <dsp:cNvPr id="0" name=""/>
        <dsp:cNvSpPr/>
      </dsp:nvSpPr>
      <dsp:spPr>
        <a:xfrm>
          <a:off x="869886" y="944971"/>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1066800">
            <a:lnSpc>
              <a:spcPct val="90000"/>
            </a:lnSpc>
            <a:spcBef>
              <a:spcPct val="0"/>
            </a:spcBef>
            <a:spcAft>
              <a:spcPct val="35000"/>
            </a:spcAft>
            <a:buNone/>
          </a:pPr>
          <a:r>
            <a:rPr lang="en-US" sz="2400" b="1" kern="1200" dirty="0"/>
            <a:t>F655:  </a:t>
          </a:r>
          <a:r>
            <a:rPr lang="en-US" sz="2400" kern="1200" dirty="0"/>
            <a:t>Baseline Care Plan</a:t>
          </a:r>
        </a:p>
      </dsp:txBody>
      <dsp:txXfrm>
        <a:off x="869886" y="944971"/>
        <a:ext cx="7359713" cy="753148"/>
      </dsp:txXfrm>
    </dsp:sp>
    <dsp:sp modelId="{ED8E40F7-FC13-478D-BCE4-006F93C68772}">
      <dsp:nvSpPr>
        <dsp:cNvPr id="0" name=""/>
        <dsp:cNvSpPr/>
      </dsp:nvSpPr>
      <dsp:spPr>
        <a:xfrm>
          <a:off x="0" y="1886407"/>
          <a:ext cx="8229600" cy="75314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66895DC-DD8D-40D1-B9E8-F61EE79DFA48}">
      <dsp:nvSpPr>
        <dsp:cNvPr id="0" name=""/>
        <dsp:cNvSpPr/>
      </dsp:nvSpPr>
      <dsp:spPr>
        <a:xfrm>
          <a:off x="227827" y="2055865"/>
          <a:ext cx="414231" cy="414231"/>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7EF34A-1557-4171-9521-2BE62237F977}">
      <dsp:nvSpPr>
        <dsp:cNvPr id="0" name=""/>
        <dsp:cNvSpPr/>
      </dsp:nvSpPr>
      <dsp:spPr>
        <a:xfrm>
          <a:off x="869886" y="1886407"/>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1066800">
            <a:lnSpc>
              <a:spcPct val="90000"/>
            </a:lnSpc>
            <a:spcBef>
              <a:spcPct val="0"/>
            </a:spcBef>
            <a:spcAft>
              <a:spcPct val="35000"/>
            </a:spcAft>
            <a:buNone/>
          </a:pPr>
          <a:r>
            <a:rPr lang="en-US" sz="2400" b="1" kern="1200" dirty="0"/>
            <a:t>F656:  </a:t>
          </a:r>
          <a:r>
            <a:rPr lang="en-US" sz="2400" kern="1200" dirty="0"/>
            <a:t>Develop/Implement Comprehensive Care Plan</a:t>
          </a:r>
        </a:p>
      </dsp:txBody>
      <dsp:txXfrm>
        <a:off x="869886" y="1886407"/>
        <a:ext cx="7359713" cy="753148"/>
      </dsp:txXfrm>
    </dsp:sp>
    <dsp:sp modelId="{DB786205-698D-434A-8716-42D71461AEB7}">
      <dsp:nvSpPr>
        <dsp:cNvPr id="0" name=""/>
        <dsp:cNvSpPr/>
      </dsp:nvSpPr>
      <dsp:spPr>
        <a:xfrm>
          <a:off x="0" y="2827842"/>
          <a:ext cx="8229600" cy="75314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0B6BE59-4CDC-4A56-81B5-BF801B56B38A}">
      <dsp:nvSpPr>
        <dsp:cNvPr id="0" name=""/>
        <dsp:cNvSpPr/>
      </dsp:nvSpPr>
      <dsp:spPr>
        <a:xfrm>
          <a:off x="227827" y="2997301"/>
          <a:ext cx="414231" cy="414231"/>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DE4F91-F07A-4916-BE62-6B1ACE458776}">
      <dsp:nvSpPr>
        <dsp:cNvPr id="0" name=""/>
        <dsp:cNvSpPr/>
      </dsp:nvSpPr>
      <dsp:spPr>
        <a:xfrm>
          <a:off x="869886" y="2827842"/>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1066800">
            <a:lnSpc>
              <a:spcPct val="90000"/>
            </a:lnSpc>
            <a:spcBef>
              <a:spcPct val="0"/>
            </a:spcBef>
            <a:spcAft>
              <a:spcPct val="35000"/>
            </a:spcAft>
            <a:buNone/>
          </a:pPr>
          <a:r>
            <a:rPr lang="en-US" sz="2400" b="1" kern="1200" dirty="0"/>
            <a:t>F685:  </a:t>
          </a:r>
          <a:r>
            <a:rPr lang="en-US" sz="2400" kern="1200" dirty="0"/>
            <a:t>Treatment/Devices to Maintain Hearing/Vision</a:t>
          </a:r>
        </a:p>
      </dsp:txBody>
      <dsp:txXfrm>
        <a:off x="869886" y="2827842"/>
        <a:ext cx="7359713" cy="753148"/>
      </dsp:txXfrm>
    </dsp:sp>
    <dsp:sp modelId="{A9E4861E-848C-4497-82C3-20EC079460A1}">
      <dsp:nvSpPr>
        <dsp:cNvPr id="0" name=""/>
        <dsp:cNvSpPr/>
      </dsp:nvSpPr>
      <dsp:spPr>
        <a:xfrm>
          <a:off x="0" y="3769278"/>
          <a:ext cx="8229600" cy="75314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4EC3AD3-7326-4A13-9BB6-01DC1E6D80EB}">
      <dsp:nvSpPr>
        <dsp:cNvPr id="0" name=""/>
        <dsp:cNvSpPr/>
      </dsp:nvSpPr>
      <dsp:spPr>
        <a:xfrm>
          <a:off x="227827" y="3938736"/>
          <a:ext cx="414231" cy="414231"/>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C1069C-AB1F-4DA8-A6C9-D364D5B2662E}">
      <dsp:nvSpPr>
        <dsp:cNvPr id="0" name=""/>
        <dsp:cNvSpPr/>
      </dsp:nvSpPr>
      <dsp:spPr>
        <a:xfrm>
          <a:off x="869886" y="3769278"/>
          <a:ext cx="73597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1244600">
            <a:lnSpc>
              <a:spcPct val="90000"/>
            </a:lnSpc>
            <a:spcBef>
              <a:spcPct val="0"/>
            </a:spcBef>
            <a:spcAft>
              <a:spcPct val="35000"/>
            </a:spcAft>
            <a:buNone/>
          </a:pPr>
          <a:r>
            <a:rPr lang="en-US" sz="2800" b="1" kern="1200" dirty="0"/>
            <a:t>And more!</a:t>
          </a:r>
          <a:endParaRPr lang="en-US" sz="2800" kern="1200" dirty="0"/>
        </a:p>
      </dsp:txBody>
      <dsp:txXfrm>
        <a:off x="869886" y="3769278"/>
        <a:ext cx="7359713" cy="7531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urveyortraining.cms.hhs.gov/pubs/HandinHand.asp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ettermindbodysoul.com/effective-communication-technique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program on competency related to communication – communicating with residents and within the resident care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Merriam-Webster dictionary defines communication as, “a process by which information is exchanged between individuals through a common system of symbols, signs, or behavior”  and “a verbal or written message”. https://www.merriam-webster.com/dictionary/communication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or Sender who delivers the message</a:t>
            </a:r>
          </a:p>
          <a:p>
            <a:r>
              <a:rPr lang="en-US" dirty="0"/>
              <a:t>Receiver who receives the message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10</a:t>
            </a:fld>
            <a:endParaRPr lang="en-US" dirty="0"/>
          </a:p>
        </p:txBody>
      </p:sp>
    </p:spTree>
    <p:extLst>
      <p:ext uri="{BB962C8B-B14F-4D97-AF65-F5344CB8AC3E}">
        <p14:creationId xmlns:p14="http://schemas.microsoft.com/office/powerpoint/2010/main" val="116854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Start with the right setting</a:t>
            </a:r>
            <a:r>
              <a:rPr lang="en-US" b="0" dirty="0"/>
              <a:t>:  Ensure privacy and comfort-check the noise level or other distractions that could take away from the meeting</a:t>
            </a:r>
            <a:endParaRPr lang="en-US" b="1" dirty="0"/>
          </a:p>
          <a:p>
            <a:r>
              <a:rPr lang="en-US" b="1" dirty="0"/>
              <a:t>Ensure obstacles are addressed:</a:t>
            </a:r>
            <a:r>
              <a:rPr lang="en-US" b="0" dirty="0"/>
              <a:t>  Does the resident need glasses or hearing aid?  Do they have to use the restroom?  Do they have visitors waiting that would prevent a good conversation?</a:t>
            </a:r>
            <a:endParaRPr lang="en-US" b="1" dirty="0"/>
          </a:p>
          <a:p>
            <a:r>
              <a:rPr lang="en-US" b="1" dirty="0"/>
              <a:t>Use appropriate language and messaging:  </a:t>
            </a:r>
            <a:r>
              <a:rPr lang="en-US" b="0" dirty="0"/>
              <a:t>Be kind, supportive and sensitive to resident.  Do you need to have an interpreter for resident who speaks in another language?</a:t>
            </a:r>
            <a:endParaRPr lang="en-US" b="1" dirty="0"/>
          </a:p>
          <a:p>
            <a:r>
              <a:rPr lang="en-US" b="1" dirty="0"/>
              <a:t>Observe for understanding:  </a:t>
            </a:r>
            <a:r>
              <a:rPr lang="en-US" b="0" dirty="0"/>
              <a:t>Is resident giving you signs that they don’t understand?  Look at the facial expressions, nodding does not necessarily mean resident understands</a:t>
            </a:r>
            <a:endParaRPr lang="en-US" b="1" dirty="0"/>
          </a:p>
          <a:p>
            <a:r>
              <a:rPr lang="en-US" b="1" dirty="0"/>
              <a:t>Listen:</a:t>
            </a:r>
            <a:r>
              <a:rPr lang="en-US" b="0" dirty="0"/>
              <a:t>  Take time to really listen to what the resident, representative or coworker is saying to you.  Sometimes we are so busy thinking of what to say next that we don’t always listen to the clear message</a:t>
            </a:r>
            <a:endParaRPr lang="en-US" b="1" dirty="0"/>
          </a:p>
          <a:p>
            <a:r>
              <a:rPr lang="en-US" b="1" dirty="0"/>
              <a:t>Provide good eye contact:</a:t>
            </a:r>
            <a:r>
              <a:rPr lang="en-US" b="0" dirty="0"/>
              <a:t>  This is really important for many people for trust—however for some cultures, eye contact is not acceptable in certain circumstances.  Know your resident’s cultural communication needs.</a:t>
            </a:r>
            <a:endParaRPr lang="en-US" b="1" dirty="0"/>
          </a:p>
          <a:p>
            <a:r>
              <a:rPr lang="en-US" b="1" dirty="0"/>
              <a:t>Ask questions to ensure message was understood</a:t>
            </a:r>
          </a:p>
          <a:p>
            <a:r>
              <a:rPr lang="en-US" b="1" dirty="0"/>
              <a:t>End with allowing time for questions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198641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discussing 3 Buckets of Communication today-all are extremely important for quality, compliance and even for legal liability: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Communication between Staff and Resident/Resident Representative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Staff to Interdisciplinary Team both in verbal AND in written forms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last bucket will address overcoming communication deficits-hearing, vision, cognitive  or psychological deficits that could impair communication, etc. and strategies to overcome them</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12</a:t>
            </a:fld>
            <a:endParaRPr lang="en-US" dirty="0"/>
          </a:p>
        </p:txBody>
      </p:sp>
    </p:spTree>
    <p:extLst>
      <p:ext uri="{BB962C8B-B14F-4D97-AF65-F5344CB8AC3E}">
        <p14:creationId xmlns:p14="http://schemas.microsoft.com/office/powerpoint/2010/main" val="115139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feel your communication skills are?  Have you noticed that some residents open up more to some staff?  GOOD Interpersonal skills are crucial to good communication skills.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13</a:t>
            </a:fld>
            <a:endParaRPr lang="en-US" dirty="0"/>
          </a:p>
        </p:txBody>
      </p:sp>
    </p:spTree>
    <p:extLst>
      <p:ext uri="{BB962C8B-B14F-4D97-AF65-F5344CB8AC3E}">
        <p14:creationId xmlns:p14="http://schemas.microsoft.com/office/powerpoint/2010/main" val="36853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Actually—even prior to admission—a good preadmission assessment will be able to identify any special needs (i.e. speech, language or cognitive deficit) that will need to be evaluated and care planned for successful communication.  In addition, Identification of who will be responsible for all communications if resident is incapacitated or unable to make decisions.  (Certainly this will not mean that we will not have communication with the resident, it will tell us who the legal decision-maker will be.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14</a:t>
            </a:fld>
            <a:endParaRPr lang="en-US" dirty="0"/>
          </a:p>
        </p:txBody>
      </p:sp>
    </p:spTree>
    <p:extLst>
      <p:ext uri="{BB962C8B-B14F-4D97-AF65-F5344CB8AC3E}">
        <p14:creationId xmlns:p14="http://schemas.microsoft.com/office/powerpoint/2010/main" val="230136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Personal!  We work with people everyday and they want a competent, caring individual taking care of them!  Are you loud, direct, “let’s get this done type of approach”?  Some people may respond to that type of communication process, however, most residents want a warm, kind approach!</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15</a:t>
            </a:fld>
            <a:endParaRPr lang="en-US" dirty="0"/>
          </a:p>
        </p:txBody>
      </p:sp>
    </p:spTree>
    <p:extLst>
      <p:ext uri="{BB962C8B-B14F-4D97-AF65-F5344CB8AC3E}">
        <p14:creationId xmlns:p14="http://schemas.microsoft.com/office/powerpoint/2010/main" val="2666435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the Care Plan for individualized approaches with residents.  If a resident cannot hear without his/her hearing aid, it is imperative you put it in prior to a conversation with the resident.  Become familiar with each resident’s unique method of communication.  Some residents have their own non-verbal communication styles that staff are familiar with—make sure they are on the care plan</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16</a:t>
            </a:fld>
            <a:endParaRPr lang="en-US" dirty="0"/>
          </a:p>
        </p:txBody>
      </p:sp>
    </p:spTree>
    <p:extLst>
      <p:ext uri="{BB962C8B-B14F-4D97-AF65-F5344CB8AC3E}">
        <p14:creationId xmlns:p14="http://schemas.microsoft.com/office/powerpoint/2010/main" val="2023430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Residents are required to be informed of their rights, how to access resources, make treatment decisions, communicate their preferences and more!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17</a:t>
            </a:fld>
            <a:endParaRPr lang="en-US" dirty="0"/>
          </a:p>
        </p:txBody>
      </p:sp>
    </p:spTree>
    <p:extLst>
      <p:ext uri="{BB962C8B-B14F-4D97-AF65-F5344CB8AC3E}">
        <p14:creationId xmlns:p14="http://schemas.microsoft.com/office/powerpoint/2010/main" val="105549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be sure we document that we have communicated with the resident and the resident has communicated they have received information on their rights, communicated their choices for care, preferences for living situation and activity including meals, understand how to communicate their needs and how they feel with staff.  In addition, if a resident refuses care, it is imperative that the nurse documents attempt to identify reason for refusal, offering of alternatives and the discussion on the benefits of the treatment and risk of refusal to show evidence of informed refusal.</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18</a:t>
            </a:fld>
            <a:endParaRPr lang="en-US" dirty="0"/>
          </a:p>
        </p:txBody>
      </p:sp>
    </p:spTree>
    <p:extLst>
      <p:ext uri="{BB962C8B-B14F-4D97-AF65-F5344CB8AC3E}">
        <p14:creationId xmlns:p14="http://schemas.microsoft.com/office/powerpoint/2010/main" val="1709891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identify the barriers and care plan interventions to be able to try options for successful communication</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40753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objectives for today’s presentation on Communication Competency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040870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will also include the members of the health care continuum (acute care partners, Home health, Dialysis, Hospice, pharmacy, lab, physicians, medical director, etc.)</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20</a:t>
            </a:fld>
            <a:endParaRPr lang="en-US" dirty="0"/>
          </a:p>
        </p:txBody>
      </p:sp>
    </p:spTree>
    <p:extLst>
      <p:ext uri="{BB962C8B-B14F-4D97-AF65-F5344CB8AC3E}">
        <p14:creationId xmlns:p14="http://schemas.microsoft.com/office/powerpoint/2010/main" val="3853345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essential that we have a good process to communicate resident needs and planning.</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21</a:t>
            </a:fld>
            <a:endParaRPr lang="en-US" dirty="0"/>
          </a:p>
        </p:txBody>
      </p:sp>
    </p:spTree>
    <p:extLst>
      <p:ext uri="{BB962C8B-B14F-4D97-AF65-F5344CB8AC3E}">
        <p14:creationId xmlns:p14="http://schemas.microsoft.com/office/powerpoint/2010/main" val="149682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examples of communication interactions that must be inclusive and informative for care needs.  How effective are your meetings?  Even Medicare meetings, fall team meetings, behavior care meetings, etc.?  Are you communicating successfully the strategies necessary to improve resident care and safety?</a:t>
            </a:r>
          </a:p>
          <a:p>
            <a:r>
              <a:rPr lang="en-US" dirty="0"/>
              <a:t>There are Federal Requirements on notifications to physician and resident representative, collaboration/communication with Hospice and Dialysis, communication of changes of condition from the staff to the nurse.  All of these systems must be comprehensive and meaningful for quality.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22</a:t>
            </a:fld>
            <a:endParaRPr lang="en-US" dirty="0"/>
          </a:p>
        </p:txBody>
      </p:sp>
    </p:spTree>
    <p:extLst>
      <p:ext uri="{BB962C8B-B14F-4D97-AF65-F5344CB8AC3E}">
        <p14:creationId xmlns:p14="http://schemas.microsoft.com/office/powerpoint/2010/main" val="3108428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imperative that we keep excellent documentation of communication process.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23</a:t>
            </a:fld>
            <a:endParaRPr lang="en-US" dirty="0"/>
          </a:p>
        </p:txBody>
      </p:sp>
    </p:spTree>
    <p:extLst>
      <p:ext uri="{BB962C8B-B14F-4D97-AF65-F5344CB8AC3E}">
        <p14:creationId xmlns:p14="http://schemas.microsoft.com/office/powerpoint/2010/main" val="1065646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some of the communication deficits that we have in our setting.  </a:t>
            </a:r>
          </a:p>
        </p:txBody>
      </p:sp>
      <p:sp>
        <p:nvSpPr>
          <p:cNvPr id="4" name="Slide Number Placeholder 3"/>
          <p:cNvSpPr>
            <a:spLocks noGrp="1"/>
          </p:cNvSpPr>
          <p:nvPr>
            <p:ph type="sldNum" sz="quarter" idx="5"/>
          </p:nvPr>
        </p:nvSpPr>
        <p:spPr/>
        <p:txBody>
          <a:bodyPr/>
          <a:lstStyle/>
          <a:p>
            <a:fld id="{62583AE9-5228-4641-AE46-DAC04049BDD6}" type="slidenum">
              <a:rPr lang="en-US" smtClean="0"/>
              <a:pPr/>
              <a:t>24</a:t>
            </a:fld>
            <a:endParaRPr lang="en-US" dirty="0"/>
          </a:p>
        </p:txBody>
      </p:sp>
    </p:spTree>
    <p:extLst>
      <p:ext uri="{BB962C8B-B14F-4D97-AF65-F5344CB8AC3E}">
        <p14:creationId xmlns:p14="http://schemas.microsoft.com/office/powerpoint/2010/main" val="237164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Sensory and Communication Problems are identified by:</a:t>
            </a:r>
          </a:p>
        </p:txBody>
      </p:sp>
      <p:sp>
        <p:nvSpPr>
          <p:cNvPr id="4" name="Slide Number Placeholder 3"/>
          <p:cNvSpPr>
            <a:spLocks noGrp="1"/>
          </p:cNvSpPr>
          <p:nvPr>
            <p:ph type="sldNum" sz="quarter" idx="5"/>
          </p:nvPr>
        </p:nvSpPr>
        <p:spPr/>
        <p:txBody>
          <a:bodyPr/>
          <a:lstStyle/>
          <a:p>
            <a:fld id="{62583AE9-5228-4641-AE46-DAC04049BDD6}" type="slidenum">
              <a:rPr lang="en-US" smtClean="0"/>
              <a:pPr/>
              <a:t>25</a:t>
            </a:fld>
            <a:endParaRPr lang="en-US" dirty="0"/>
          </a:p>
        </p:txBody>
      </p:sp>
    </p:spTree>
    <p:extLst>
      <p:ext uri="{BB962C8B-B14F-4D97-AF65-F5344CB8AC3E}">
        <p14:creationId xmlns:p14="http://schemas.microsoft.com/office/powerpoint/2010/main" val="1010275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any Sensory Deficits that could impede successful communication Vision, Hearing, Aphasia, etc.</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26</a:t>
            </a:fld>
            <a:endParaRPr lang="en-US" dirty="0"/>
          </a:p>
        </p:txBody>
      </p:sp>
    </p:spTree>
    <p:extLst>
      <p:ext uri="{BB962C8B-B14F-4D97-AF65-F5344CB8AC3E}">
        <p14:creationId xmlns:p14="http://schemas.microsoft.com/office/powerpoint/2010/main" val="1283724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resident has a cognitive or psychological deficit—YOU MUST STILL COMMUNICATE CARE NEEDS with the resident!  Yes the legal decision maker will be involved, but always communicate your cares with the resident.  If a resident refuses care, you cannot force care.  You will need to re-approach, try another caregiver, follow the care plan interventions—even attempt to identify reason for refusal!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**Facility can feel free to use the CMS Hand in Hand tools as well:  </a:t>
            </a:r>
            <a:r>
              <a:rPr lang="en-US" sz="1200" kern="1200" dirty="0">
                <a:solidFill>
                  <a:schemeClr val="tx1"/>
                </a:solidFill>
                <a:effectLst/>
                <a:latin typeface="+mn-lt"/>
                <a:ea typeface="+mn-ea"/>
                <a:cs typeface="+mn-cs"/>
              </a:rPr>
              <a:t>Centers for Medicare &amp; Medicaid Services.  Integrated Surveyor Training Website.  Hand in Hand:  A Training Series for Nursing Homes:  </a:t>
            </a:r>
            <a:r>
              <a:rPr lang="en-US" sz="1200" u="sng" kern="1200" dirty="0">
                <a:solidFill>
                  <a:schemeClr val="tx1"/>
                </a:solidFill>
                <a:effectLst/>
                <a:latin typeface="+mn-lt"/>
                <a:ea typeface="+mn-ea"/>
                <a:cs typeface="+mn-cs"/>
                <a:hlinkClick r:id="rId3"/>
              </a:rPr>
              <a:t>https://surveyortraining.cms.hhs.gov/pubs/HandinHand.aspx</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27</a:t>
            </a:fld>
            <a:endParaRPr lang="en-US" dirty="0"/>
          </a:p>
        </p:txBody>
      </p:sp>
    </p:spTree>
    <p:extLst>
      <p:ext uri="{BB962C8B-B14F-4D97-AF65-F5344CB8AC3E}">
        <p14:creationId xmlns:p14="http://schemas.microsoft.com/office/powerpoint/2010/main" val="2720083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person with cognitive deficits sometimes needs more time to process the information—be patient!  If necessary, use adaptive equipment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28</a:t>
            </a:fld>
            <a:endParaRPr lang="en-US" dirty="0"/>
          </a:p>
        </p:txBody>
      </p:sp>
    </p:spTree>
    <p:extLst>
      <p:ext uri="{BB962C8B-B14F-4D97-AF65-F5344CB8AC3E}">
        <p14:creationId xmlns:p14="http://schemas.microsoft.com/office/powerpoint/2010/main" val="91311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person with cognitive deficits sometimes needs more time to process the information—be patient!  If necessary, use adaptive equipment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29</a:t>
            </a:fld>
            <a:endParaRPr lang="en-US" dirty="0"/>
          </a:p>
        </p:txBody>
      </p:sp>
    </p:spTree>
    <p:extLst>
      <p:ext uri="{BB962C8B-B14F-4D97-AF65-F5344CB8AC3E}">
        <p14:creationId xmlns:p14="http://schemas.microsoft.com/office/powerpoint/2010/main" val="280678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start out talking about the revised requirements for long term care facilities in relation to Communication competency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a:t>
            </a:fld>
            <a:endParaRPr lang="en-US" dirty="0"/>
          </a:p>
        </p:txBody>
      </p:sp>
    </p:spTree>
    <p:extLst>
      <p:ext uri="{BB962C8B-B14F-4D97-AF65-F5344CB8AC3E}">
        <p14:creationId xmlns:p14="http://schemas.microsoft.com/office/powerpoint/2010/main" val="957290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lnSpc>
                <a:spcPct val="80000"/>
              </a:lnSpc>
              <a:buNone/>
            </a:pPr>
            <a:r>
              <a:rPr lang="en-US" sz="1050" dirty="0">
                <a:solidFill>
                  <a:schemeClr val="bg1"/>
                </a:solidFill>
              </a:rPr>
              <a:t>Excerpts from: THE TOP 15 MOST EFFECTIVE COMMUNICATION TECHNIQUES AND STRATEGIES</a:t>
            </a:r>
          </a:p>
          <a:p>
            <a:pPr lvl="0" algn="l">
              <a:lnSpc>
                <a:spcPct val="80000"/>
              </a:lnSpc>
              <a:buNone/>
            </a:pPr>
            <a:r>
              <a:rPr lang="en-US" sz="1050" dirty="0">
                <a:solidFill>
                  <a:schemeClr val="bg1"/>
                </a:solidFill>
              </a:rPr>
              <a:t>BY KARL BURTON </a:t>
            </a:r>
          </a:p>
          <a:p>
            <a:pPr lvl="0" algn="l">
              <a:lnSpc>
                <a:spcPct val="80000"/>
              </a:lnSpc>
              <a:buNone/>
            </a:pPr>
            <a:r>
              <a:rPr lang="en-US" sz="1050" dirty="0">
                <a:solidFill>
                  <a:schemeClr val="bg1"/>
                </a:solidFill>
              </a:rPr>
              <a:t>Better Mind Body Soul</a:t>
            </a:r>
          </a:p>
          <a:p>
            <a:pPr lvl="0" algn="l">
              <a:lnSpc>
                <a:spcPct val="80000"/>
              </a:lnSpc>
              <a:buNone/>
            </a:pPr>
            <a:r>
              <a:rPr lang="en-US" sz="1050" dirty="0">
                <a:solidFill>
                  <a:schemeClr val="bg1"/>
                </a:solidFill>
                <a:hlinkClick r:id="rId3">
                  <a:extLst>
                    <a:ext uri="{A12FA001-AC4F-418D-AE19-62706E023703}">
                      <ahyp:hlinkClr xmlns:ahyp="http://schemas.microsoft.com/office/drawing/2018/hyperlinkcolor" val="tx"/>
                    </a:ext>
                  </a:extLst>
                </a:hlinkClick>
              </a:rPr>
              <a:t>https://bettermindbodysoul.com/effective-communication-techniques</a:t>
            </a:r>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30</a:t>
            </a:fld>
            <a:endParaRPr lang="en-US" dirty="0"/>
          </a:p>
        </p:txBody>
      </p:sp>
    </p:spTree>
    <p:extLst>
      <p:ext uri="{BB962C8B-B14F-4D97-AF65-F5344CB8AC3E}">
        <p14:creationId xmlns:p14="http://schemas.microsoft.com/office/powerpoint/2010/main" val="2512612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that we have a good system for sharing communication with residents, resident representatives, IDT and the health care continuum.  Documentation of this communication and the results will also be crucial in the process!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31</a:t>
            </a:fld>
            <a:endParaRPr lang="en-US" dirty="0"/>
          </a:p>
        </p:txBody>
      </p:sp>
    </p:spTree>
    <p:extLst>
      <p:ext uri="{BB962C8B-B14F-4D97-AF65-F5344CB8AC3E}">
        <p14:creationId xmlns:p14="http://schemas.microsoft.com/office/powerpoint/2010/main" val="2026460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Long Term care facilities to be able to be successful with communication, they need success form all 3 buckets (communication with residents, IDT and identification of barriers/deficits to work through them for positive outcomes!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32</a:t>
            </a:fld>
            <a:endParaRPr lang="en-US" dirty="0"/>
          </a:p>
        </p:txBody>
      </p:sp>
    </p:spTree>
    <p:extLst>
      <p:ext uri="{BB962C8B-B14F-4D97-AF65-F5344CB8AC3E}">
        <p14:creationId xmlns:p14="http://schemas.microsoft.com/office/powerpoint/2010/main" val="393479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33</a:t>
            </a:fld>
            <a:endParaRPr lang="en-US" dirty="0"/>
          </a:p>
        </p:txBody>
      </p:sp>
    </p:spTree>
    <p:extLst>
      <p:ext uri="{BB962C8B-B14F-4D97-AF65-F5344CB8AC3E}">
        <p14:creationId xmlns:p14="http://schemas.microsoft.com/office/powerpoint/2010/main" val="15404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a:t>
            </a:fld>
            <a:endParaRPr lang="en-US" dirty="0"/>
          </a:p>
        </p:txBody>
      </p:sp>
    </p:spTree>
    <p:extLst>
      <p:ext uri="{BB962C8B-B14F-4D97-AF65-F5344CB8AC3E}">
        <p14:creationId xmlns:p14="http://schemas.microsoft.com/office/powerpoint/2010/main" val="238818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5</a:t>
            </a:fld>
            <a:endParaRPr lang="en-US" dirty="0"/>
          </a:p>
        </p:txBody>
      </p:sp>
    </p:spTree>
    <p:extLst>
      <p:ext uri="{BB962C8B-B14F-4D97-AF65-F5344CB8AC3E}">
        <p14:creationId xmlns:p14="http://schemas.microsoft.com/office/powerpoint/2010/main" val="298983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accuracy of assessments, resident records, treatment/services for Mental/Psychosocial concerns such as a resident with PTSD who may not communicate their needs, fears, dislikes or care needs and many more!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303672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a good system of communication, how do we identify the resident’s needs?  Preferences?  Changes?  Health care concerns?  In order to be able to meet their needs competently and safely, we need a system to evaluate our communication systems for success!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59094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staff will need so show competency in communication.  Communication and interpersonal skills are essential for exchange of information for care, for resident satisfaction, to ensure follow up and to identify any potential opportunities to improve care and services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68014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talk about the various areas where communication skills are essential for quality of resident care!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9</a:t>
            </a:fld>
            <a:endParaRPr lang="en-US" dirty="0"/>
          </a:p>
        </p:txBody>
      </p:sp>
    </p:spTree>
    <p:extLst>
      <p:ext uri="{BB962C8B-B14F-4D97-AF65-F5344CB8AC3E}">
        <p14:creationId xmlns:p14="http://schemas.microsoft.com/office/powerpoint/2010/main" val="1184321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ms.gov/Regulations-and-Guidance/Guidance/Manuals/downloads/som107ap_pp_guidelines_ltcf.pdf"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hyperlink" Target="https://www.cms.gov/Medicare/Provider-Enrollment-and-Certification/GuidanceforLawsAndRegulations/Nursing-Homes.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bettermindbodysoul.com/effective-communication-techniques/" TargetMode="External"/><Relationship Id="rId2" Type="http://schemas.openxmlformats.org/officeDocument/2006/relationships/hyperlink" Target="https://www.cms.gov/Medicare/Quality-Initiatives-Patient-Assessment-Instruments/NursingHomeQualityInits/MDS30RAIManual.html" TargetMode="External"/><Relationship Id="rId1" Type="http://schemas.openxmlformats.org/officeDocument/2006/relationships/slideLayout" Target="../slideLayouts/slideLayout2.xml"/><Relationship Id="rId4" Type="http://schemas.openxmlformats.org/officeDocument/2006/relationships/hyperlink" Target="https://www.merriam-webster.com/dictionary/communicatio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cms.gov/Regulations-and-Guidance/Guidance/Manuals/downloads/som107ap_pp_guidelines_ltcf.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cms.gov/Regulations-and-Guidance/Guidance/Manuals/downloads/som107ap_pp_guidelines_ltcf.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cms.gov/Regulations-and-Guidance/Guidance/Manuals/downloads/som107ap_pp_guidelines_ltcf.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a:bodyPr>
          <a:lstStyle/>
          <a:p>
            <a:r>
              <a:rPr lang="en-US" b="1" dirty="0">
                <a:solidFill>
                  <a:schemeClr val="bg1"/>
                </a:solidFill>
              </a:rPr>
              <a:t>Communication Competency</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267332-A0A9-4B42-89B4-18C1C8982636}"/>
              </a:ext>
            </a:extLst>
          </p:cNvPr>
          <p:cNvPicPr>
            <a:picLocks noChangeAspect="1"/>
          </p:cNvPicPr>
          <p:nvPr/>
        </p:nvPicPr>
        <p:blipFill>
          <a:blip r:embed="rId3"/>
          <a:stretch>
            <a:fillRect/>
          </a:stretch>
        </p:blipFill>
        <p:spPr>
          <a:xfrm>
            <a:off x="-1" y="609600"/>
            <a:ext cx="9144001" cy="5076210"/>
          </a:xfrm>
          <a:prstGeom prst="rect">
            <a:avLst/>
          </a:prstGeom>
        </p:spPr>
      </p:pic>
    </p:spTree>
    <p:extLst>
      <p:ext uri="{BB962C8B-B14F-4D97-AF65-F5344CB8AC3E}">
        <p14:creationId xmlns:p14="http://schemas.microsoft.com/office/powerpoint/2010/main" val="1018721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Some Basics of Communication</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a:xfrm>
            <a:off x="457200" y="1600200"/>
            <a:ext cx="6019800" cy="4525963"/>
          </a:xfrm>
        </p:spPr>
        <p:txBody>
          <a:bodyPr>
            <a:normAutofit fontScale="85000" lnSpcReduction="10000"/>
          </a:bodyPr>
          <a:lstStyle/>
          <a:p>
            <a:r>
              <a:rPr lang="en-US" dirty="0"/>
              <a:t>Start with the right setting</a:t>
            </a:r>
          </a:p>
          <a:p>
            <a:r>
              <a:rPr lang="en-US" dirty="0"/>
              <a:t>Ensure obstacles are addressed</a:t>
            </a:r>
          </a:p>
          <a:p>
            <a:r>
              <a:rPr lang="en-US" dirty="0"/>
              <a:t>Use appropriate language and messaging</a:t>
            </a:r>
          </a:p>
          <a:p>
            <a:r>
              <a:rPr lang="en-US" dirty="0"/>
              <a:t>Observe for understanding</a:t>
            </a:r>
          </a:p>
          <a:p>
            <a:r>
              <a:rPr lang="en-US" dirty="0"/>
              <a:t>Listen</a:t>
            </a:r>
          </a:p>
          <a:p>
            <a:r>
              <a:rPr lang="en-US" dirty="0"/>
              <a:t>Provide good eye contact</a:t>
            </a:r>
          </a:p>
          <a:p>
            <a:r>
              <a:rPr lang="en-US" dirty="0"/>
              <a:t>Ask questions to ensure message was understood</a:t>
            </a:r>
          </a:p>
          <a:p>
            <a:r>
              <a:rPr lang="en-US" dirty="0"/>
              <a:t>End with allowing time for questions</a:t>
            </a:r>
          </a:p>
        </p:txBody>
      </p:sp>
      <p:pic>
        <p:nvPicPr>
          <p:cNvPr id="4" name="Picture 3" descr="A picture containing indoor, table&#10;&#10;Description automatically generated">
            <a:extLst>
              <a:ext uri="{FF2B5EF4-FFF2-40B4-BE49-F238E27FC236}">
                <a16:creationId xmlns:a16="http://schemas.microsoft.com/office/drawing/2014/main" id="{D4FB6606-B448-40A1-9A89-5F4B8F1EF5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82" r="3" b="3"/>
          <a:stretch/>
        </p:blipFill>
        <p:spPr>
          <a:xfrm>
            <a:off x="6172200" y="2209800"/>
            <a:ext cx="2819752" cy="2879699"/>
          </a:xfrm>
          <a:prstGeom prst="rect">
            <a:avLst/>
          </a:prstGeom>
          <a:ln>
            <a:noFill/>
          </a:ln>
          <a:effectLst>
            <a:softEdge rad="112500"/>
          </a:effectLst>
        </p:spPr>
      </p:pic>
    </p:spTree>
    <p:extLst>
      <p:ext uri="{BB962C8B-B14F-4D97-AF65-F5344CB8AC3E}">
        <p14:creationId xmlns:p14="http://schemas.microsoft.com/office/powerpoint/2010/main" val="896160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3176F6-EC23-4EC2-9285-AA7AC02BE53F}"/>
              </a:ext>
            </a:extLst>
          </p:cNvPr>
          <p:cNvPicPr>
            <a:picLocks noChangeAspect="1"/>
          </p:cNvPicPr>
          <p:nvPr/>
        </p:nvPicPr>
        <p:blipFill>
          <a:blip r:embed="rId3"/>
          <a:stretch>
            <a:fillRect/>
          </a:stretch>
        </p:blipFill>
        <p:spPr>
          <a:xfrm>
            <a:off x="-8965" y="31376"/>
            <a:ext cx="9144000" cy="5455024"/>
          </a:xfrm>
          <a:prstGeom prst="rect">
            <a:avLst/>
          </a:prstGeom>
        </p:spPr>
      </p:pic>
    </p:spTree>
    <p:extLst>
      <p:ext uri="{BB962C8B-B14F-4D97-AF65-F5344CB8AC3E}">
        <p14:creationId xmlns:p14="http://schemas.microsoft.com/office/powerpoint/2010/main" val="381535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3F5F06-4D09-463D-AED6-A5C800CA2B4C}"/>
              </a:ext>
            </a:extLst>
          </p:cNvPr>
          <p:cNvPicPr>
            <a:picLocks noChangeAspect="1"/>
          </p:cNvPicPr>
          <p:nvPr/>
        </p:nvPicPr>
        <p:blipFill>
          <a:blip r:embed="rId3"/>
          <a:stretch>
            <a:fillRect/>
          </a:stretch>
        </p:blipFill>
        <p:spPr>
          <a:xfrm>
            <a:off x="0" y="304800"/>
            <a:ext cx="9144000" cy="5229225"/>
          </a:xfrm>
          <a:prstGeom prst="rect">
            <a:avLst/>
          </a:prstGeom>
        </p:spPr>
      </p:pic>
    </p:spTree>
    <p:extLst>
      <p:ext uri="{BB962C8B-B14F-4D97-AF65-F5344CB8AC3E}">
        <p14:creationId xmlns:p14="http://schemas.microsoft.com/office/powerpoint/2010/main" val="101852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3250EE-DF18-4A41-B95C-13AB907E3DC4}"/>
              </a:ext>
            </a:extLst>
          </p:cNvPr>
          <p:cNvPicPr>
            <a:picLocks noChangeAspect="1"/>
          </p:cNvPicPr>
          <p:nvPr/>
        </p:nvPicPr>
        <p:blipFill>
          <a:blip r:embed="rId3"/>
          <a:stretch>
            <a:fillRect/>
          </a:stretch>
        </p:blipFill>
        <p:spPr>
          <a:xfrm>
            <a:off x="0" y="457200"/>
            <a:ext cx="9144000" cy="5353050"/>
          </a:xfrm>
          <a:prstGeom prst="rect">
            <a:avLst/>
          </a:prstGeom>
        </p:spPr>
      </p:pic>
    </p:spTree>
    <p:extLst>
      <p:ext uri="{BB962C8B-B14F-4D97-AF65-F5344CB8AC3E}">
        <p14:creationId xmlns:p14="http://schemas.microsoft.com/office/powerpoint/2010/main" val="369133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INTERPERSONAL Skills</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a:xfrm>
            <a:off x="457200" y="1600200"/>
            <a:ext cx="4267200" cy="4525963"/>
          </a:xfrm>
        </p:spPr>
        <p:txBody>
          <a:bodyPr/>
          <a:lstStyle/>
          <a:p>
            <a:pPr marL="0" indent="0">
              <a:buNone/>
            </a:pPr>
            <a:r>
              <a:rPr lang="en-US" dirty="0"/>
              <a:t>Approaches for Success:</a:t>
            </a:r>
          </a:p>
          <a:p>
            <a:r>
              <a:rPr lang="en-US" dirty="0"/>
              <a:t>Calm</a:t>
            </a:r>
          </a:p>
          <a:p>
            <a:r>
              <a:rPr lang="en-US" dirty="0"/>
              <a:t>Warm</a:t>
            </a:r>
          </a:p>
          <a:p>
            <a:r>
              <a:rPr lang="en-US" dirty="0"/>
              <a:t>Smile</a:t>
            </a:r>
            <a:endParaRPr lang="en-US" sz="2400" dirty="0"/>
          </a:p>
          <a:p>
            <a:r>
              <a:rPr lang="en-US" dirty="0"/>
              <a:t>Gentle but firm</a:t>
            </a:r>
          </a:p>
          <a:p>
            <a:r>
              <a:rPr lang="en-US" dirty="0"/>
              <a:t>Caring</a:t>
            </a:r>
          </a:p>
          <a:p>
            <a:r>
              <a:rPr lang="en-US" dirty="0"/>
              <a:t>Patient</a:t>
            </a:r>
          </a:p>
        </p:txBody>
      </p:sp>
      <p:pic>
        <p:nvPicPr>
          <p:cNvPr id="4" name="Content Placeholder 4" descr="A person wearing a costume&#10;&#10;Description automatically generated">
            <a:extLst>
              <a:ext uri="{FF2B5EF4-FFF2-40B4-BE49-F238E27FC236}">
                <a16:creationId xmlns:a16="http://schemas.microsoft.com/office/drawing/2014/main" id="{6A10BABE-2217-4806-BC9E-3FE4E0EA44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1250"/>
          <a:stretch/>
        </p:blipFill>
        <p:spPr>
          <a:xfrm>
            <a:off x="6053232" y="1422120"/>
            <a:ext cx="3068356" cy="4539410"/>
          </a:xfrm>
          <a:prstGeom prst="rect">
            <a:avLst/>
          </a:prstGeom>
          <a:effectLst/>
        </p:spPr>
      </p:pic>
    </p:spTree>
    <p:extLst>
      <p:ext uri="{BB962C8B-B14F-4D97-AF65-F5344CB8AC3E}">
        <p14:creationId xmlns:p14="http://schemas.microsoft.com/office/powerpoint/2010/main" val="210400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FDCCD9-E8E6-4259-855F-019E384828AC}"/>
              </a:ext>
            </a:extLst>
          </p:cNvPr>
          <p:cNvPicPr>
            <a:picLocks noChangeAspect="1"/>
          </p:cNvPicPr>
          <p:nvPr/>
        </p:nvPicPr>
        <p:blipFill>
          <a:blip r:embed="rId3"/>
          <a:stretch>
            <a:fillRect/>
          </a:stretch>
        </p:blipFill>
        <p:spPr>
          <a:xfrm>
            <a:off x="8965" y="381000"/>
            <a:ext cx="9135035" cy="5200650"/>
          </a:xfrm>
          <a:prstGeom prst="rect">
            <a:avLst/>
          </a:prstGeom>
        </p:spPr>
      </p:pic>
    </p:spTree>
    <p:extLst>
      <p:ext uri="{BB962C8B-B14F-4D97-AF65-F5344CB8AC3E}">
        <p14:creationId xmlns:p14="http://schemas.microsoft.com/office/powerpoint/2010/main" val="337159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normAutofit fontScale="90000"/>
          </a:bodyPr>
          <a:lstStyle/>
          <a:p>
            <a:r>
              <a:rPr lang="en-US" dirty="0"/>
              <a:t>Communication Essentials with Residents</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p:txBody>
          <a:bodyPr>
            <a:normAutofit lnSpcReduction="10000"/>
          </a:bodyPr>
          <a:lstStyle/>
          <a:p>
            <a:r>
              <a:rPr lang="en-US" sz="2400" dirty="0"/>
              <a:t>Resident Rights</a:t>
            </a:r>
          </a:p>
          <a:p>
            <a:pPr lvl="1"/>
            <a:r>
              <a:rPr lang="en-US" sz="2000" dirty="0"/>
              <a:t>Their rights</a:t>
            </a:r>
          </a:p>
          <a:p>
            <a:pPr lvl="1"/>
            <a:r>
              <a:rPr lang="en-US" sz="2000" dirty="0"/>
              <a:t>How to voice grievances</a:t>
            </a:r>
          </a:p>
          <a:p>
            <a:pPr lvl="1"/>
            <a:r>
              <a:rPr lang="en-US" sz="2000" dirty="0"/>
              <a:t>Advance Directives and more!</a:t>
            </a:r>
          </a:p>
          <a:p>
            <a:r>
              <a:rPr lang="en-US" sz="2400" dirty="0"/>
              <a:t>Care Participation/Choices</a:t>
            </a:r>
          </a:p>
          <a:p>
            <a:r>
              <a:rPr lang="en-US" sz="2400" dirty="0"/>
              <a:t>Changes</a:t>
            </a:r>
          </a:p>
          <a:p>
            <a:pPr lvl="1"/>
            <a:r>
              <a:rPr lang="en-US" sz="2000" dirty="0"/>
              <a:t>Pain</a:t>
            </a:r>
          </a:p>
          <a:p>
            <a:pPr lvl="1"/>
            <a:r>
              <a:rPr lang="en-US" sz="2000" dirty="0"/>
              <a:t>Changes in Condition</a:t>
            </a:r>
          </a:p>
          <a:p>
            <a:r>
              <a:rPr lang="en-US" sz="2400" dirty="0"/>
              <a:t>Routines</a:t>
            </a:r>
          </a:p>
          <a:p>
            <a:pPr lvl="1"/>
            <a:r>
              <a:rPr lang="en-US" sz="2000" dirty="0"/>
              <a:t>Meal times</a:t>
            </a:r>
          </a:p>
          <a:p>
            <a:pPr lvl="1"/>
            <a:r>
              <a:rPr lang="en-US" sz="2000" dirty="0"/>
              <a:t>ADL’s</a:t>
            </a:r>
          </a:p>
          <a:p>
            <a:pPr lvl="1"/>
            <a:r>
              <a:rPr lang="en-US" sz="2000" dirty="0"/>
              <a:t>Activities</a:t>
            </a:r>
          </a:p>
          <a:p>
            <a:endParaRPr lang="en-US" dirty="0"/>
          </a:p>
        </p:txBody>
      </p:sp>
      <p:pic>
        <p:nvPicPr>
          <p:cNvPr id="4" name="Picture 3" descr="A person in a blue shirt&#10;&#10;Description automatically generated">
            <a:extLst>
              <a:ext uri="{FF2B5EF4-FFF2-40B4-BE49-F238E27FC236}">
                <a16:creationId xmlns:a16="http://schemas.microsoft.com/office/drawing/2014/main" id="{080BB141-F06F-4C53-9B66-894ED8A41F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882" r="18884" b="2"/>
          <a:stretch/>
        </p:blipFill>
        <p:spPr>
          <a:xfrm>
            <a:off x="4986720" y="1698492"/>
            <a:ext cx="4166245" cy="4329378"/>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09041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Documentation </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a:xfrm>
            <a:off x="457200" y="1752600"/>
            <a:ext cx="5105400" cy="4525963"/>
          </a:xfrm>
        </p:spPr>
        <p:txBody>
          <a:bodyPr/>
          <a:lstStyle/>
          <a:p>
            <a:r>
              <a:rPr lang="en-US" dirty="0"/>
              <a:t>Resident rights</a:t>
            </a:r>
          </a:p>
          <a:p>
            <a:r>
              <a:rPr lang="en-US" dirty="0"/>
              <a:t>Resident choices/preferences</a:t>
            </a:r>
          </a:p>
          <a:p>
            <a:r>
              <a:rPr lang="en-US" dirty="0"/>
              <a:t>Resident changes</a:t>
            </a:r>
          </a:p>
          <a:p>
            <a:r>
              <a:rPr lang="en-US" dirty="0"/>
              <a:t>Resident status</a:t>
            </a:r>
          </a:p>
          <a:p>
            <a:r>
              <a:rPr lang="en-US" dirty="0"/>
              <a:t>Resident refusals</a:t>
            </a:r>
          </a:p>
          <a:p>
            <a:pPr marL="0" indent="0">
              <a:buNone/>
            </a:pPr>
            <a:endParaRPr lang="en-US" dirty="0"/>
          </a:p>
        </p:txBody>
      </p:sp>
      <p:pic>
        <p:nvPicPr>
          <p:cNvPr id="4" name="Content Placeholder 4">
            <a:extLst>
              <a:ext uri="{FF2B5EF4-FFF2-40B4-BE49-F238E27FC236}">
                <a16:creationId xmlns:a16="http://schemas.microsoft.com/office/drawing/2014/main" id="{D23B4441-BBAC-4E50-8206-FB91DCE29D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2461" r="3306" b="2"/>
          <a:stretch/>
        </p:blipFill>
        <p:spPr>
          <a:xfrm>
            <a:off x="5052917" y="1725706"/>
            <a:ext cx="4077636" cy="423730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13444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normAutofit fontScale="90000"/>
          </a:bodyPr>
          <a:lstStyle/>
          <a:p>
            <a:r>
              <a:rPr lang="en-US" dirty="0"/>
              <a:t>Common Barriers to Communication</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a:xfrm>
            <a:off x="4572000" y="1600200"/>
            <a:ext cx="4114800" cy="4525963"/>
          </a:xfrm>
        </p:spPr>
        <p:txBody>
          <a:bodyPr>
            <a:normAutofit fontScale="92500" lnSpcReduction="10000"/>
          </a:bodyPr>
          <a:lstStyle/>
          <a:p>
            <a:r>
              <a:rPr lang="en-US" dirty="0"/>
              <a:t>Language Barrier</a:t>
            </a:r>
          </a:p>
          <a:p>
            <a:r>
              <a:rPr lang="en-US" dirty="0"/>
              <a:t>Cognitive Deficit</a:t>
            </a:r>
          </a:p>
          <a:p>
            <a:r>
              <a:rPr lang="en-US" dirty="0"/>
              <a:t>Sensory Deficit</a:t>
            </a:r>
          </a:p>
          <a:p>
            <a:r>
              <a:rPr lang="en-US" dirty="0"/>
              <a:t>Time</a:t>
            </a:r>
          </a:p>
          <a:p>
            <a:r>
              <a:rPr lang="en-US" dirty="0"/>
              <a:t>Distraction</a:t>
            </a:r>
          </a:p>
          <a:p>
            <a:r>
              <a:rPr lang="en-US" dirty="0"/>
              <a:t>Pain</a:t>
            </a:r>
          </a:p>
          <a:p>
            <a:r>
              <a:rPr lang="en-US" dirty="0"/>
              <a:t>Interpersonal Relationship</a:t>
            </a:r>
          </a:p>
          <a:p>
            <a:r>
              <a:rPr lang="en-US" dirty="0"/>
              <a:t>Trust</a:t>
            </a:r>
          </a:p>
        </p:txBody>
      </p:sp>
      <p:pic>
        <p:nvPicPr>
          <p:cNvPr id="4" name="Picture 3" descr="A group of people sitting at a table&#10;&#10;Description automatically generated">
            <a:extLst>
              <a:ext uri="{FF2B5EF4-FFF2-40B4-BE49-F238E27FC236}">
                <a16:creationId xmlns:a16="http://schemas.microsoft.com/office/drawing/2014/main" id="{D80D0ABE-6C3F-40CC-96DA-4D21D6A6E7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8965" y="2286000"/>
            <a:ext cx="4468502" cy="2600325"/>
          </a:xfrm>
          <a:prstGeom prst="rect">
            <a:avLst/>
          </a:prstGeom>
          <a:ln>
            <a:noFill/>
          </a:ln>
          <a:effectLst>
            <a:softEdge rad="112500"/>
          </a:effectLst>
        </p:spPr>
      </p:pic>
    </p:spTree>
    <p:extLst>
      <p:ext uri="{BB962C8B-B14F-4D97-AF65-F5344CB8AC3E}">
        <p14:creationId xmlns:p14="http://schemas.microsoft.com/office/powerpoint/2010/main" val="269018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Upon completion of the program, attendees should be able to:</a:t>
            </a:r>
          </a:p>
          <a:p>
            <a:pPr marL="514350" indent="-514350">
              <a:buAutoNum type="arabicPeriod"/>
            </a:pPr>
            <a:r>
              <a:rPr lang="en-US" sz="2800" dirty="0"/>
              <a:t>Verbalize the importance of compliance with regulations for competency with communication</a:t>
            </a:r>
          </a:p>
          <a:p>
            <a:pPr marL="514350" indent="-514350">
              <a:buAutoNum type="arabicPeriod"/>
            </a:pPr>
            <a:r>
              <a:rPr lang="en-US" sz="2800" dirty="0"/>
              <a:t>Verbalize interventions for communication for residents with identified deficits</a:t>
            </a:r>
          </a:p>
          <a:p>
            <a:pPr marL="514350" indent="-514350">
              <a:buAutoNum type="arabicPeriod"/>
            </a:pPr>
            <a:r>
              <a:rPr lang="en-US" sz="2800" dirty="0"/>
              <a:t>Verbalize expectations for verbal and written communication of resident condition, needs and follow up</a:t>
            </a:r>
          </a:p>
          <a:p>
            <a:pPr marL="0" indent="0">
              <a:buNone/>
            </a:pPr>
            <a:endParaRPr lang="en-US" sz="2800"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F01D35-8034-4CBB-BF5C-D92462DFFF8D}"/>
              </a:ext>
            </a:extLst>
          </p:cNvPr>
          <p:cNvPicPr>
            <a:picLocks noChangeAspect="1"/>
          </p:cNvPicPr>
          <p:nvPr/>
        </p:nvPicPr>
        <p:blipFill>
          <a:blip r:embed="rId3"/>
          <a:stretch>
            <a:fillRect/>
          </a:stretch>
        </p:blipFill>
        <p:spPr>
          <a:xfrm>
            <a:off x="0" y="533400"/>
            <a:ext cx="9120038" cy="4933950"/>
          </a:xfrm>
          <a:prstGeom prst="rect">
            <a:avLst/>
          </a:prstGeom>
        </p:spPr>
      </p:pic>
    </p:spTree>
    <p:extLst>
      <p:ext uri="{BB962C8B-B14F-4D97-AF65-F5344CB8AC3E}">
        <p14:creationId xmlns:p14="http://schemas.microsoft.com/office/powerpoint/2010/main" val="3292255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7F47DA-29AC-4A91-AA4B-3EBAF715491A}"/>
              </a:ext>
            </a:extLst>
          </p:cNvPr>
          <p:cNvPicPr>
            <a:picLocks noChangeAspect="1"/>
          </p:cNvPicPr>
          <p:nvPr/>
        </p:nvPicPr>
        <p:blipFill>
          <a:blip r:embed="rId3"/>
          <a:stretch>
            <a:fillRect/>
          </a:stretch>
        </p:blipFill>
        <p:spPr>
          <a:xfrm>
            <a:off x="-16760" y="381000"/>
            <a:ext cx="9160760" cy="5020015"/>
          </a:xfrm>
          <a:prstGeom prst="rect">
            <a:avLst/>
          </a:prstGeom>
        </p:spPr>
      </p:pic>
    </p:spTree>
    <p:extLst>
      <p:ext uri="{BB962C8B-B14F-4D97-AF65-F5344CB8AC3E}">
        <p14:creationId xmlns:p14="http://schemas.microsoft.com/office/powerpoint/2010/main" val="129948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2D71B5-A95E-4142-80D7-9924F4855058}"/>
              </a:ext>
            </a:extLst>
          </p:cNvPr>
          <p:cNvPicPr>
            <a:picLocks noGrp="1" noChangeAspect="1"/>
          </p:cNvPicPr>
          <p:nvPr>
            <p:ph idx="1"/>
          </p:nvPr>
        </p:nvPicPr>
        <p:blipFill>
          <a:blip r:embed="rId3"/>
          <a:stretch>
            <a:fillRect/>
          </a:stretch>
        </p:blipFill>
        <p:spPr>
          <a:xfrm>
            <a:off x="-32251" y="457200"/>
            <a:ext cx="9208502" cy="4891039"/>
          </a:xfrm>
          <a:prstGeom prst="rect">
            <a:avLst/>
          </a:prstGeom>
        </p:spPr>
      </p:pic>
    </p:spTree>
    <p:extLst>
      <p:ext uri="{BB962C8B-B14F-4D97-AF65-F5344CB8AC3E}">
        <p14:creationId xmlns:p14="http://schemas.microsoft.com/office/powerpoint/2010/main" val="111635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EFE23E-6316-45A3-9912-61BEE938EACD}"/>
              </a:ext>
            </a:extLst>
          </p:cNvPr>
          <p:cNvPicPr>
            <a:picLocks noChangeAspect="1"/>
          </p:cNvPicPr>
          <p:nvPr/>
        </p:nvPicPr>
        <p:blipFill>
          <a:blip r:embed="rId3"/>
          <a:stretch>
            <a:fillRect/>
          </a:stretch>
        </p:blipFill>
        <p:spPr>
          <a:xfrm>
            <a:off x="22015" y="457200"/>
            <a:ext cx="9121985" cy="4962525"/>
          </a:xfrm>
          <a:prstGeom prst="rect">
            <a:avLst/>
          </a:prstGeom>
        </p:spPr>
      </p:pic>
    </p:spTree>
    <p:extLst>
      <p:ext uri="{BB962C8B-B14F-4D97-AF65-F5344CB8AC3E}">
        <p14:creationId xmlns:p14="http://schemas.microsoft.com/office/powerpoint/2010/main" val="3495226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BABDB-FD49-46B2-BB94-BD339CEB8722}"/>
              </a:ext>
            </a:extLst>
          </p:cNvPr>
          <p:cNvPicPr>
            <a:picLocks noChangeAspect="1"/>
          </p:cNvPicPr>
          <p:nvPr/>
        </p:nvPicPr>
        <p:blipFill>
          <a:blip r:embed="rId3"/>
          <a:stretch>
            <a:fillRect/>
          </a:stretch>
        </p:blipFill>
        <p:spPr>
          <a:xfrm>
            <a:off x="21724" y="457200"/>
            <a:ext cx="9090900" cy="4933950"/>
          </a:xfrm>
          <a:prstGeom prst="rect">
            <a:avLst/>
          </a:prstGeom>
        </p:spPr>
      </p:pic>
    </p:spTree>
    <p:extLst>
      <p:ext uri="{BB962C8B-B14F-4D97-AF65-F5344CB8AC3E}">
        <p14:creationId xmlns:p14="http://schemas.microsoft.com/office/powerpoint/2010/main" val="272922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normAutofit fontScale="90000"/>
          </a:bodyPr>
          <a:lstStyle/>
          <a:p>
            <a:r>
              <a:rPr lang="en-US" dirty="0"/>
              <a:t>Sensory and Communication Problems</a:t>
            </a:r>
            <a:br>
              <a:rPr lang="en-US" dirty="0"/>
            </a:br>
            <a:endParaRPr lang="en-US" dirty="0"/>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a:xfrm>
            <a:off x="228600" y="1561751"/>
            <a:ext cx="4114800" cy="4525963"/>
          </a:xfrm>
        </p:spPr>
        <p:txBody>
          <a:bodyPr>
            <a:normAutofit/>
          </a:bodyPr>
          <a:lstStyle/>
          <a:p>
            <a:r>
              <a:rPr lang="en-US" sz="2400" dirty="0"/>
              <a:t>Preadmission and Admission Assessments and Data Reviews</a:t>
            </a:r>
          </a:p>
          <a:p>
            <a:r>
              <a:rPr lang="en-US" sz="2400" dirty="0"/>
              <a:t>Interviews during intake to the health center</a:t>
            </a:r>
          </a:p>
          <a:p>
            <a:r>
              <a:rPr lang="en-US" sz="2400" dirty="0"/>
              <a:t>Observation of the resident with family, peers, and others </a:t>
            </a:r>
          </a:p>
          <a:p>
            <a:r>
              <a:rPr lang="en-US" sz="2400" dirty="0"/>
              <a:t>During Meals, Cares, and Life Enrichment programs</a:t>
            </a:r>
          </a:p>
          <a:p>
            <a:endParaRPr lang="en-US" sz="2400" dirty="0"/>
          </a:p>
        </p:txBody>
      </p:sp>
      <p:sp>
        <p:nvSpPr>
          <p:cNvPr id="4" name="Rectangle 3">
            <a:extLst>
              <a:ext uri="{FF2B5EF4-FFF2-40B4-BE49-F238E27FC236}">
                <a16:creationId xmlns:a16="http://schemas.microsoft.com/office/drawing/2014/main" id="{C333B116-8002-471B-A2D8-0CD532F626F4}"/>
              </a:ext>
            </a:extLst>
          </p:cNvPr>
          <p:cNvSpPr/>
          <p:nvPr/>
        </p:nvSpPr>
        <p:spPr>
          <a:xfrm>
            <a:off x="4119282" y="2405114"/>
            <a:ext cx="5087526" cy="2839239"/>
          </a:xfrm>
          <a:prstGeom prst="rect">
            <a:avLst/>
          </a:prstGeom>
        </p:spPr>
        <p:txBody>
          <a:bodyPr wrap="square">
            <a:spAutoFit/>
          </a:bodyPr>
          <a:lstStyle/>
          <a:p>
            <a:pPr lvl="1"/>
            <a:endParaRPr lang="en-US" sz="1050" dirty="0"/>
          </a:p>
          <a:p>
            <a:pPr lvl="1"/>
            <a:r>
              <a:rPr lang="en-US" sz="1050" dirty="0"/>
              <a:t>Centers for Medicare and Medicaid Services (CMS) Communication and Sensory Problems (including Vision and Hearing) Critical Element Pathway, Form CMS 20069 (5/2017):  </a:t>
            </a:r>
            <a:r>
              <a:rPr lang="en-US" sz="1050" u="sng" dirty="0">
                <a:hlinkClick r:id="rId3"/>
              </a:rPr>
              <a:t>https://www.cms.gov/Medicare/Provider-Enrollment-and-Certification/GuidanceforLawsAndRegulations/Nursing-Homes.html</a:t>
            </a:r>
            <a:endParaRPr lang="en-US" sz="1050" u="sng" dirty="0"/>
          </a:p>
          <a:p>
            <a:pPr lvl="1"/>
            <a:r>
              <a:rPr lang="en-US" sz="1050" dirty="0"/>
              <a:t>Centers for Medicare and Medicaid Services (CMS) Activities of Daily Living Critical Element Pathway, Form CMS 20066 (5/2017):  </a:t>
            </a:r>
            <a:r>
              <a:rPr lang="en-US" sz="1050" u="sng" dirty="0">
                <a:hlinkClick r:id="rId3"/>
              </a:rPr>
              <a:t>https://www.cms.gov/Medicare/Provider-Enrollment-and-Certification/GuidanceforLawsAndRegulations/Nursing-Homes.html</a:t>
            </a:r>
            <a:endParaRPr lang="en-US" sz="1050" dirty="0"/>
          </a:p>
          <a:p>
            <a:pPr lvl="1"/>
            <a:r>
              <a:rPr lang="en-US" sz="1050" dirty="0"/>
              <a:t>Centers for Medicare and Medicaid Services (CMS) State Operations Manual, Appendix PP-Guidance to Surveyors for Long Term Care Facilities.  (Rev. 173, 11-22-17):  </a:t>
            </a:r>
            <a:r>
              <a:rPr lang="en-US" sz="1050" u="sng" dirty="0">
                <a:hlinkClick r:id="rId4"/>
              </a:rPr>
              <a:t>https://www.cms.gov/Regulations-and-Guidance/Guidance/Manuals/downloads/som107ap_pp_guidelines_ltcf.pdf</a:t>
            </a:r>
            <a:endParaRPr lang="en-US" sz="1050" dirty="0"/>
          </a:p>
          <a:p>
            <a:pPr lvl="1"/>
            <a:r>
              <a:rPr lang="en-US" sz="1050" dirty="0"/>
              <a:t>Centers for Medicare &amp; Medicaid Services Long-Term Care Facility Resident Assessment Instrument 3.0 User’s Manual, Version 1.16.  October 2018: </a:t>
            </a:r>
            <a:endParaRPr lang="en-US" dirty="0"/>
          </a:p>
        </p:txBody>
      </p:sp>
    </p:spTree>
    <p:extLst>
      <p:ext uri="{BB962C8B-B14F-4D97-AF65-F5344CB8AC3E}">
        <p14:creationId xmlns:p14="http://schemas.microsoft.com/office/powerpoint/2010/main" val="300037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Identify any Sensory Deficits</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a:xfrm>
            <a:off x="609600" y="2971800"/>
            <a:ext cx="1752600" cy="914400"/>
          </a:xfrm>
        </p:spPr>
        <p:txBody>
          <a:bodyPr/>
          <a:lstStyle/>
          <a:p>
            <a:pPr marL="0" indent="0">
              <a:buNone/>
            </a:pPr>
            <a:r>
              <a:rPr lang="en-US" dirty="0"/>
              <a:t>Discuss </a:t>
            </a:r>
          </a:p>
        </p:txBody>
      </p:sp>
      <p:pic>
        <p:nvPicPr>
          <p:cNvPr id="4" name="Content Placeholder 6" descr="A picture containing indoor, floor, table&#10;&#10;Description automatically generated">
            <a:extLst>
              <a:ext uri="{FF2B5EF4-FFF2-40B4-BE49-F238E27FC236}">
                <a16:creationId xmlns:a16="http://schemas.microsoft.com/office/drawing/2014/main" id="{1886A153-8583-4294-8D12-1413421D0A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3455"/>
          <a:stretch/>
        </p:blipFill>
        <p:spPr>
          <a:xfrm>
            <a:off x="2784958" y="1752600"/>
            <a:ext cx="5776336" cy="3959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5345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normAutofit fontScale="90000"/>
          </a:bodyPr>
          <a:lstStyle/>
          <a:p>
            <a:r>
              <a:rPr lang="en-US" dirty="0"/>
              <a:t>Identify any Cognitive or Psychological Deficits</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a:xfrm>
            <a:off x="457200" y="1600200"/>
            <a:ext cx="4419600" cy="4525963"/>
          </a:xfrm>
        </p:spPr>
        <p:txBody>
          <a:bodyPr/>
          <a:lstStyle/>
          <a:p>
            <a:r>
              <a:rPr lang="en-US" dirty="0"/>
              <a:t>Alzheimer’s or Dementia</a:t>
            </a:r>
          </a:p>
          <a:p>
            <a:r>
              <a:rPr lang="en-US" dirty="0"/>
              <a:t>PTSD</a:t>
            </a:r>
          </a:p>
          <a:p>
            <a:r>
              <a:rPr lang="en-US" dirty="0"/>
              <a:t>Bipolar </a:t>
            </a:r>
          </a:p>
          <a:p>
            <a:r>
              <a:rPr lang="en-US" dirty="0"/>
              <a:t>Depression</a:t>
            </a:r>
          </a:p>
          <a:p>
            <a:r>
              <a:rPr lang="en-US" dirty="0"/>
              <a:t>Schizophrenia</a:t>
            </a:r>
          </a:p>
          <a:p>
            <a:r>
              <a:rPr lang="en-US" dirty="0"/>
              <a:t>Etc.</a:t>
            </a:r>
          </a:p>
          <a:p>
            <a:endParaRPr lang="en-US" dirty="0"/>
          </a:p>
        </p:txBody>
      </p:sp>
      <p:pic>
        <p:nvPicPr>
          <p:cNvPr id="4" name="Content Placeholder 4">
            <a:extLst>
              <a:ext uri="{FF2B5EF4-FFF2-40B4-BE49-F238E27FC236}">
                <a16:creationId xmlns:a16="http://schemas.microsoft.com/office/drawing/2014/main" id="{06D9D9DC-E3F2-4506-8BF2-CBD6799B38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6500" r="1" b="32001"/>
          <a:stretch/>
        </p:blipFill>
        <p:spPr>
          <a:xfrm>
            <a:off x="3868725" y="2324100"/>
            <a:ext cx="4844969"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4754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Communication Strategies</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a:xfrm>
            <a:off x="177005" y="1498320"/>
            <a:ext cx="4800600" cy="4525963"/>
          </a:xfrm>
        </p:spPr>
        <p:txBody>
          <a:bodyPr>
            <a:normAutofit fontScale="85000" lnSpcReduction="20000"/>
          </a:bodyPr>
          <a:lstStyle/>
          <a:p>
            <a:r>
              <a:rPr lang="en-US" dirty="0"/>
              <a:t>Greet resident with a smile</a:t>
            </a:r>
          </a:p>
          <a:p>
            <a:r>
              <a:rPr lang="en-US" dirty="0"/>
              <a:t>Slow down-possibly repeat the message</a:t>
            </a:r>
          </a:p>
          <a:p>
            <a:r>
              <a:rPr lang="en-US" dirty="0"/>
              <a:t>Use fewer words that get to the point</a:t>
            </a:r>
          </a:p>
          <a:p>
            <a:r>
              <a:rPr lang="en-US" dirty="0"/>
              <a:t>Identify if resident has their own words to describe situations</a:t>
            </a:r>
          </a:p>
          <a:p>
            <a:r>
              <a:rPr lang="en-US" dirty="0"/>
              <a:t>Re-approach if necessary</a:t>
            </a:r>
          </a:p>
          <a:p>
            <a:r>
              <a:rPr lang="en-US" dirty="0"/>
              <a:t>Identify non-verbal communication methods that may work</a:t>
            </a:r>
          </a:p>
          <a:p>
            <a:endParaRPr lang="en-US" dirty="0"/>
          </a:p>
        </p:txBody>
      </p:sp>
      <p:pic>
        <p:nvPicPr>
          <p:cNvPr id="4" name="Picture 3" descr="A person sitting on a bench&#10;&#10;Description automatically generated">
            <a:extLst>
              <a:ext uri="{FF2B5EF4-FFF2-40B4-BE49-F238E27FC236}">
                <a16:creationId xmlns:a16="http://schemas.microsoft.com/office/drawing/2014/main" id="{E08C9EC1-9BCD-4CA5-B003-F19BA35C02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880" r="22379" b="-1"/>
          <a:stretch/>
        </p:blipFill>
        <p:spPr>
          <a:xfrm>
            <a:off x="4977605" y="1417638"/>
            <a:ext cx="4166395" cy="4525963"/>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970412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Communication Strategies</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a:xfrm>
            <a:off x="294691" y="1600200"/>
            <a:ext cx="4800600" cy="4525963"/>
          </a:xfrm>
        </p:spPr>
        <p:txBody>
          <a:bodyPr>
            <a:normAutofit fontScale="77500" lnSpcReduction="20000"/>
          </a:bodyPr>
          <a:lstStyle/>
          <a:p>
            <a:r>
              <a:rPr lang="en-US" dirty="0"/>
              <a:t>Identify any cultural communication needs for approach</a:t>
            </a:r>
          </a:p>
          <a:p>
            <a:r>
              <a:rPr lang="en-US" dirty="0"/>
              <a:t>Don’t force communication—build trust!</a:t>
            </a:r>
          </a:p>
          <a:p>
            <a:r>
              <a:rPr lang="en-US" dirty="0"/>
              <a:t>Ask resident family what works</a:t>
            </a:r>
          </a:p>
          <a:p>
            <a:r>
              <a:rPr lang="en-US" dirty="0"/>
              <a:t>Document on the care plan interventions that work well with the resident!</a:t>
            </a:r>
          </a:p>
          <a:p>
            <a:r>
              <a:rPr lang="en-US" dirty="0"/>
              <a:t>Identify any adaptive or alternative items (communication board, paper and notebook, etc.)</a:t>
            </a:r>
          </a:p>
          <a:p>
            <a:endParaRPr lang="en-US" dirty="0"/>
          </a:p>
        </p:txBody>
      </p:sp>
      <p:pic>
        <p:nvPicPr>
          <p:cNvPr id="4" name="Picture 3" descr="A person sitting on a bench&#10;&#10;Description automatically generated">
            <a:extLst>
              <a:ext uri="{FF2B5EF4-FFF2-40B4-BE49-F238E27FC236}">
                <a16:creationId xmlns:a16="http://schemas.microsoft.com/office/drawing/2014/main" id="{E08C9EC1-9BCD-4CA5-B003-F19BA35C02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880" r="22379" b="-1"/>
          <a:stretch/>
        </p:blipFill>
        <p:spPr>
          <a:xfrm>
            <a:off x="4977605" y="1417638"/>
            <a:ext cx="4166395" cy="4525963"/>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90574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a:xfrm>
            <a:off x="421341" y="228600"/>
            <a:ext cx="8229600" cy="1143000"/>
          </a:xfrm>
        </p:spPr>
        <p:txBody>
          <a:bodyPr/>
          <a:lstStyle/>
          <a:p>
            <a:r>
              <a:rPr lang="en-US" dirty="0"/>
              <a:t>CMS:  State Operations Manual</a:t>
            </a:r>
          </a:p>
        </p:txBody>
      </p:sp>
      <p:pic>
        <p:nvPicPr>
          <p:cNvPr id="4" name="Content Placeholder 3">
            <a:extLst>
              <a:ext uri="{FF2B5EF4-FFF2-40B4-BE49-F238E27FC236}">
                <a16:creationId xmlns:a16="http://schemas.microsoft.com/office/drawing/2014/main" id="{5D171E0E-B0A7-47DA-A433-D475BB43F788}"/>
              </a:ext>
            </a:extLst>
          </p:cNvPr>
          <p:cNvPicPr>
            <a:picLocks noGrp="1" noChangeAspect="1"/>
          </p:cNvPicPr>
          <p:nvPr>
            <p:ph idx="1"/>
          </p:nvPr>
        </p:nvPicPr>
        <p:blipFill>
          <a:blip r:embed="rId3"/>
          <a:stretch>
            <a:fillRect/>
          </a:stretch>
        </p:blipFill>
        <p:spPr>
          <a:xfrm>
            <a:off x="238223" y="1657350"/>
            <a:ext cx="4953000" cy="1771650"/>
          </a:xfrm>
          <a:prstGeom prst="rect">
            <a:avLst/>
          </a:prstGeom>
        </p:spPr>
      </p:pic>
      <p:pic>
        <p:nvPicPr>
          <p:cNvPr id="5" name="Picture 4">
            <a:extLst>
              <a:ext uri="{FF2B5EF4-FFF2-40B4-BE49-F238E27FC236}">
                <a16:creationId xmlns:a16="http://schemas.microsoft.com/office/drawing/2014/main" id="{6CB299E3-3298-4AAE-9684-6DBCCE7582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18847" y="2303984"/>
            <a:ext cx="3989294" cy="2662854"/>
          </a:xfrm>
          <a:prstGeom prst="rect">
            <a:avLst/>
          </a:prstGeom>
          <a:ln>
            <a:noFill/>
          </a:ln>
          <a:effectLst>
            <a:softEdge rad="112500"/>
          </a:effectLst>
        </p:spPr>
      </p:pic>
      <p:sp>
        <p:nvSpPr>
          <p:cNvPr id="6" name="Rectangle 5">
            <a:extLst>
              <a:ext uri="{FF2B5EF4-FFF2-40B4-BE49-F238E27FC236}">
                <a16:creationId xmlns:a16="http://schemas.microsoft.com/office/drawing/2014/main" id="{47506300-D3BA-4106-8BAD-49CAE40F5A93}"/>
              </a:ext>
            </a:extLst>
          </p:cNvPr>
          <p:cNvSpPr/>
          <p:nvPr/>
        </p:nvSpPr>
        <p:spPr>
          <a:xfrm>
            <a:off x="256152" y="4251257"/>
            <a:ext cx="4226202" cy="715581"/>
          </a:xfrm>
          <a:prstGeom prst="rect">
            <a:avLst/>
          </a:prstGeom>
        </p:spPr>
        <p:txBody>
          <a:bodyPr wrap="square">
            <a:spAutoFit/>
          </a:bodyPr>
          <a:lstStyle/>
          <a:p>
            <a:pPr algn="r"/>
            <a:r>
              <a:rPr lang="en-US" sz="1350" dirty="0">
                <a:hlinkClick r:id="rId5"/>
              </a:rPr>
              <a:t>https://www.cms.gov/Regulations-and-Guidance/Guidance/Manuals/downloads/som107ap_pp_guidelines_ltcf.pdf</a:t>
            </a:r>
            <a:r>
              <a:rPr lang="en-US" sz="1350" dirty="0"/>
              <a:t> </a:t>
            </a:r>
          </a:p>
        </p:txBody>
      </p:sp>
    </p:spTree>
    <p:extLst>
      <p:ext uri="{BB962C8B-B14F-4D97-AF65-F5344CB8AC3E}">
        <p14:creationId xmlns:p14="http://schemas.microsoft.com/office/powerpoint/2010/main" val="236084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Effective Communication</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a:xfrm>
            <a:off x="457200" y="1600200"/>
            <a:ext cx="4166395" cy="4525963"/>
          </a:xfrm>
        </p:spPr>
        <p:txBody>
          <a:bodyPr>
            <a:normAutofit fontScale="92500" lnSpcReduction="10000"/>
          </a:bodyPr>
          <a:lstStyle/>
          <a:p>
            <a:r>
              <a:rPr lang="en-US" dirty="0"/>
              <a:t>Listen actively</a:t>
            </a:r>
          </a:p>
          <a:p>
            <a:r>
              <a:rPr lang="en-US" dirty="0"/>
              <a:t>Watch the listener when you speak</a:t>
            </a:r>
          </a:p>
          <a:p>
            <a:r>
              <a:rPr lang="en-US" dirty="0"/>
              <a:t>Ask questions</a:t>
            </a:r>
          </a:p>
          <a:p>
            <a:r>
              <a:rPr lang="en-US" dirty="0"/>
              <a:t>Lower stress before speaking</a:t>
            </a:r>
          </a:p>
          <a:p>
            <a:r>
              <a:rPr lang="en-US" dirty="0"/>
              <a:t>Listen with empathy</a:t>
            </a:r>
          </a:p>
          <a:p>
            <a:r>
              <a:rPr lang="en-US" dirty="0"/>
              <a:t>Choose language that supports your intent</a:t>
            </a:r>
          </a:p>
          <a:p>
            <a:endParaRPr lang="en-US" dirty="0"/>
          </a:p>
        </p:txBody>
      </p:sp>
      <p:pic>
        <p:nvPicPr>
          <p:cNvPr id="5" name="Picture 4" descr="A person sitting on a bench&#10;&#10;Description automatically generated">
            <a:extLst>
              <a:ext uri="{FF2B5EF4-FFF2-40B4-BE49-F238E27FC236}">
                <a16:creationId xmlns:a16="http://schemas.microsoft.com/office/drawing/2014/main" id="{7CF0C9D1-50FB-4E98-98C5-811F31BCD0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880" r="22379" b="-1"/>
          <a:stretch/>
        </p:blipFill>
        <p:spPr>
          <a:xfrm>
            <a:off x="4977605" y="1417638"/>
            <a:ext cx="4166395" cy="4525963"/>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599371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E09B03-2139-4592-AD1F-4813AC4DFE4C}"/>
              </a:ext>
            </a:extLst>
          </p:cNvPr>
          <p:cNvPicPr>
            <a:picLocks noChangeAspect="1"/>
          </p:cNvPicPr>
          <p:nvPr/>
        </p:nvPicPr>
        <p:blipFill>
          <a:blip r:embed="rId3"/>
          <a:stretch>
            <a:fillRect/>
          </a:stretch>
        </p:blipFill>
        <p:spPr>
          <a:xfrm>
            <a:off x="13447" y="381000"/>
            <a:ext cx="9144000" cy="5045987"/>
          </a:xfrm>
          <a:prstGeom prst="rect">
            <a:avLst/>
          </a:prstGeom>
        </p:spPr>
      </p:pic>
    </p:spTree>
    <p:extLst>
      <p:ext uri="{BB962C8B-B14F-4D97-AF65-F5344CB8AC3E}">
        <p14:creationId xmlns:p14="http://schemas.microsoft.com/office/powerpoint/2010/main" val="3387245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6459DD-EB6A-40E4-883B-544F4A6886D2}"/>
              </a:ext>
            </a:extLst>
          </p:cNvPr>
          <p:cNvPicPr>
            <a:picLocks noChangeAspect="1"/>
          </p:cNvPicPr>
          <p:nvPr/>
        </p:nvPicPr>
        <p:blipFill>
          <a:blip r:embed="rId3"/>
          <a:stretch>
            <a:fillRect/>
          </a:stretch>
        </p:blipFill>
        <p:spPr>
          <a:xfrm>
            <a:off x="1" y="533400"/>
            <a:ext cx="9144000" cy="5004839"/>
          </a:xfrm>
          <a:prstGeom prst="rect">
            <a:avLst/>
          </a:prstGeom>
        </p:spPr>
      </p:pic>
    </p:spTree>
    <p:extLst>
      <p:ext uri="{BB962C8B-B14F-4D97-AF65-F5344CB8AC3E}">
        <p14:creationId xmlns:p14="http://schemas.microsoft.com/office/powerpoint/2010/main" val="3784911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p:txBody>
          <a:bodyPr>
            <a:normAutofit/>
          </a:bodyPr>
          <a:lstStyle/>
          <a:p>
            <a:r>
              <a:rPr lang="en-US" sz="2400" dirty="0"/>
              <a:t>Centers for Medicare &amp; Medicaid Services State Operations Manual, Appendix PP – Guidance to Surveyors for Long Term Care Facilities (Rev. 173, 11-22-17):  </a:t>
            </a:r>
            <a:r>
              <a:rPr lang="en-US" sz="2400" u="sng" dirty="0">
                <a:hlinkClick r:id="rId2"/>
              </a:rPr>
              <a:t>https://www.cms.gov/Regulations-and-Guidance/Guidance/Manuals/downloads/som107ap_pp_guidelines_ltcf.pdf</a:t>
            </a:r>
            <a:endParaRPr lang="en-US" sz="2400" u="sng" dirty="0"/>
          </a:p>
          <a:p>
            <a:r>
              <a:rPr lang="en-US" sz="2400" dirty="0"/>
              <a:t> LTC Survey Pathways (Download)  </a:t>
            </a:r>
            <a:r>
              <a:rPr lang="en-US" sz="2400" u="sng" dirty="0">
                <a:hlinkClick r:id="rId3"/>
              </a:rPr>
              <a:t>https://www.cms.gov/medicare/provider-enrollment-and-certification/guidanceforlawsandregulations/nursing-homes.html</a:t>
            </a:r>
            <a:endParaRPr lang="en-US" sz="2400" dirty="0"/>
          </a:p>
          <a:p>
            <a:endParaRPr lang="en-US" sz="2400" dirty="0"/>
          </a:p>
        </p:txBody>
      </p:sp>
    </p:spTree>
    <p:extLst>
      <p:ext uri="{BB962C8B-B14F-4D97-AF65-F5344CB8AC3E}">
        <p14:creationId xmlns:p14="http://schemas.microsoft.com/office/powerpoint/2010/main" val="658566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5CAD-B490-4AD4-AB07-E7A30FF45257}"/>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50676DF1-E89D-4EF3-B3C7-6ED9FE5FA97A}"/>
              </a:ext>
            </a:extLst>
          </p:cNvPr>
          <p:cNvSpPr>
            <a:spLocks noGrp="1"/>
          </p:cNvSpPr>
          <p:nvPr>
            <p:ph idx="1"/>
          </p:nvPr>
        </p:nvSpPr>
        <p:spPr>
          <a:xfrm>
            <a:off x="304800" y="1600200"/>
            <a:ext cx="8382000" cy="4525963"/>
          </a:xfrm>
        </p:spPr>
        <p:txBody>
          <a:bodyPr>
            <a:normAutofit fontScale="92500"/>
          </a:bodyPr>
          <a:lstStyle/>
          <a:p>
            <a:r>
              <a:rPr lang="en-US" sz="2200" dirty="0"/>
              <a:t>Centers for Medicare and Medicaid Services (CMS) Communication and Sensory Problems (including Vision and Hearing) Critical Element Pathway, Form CMS 20069 (5/2017):  </a:t>
            </a:r>
            <a:r>
              <a:rPr lang="en-US" sz="2200" u="sng" dirty="0">
                <a:hlinkClick r:id="rId2"/>
              </a:rPr>
              <a:t>https://www.cms.gov/Medicare/Provider-Enrollment-and-Certification/GuidanceforLawsAndRegulations/Nursing-Homes.html</a:t>
            </a:r>
            <a:endParaRPr lang="en-US" sz="2200" u="sng" dirty="0"/>
          </a:p>
          <a:p>
            <a:r>
              <a:rPr lang="en-US" sz="2200" dirty="0"/>
              <a:t>Centers for Medicare and Medicaid Services (CMS) Activities of Daily Living Critical Element Pathway, Form CMS 20066 (5/2017):  </a:t>
            </a:r>
            <a:r>
              <a:rPr lang="en-US" sz="2200" u="sng" dirty="0">
                <a:hlinkClick r:id="rId2"/>
              </a:rPr>
              <a:t>https://www.cms.gov/Medicare/Provider-Enrollment-and-Certification/GuidanceforLawsAndRegulations/Nursing-Homes.html</a:t>
            </a:r>
            <a:endParaRPr lang="en-US" sz="2200" dirty="0"/>
          </a:p>
          <a:p>
            <a:r>
              <a:rPr lang="en-US" sz="2200" dirty="0"/>
              <a:t>Centers for Medicare and Medicaid Services (CMS) State Operations Manual, Appendix PP-Guidance to Surveyors for Long Term Care Facilities.  (Rev. 173, 11-22-17):  </a:t>
            </a:r>
            <a:r>
              <a:rPr lang="en-US" sz="2200" u="sng" dirty="0">
                <a:hlinkClick r:id="rId3"/>
              </a:rPr>
              <a:t>https://www.cms.gov/Regulations-and-Guidance/Guidance/Manuals/downloads/som107ap_pp_guidelines_ltcf.pdf</a:t>
            </a:r>
            <a:endParaRPr lang="en-US" sz="2200" dirty="0"/>
          </a:p>
          <a:p>
            <a:endParaRPr lang="en-US" dirty="0"/>
          </a:p>
        </p:txBody>
      </p:sp>
    </p:spTree>
    <p:extLst>
      <p:ext uri="{BB962C8B-B14F-4D97-AF65-F5344CB8AC3E}">
        <p14:creationId xmlns:p14="http://schemas.microsoft.com/office/powerpoint/2010/main" val="2731009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5CAD-B490-4AD4-AB07-E7A30FF45257}"/>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50676DF1-E89D-4EF3-B3C7-6ED9FE5FA97A}"/>
              </a:ext>
            </a:extLst>
          </p:cNvPr>
          <p:cNvSpPr>
            <a:spLocks noGrp="1"/>
          </p:cNvSpPr>
          <p:nvPr>
            <p:ph idx="1"/>
          </p:nvPr>
        </p:nvSpPr>
        <p:spPr>
          <a:xfrm>
            <a:off x="304800" y="1417638"/>
            <a:ext cx="8534400" cy="4525963"/>
          </a:xfrm>
        </p:spPr>
        <p:txBody>
          <a:bodyPr>
            <a:noAutofit/>
          </a:bodyPr>
          <a:lstStyle/>
          <a:p>
            <a:r>
              <a:rPr lang="en-US" sz="2000" dirty="0"/>
              <a:t>Centers for Medicare &amp; Medicaid Services Long-Term Care Facility Resident Assessment Instrument 3.0 User’s Manual, Version 1.16.  October 2018: </a:t>
            </a:r>
            <a:r>
              <a:rPr lang="en-US" sz="2000" dirty="0">
                <a:hlinkClick r:id="rId2"/>
              </a:rPr>
              <a:t>https://www.cms.gov/Medicare/Quality-Initiatives-Patient-Assessment-Instruments/NursingHomeQualityInits/MDS30RAIManual.html</a:t>
            </a:r>
            <a:endParaRPr lang="en-US" sz="2000" dirty="0"/>
          </a:p>
          <a:p>
            <a:r>
              <a:rPr lang="en-US" sz="2000" dirty="0"/>
              <a:t>THE TOP 15 MOST EFFECTIVE COMMUNICATION TECHNIQUES AND STRATEGIES.  BY KARL BURTON Better Mind Body Soul  </a:t>
            </a:r>
            <a:r>
              <a:rPr lang="en-US" sz="2000" dirty="0">
                <a:hlinkClick r:id="rId3">
                  <a:extLst>
                    <a:ext uri="{A12FA001-AC4F-418D-AE19-62706E023703}">
                      <ahyp:hlinkClr xmlns:ahyp="http://schemas.microsoft.com/office/drawing/2018/hyperlinkcolor" val="tx"/>
                    </a:ext>
                  </a:extLst>
                </a:hlinkClick>
              </a:rPr>
              <a:t>https://bettermindbodysoul.com/effective-communication-techniques/</a:t>
            </a:r>
            <a:r>
              <a:rPr lang="en-US" sz="2000" dirty="0"/>
              <a:t> </a:t>
            </a:r>
          </a:p>
          <a:p>
            <a:r>
              <a:rPr lang="en-US" sz="2000" dirty="0"/>
              <a:t>Merriam-Webster Dictionary:  </a:t>
            </a:r>
            <a:r>
              <a:rPr lang="en-US" sz="2000" dirty="0">
                <a:hlinkClick r:id="rId4"/>
              </a:rPr>
              <a:t>https://www.merriam-webster.com/dictionary/communication</a:t>
            </a:r>
            <a:r>
              <a:rPr lang="en-US" sz="2000" dirty="0"/>
              <a:t> </a:t>
            </a:r>
          </a:p>
          <a:p>
            <a:endParaRPr lang="en-US" sz="2000" dirty="0"/>
          </a:p>
        </p:txBody>
      </p:sp>
    </p:spTree>
    <p:extLst>
      <p:ext uri="{BB962C8B-B14F-4D97-AF65-F5344CB8AC3E}">
        <p14:creationId xmlns:p14="http://schemas.microsoft.com/office/powerpoint/2010/main" val="804870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CMS State Operations Manual</a:t>
            </a:r>
          </a:p>
        </p:txBody>
      </p:sp>
      <p:graphicFrame>
        <p:nvGraphicFramePr>
          <p:cNvPr id="4" name="Content Placeholder 2">
            <a:extLst>
              <a:ext uri="{FF2B5EF4-FFF2-40B4-BE49-F238E27FC236}">
                <a16:creationId xmlns:a16="http://schemas.microsoft.com/office/drawing/2014/main" id="{5A0D861F-BA32-400F-B3E3-EA7892A2BA70}"/>
              </a:ext>
            </a:extLst>
          </p:cNvPr>
          <p:cNvGraphicFramePr>
            <a:graphicFrameLocks noGrp="1"/>
          </p:cNvGraphicFramePr>
          <p:nvPr>
            <p:ph idx="1"/>
            <p:extLst>
              <p:ext uri="{D42A27DB-BD31-4B8C-83A1-F6EECF244321}">
                <p14:modId xmlns:p14="http://schemas.microsoft.com/office/powerpoint/2010/main" val="3421156816"/>
              </p:ext>
            </p:extLst>
          </p:nvPr>
        </p:nvGraphicFramePr>
        <p:xfrm>
          <a:off x="1295400" y="1394809"/>
          <a:ext cx="6858000" cy="403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AC2B8CA-C283-4752-8540-B234E92FD303}"/>
              </a:ext>
            </a:extLst>
          </p:cNvPr>
          <p:cNvSpPr/>
          <p:nvPr/>
        </p:nvSpPr>
        <p:spPr>
          <a:xfrm>
            <a:off x="1600200" y="5531225"/>
            <a:ext cx="7206967" cy="507831"/>
          </a:xfrm>
          <a:prstGeom prst="rect">
            <a:avLst/>
          </a:prstGeom>
        </p:spPr>
        <p:txBody>
          <a:bodyPr wrap="square">
            <a:spAutoFit/>
          </a:bodyPr>
          <a:lstStyle/>
          <a:p>
            <a:pPr algn="r"/>
            <a:r>
              <a:rPr lang="en-US" sz="1350" dirty="0">
                <a:hlinkClick r:id="rId8"/>
              </a:rPr>
              <a:t>https://www.cms.gov/Regulations-and-Guidance/Guidance/Manuals/downloads/som107ap_pp_guidelines_ltcf.pdf</a:t>
            </a:r>
            <a:r>
              <a:rPr lang="en-US" sz="1350" dirty="0"/>
              <a:t> </a:t>
            </a:r>
          </a:p>
        </p:txBody>
      </p:sp>
    </p:spTree>
    <p:extLst>
      <p:ext uri="{BB962C8B-B14F-4D97-AF65-F5344CB8AC3E}">
        <p14:creationId xmlns:p14="http://schemas.microsoft.com/office/powerpoint/2010/main" val="257911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CMS State Operations Manual</a:t>
            </a:r>
          </a:p>
        </p:txBody>
      </p:sp>
      <p:graphicFrame>
        <p:nvGraphicFramePr>
          <p:cNvPr id="4" name="Content Placeholder 2">
            <a:extLst>
              <a:ext uri="{FF2B5EF4-FFF2-40B4-BE49-F238E27FC236}">
                <a16:creationId xmlns:a16="http://schemas.microsoft.com/office/drawing/2014/main" id="{6151DFD8-CA93-4B3F-B811-DF2286821649}"/>
              </a:ext>
            </a:extLst>
          </p:cNvPr>
          <p:cNvGraphicFramePr>
            <a:graphicFrameLocks noGrp="1"/>
          </p:cNvGraphicFramePr>
          <p:nvPr>
            <p:ph idx="1"/>
            <p:extLst>
              <p:ext uri="{D42A27DB-BD31-4B8C-83A1-F6EECF244321}">
                <p14:modId xmlns:p14="http://schemas.microsoft.com/office/powerpoint/2010/main" val="18164948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09334E44-D21F-4E0D-B705-9AEBF6796901}"/>
              </a:ext>
            </a:extLst>
          </p:cNvPr>
          <p:cNvSpPr/>
          <p:nvPr/>
        </p:nvSpPr>
        <p:spPr>
          <a:xfrm>
            <a:off x="1600200" y="5531225"/>
            <a:ext cx="7206967" cy="507831"/>
          </a:xfrm>
          <a:prstGeom prst="rect">
            <a:avLst/>
          </a:prstGeom>
        </p:spPr>
        <p:txBody>
          <a:bodyPr wrap="square">
            <a:spAutoFit/>
          </a:bodyPr>
          <a:lstStyle/>
          <a:p>
            <a:pPr algn="r"/>
            <a:r>
              <a:rPr lang="en-US" sz="1350" dirty="0">
                <a:hlinkClick r:id="rId8"/>
              </a:rPr>
              <a:t>https://www.cms.gov/Regulations-and-Guidance/Guidance/Manuals/downloads/som107ap_pp_guidelines_ltcf.pdf</a:t>
            </a:r>
            <a:r>
              <a:rPr lang="en-US" sz="1350" dirty="0"/>
              <a:t> </a:t>
            </a:r>
          </a:p>
        </p:txBody>
      </p:sp>
    </p:spTree>
    <p:extLst>
      <p:ext uri="{BB962C8B-B14F-4D97-AF65-F5344CB8AC3E}">
        <p14:creationId xmlns:p14="http://schemas.microsoft.com/office/powerpoint/2010/main" val="355294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CMS State Operations Manual</a:t>
            </a:r>
          </a:p>
        </p:txBody>
      </p:sp>
      <p:graphicFrame>
        <p:nvGraphicFramePr>
          <p:cNvPr id="4" name="Content Placeholder 2">
            <a:extLst>
              <a:ext uri="{FF2B5EF4-FFF2-40B4-BE49-F238E27FC236}">
                <a16:creationId xmlns:a16="http://schemas.microsoft.com/office/drawing/2014/main" id="{A96582E8-693D-4B45-8755-7D8657024C15}"/>
              </a:ext>
            </a:extLst>
          </p:cNvPr>
          <p:cNvGraphicFramePr>
            <a:graphicFrameLocks noGrp="1"/>
          </p:cNvGraphicFramePr>
          <p:nvPr>
            <p:ph idx="1"/>
            <p:extLst>
              <p:ext uri="{D42A27DB-BD31-4B8C-83A1-F6EECF244321}">
                <p14:modId xmlns:p14="http://schemas.microsoft.com/office/powerpoint/2010/main" val="1651286649"/>
              </p:ext>
            </p:extLst>
          </p:nvPr>
        </p:nvGraphicFramePr>
        <p:xfrm>
          <a:off x="457200" y="14176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BBF4C498-F295-4041-9613-03FFCB45E5C9}"/>
              </a:ext>
            </a:extLst>
          </p:cNvPr>
          <p:cNvSpPr/>
          <p:nvPr/>
        </p:nvSpPr>
        <p:spPr>
          <a:xfrm>
            <a:off x="1506727" y="5435770"/>
            <a:ext cx="7206967" cy="507831"/>
          </a:xfrm>
          <a:prstGeom prst="rect">
            <a:avLst/>
          </a:prstGeom>
        </p:spPr>
        <p:txBody>
          <a:bodyPr wrap="square">
            <a:spAutoFit/>
          </a:bodyPr>
          <a:lstStyle/>
          <a:p>
            <a:pPr algn="r"/>
            <a:r>
              <a:rPr lang="en-US" sz="1350" dirty="0">
                <a:hlinkClick r:id="rId8"/>
              </a:rPr>
              <a:t>https://www.cms.gov/Regulations-and-Guidance/Guidance/Manuals/downloads/som107ap_pp_guidelines_ltcf.pdf</a:t>
            </a:r>
            <a:r>
              <a:rPr lang="en-US" sz="1350" dirty="0"/>
              <a:t> </a:t>
            </a:r>
          </a:p>
        </p:txBody>
      </p:sp>
    </p:spTree>
    <p:extLst>
      <p:ext uri="{BB962C8B-B14F-4D97-AF65-F5344CB8AC3E}">
        <p14:creationId xmlns:p14="http://schemas.microsoft.com/office/powerpoint/2010/main" val="145778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a:xfrm>
            <a:off x="253205" y="1524000"/>
            <a:ext cx="4724400" cy="4525963"/>
          </a:xfrm>
        </p:spPr>
        <p:txBody>
          <a:bodyPr>
            <a:noAutofit/>
          </a:bodyPr>
          <a:lstStyle/>
          <a:p>
            <a:pPr marL="0" indent="0">
              <a:buNone/>
            </a:pPr>
            <a:r>
              <a:rPr lang="en-US" sz="2400" dirty="0"/>
              <a:t>Communication and sensory problems affect most areas of the residents’ quality of life and their ability to make and share decisions and choices with staff. </a:t>
            </a:r>
          </a:p>
          <a:p>
            <a:pPr marL="0" indent="0">
              <a:buNone/>
            </a:pPr>
            <a:r>
              <a:rPr lang="en-US" sz="2400" dirty="0"/>
              <a:t>To assist residents to achieve their highest level of function and receive care according to their needs and preferences staff need to communicate with the resident effectively using devices and equipment required by the resident. </a:t>
            </a:r>
          </a:p>
          <a:p>
            <a:endParaRPr lang="en-US" sz="2400" dirty="0"/>
          </a:p>
        </p:txBody>
      </p:sp>
      <p:pic>
        <p:nvPicPr>
          <p:cNvPr id="4" name="Picture 3" descr="A picture containing person, sky, outdoor, woman&#10;&#10;Description automatically generated">
            <a:extLst>
              <a:ext uri="{FF2B5EF4-FFF2-40B4-BE49-F238E27FC236}">
                <a16:creationId xmlns:a16="http://schemas.microsoft.com/office/drawing/2014/main" id="{5691D136-BFEA-4666-8425-7C0715AC4D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277" r="19275" b="-1"/>
          <a:stretch/>
        </p:blipFill>
        <p:spPr>
          <a:xfrm>
            <a:off x="4977605" y="1417638"/>
            <a:ext cx="4166395" cy="4525963"/>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0204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6613-FF0A-4AA4-A5A8-58CCC468DCD8}"/>
              </a:ext>
            </a:extLst>
          </p:cNvPr>
          <p:cNvSpPr>
            <a:spLocks noGrp="1"/>
          </p:cNvSpPr>
          <p:nvPr>
            <p:ph type="title"/>
          </p:nvPr>
        </p:nvSpPr>
        <p:spPr/>
        <p:txBody>
          <a:bodyPr>
            <a:normAutofit fontScale="90000"/>
          </a:bodyPr>
          <a:lstStyle/>
          <a:p>
            <a:r>
              <a:rPr lang="en-US" dirty="0"/>
              <a:t>Competency in Communication Areas</a:t>
            </a:r>
          </a:p>
        </p:txBody>
      </p:sp>
      <p:sp>
        <p:nvSpPr>
          <p:cNvPr id="3" name="Content Placeholder 2">
            <a:extLst>
              <a:ext uri="{FF2B5EF4-FFF2-40B4-BE49-F238E27FC236}">
                <a16:creationId xmlns:a16="http://schemas.microsoft.com/office/drawing/2014/main" id="{B0C920C3-808D-466B-81E5-C14D1A9A1900}"/>
              </a:ext>
            </a:extLst>
          </p:cNvPr>
          <p:cNvSpPr>
            <a:spLocks noGrp="1"/>
          </p:cNvSpPr>
          <p:nvPr>
            <p:ph idx="1"/>
          </p:nvPr>
        </p:nvSpPr>
        <p:spPr/>
        <p:txBody>
          <a:bodyPr>
            <a:normAutofit fontScale="77500" lnSpcReduction="20000"/>
          </a:bodyPr>
          <a:lstStyle/>
          <a:p>
            <a:pPr lvl="0"/>
            <a:r>
              <a:rPr lang="en-US" dirty="0"/>
              <a:t>Resident Rights</a:t>
            </a:r>
          </a:p>
          <a:p>
            <a:pPr lvl="0"/>
            <a:r>
              <a:rPr lang="en-US" dirty="0"/>
              <a:t>Self Determination and accommodation of needs</a:t>
            </a:r>
          </a:p>
          <a:p>
            <a:pPr lvl="0"/>
            <a:r>
              <a:rPr lang="en-US" dirty="0"/>
              <a:t>Person-centered care</a:t>
            </a:r>
          </a:p>
          <a:p>
            <a:pPr lvl="0"/>
            <a:r>
              <a:rPr lang="en-US" dirty="0"/>
              <a:t>Nursing assessment of sensory deficits</a:t>
            </a:r>
          </a:p>
          <a:p>
            <a:pPr lvl="0"/>
            <a:r>
              <a:rPr lang="en-US" dirty="0"/>
              <a:t>Pain management</a:t>
            </a:r>
          </a:p>
          <a:p>
            <a:pPr lvl="0"/>
            <a:r>
              <a:rPr lang="en-US" dirty="0"/>
              <a:t>Nursing skills and communication</a:t>
            </a:r>
          </a:p>
          <a:p>
            <a:pPr lvl="0"/>
            <a:r>
              <a:rPr lang="en-US" dirty="0"/>
              <a:t>Nursing Assistant skills and communication</a:t>
            </a:r>
          </a:p>
          <a:p>
            <a:pPr lvl="0"/>
            <a:r>
              <a:rPr lang="en-US" dirty="0"/>
              <a:t>Activities to meet interests and needs</a:t>
            </a:r>
          </a:p>
          <a:p>
            <a:pPr lvl="0"/>
            <a:r>
              <a:rPr lang="en-US" dirty="0"/>
              <a:t>Identification of condition changes</a:t>
            </a:r>
          </a:p>
          <a:p>
            <a:pPr lvl="0"/>
            <a:r>
              <a:rPr lang="en-US" dirty="0"/>
              <a:t>Use and storage of adaptive devices and equipment</a:t>
            </a:r>
          </a:p>
          <a:p>
            <a:pPr lvl="0"/>
            <a:r>
              <a:rPr lang="en-US" dirty="0"/>
              <a:t>And more!</a:t>
            </a:r>
          </a:p>
        </p:txBody>
      </p:sp>
    </p:spTree>
    <p:extLst>
      <p:ext uri="{BB962C8B-B14F-4D97-AF65-F5344CB8AC3E}">
        <p14:creationId xmlns:p14="http://schemas.microsoft.com/office/powerpoint/2010/main" val="284308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A96E35-CADE-41D3-B240-2EE7FCF230AC}"/>
              </a:ext>
            </a:extLst>
          </p:cNvPr>
          <p:cNvPicPr>
            <a:picLocks noChangeAspect="1"/>
          </p:cNvPicPr>
          <p:nvPr/>
        </p:nvPicPr>
        <p:blipFill>
          <a:blip r:embed="rId3"/>
          <a:stretch>
            <a:fillRect/>
          </a:stretch>
        </p:blipFill>
        <p:spPr>
          <a:xfrm>
            <a:off x="0" y="609600"/>
            <a:ext cx="9144000" cy="4714875"/>
          </a:xfrm>
          <a:prstGeom prst="rect">
            <a:avLst/>
          </a:prstGeom>
        </p:spPr>
      </p:pic>
    </p:spTree>
    <p:extLst>
      <p:ext uri="{BB962C8B-B14F-4D97-AF65-F5344CB8AC3E}">
        <p14:creationId xmlns:p14="http://schemas.microsoft.com/office/powerpoint/2010/main" val="351799341"/>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1059</TotalTime>
  <Words>2663</Words>
  <Application>Microsoft Office PowerPoint</Application>
  <PresentationFormat>On-screen Show (4:3)</PresentationFormat>
  <Paragraphs>219</Paragraphs>
  <Slides>37</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1_2012LeadingAge_gray2PPT</vt:lpstr>
      <vt:lpstr>Communication Competency</vt:lpstr>
      <vt:lpstr>Objectives</vt:lpstr>
      <vt:lpstr>CMS:  State Operations Manual</vt:lpstr>
      <vt:lpstr>CMS State Operations Manual</vt:lpstr>
      <vt:lpstr>CMS State Operations Manual</vt:lpstr>
      <vt:lpstr>CMS State Operations Manual</vt:lpstr>
      <vt:lpstr>Communication</vt:lpstr>
      <vt:lpstr>Competency in Communication Areas</vt:lpstr>
      <vt:lpstr>PowerPoint Presentation</vt:lpstr>
      <vt:lpstr>PowerPoint Presentation</vt:lpstr>
      <vt:lpstr>Some Basics of Communication</vt:lpstr>
      <vt:lpstr>PowerPoint Presentation</vt:lpstr>
      <vt:lpstr>PowerPoint Presentation</vt:lpstr>
      <vt:lpstr>PowerPoint Presentation</vt:lpstr>
      <vt:lpstr>INTERPERSONAL Skills</vt:lpstr>
      <vt:lpstr>PowerPoint Presentation</vt:lpstr>
      <vt:lpstr>Communication Essentials with Residents</vt:lpstr>
      <vt:lpstr>Documentation </vt:lpstr>
      <vt:lpstr>Common Barriers to Communication</vt:lpstr>
      <vt:lpstr>PowerPoint Presentation</vt:lpstr>
      <vt:lpstr>PowerPoint Presentation</vt:lpstr>
      <vt:lpstr>PowerPoint Presentation</vt:lpstr>
      <vt:lpstr>PowerPoint Presentation</vt:lpstr>
      <vt:lpstr>PowerPoint Presentation</vt:lpstr>
      <vt:lpstr>Sensory and Communication Problems </vt:lpstr>
      <vt:lpstr>Identify any Sensory Deficits</vt:lpstr>
      <vt:lpstr>Identify any Cognitive or Psychological Deficits</vt:lpstr>
      <vt:lpstr>Communication Strategies</vt:lpstr>
      <vt:lpstr>Communication Strategies</vt:lpstr>
      <vt:lpstr>Effective Communication</vt:lpstr>
      <vt:lpstr>PowerPoint Presentation</vt:lpstr>
      <vt:lpstr>PowerPoint Presentation</vt:lpstr>
      <vt:lpstr>PowerPoint Presentation</vt:lpstr>
      <vt:lpstr>References and Resources</vt:lpstr>
      <vt:lpstr>References and Resources</vt:lpstr>
      <vt:lpstr>References and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140</cp:revision>
  <dcterms:created xsi:type="dcterms:W3CDTF">2012-09-27T17:39:50Z</dcterms:created>
  <dcterms:modified xsi:type="dcterms:W3CDTF">2019-05-13T17:25:26Z</dcterms:modified>
  <cp:contentStatus/>
</cp:coreProperties>
</file>