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8" r:id="rId1"/>
  </p:sldMasterIdLst>
  <p:notesMasterIdLst>
    <p:notesMasterId r:id="rId21"/>
  </p:notesMasterIdLst>
  <p:handoutMasterIdLst>
    <p:handoutMasterId r:id="rId22"/>
  </p:handoutMasterIdLst>
  <p:sldIdLst>
    <p:sldId id="276" r:id="rId2"/>
    <p:sldId id="300" r:id="rId3"/>
    <p:sldId id="344" r:id="rId4"/>
    <p:sldId id="345" r:id="rId5"/>
    <p:sldId id="346" r:id="rId6"/>
    <p:sldId id="347" r:id="rId7"/>
    <p:sldId id="348" r:id="rId8"/>
    <p:sldId id="349" r:id="rId9"/>
    <p:sldId id="350" r:id="rId10"/>
    <p:sldId id="351" r:id="rId11"/>
    <p:sldId id="352" r:id="rId12"/>
    <p:sldId id="353" r:id="rId13"/>
    <p:sldId id="360" r:id="rId14"/>
    <p:sldId id="355" r:id="rId15"/>
    <p:sldId id="361" r:id="rId16"/>
    <p:sldId id="362" r:id="rId17"/>
    <p:sldId id="363" r:id="rId18"/>
    <p:sldId id="341" r:id="rId19"/>
    <p:sldId id="343" r:id="rId20"/>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1648" autoAdjust="0"/>
    <p:restoredTop sz="65399" autoAdjust="0"/>
  </p:normalViewPr>
  <p:slideViewPr>
    <p:cSldViewPr>
      <p:cViewPr varScale="1">
        <p:scale>
          <a:sx n="72" d="100"/>
          <a:sy n="72" d="100"/>
        </p:scale>
        <p:origin x="1818" y="6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86" d="100"/>
          <a:sy n="86" d="100"/>
        </p:scale>
        <p:origin x="1152" y="10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diagrams/colors1.xml><?xml version="1.0" encoding="utf-8"?>
<dgm:colorsDef xmlns:dgm="http://schemas.openxmlformats.org/drawingml/2006/diagram" xmlns:a="http://schemas.openxmlformats.org/drawingml/2006/main" uniqueId="urn:microsoft.com/office/officeart/2005/8/colors/accent1_5">
  <dgm:title val=""/>
  <dgm:desc val=""/>
  <dgm:catLst>
    <dgm:cat type="accent1" pri="11500"/>
  </dgm:catLst>
  <dgm:styleLbl name="node0">
    <dgm:fillClrLst meth="cycle">
      <a:schemeClr val="accent1">
        <a:alpha val="80000"/>
      </a:schemeClr>
    </dgm:fillClrLst>
    <dgm:linClrLst meth="repeat">
      <a:schemeClr val="lt1"/>
    </dgm:linClrLst>
    <dgm:effectClrLst/>
    <dgm:txLinClrLst/>
    <dgm:txFillClrLst/>
    <dgm:txEffectClrLst/>
  </dgm:styleLbl>
  <dgm:styleLbl name="node1">
    <dgm:fillClrLst>
      <a:schemeClr val="accent1">
        <a:alpha val="90000"/>
      </a:schemeClr>
      <a:schemeClr val="accent1">
        <a:alpha val="50000"/>
      </a:schemeClr>
    </dgm:fillClrLst>
    <dgm:linClrLst meth="repeat">
      <a:schemeClr val="lt1"/>
    </dgm:linClrLst>
    <dgm:effectClrLst/>
    <dgm:txLinClrLst/>
    <dgm:txFillClrLst/>
    <dgm:txEffectClrLst/>
  </dgm:styleLbl>
  <dgm:styleLbl name="alignNode1">
    <dgm:fillClrLst>
      <a:schemeClr val="accent1">
        <a:alpha val="90000"/>
      </a:schemeClr>
      <a:schemeClr val="accent1">
        <a:alpha val="50000"/>
      </a:schemeClr>
    </dgm:fillClrLst>
    <dgm:linClrLst>
      <a:schemeClr val="accent1">
        <a:alpha val="90000"/>
      </a:schemeClr>
      <a:schemeClr val="accent1">
        <a:alpha val="50000"/>
      </a:schemeClr>
    </dgm:linClrLst>
    <dgm:effectClrLst/>
    <dgm:txLinClrLst/>
    <dgm:txFillClrLst/>
    <dgm:txEffectClrLst/>
  </dgm:styleLbl>
  <dgm:styleLbl name="lnNode1">
    <dgm:fillClrLst>
      <a:schemeClr val="accent1">
        <a:shade val="90000"/>
      </a:schemeClr>
      <a:schemeClr val="accent1">
        <a:alpha val="50000"/>
        <a:tint val="5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alpha val="80000"/>
      </a:schemeClr>
    </dgm:fillClrLst>
    <dgm:linClrLst meth="repeat">
      <a:schemeClr val="lt1"/>
    </dgm:linClrLst>
    <dgm:effectClrLst/>
    <dgm:txLinClrLst/>
    <dgm:txFillClrLst/>
    <dgm:txEffectClrLst/>
  </dgm:styleLbl>
  <dgm:styleLbl name="node2">
    <dgm:fillClrLst>
      <a:schemeClr val="accent1">
        <a:alpha val="70000"/>
      </a:schemeClr>
    </dgm:fillClrLst>
    <dgm:linClrLst meth="repeat">
      <a:schemeClr val="lt1"/>
    </dgm:linClrLst>
    <dgm:effectClrLst/>
    <dgm:txLinClrLst/>
    <dgm:txFillClrLst/>
    <dgm:txEffectClrLst/>
  </dgm:styleLbl>
  <dgm:styleLbl name="node3">
    <dgm:fillClrLst>
      <a:schemeClr val="accent1">
        <a:alpha val="50000"/>
      </a:schemeClr>
    </dgm:fillClrLst>
    <dgm:linClrLst meth="repeat">
      <a:schemeClr val="lt1"/>
    </dgm:linClrLst>
    <dgm:effectClrLst/>
    <dgm:txLinClrLst/>
    <dgm:txFillClrLst/>
    <dgm:txEffectClrLst/>
  </dgm:styleLbl>
  <dgm:styleLbl name="node4">
    <dgm:fillClrLst>
      <a:schemeClr val="accent1">
        <a:alpha val="30000"/>
      </a:schemeClr>
    </dgm:fillClrLst>
    <dgm:linClrLst meth="repeat">
      <a:schemeClr val="lt1"/>
    </dgm:linClrLst>
    <dgm:effectClrLst/>
    <dgm:txLinClrLst/>
    <dgm:txFillClrLst/>
    <dgm:txEffectClrLst/>
  </dgm:styleLbl>
  <dgm:styleLbl name="fgImgPlace1">
    <dgm:fillClrLst>
      <a:schemeClr val="accent1">
        <a:tint val="50000"/>
        <a:alpha val="90000"/>
      </a:schemeClr>
      <a:schemeClr val="accent1">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f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b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sibTrans1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alpha val="90000"/>
      </a:schemeClr>
    </dgm:fillClrLst>
    <dgm:linClrLst meth="repeat">
      <a:schemeClr val="lt1"/>
    </dgm:linClrLst>
    <dgm:effectClrLst/>
    <dgm:txLinClrLst/>
    <dgm:txFillClrLst/>
    <dgm:txEffectClrLst/>
  </dgm:styleLbl>
  <dgm:styleLbl name="asst1">
    <dgm:fillClrLst meth="repeat">
      <a:schemeClr val="accent1">
        <a:alpha val="90000"/>
      </a:schemeClr>
    </dgm:fillClrLst>
    <dgm:linClrLst meth="repeat">
      <a:schemeClr val="lt1"/>
    </dgm:linClrLst>
    <dgm:effectClrLst/>
    <dgm:txLinClrLst/>
    <dgm:txFillClrLst/>
    <dgm:txEffectClrLst/>
  </dgm:styleLbl>
  <dgm:styleLbl name="asst2">
    <dgm:fillClrLst>
      <a:schemeClr val="accent1">
        <a:alpha val="90000"/>
      </a:schemeClr>
    </dgm:fillClrLst>
    <dgm:linClrLst meth="repeat">
      <a:schemeClr val="lt1"/>
    </dgm:linClrLst>
    <dgm:effectClrLst/>
    <dgm:txLinClrLst/>
    <dgm:txFillClrLst/>
    <dgm:txEffectClrLst/>
  </dgm:styleLbl>
  <dgm:styleLbl name="asst3">
    <dgm:fillClrLst>
      <a:schemeClr val="accent1">
        <a:alpha val="70000"/>
      </a:schemeClr>
    </dgm:fillClrLst>
    <dgm:linClrLst meth="repeat">
      <a:schemeClr val="lt1"/>
    </dgm:linClrLst>
    <dgm:effectClrLst/>
    <dgm:txLinClrLst/>
    <dgm:txFillClrLst/>
    <dgm:txEffectClrLst/>
  </dgm:styleLbl>
  <dgm:styleLbl name="asst4">
    <dgm:fillClrLst>
      <a:schemeClr val="accent1">
        <a:alpha val="50000"/>
      </a:schemeClr>
    </dgm:fillClrLst>
    <dgm:linClrLst meth="repeat">
      <a:schemeClr val="lt1"/>
    </dgm:linClrLst>
    <dgm:effectClrLst/>
    <dgm:txLinClrLst/>
    <dgm:txFillClrLst/>
    <dgm:txEffectClrLst/>
  </dgm:styleLbl>
  <dgm:styleLbl name="parChTrans2D1">
    <dgm:fillClrLst meth="repeat">
      <a:schemeClr val="accent1">
        <a:shade val="8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a:schemeClr val="accent1">
        <a:alpha val="90000"/>
        <a:tint val="40000"/>
      </a:schemeClr>
      <a:schemeClr val="accent1">
        <a:alpha val="5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69705D5-388D-4F43-8025-440A403EBC60}" type="doc">
      <dgm:prSet loTypeId="urn:microsoft.com/office/officeart/2005/8/layout/cycle3" loCatId="cycle" qsTypeId="urn:microsoft.com/office/officeart/2005/8/quickstyle/simple2" qsCatId="simple" csTypeId="urn:microsoft.com/office/officeart/2005/8/colors/accent1_5" csCatId="accent1"/>
      <dgm:spPr/>
      <dgm:t>
        <a:bodyPr/>
        <a:lstStyle/>
        <a:p>
          <a:endParaRPr lang="en-US"/>
        </a:p>
      </dgm:t>
    </dgm:pt>
    <dgm:pt modelId="{82EEBEB2-6215-49E9-860E-9342CE3D3D57}">
      <dgm:prSet/>
      <dgm:spPr/>
      <dgm:t>
        <a:bodyPr/>
        <a:lstStyle/>
        <a:p>
          <a:r>
            <a:rPr lang="en-US" dirty="0"/>
            <a:t>Vital signs</a:t>
          </a:r>
        </a:p>
      </dgm:t>
    </dgm:pt>
    <dgm:pt modelId="{7ED8E0CA-B3F5-48F7-A7AB-76E880031139}" type="parTrans" cxnId="{21E6DA30-31A2-4A88-A57D-B10CC44AADD0}">
      <dgm:prSet/>
      <dgm:spPr/>
      <dgm:t>
        <a:bodyPr/>
        <a:lstStyle/>
        <a:p>
          <a:endParaRPr lang="en-US"/>
        </a:p>
      </dgm:t>
    </dgm:pt>
    <dgm:pt modelId="{4616E784-33C1-42D3-AE5C-6BEE1150A2F6}" type="sibTrans" cxnId="{21E6DA30-31A2-4A88-A57D-B10CC44AADD0}">
      <dgm:prSet/>
      <dgm:spPr/>
      <dgm:t>
        <a:bodyPr/>
        <a:lstStyle/>
        <a:p>
          <a:endParaRPr lang="en-US"/>
        </a:p>
      </dgm:t>
    </dgm:pt>
    <dgm:pt modelId="{5771574E-9206-4392-A521-D4AB81ED010E}">
      <dgm:prSet/>
      <dgm:spPr/>
      <dgm:t>
        <a:bodyPr/>
        <a:lstStyle/>
        <a:p>
          <a:r>
            <a:rPr lang="en-US" dirty="0"/>
            <a:t>Weights</a:t>
          </a:r>
        </a:p>
      </dgm:t>
    </dgm:pt>
    <dgm:pt modelId="{EE9A7B69-49C5-41AF-9AF8-82AD098458A2}" type="parTrans" cxnId="{3BD7648A-08AA-4E5B-BA53-5D005648DF40}">
      <dgm:prSet/>
      <dgm:spPr/>
      <dgm:t>
        <a:bodyPr/>
        <a:lstStyle/>
        <a:p>
          <a:endParaRPr lang="en-US"/>
        </a:p>
      </dgm:t>
    </dgm:pt>
    <dgm:pt modelId="{73893BAB-12EA-402B-ADDB-FC30F60A3974}" type="sibTrans" cxnId="{3BD7648A-08AA-4E5B-BA53-5D005648DF40}">
      <dgm:prSet/>
      <dgm:spPr/>
      <dgm:t>
        <a:bodyPr/>
        <a:lstStyle/>
        <a:p>
          <a:endParaRPr lang="en-US"/>
        </a:p>
      </dgm:t>
    </dgm:pt>
    <dgm:pt modelId="{4D4A5593-6C85-4115-91B8-D6F229F88B63}">
      <dgm:prSet/>
      <dgm:spPr/>
      <dgm:t>
        <a:bodyPr/>
        <a:lstStyle/>
        <a:p>
          <a:r>
            <a:rPr lang="en-US" dirty="0"/>
            <a:t>Bed mobility</a:t>
          </a:r>
        </a:p>
      </dgm:t>
    </dgm:pt>
    <dgm:pt modelId="{DC140F59-B37F-40E0-9129-A2DD363A21CB}" type="parTrans" cxnId="{4D176B09-071E-4E36-B716-A16E8861F69F}">
      <dgm:prSet/>
      <dgm:spPr/>
      <dgm:t>
        <a:bodyPr/>
        <a:lstStyle/>
        <a:p>
          <a:endParaRPr lang="en-US"/>
        </a:p>
      </dgm:t>
    </dgm:pt>
    <dgm:pt modelId="{3F6CA709-DF25-4E26-AA85-3FE2E8AC9779}" type="sibTrans" cxnId="{4D176B09-071E-4E36-B716-A16E8861F69F}">
      <dgm:prSet/>
      <dgm:spPr/>
      <dgm:t>
        <a:bodyPr/>
        <a:lstStyle/>
        <a:p>
          <a:endParaRPr lang="en-US"/>
        </a:p>
      </dgm:t>
    </dgm:pt>
    <dgm:pt modelId="{70A5644F-0928-488E-8101-3D11AC7CDC32}">
      <dgm:prSet/>
      <dgm:spPr/>
      <dgm:t>
        <a:bodyPr/>
        <a:lstStyle/>
        <a:p>
          <a:r>
            <a:rPr lang="en-US" dirty="0"/>
            <a:t>Eating</a:t>
          </a:r>
        </a:p>
      </dgm:t>
    </dgm:pt>
    <dgm:pt modelId="{01AF94DC-DDA6-4A9F-A02D-E5C23E71A15A}" type="parTrans" cxnId="{A00D3AAF-4AC6-4434-92D8-66B957C69C38}">
      <dgm:prSet/>
      <dgm:spPr/>
      <dgm:t>
        <a:bodyPr/>
        <a:lstStyle/>
        <a:p>
          <a:endParaRPr lang="en-US"/>
        </a:p>
      </dgm:t>
    </dgm:pt>
    <dgm:pt modelId="{076E62D0-0BF5-4D8D-BF19-F3C6D5A4375C}" type="sibTrans" cxnId="{A00D3AAF-4AC6-4434-92D8-66B957C69C38}">
      <dgm:prSet/>
      <dgm:spPr/>
      <dgm:t>
        <a:bodyPr/>
        <a:lstStyle/>
        <a:p>
          <a:endParaRPr lang="en-US"/>
        </a:p>
      </dgm:t>
    </dgm:pt>
    <dgm:pt modelId="{750606B6-CAFF-4B20-AD9C-967B9CE377BC}">
      <dgm:prSet/>
      <dgm:spPr/>
      <dgm:t>
        <a:bodyPr/>
        <a:lstStyle/>
        <a:p>
          <a:r>
            <a:rPr lang="en-US" dirty="0"/>
            <a:t>Transfers</a:t>
          </a:r>
        </a:p>
      </dgm:t>
    </dgm:pt>
    <dgm:pt modelId="{0418A37F-3B59-4A3B-8EFC-7F022FA070F8}" type="parTrans" cxnId="{C3B45CE5-2386-4CD2-9284-81A85F6A9610}">
      <dgm:prSet/>
      <dgm:spPr/>
      <dgm:t>
        <a:bodyPr/>
        <a:lstStyle/>
        <a:p>
          <a:endParaRPr lang="en-US"/>
        </a:p>
      </dgm:t>
    </dgm:pt>
    <dgm:pt modelId="{4E95CB73-12B7-4D67-819B-A2AC5BF3C9A3}" type="sibTrans" cxnId="{C3B45CE5-2386-4CD2-9284-81A85F6A9610}">
      <dgm:prSet/>
      <dgm:spPr/>
      <dgm:t>
        <a:bodyPr/>
        <a:lstStyle/>
        <a:p>
          <a:endParaRPr lang="en-US"/>
        </a:p>
      </dgm:t>
    </dgm:pt>
    <dgm:pt modelId="{C93CBC3D-E794-44E1-8CC4-65F770B47833}">
      <dgm:prSet/>
      <dgm:spPr/>
      <dgm:t>
        <a:bodyPr/>
        <a:lstStyle/>
        <a:p>
          <a:r>
            <a:rPr lang="en-US" dirty="0"/>
            <a:t>Toilet use</a:t>
          </a:r>
        </a:p>
      </dgm:t>
    </dgm:pt>
    <dgm:pt modelId="{A23AE3CF-CA42-4FF1-A587-2C614A41F469}" type="parTrans" cxnId="{284D208D-1EF2-4202-AA14-D13B72B38D7B}">
      <dgm:prSet/>
      <dgm:spPr/>
      <dgm:t>
        <a:bodyPr/>
        <a:lstStyle/>
        <a:p>
          <a:endParaRPr lang="en-US"/>
        </a:p>
      </dgm:t>
    </dgm:pt>
    <dgm:pt modelId="{01185535-93BF-41A7-94E7-BC7A7C8D370E}" type="sibTrans" cxnId="{284D208D-1EF2-4202-AA14-D13B72B38D7B}">
      <dgm:prSet/>
      <dgm:spPr/>
      <dgm:t>
        <a:bodyPr/>
        <a:lstStyle/>
        <a:p>
          <a:endParaRPr lang="en-US"/>
        </a:p>
      </dgm:t>
    </dgm:pt>
    <dgm:pt modelId="{9CEB552A-6863-43E2-BDDE-4B2577F3C6DC}">
      <dgm:prSet/>
      <dgm:spPr/>
      <dgm:t>
        <a:bodyPr/>
        <a:lstStyle/>
        <a:p>
          <a:r>
            <a:rPr lang="en-US" dirty="0"/>
            <a:t>Incontinence care</a:t>
          </a:r>
        </a:p>
      </dgm:t>
    </dgm:pt>
    <dgm:pt modelId="{FCB97031-1928-4EA6-98A5-9201D6983B0C}" type="parTrans" cxnId="{7D9BD7FD-E564-44E8-9E81-73E1C12C3493}">
      <dgm:prSet/>
      <dgm:spPr/>
      <dgm:t>
        <a:bodyPr/>
        <a:lstStyle/>
        <a:p>
          <a:endParaRPr lang="en-US"/>
        </a:p>
      </dgm:t>
    </dgm:pt>
    <dgm:pt modelId="{722C9E26-BCC2-4647-9D5B-BEE2FD16CEA7}" type="sibTrans" cxnId="{7D9BD7FD-E564-44E8-9E81-73E1C12C3493}">
      <dgm:prSet/>
      <dgm:spPr/>
      <dgm:t>
        <a:bodyPr/>
        <a:lstStyle/>
        <a:p>
          <a:endParaRPr lang="en-US"/>
        </a:p>
      </dgm:t>
    </dgm:pt>
    <dgm:pt modelId="{3BE95323-ED4C-4623-8637-B9296465FF3D}">
      <dgm:prSet/>
      <dgm:spPr/>
      <dgm:t>
        <a:bodyPr/>
        <a:lstStyle/>
        <a:p>
          <a:r>
            <a:rPr lang="en-US" dirty="0"/>
            <a:t>Skin care</a:t>
          </a:r>
        </a:p>
      </dgm:t>
    </dgm:pt>
    <dgm:pt modelId="{9FB5C534-2649-413A-AB14-438037408196}" type="parTrans" cxnId="{4FF69B9B-18D3-477B-BD8D-F9FC3EC67300}">
      <dgm:prSet/>
      <dgm:spPr/>
      <dgm:t>
        <a:bodyPr/>
        <a:lstStyle/>
        <a:p>
          <a:endParaRPr lang="en-US"/>
        </a:p>
      </dgm:t>
    </dgm:pt>
    <dgm:pt modelId="{95C5707B-5C90-4DCB-9B6C-74C6A3C8105C}" type="sibTrans" cxnId="{4FF69B9B-18D3-477B-BD8D-F9FC3EC67300}">
      <dgm:prSet/>
      <dgm:spPr/>
      <dgm:t>
        <a:bodyPr/>
        <a:lstStyle/>
        <a:p>
          <a:endParaRPr lang="en-US"/>
        </a:p>
      </dgm:t>
    </dgm:pt>
    <dgm:pt modelId="{2095A2F4-9E57-46AC-A316-A013F058FDF8}" type="pres">
      <dgm:prSet presAssocID="{469705D5-388D-4F43-8025-440A403EBC60}" presName="Name0" presStyleCnt="0">
        <dgm:presLayoutVars>
          <dgm:dir/>
          <dgm:resizeHandles val="exact"/>
        </dgm:presLayoutVars>
      </dgm:prSet>
      <dgm:spPr/>
    </dgm:pt>
    <dgm:pt modelId="{4FBFA362-B802-47EE-946E-0B76EED84E11}" type="pres">
      <dgm:prSet presAssocID="{469705D5-388D-4F43-8025-440A403EBC60}" presName="cycle" presStyleCnt="0"/>
      <dgm:spPr/>
    </dgm:pt>
    <dgm:pt modelId="{19DF3F79-EFFB-430F-96AF-88BD6184B7E1}" type="pres">
      <dgm:prSet presAssocID="{82EEBEB2-6215-49E9-860E-9342CE3D3D57}" presName="nodeFirstNode" presStyleLbl="node1" presStyleIdx="0" presStyleCnt="8">
        <dgm:presLayoutVars>
          <dgm:bulletEnabled val="1"/>
        </dgm:presLayoutVars>
      </dgm:prSet>
      <dgm:spPr/>
    </dgm:pt>
    <dgm:pt modelId="{7728280F-6963-4FC7-B7ED-E05AB5332ED2}" type="pres">
      <dgm:prSet presAssocID="{4616E784-33C1-42D3-AE5C-6BEE1150A2F6}" presName="sibTransFirstNode" presStyleLbl="bgShp" presStyleIdx="0" presStyleCnt="1"/>
      <dgm:spPr/>
    </dgm:pt>
    <dgm:pt modelId="{852C66CD-2FAD-47FD-A81C-46B1FBC745BD}" type="pres">
      <dgm:prSet presAssocID="{5771574E-9206-4392-A521-D4AB81ED010E}" presName="nodeFollowingNodes" presStyleLbl="node1" presStyleIdx="1" presStyleCnt="8">
        <dgm:presLayoutVars>
          <dgm:bulletEnabled val="1"/>
        </dgm:presLayoutVars>
      </dgm:prSet>
      <dgm:spPr/>
    </dgm:pt>
    <dgm:pt modelId="{B31CCE25-C0A6-4DC8-B6E4-E58557565024}" type="pres">
      <dgm:prSet presAssocID="{4D4A5593-6C85-4115-91B8-D6F229F88B63}" presName="nodeFollowingNodes" presStyleLbl="node1" presStyleIdx="2" presStyleCnt="8">
        <dgm:presLayoutVars>
          <dgm:bulletEnabled val="1"/>
        </dgm:presLayoutVars>
      </dgm:prSet>
      <dgm:spPr/>
    </dgm:pt>
    <dgm:pt modelId="{1165B8A7-74F8-411C-AF45-9D1222E32D4D}" type="pres">
      <dgm:prSet presAssocID="{70A5644F-0928-488E-8101-3D11AC7CDC32}" presName="nodeFollowingNodes" presStyleLbl="node1" presStyleIdx="3" presStyleCnt="8">
        <dgm:presLayoutVars>
          <dgm:bulletEnabled val="1"/>
        </dgm:presLayoutVars>
      </dgm:prSet>
      <dgm:spPr/>
    </dgm:pt>
    <dgm:pt modelId="{982184EA-13AE-4F67-80EC-769241F12774}" type="pres">
      <dgm:prSet presAssocID="{750606B6-CAFF-4B20-AD9C-967B9CE377BC}" presName="nodeFollowingNodes" presStyleLbl="node1" presStyleIdx="4" presStyleCnt="8">
        <dgm:presLayoutVars>
          <dgm:bulletEnabled val="1"/>
        </dgm:presLayoutVars>
      </dgm:prSet>
      <dgm:spPr/>
    </dgm:pt>
    <dgm:pt modelId="{A3EF2485-F069-41AA-9C74-E8075CAEFE4A}" type="pres">
      <dgm:prSet presAssocID="{C93CBC3D-E794-44E1-8CC4-65F770B47833}" presName="nodeFollowingNodes" presStyleLbl="node1" presStyleIdx="5" presStyleCnt="8">
        <dgm:presLayoutVars>
          <dgm:bulletEnabled val="1"/>
        </dgm:presLayoutVars>
      </dgm:prSet>
      <dgm:spPr/>
    </dgm:pt>
    <dgm:pt modelId="{2C2CB2B1-0716-4350-BB6D-7B098CEA803D}" type="pres">
      <dgm:prSet presAssocID="{9CEB552A-6863-43E2-BDDE-4B2577F3C6DC}" presName="nodeFollowingNodes" presStyleLbl="node1" presStyleIdx="6" presStyleCnt="8">
        <dgm:presLayoutVars>
          <dgm:bulletEnabled val="1"/>
        </dgm:presLayoutVars>
      </dgm:prSet>
      <dgm:spPr/>
    </dgm:pt>
    <dgm:pt modelId="{752F64AE-29A1-44D8-AE7F-BFA2EC63887E}" type="pres">
      <dgm:prSet presAssocID="{3BE95323-ED4C-4623-8637-B9296465FF3D}" presName="nodeFollowingNodes" presStyleLbl="node1" presStyleIdx="7" presStyleCnt="8">
        <dgm:presLayoutVars>
          <dgm:bulletEnabled val="1"/>
        </dgm:presLayoutVars>
      </dgm:prSet>
      <dgm:spPr/>
    </dgm:pt>
  </dgm:ptLst>
  <dgm:cxnLst>
    <dgm:cxn modelId="{4D176B09-071E-4E36-B716-A16E8861F69F}" srcId="{469705D5-388D-4F43-8025-440A403EBC60}" destId="{4D4A5593-6C85-4115-91B8-D6F229F88B63}" srcOrd="2" destOrd="0" parTransId="{DC140F59-B37F-40E0-9129-A2DD363A21CB}" sibTransId="{3F6CA709-DF25-4E26-AA85-3FE2E8AC9779}"/>
    <dgm:cxn modelId="{56C5AC0A-6EB4-485A-A88B-6315B99DD920}" type="presOf" srcId="{4D4A5593-6C85-4115-91B8-D6F229F88B63}" destId="{B31CCE25-C0A6-4DC8-B6E4-E58557565024}" srcOrd="0" destOrd="0" presId="urn:microsoft.com/office/officeart/2005/8/layout/cycle3"/>
    <dgm:cxn modelId="{21E6DA30-31A2-4A88-A57D-B10CC44AADD0}" srcId="{469705D5-388D-4F43-8025-440A403EBC60}" destId="{82EEBEB2-6215-49E9-860E-9342CE3D3D57}" srcOrd="0" destOrd="0" parTransId="{7ED8E0CA-B3F5-48F7-A7AB-76E880031139}" sibTransId="{4616E784-33C1-42D3-AE5C-6BEE1150A2F6}"/>
    <dgm:cxn modelId="{5F87CA61-6669-44AA-911A-12D126502903}" type="presOf" srcId="{C93CBC3D-E794-44E1-8CC4-65F770B47833}" destId="{A3EF2485-F069-41AA-9C74-E8075CAEFE4A}" srcOrd="0" destOrd="0" presId="urn:microsoft.com/office/officeart/2005/8/layout/cycle3"/>
    <dgm:cxn modelId="{9438AE68-048B-4C9D-9940-BE7EBC668724}" type="presOf" srcId="{9CEB552A-6863-43E2-BDDE-4B2577F3C6DC}" destId="{2C2CB2B1-0716-4350-BB6D-7B098CEA803D}" srcOrd="0" destOrd="0" presId="urn:microsoft.com/office/officeart/2005/8/layout/cycle3"/>
    <dgm:cxn modelId="{FC3F6D6C-D1E2-49EC-8371-12815CBFE6DC}" type="presOf" srcId="{82EEBEB2-6215-49E9-860E-9342CE3D3D57}" destId="{19DF3F79-EFFB-430F-96AF-88BD6184B7E1}" srcOrd="0" destOrd="0" presId="urn:microsoft.com/office/officeart/2005/8/layout/cycle3"/>
    <dgm:cxn modelId="{1D4DDD70-6529-4043-8D73-C41CD3F30CEA}" type="presOf" srcId="{70A5644F-0928-488E-8101-3D11AC7CDC32}" destId="{1165B8A7-74F8-411C-AF45-9D1222E32D4D}" srcOrd="0" destOrd="0" presId="urn:microsoft.com/office/officeart/2005/8/layout/cycle3"/>
    <dgm:cxn modelId="{40927789-73FF-48F9-B00F-19580A839779}" type="presOf" srcId="{750606B6-CAFF-4B20-AD9C-967B9CE377BC}" destId="{982184EA-13AE-4F67-80EC-769241F12774}" srcOrd="0" destOrd="0" presId="urn:microsoft.com/office/officeart/2005/8/layout/cycle3"/>
    <dgm:cxn modelId="{3BD7648A-08AA-4E5B-BA53-5D005648DF40}" srcId="{469705D5-388D-4F43-8025-440A403EBC60}" destId="{5771574E-9206-4392-A521-D4AB81ED010E}" srcOrd="1" destOrd="0" parTransId="{EE9A7B69-49C5-41AF-9AF8-82AD098458A2}" sibTransId="{73893BAB-12EA-402B-ADDB-FC30F60A3974}"/>
    <dgm:cxn modelId="{DA2E788B-E157-4BAB-8A99-CE650AC5E8E6}" type="presOf" srcId="{469705D5-388D-4F43-8025-440A403EBC60}" destId="{2095A2F4-9E57-46AC-A316-A013F058FDF8}" srcOrd="0" destOrd="0" presId="urn:microsoft.com/office/officeart/2005/8/layout/cycle3"/>
    <dgm:cxn modelId="{284D208D-1EF2-4202-AA14-D13B72B38D7B}" srcId="{469705D5-388D-4F43-8025-440A403EBC60}" destId="{C93CBC3D-E794-44E1-8CC4-65F770B47833}" srcOrd="5" destOrd="0" parTransId="{A23AE3CF-CA42-4FF1-A587-2C614A41F469}" sibTransId="{01185535-93BF-41A7-94E7-BC7A7C8D370E}"/>
    <dgm:cxn modelId="{4FF69B9B-18D3-477B-BD8D-F9FC3EC67300}" srcId="{469705D5-388D-4F43-8025-440A403EBC60}" destId="{3BE95323-ED4C-4623-8637-B9296465FF3D}" srcOrd="7" destOrd="0" parTransId="{9FB5C534-2649-413A-AB14-438037408196}" sibTransId="{95C5707B-5C90-4DCB-9B6C-74C6A3C8105C}"/>
    <dgm:cxn modelId="{9E803CA8-1DB8-4634-94BF-4EC62BE90808}" type="presOf" srcId="{5771574E-9206-4392-A521-D4AB81ED010E}" destId="{852C66CD-2FAD-47FD-A81C-46B1FBC745BD}" srcOrd="0" destOrd="0" presId="urn:microsoft.com/office/officeart/2005/8/layout/cycle3"/>
    <dgm:cxn modelId="{A00D3AAF-4AC6-4434-92D8-66B957C69C38}" srcId="{469705D5-388D-4F43-8025-440A403EBC60}" destId="{70A5644F-0928-488E-8101-3D11AC7CDC32}" srcOrd="3" destOrd="0" parTransId="{01AF94DC-DDA6-4A9F-A02D-E5C23E71A15A}" sibTransId="{076E62D0-0BF5-4D8D-BF19-F3C6D5A4375C}"/>
    <dgm:cxn modelId="{D1F1DBD6-5421-495A-9EDF-D623D3279694}" type="presOf" srcId="{4616E784-33C1-42D3-AE5C-6BEE1150A2F6}" destId="{7728280F-6963-4FC7-B7ED-E05AB5332ED2}" srcOrd="0" destOrd="0" presId="urn:microsoft.com/office/officeart/2005/8/layout/cycle3"/>
    <dgm:cxn modelId="{26CA48E1-CD9D-4E4A-BF85-5A13966DF67D}" type="presOf" srcId="{3BE95323-ED4C-4623-8637-B9296465FF3D}" destId="{752F64AE-29A1-44D8-AE7F-BFA2EC63887E}" srcOrd="0" destOrd="0" presId="urn:microsoft.com/office/officeart/2005/8/layout/cycle3"/>
    <dgm:cxn modelId="{C3B45CE5-2386-4CD2-9284-81A85F6A9610}" srcId="{469705D5-388D-4F43-8025-440A403EBC60}" destId="{750606B6-CAFF-4B20-AD9C-967B9CE377BC}" srcOrd="4" destOrd="0" parTransId="{0418A37F-3B59-4A3B-8EFC-7F022FA070F8}" sibTransId="{4E95CB73-12B7-4D67-819B-A2AC5BF3C9A3}"/>
    <dgm:cxn modelId="{7D9BD7FD-E564-44E8-9E81-73E1C12C3493}" srcId="{469705D5-388D-4F43-8025-440A403EBC60}" destId="{9CEB552A-6863-43E2-BDDE-4B2577F3C6DC}" srcOrd="6" destOrd="0" parTransId="{FCB97031-1928-4EA6-98A5-9201D6983B0C}" sibTransId="{722C9E26-BCC2-4647-9D5B-BEE2FD16CEA7}"/>
    <dgm:cxn modelId="{97B35C86-1A8E-4A6B-B163-DA37840207DE}" type="presParOf" srcId="{2095A2F4-9E57-46AC-A316-A013F058FDF8}" destId="{4FBFA362-B802-47EE-946E-0B76EED84E11}" srcOrd="0" destOrd="0" presId="urn:microsoft.com/office/officeart/2005/8/layout/cycle3"/>
    <dgm:cxn modelId="{E2E92174-85DF-46CF-8F34-9DF7799884B2}" type="presParOf" srcId="{4FBFA362-B802-47EE-946E-0B76EED84E11}" destId="{19DF3F79-EFFB-430F-96AF-88BD6184B7E1}" srcOrd="0" destOrd="0" presId="urn:microsoft.com/office/officeart/2005/8/layout/cycle3"/>
    <dgm:cxn modelId="{BBEFDCDD-0D0E-41B9-810C-BE28925132ED}" type="presParOf" srcId="{4FBFA362-B802-47EE-946E-0B76EED84E11}" destId="{7728280F-6963-4FC7-B7ED-E05AB5332ED2}" srcOrd="1" destOrd="0" presId="urn:microsoft.com/office/officeart/2005/8/layout/cycle3"/>
    <dgm:cxn modelId="{2C440ACB-A737-4429-8840-C702D7FF2E9C}" type="presParOf" srcId="{4FBFA362-B802-47EE-946E-0B76EED84E11}" destId="{852C66CD-2FAD-47FD-A81C-46B1FBC745BD}" srcOrd="2" destOrd="0" presId="urn:microsoft.com/office/officeart/2005/8/layout/cycle3"/>
    <dgm:cxn modelId="{6A13E9A4-142B-4453-AA5D-8BD7F0FFEF96}" type="presParOf" srcId="{4FBFA362-B802-47EE-946E-0B76EED84E11}" destId="{B31CCE25-C0A6-4DC8-B6E4-E58557565024}" srcOrd="3" destOrd="0" presId="urn:microsoft.com/office/officeart/2005/8/layout/cycle3"/>
    <dgm:cxn modelId="{C6D99CA7-201E-4247-A438-A9D971B51139}" type="presParOf" srcId="{4FBFA362-B802-47EE-946E-0B76EED84E11}" destId="{1165B8A7-74F8-411C-AF45-9D1222E32D4D}" srcOrd="4" destOrd="0" presId="urn:microsoft.com/office/officeart/2005/8/layout/cycle3"/>
    <dgm:cxn modelId="{BBE6182A-BCE9-4E54-A49F-A718562C32F2}" type="presParOf" srcId="{4FBFA362-B802-47EE-946E-0B76EED84E11}" destId="{982184EA-13AE-4F67-80EC-769241F12774}" srcOrd="5" destOrd="0" presId="urn:microsoft.com/office/officeart/2005/8/layout/cycle3"/>
    <dgm:cxn modelId="{F9EEE9CD-E4E9-42A2-8C48-E28234DCB712}" type="presParOf" srcId="{4FBFA362-B802-47EE-946E-0B76EED84E11}" destId="{A3EF2485-F069-41AA-9C74-E8075CAEFE4A}" srcOrd="6" destOrd="0" presId="urn:microsoft.com/office/officeart/2005/8/layout/cycle3"/>
    <dgm:cxn modelId="{92E9C676-4707-434F-9E61-4429E7FC9610}" type="presParOf" srcId="{4FBFA362-B802-47EE-946E-0B76EED84E11}" destId="{2C2CB2B1-0716-4350-BB6D-7B098CEA803D}" srcOrd="7" destOrd="0" presId="urn:microsoft.com/office/officeart/2005/8/layout/cycle3"/>
    <dgm:cxn modelId="{7F0A882D-E207-4394-B90B-33072D32184C}" type="presParOf" srcId="{4FBFA362-B802-47EE-946E-0B76EED84E11}" destId="{752F64AE-29A1-44D8-AE7F-BFA2EC63887E}" srcOrd="8" destOrd="0" presId="urn:microsoft.com/office/officeart/2005/8/layout/cycle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728280F-6963-4FC7-B7ED-E05AB5332ED2}">
      <dsp:nvSpPr>
        <dsp:cNvPr id="0" name=""/>
        <dsp:cNvSpPr/>
      </dsp:nvSpPr>
      <dsp:spPr>
        <a:xfrm>
          <a:off x="1689713" y="-40356"/>
          <a:ext cx="4850173" cy="4850173"/>
        </a:xfrm>
        <a:prstGeom prst="circularArrow">
          <a:avLst>
            <a:gd name="adj1" fmla="val 5544"/>
            <a:gd name="adj2" fmla="val 330680"/>
            <a:gd name="adj3" fmla="val 14638028"/>
            <a:gd name="adj4" fmla="val 16880600"/>
            <a:gd name="adj5" fmla="val 5757"/>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19DF3F79-EFFB-430F-96AF-88BD6184B7E1}">
      <dsp:nvSpPr>
        <dsp:cNvPr id="0" name=""/>
        <dsp:cNvSpPr/>
      </dsp:nvSpPr>
      <dsp:spPr>
        <a:xfrm>
          <a:off x="3425651" y="2502"/>
          <a:ext cx="1378297" cy="689148"/>
        </a:xfrm>
        <a:prstGeom prst="roundRect">
          <a:avLst/>
        </a:prstGeom>
        <a:solidFill>
          <a:schemeClr val="accent1">
            <a:alpha val="90000"/>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US" sz="1700" kern="1200" dirty="0"/>
            <a:t>Vital signs</a:t>
          </a:r>
        </a:p>
      </dsp:txBody>
      <dsp:txXfrm>
        <a:off x="3459292" y="36143"/>
        <a:ext cx="1311015" cy="621866"/>
      </dsp:txXfrm>
    </dsp:sp>
    <dsp:sp modelId="{852C66CD-2FAD-47FD-A81C-46B1FBC745BD}">
      <dsp:nvSpPr>
        <dsp:cNvPr id="0" name=""/>
        <dsp:cNvSpPr/>
      </dsp:nvSpPr>
      <dsp:spPr>
        <a:xfrm>
          <a:off x="4888163" y="608295"/>
          <a:ext cx="1378297" cy="689148"/>
        </a:xfrm>
        <a:prstGeom prst="roundRect">
          <a:avLst/>
        </a:prstGeom>
        <a:solidFill>
          <a:schemeClr val="accent1">
            <a:alpha val="90000"/>
            <a:hueOff val="0"/>
            <a:satOff val="0"/>
            <a:lumOff val="0"/>
            <a:alphaOff val="-5714"/>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US" sz="1700" kern="1200" dirty="0"/>
            <a:t>Weights</a:t>
          </a:r>
        </a:p>
      </dsp:txBody>
      <dsp:txXfrm>
        <a:off x="4921804" y="641936"/>
        <a:ext cx="1311015" cy="621866"/>
      </dsp:txXfrm>
    </dsp:sp>
    <dsp:sp modelId="{B31CCE25-C0A6-4DC8-B6E4-E58557565024}">
      <dsp:nvSpPr>
        <dsp:cNvPr id="0" name=""/>
        <dsp:cNvSpPr/>
      </dsp:nvSpPr>
      <dsp:spPr>
        <a:xfrm>
          <a:off x="5493955" y="2070807"/>
          <a:ext cx="1378297" cy="689148"/>
        </a:xfrm>
        <a:prstGeom prst="roundRect">
          <a:avLst/>
        </a:prstGeom>
        <a:solidFill>
          <a:schemeClr val="accent1">
            <a:alpha val="90000"/>
            <a:hueOff val="0"/>
            <a:satOff val="0"/>
            <a:lumOff val="0"/>
            <a:alphaOff val="-11429"/>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US" sz="1700" kern="1200" dirty="0"/>
            <a:t>Bed mobility</a:t>
          </a:r>
        </a:p>
      </dsp:txBody>
      <dsp:txXfrm>
        <a:off x="5527596" y="2104448"/>
        <a:ext cx="1311015" cy="621866"/>
      </dsp:txXfrm>
    </dsp:sp>
    <dsp:sp modelId="{1165B8A7-74F8-411C-AF45-9D1222E32D4D}">
      <dsp:nvSpPr>
        <dsp:cNvPr id="0" name=""/>
        <dsp:cNvSpPr/>
      </dsp:nvSpPr>
      <dsp:spPr>
        <a:xfrm>
          <a:off x="4888163" y="3533319"/>
          <a:ext cx="1378297" cy="689148"/>
        </a:xfrm>
        <a:prstGeom prst="roundRect">
          <a:avLst/>
        </a:prstGeom>
        <a:solidFill>
          <a:schemeClr val="accent1">
            <a:alpha val="90000"/>
            <a:hueOff val="0"/>
            <a:satOff val="0"/>
            <a:lumOff val="0"/>
            <a:alphaOff val="-17143"/>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US" sz="1700" kern="1200" dirty="0"/>
            <a:t>Eating</a:t>
          </a:r>
        </a:p>
      </dsp:txBody>
      <dsp:txXfrm>
        <a:off x="4921804" y="3566960"/>
        <a:ext cx="1311015" cy="621866"/>
      </dsp:txXfrm>
    </dsp:sp>
    <dsp:sp modelId="{982184EA-13AE-4F67-80EC-769241F12774}">
      <dsp:nvSpPr>
        <dsp:cNvPr id="0" name=""/>
        <dsp:cNvSpPr/>
      </dsp:nvSpPr>
      <dsp:spPr>
        <a:xfrm>
          <a:off x="3425651" y="4139111"/>
          <a:ext cx="1378297" cy="689148"/>
        </a:xfrm>
        <a:prstGeom prst="roundRect">
          <a:avLst/>
        </a:prstGeom>
        <a:solidFill>
          <a:schemeClr val="accent1">
            <a:alpha val="90000"/>
            <a:hueOff val="0"/>
            <a:satOff val="0"/>
            <a:lumOff val="0"/>
            <a:alphaOff val="-22857"/>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US" sz="1700" kern="1200" dirty="0"/>
            <a:t>Transfers</a:t>
          </a:r>
        </a:p>
      </dsp:txBody>
      <dsp:txXfrm>
        <a:off x="3459292" y="4172752"/>
        <a:ext cx="1311015" cy="621866"/>
      </dsp:txXfrm>
    </dsp:sp>
    <dsp:sp modelId="{A3EF2485-F069-41AA-9C74-E8075CAEFE4A}">
      <dsp:nvSpPr>
        <dsp:cNvPr id="0" name=""/>
        <dsp:cNvSpPr/>
      </dsp:nvSpPr>
      <dsp:spPr>
        <a:xfrm>
          <a:off x="1963139" y="3533319"/>
          <a:ext cx="1378297" cy="689148"/>
        </a:xfrm>
        <a:prstGeom prst="roundRect">
          <a:avLst/>
        </a:prstGeom>
        <a:solidFill>
          <a:schemeClr val="accent1">
            <a:alpha val="90000"/>
            <a:hueOff val="0"/>
            <a:satOff val="0"/>
            <a:lumOff val="0"/>
            <a:alphaOff val="-28571"/>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US" sz="1700" kern="1200" dirty="0"/>
            <a:t>Toilet use</a:t>
          </a:r>
        </a:p>
      </dsp:txBody>
      <dsp:txXfrm>
        <a:off x="1996780" y="3566960"/>
        <a:ext cx="1311015" cy="621866"/>
      </dsp:txXfrm>
    </dsp:sp>
    <dsp:sp modelId="{2C2CB2B1-0716-4350-BB6D-7B098CEA803D}">
      <dsp:nvSpPr>
        <dsp:cNvPr id="0" name=""/>
        <dsp:cNvSpPr/>
      </dsp:nvSpPr>
      <dsp:spPr>
        <a:xfrm>
          <a:off x="1357347" y="2070807"/>
          <a:ext cx="1378297" cy="689148"/>
        </a:xfrm>
        <a:prstGeom prst="roundRect">
          <a:avLst/>
        </a:prstGeom>
        <a:solidFill>
          <a:schemeClr val="accent1">
            <a:alpha val="90000"/>
            <a:hueOff val="0"/>
            <a:satOff val="0"/>
            <a:lumOff val="0"/>
            <a:alphaOff val="-34286"/>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US" sz="1700" kern="1200" dirty="0"/>
            <a:t>Incontinence care</a:t>
          </a:r>
        </a:p>
      </dsp:txBody>
      <dsp:txXfrm>
        <a:off x="1390988" y="2104448"/>
        <a:ext cx="1311015" cy="621866"/>
      </dsp:txXfrm>
    </dsp:sp>
    <dsp:sp modelId="{752F64AE-29A1-44D8-AE7F-BFA2EC63887E}">
      <dsp:nvSpPr>
        <dsp:cNvPr id="0" name=""/>
        <dsp:cNvSpPr/>
      </dsp:nvSpPr>
      <dsp:spPr>
        <a:xfrm>
          <a:off x="1963139" y="608295"/>
          <a:ext cx="1378297" cy="689148"/>
        </a:xfrm>
        <a:prstGeom prst="roundRect">
          <a:avLst/>
        </a:prstGeom>
        <a:solidFill>
          <a:schemeClr val="accent1">
            <a:alpha val="90000"/>
            <a:hueOff val="0"/>
            <a:satOff val="0"/>
            <a:lumOff val="0"/>
            <a:alphaOff val="-4000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US" sz="1700" kern="1200" dirty="0"/>
            <a:t>Skin care</a:t>
          </a:r>
        </a:p>
      </dsp:txBody>
      <dsp:txXfrm>
        <a:off x="1996780" y="641936"/>
        <a:ext cx="1311015" cy="621866"/>
      </dsp:txXfrm>
    </dsp:sp>
  </dsp:spTree>
</dsp:drawing>
</file>

<file path=ppt/diagrams/layout1.xml><?xml version="1.0" encoding="utf-8"?>
<dgm:layoutDef xmlns:dgm="http://schemas.openxmlformats.org/drawingml/2006/diagram" xmlns:a="http://schemas.openxmlformats.org/drawingml/2006/main" uniqueId="urn:microsoft.com/office/officeart/2005/8/layout/cycle3">
  <dgm:title val=""/>
  <dgm:desc val=""/>
  <dgm:catLst>
    <dgm:cat type="cycle" pri="5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axis="ch" ptType="node" func="cnt" op="equ" val="2">
        <dgm:alg type="composite">
          <dgm:param type="ar" val="0.9"/>
        </dgm:alg>
        <dgm:shape xmlns:r="http://schemas.openxmlformats.org/officeDocument/2006/relationships" r:blip="">
          <dgm:adjLst/>
        </dgm:shape>
        <dgm:presOf/>
        <dgm:constrLst>
          <dgm:constr type="primFontSz" for="ch" ptType="node" op="equ" val="65"/>
          <dgm:constr type="ctrX" for="ch" forName="node1" refType="w" fact="0.5"/>
          <dgm:constr type="t" for="ch" forName="node1"/>
          <dgm:constr type="w" for="ch" forName="node1" refType="w" fact="0.8"/>
          <dgm:constr type="h" for="ch" forName="node1" refType="w" refFor="ch" refForName="node1" fact="0.5"/>
          <dgm:constr type="ctrX" for="ch" forName="sibTrans" refType="w" fact="0.5"/>
          <dgm:constr type="t" for="ch" forName="sibTrans"/>
          <dgm:constr type="w" for="ch" forName="sibTrans" refType="w" fact="0.8"/>
          <dgm:constr type="h" for="ch" forName="sibTrans" refType="w" refFor="ch" refForName="node1" fact="0.5"/>
          <dgm:constr type="userA" for="ch" forName="sibTrans" refType="w" fact="1.07"/>
          <dgm:constr type="ctrX" for="ch" forName="node2" refType="w" fact="0.5"/>
          <dgm:constr type="b" for="ch" forName="node2" refType="h"/>
          <dgm:constr type="w" for="ch" forName="node2" refType="w" fact="0.8"/>
          <dgm:constr type="h" for="ch" forName="node2" refType="w" refFor="ch" refForName="node1" fact="0.5"/>
          <dgm:constr type="l" for="ch" forName="sp1"/>
          <dgm:constr type="t" for="ch" forName="sp1" refType="h" fact="0.5"/>
          <dgm:constr type="w" for="ch" forName="sp1" val="1"/>
          <dgm:constr type="h" for="ch" forName="sp1" val="1"/>
          <dgm:constr type="r" for="ch" forName="sp2" refType="w"/>
          <dgm:constr type="t" for="ch" forName="sp2" refType="h" fact="0.5"/>
          <dgm:constr type="w" for="ch" forName="sp2" val="1"/>
          <dgm:constr type="h" for="ch" forName="sp2" val="1"/>
        </dgm:constrLst>
        <dgm:ruleLst/>
      </dgm:if>
      <dgm:else name="Name3">
        <dgm:alg type="composite"/>
        <dgm:shape xmlns:r="http://schemas.openxmlformats.org/officeDocument/2006/relationships" r:blip="">
          <dgm:adjLst/>
        </dgm:shape>
        <dgm:presOf/>
        <dgm:constrLst>
          <dgm:constr type="primFontSz" for="ch" ptType="node" op="equ" val="65"/>
        </dgm:constrLst>
        <dgm:ruleLst/>
      </dgm:else>
    </dgm:choose>
    <dgm:choose name="Name4">
      <dgm:if name="Name5" axis="ch" ptType="node" func="cnt" op="equ" val="2">
        <dgm:layoutNode name="node1">
          <dgm:varLst>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ibTrans" styleLbl="bgShp">
          <dgm:choose name="Name6">
            <dgm:if name="Name7" func="var" arg="dir" op="equ" val="norm">
              <dgm:alg type="conn">
                <dgm:param type="connRout" val="longCurve"/>
                <dgm:param type="begPts" val="midR"/>
                <dgm:param type="endPts" val="midL"/>
                <dgm:param type="dstNode" val="node1"/>
              </dgm:alg>
              <dgm:shape xmlns:r="http://schemas.openxmlformats.org/officeDocument/2006/relationships" type="conn" r:blip="" zOrderOff="-2">
                <dgm:adjLst/>
              </dgm:shape>
              <dgm:presOf axis="ch" ptType="sibTrans"/>
              <dgm:constrLst>
                <dgm:constr type="userA"/>
                <dgm:constr type="diam" refType="userA" fact="-1"/>
                <dgm:constr type="wArH" refType="userA" fact="0.05"/>
                <dgm:constr type="hArH" refType="userA" fact="0.1"/>
                <dgm:constr type="stemThick" refType="userA" fact="0.06"/>
                <dgm:constr type="begPad" refType="connDist" fact="-0.2"/>
                <dgm:constr type="endPad" refType="connDist" fact="0.05"/>
              </dgm:constrLst>
            </dgm:if>
            <dgm:else name="Name8">
              <dgm:alg type="conn">
                <dgm:param type="connRout" val="longCurve"/>
                <dgm:param type="begPts" val="midL"/>
                <dgm:param type="endPts" val="midR"/>
                <dgm:param type="dstNode" val="node1"/>
              </dgm:alg>
              <dgm:shape xmlns:r="http://schemas.openxmlformats.org/officeDocument/2006/relationships" type="conn" r:blip="" zOrderOff="-2">
                <dgm:adjLst/>
              </dgm:shape>
              <dgm:presOf axis="ch" ptType="sibTrans"/>
              <dgm:constrLst>
                <dgm:constr type="userA"/>
                <dgm:constr type="diam" refType="userA"/>
                <dgm:constr type="wArH" refType="userA" fact="0.05"/>
                <dgm:constr type="hArH" refType="userA" fact="0.1"/>
                <dgm:constr type="stemThick" refType="userA" fact="0.06"/>
                <dgm:constr type="begPad" refType="connDist" fact="-0.2"/>
                <dgm:constr type="endPad" refType="connDist" fact="0.05"/>
              </dgm:constrLst>
            </dgm:else>
          </dgm:choose>
          <dgm:ruleLst/>
        </dgm:layoutNode>
        <dgm:layoutNode name="node2">
          <dgm:varLst>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p1">
          <dgm:alg type="sp"/>
          <dgm:shape xmlns:r="http://schemas.openxmlformats.org/officeDocument/2006/relationships" r:blip="">
            <dgm:adjLst/>
          </dgm:shape>
          <dgm:presOf/>
          <dgm:constrLst/>
          <dgm:ruleLst/>
        </dgm:layoutNode>
        <dgm:layoutNode name="sp2">
          <dgm:alg type="sp"/>
          <dgm:shape xmlns:r="http://schemas.openxmlformats.org/officeDocument/2006/relationships" r:blip="">
            <dgm:adjLst/>
          </dgm:shape>
          <dgm:presOf/>
          <dgm:constrLst/>
          <dgm:ruleLst/>
        </dgm:layoutNode>
      </dgm:if>
      <dgm:else name="Name9">
        <dgm:layoutNode name="cycle">
          <dgm:choose name="Name10">
            <dgm:if name="Name11" func="var" arg="dir" op="equ" val="norm">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fact="-1"/>
                <dgm:constr type="wArH" for="ch" ptType="sibTrans" refType="diam" op="equ" fact="0.05"/>
                <dgm:constr type="hArH" for="ch" ptType="sibTrans" refType="diam" op="equ" fact="0.1"/>
                <dgm:constr type="stemThick" for="ch" ptType="sibTrans" refType="diam" op="equ" fact="0.065"/>
                <dgm:constr type="primFontSz" for="ch" ptType="node" op="equ"/>
              </dgm:constrLst>
            </dgm:if>
            <dgm:else name="Name12">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dgm:constr type="wArH" for="ch" ptType="sibTrans" refType="diam" op="equ" fact="0.05"/>
                <dgm:constr type="hArH" for="ch" ptType="sibTrans" refType="diam" op="equ" fact="0.1"/>
                <dgm:constr type="stemThick" for="ch" ptType="sibTrans" refType="diam" op="equ" fact="0.065"/>
                <dgm:constr type="primFontSz" for="ch" ptType="node" op="equ"/>
              </dgm:constrLst>
            </dgm:else>
          </dgm:choose>
          <dgm:ruleLst/>
          <dgm:forEach name="nodesFirstNodeForEach" axis="ch" ptType="node" cnt="1">
            <dgm:layoutNode name="nodeFirstNode">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FirstNode" styleLbl="bgShp">
                <dgm:choose name="Name13">
                  <dgm:if name="Name14" func="var" arg="dir" op="equ" val="norm">
                    <dgm:alg type="conn">
                      <dgm:param type="connRout" val="longCurve"/>
                      <dgm:param type="begPts" val="midR"/>
                      <dgm:param type="endPts" val="midL"/>
                      <dgm:param type="dstNode" val="nodeFirstNode"/>
                    </dgm:alg>
                  </dgm:if>
                  <dgm:else name="Name15">
                    <dgm:alg type="conn">
                      <dgm:param type="connRout" val="longCurve"/>
                      <dgm:param type="begPts" val="midL"/>
                      <dgm:param type="endPts" val="midR"/>
                      <dgm:param type="dstNode" val="nodeFirstNode"/>
                    </dgm:alg>
                  </dgm:else>
                </dgm:choose>
                <dgm:shape xmlns:r="http://schemas.openxmlformats.org/officeDocument/2006/relationships" type="conn" r:blip="" zOrderOff="-2">
                  <dgm:adjLst/>
                </dgm:shape>
                <dgm:presOf axis="self"/>
                <dgm:choose name="Name16">
                  <dgm:if name="Name17" axis="par ch" ptType="doc node" func="cnt" op="equ" val="3">
                    <dgm:constrLst>
                      <dgm:constr type="userA"/>
                      <dgm:constr type="diam" refType="userA" fact="1.01"/>
                      <dgm:constr type="begPad" refType="connDist" fact="-0.2"/>
                      <dgm:constr type="endPad" refType="connDist" fact="0.05"/>
                    </dgm:constrLst>
                  </dgm:if>
                  <dgm:if name="Name18" axis="par ch" ptType="doc node" func="cnt" op="equ" val="4">
                    <dgm:constrLst>
                      <dgm:constr type="userA"/>
                      <dgm:constr type="diam" refType="userA" fact="1.26"/>
                      <dgm:constr type="begPad" refType="connDist" fact="-0.2"/>
                      <dgm:constr type="endPad" refType="connDist" fact="0.05"/>
                    </dgm:constrLst>
                  </dgm:if>
                  <dgm:if name="Name19" axis="par ch" ptType="doc node" func="cnt" op="equ" val="5">
                    <dgm:constrLst>
                      <dgm:constr type="userA"/>
                      <dgm:constr type="diam" refType="userA" fact="1.04"/>
                      <dgm:constr type="begPad" refType="connDist" fact="-0.2"/>
                      <dgm:constr type="endPad" refType="connDist" fact="0.05"/>
                    </dgm:constrLst>
                  </dgm:if>
                  <dgm:if name="Name20" axis="par ch" ptType="doc node" func="cnt" op="equ" val="6">
                    <dgm:constrLst>
                      <dgm:constr type="userA"/>
                      <dgm:constr type="diam" refType="userA" fact="1.1"/>
                      <dgm:constr type="begPad" refType="connDist" fact="-0.2"/>
                      <dgm:constr type="endPad" refType="connDist" fact="0.05"/>
                    </dgm:constrLst>
                  </dgm:if>
                  <dgm:else name="Name21">
                    <dgm:constrLst>
                      <dgm:constr type="userA"/>
                      <dgm:constr type="diam" refType="userA" fact="1.04"/>
                      <dgm:constr type="begPad" refType="connDist" fact="-0.2"/>
                      <dgm:constr type="endPad" refType="connDist" fact="0.05"/>
                    </dgm:constrLst>
                  </dgm:else>
                </dgm:choose>
                <dgm:ruleLst/>
              </dgm:layoutNode>
            </dgm:forEach>
          </dgm:forEach>
          <dgm:forEach name="followingNodesForEach" axis="ch" ptType="node" st="2">
            <dgm:layoutNode name="nodeFollowingNodes">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dgm:layoutNod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C1BFF665-A431-423A-8E99-46A6AC10A599}" type="datetimeFigureOut">
              <a:rPr lang="en-US" smtClean="0"/>
              <a:pPr/>
              <a:t>5/13/2019</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32B63D2D-29C9-4FD8-AA42-E975D4858AF2}" type="slidenum">
              <a:rPr lang="en-US" smtClean="0"/>
              <a:pPr/>
              <a:t>‹#›</a:t>
            </a:fld>
            <a:endParaRPr lang="en-US" dirty="0"/>
          </a:p>
        </p:txBody>
      </p:sp>
    </p:spTree>
    <p:extLst>
      <p:ext uri="{BB962C8B-B14F-4D97-AF65-F5344CB8AC3E}">
        <p14:creationId xmlns:p14="http://schemas.microsoft.com/office/powerpoint/2010/main" val="381426843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1CC13FF-8D04-4BEC-B8D1-66B1A302CC68}" type="datetimeFigureOut">
              <a:rPr lang="en-US" smtClean="0"/>
              <a:pPr/>
              <a:t>5/13/2019</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2583AE9-5228-4641-AE46-DAC04049BDD6}" type="slidenum">
              <a:rPr lang="en-US" smtClean="0"/>
              <a:pPr/>
              <a:t>‹#›</a:t>
            </a:fld>
            <a:endParaRPr lang="en-US" dirty="0"/>
          </a:p>
        </p:txBody>
      </p:sp>
    </p:spTree>
    <p:extLst>
      <p:ext uri="{BB962C8B-B14F-4D97-AF65-F5344CB8AC3E}">
        <p14:creationId xmlns:p14="http://schemas.microsoft.com/office/powerpoint/2010/main" val="40095689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Wingdings" panose="05000000000000000000" pitchFamily="2" charset="2"/>
              <a:buChar char="v"/>
            </a:pPr>
            <a:r>
              <a:rPr lang="en-US" i="1" dirty="0"/>
              <a:t>NOTE TO SPEAKER:  </a:t>
            </a:r>
            <a:r>
              <a:rPr lang="en-US" dirty="0"/>
              <a:t>As attendees enter the room, this slide should be on the screen.  Be certain each person signs the attendance sheet or uses whatever facility method tracks their attendance at in-services.  Introduce yourself and the topic of competency as it relates to Basic Nursing Skills </a:t>
            </a:r>
          </a:p>
          <a:p>
            <a:pPr marL="171450" indent="-171450">
              <a:buFont typeface="Wingdings" panose="05000000000000000000" pitchFamily="2" charset="2"/>
              <a:buChar char="v"/>
            </a:pPr>
            <a:endParaRPr lang="en-US" i="1" dirty="0"/>
          </a:p>
          <a:p>
            <a:pPr marL="171450" indent="-171450">
              <a:buFont typeface="Wingdings" panose="05000000000000000000" pitchFamily="2" charset="2"/>
              <a:buChar char="v"/>
            </a:pPr>
            <a:r>
              <a:rPr lang="en-US" i="1" dirty="0"/>
              <a:t>NOTE TO SPEAKER:  </a:t>
            </a:r>
            <a:r>
              <a:rPr lang="en-US" dirty="0"/>
              <a:t>Whenever you see the symbol to the left in the speaker’s notes, please read the associated instructions.  </a:t>
            </a:r>
            <a:r>
              <a:rPr lang="en-US" b="1" u="sng" dirty="0"/>
              <a:t>Whenever you see bold and underlined content in the speaker’s notes, please emphasize this information to the attendees.  You could subtly hint that it may be on the test.</a:t>
            </a:r>
            <a:endParaRPr lang="en-US" dirty="0"/>
          </a:p>
          <a:p>
            <a:endParaRPr lang="en-US" dirty="0"/>
          </a:p>
        </p:txBody>
      </p:sp>
      <p:sp>
        <p:nvSpPr>
          <p:cNvPr id="4" name="Slide Number Placeholder 3"/>
          <p:cNvSpPr>
            <a:spLocks noGrp="1"/>
          </p:cNvSpPr>
          <p:nvPr>
            <p:ph type="sldNum" sz="quarter" idx="5"/>
          </p:nvPr>
        </p:nvSpPr>
        <p:spPr/>
        <p:txBody>
          <a:bodyPr/>
          <a:lstStyle/>
          <a:p>
            <a:fld id="{62583AE9-5228-4641-AE46-DAC04049BDD6}" type="slidenum">
              <a:rPr lang="en-US" smtClean="0"/>
              <a:pPr/>
              <a:t>1</a:t>
            </a:fld>
            <a:endParaRPr lang="en-US" dirty="0"/>
          </a:p>
        </p:txBody>
      </p:sp>
    </p:spTree>
    <p:extLst>
      <p:ext uri="{BB962C8B-B14F-4D97-AF65-F5344CB8AC3E}">
        <p14:creationId xmlns:p14="http://schemas.microsoft.com/office/powerpoint/2010/main" val="110678557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It not just about how MANY staff—the rules require COMPETENT staff in basic nursing skills</a:t>
            </a:r>
          </a:p>
          <a:p>
            <a:endParaRPr lang="en-US" dirty="0"/>
          </a:p>
        </p:txBody>
      </p:sp>
      <p:sp>
        <p:nvSpPr>
          <p:cNvPr id="4" name="Slide Number Placeholder 3"/>
          <p:cNvSpPr>
            <a:spLocks noGrp="1"/>
          </p:cNvSpPr>
          <p:nvPr>
            <p:ph type="sldNum" sz="quarter" idx="5"/>
          </p:nvPr>
        </p:nvSpPr>
        <p:spPr/>
        <p:txBody>
          <a:bodyPr/>
          <a:lstStyle/>
          <a:p>
            <a:fld id="{62583AE9-5228-4641-AE46-DAC04049BDD6}" type="slidenum">
              <a:rPr lang="en-US" smtClean="0"/>
              <a:pPr/>
              <a:t>10</a:t>
            </a:fld>
            <a:endParaRPr lang="en-US" dirty="0"/>
          </a:p>
        </p:txBody>
      </p:sp>
    </p:spTree>
    <p:extLst>
      <p:ext uri="{BB962C8B-B14F-4D97-AF65-F5344CB8AC3E}">
        <p14:creationId xmlns:p14="http://schemas.microsoft.com/office/powerpoint/2010/main" val="96064523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These are examples of basic nursing skills that you will be evaluated on with return demonstration </a:t>
            </a:r>
          </a:p>
          <a:p>
            <a:endParaRPr lang="en-US" dirty="0"/>
          </a:p>
        </p:txBody>
      </p:sp>
      <p:sp>
        <p:nvSpPr>
          <p:cNvPr id="4" name="Slide Number Placeholder 3"/>
          <p:cNvSpPr>
            <a:spLocks noGrp="1"/>
          </p:cNvSpPr>
          <p:nvPr>
            <p:ph type="sldNum" sz="quarter" idx="5"/>
          </p:nvPr>
        </p:nvSpPr>
        <p:spPr/>
        <p:txBody>
          <a:bodyPr/>
          <a:lstStyle/>
          <a:p>
            <a:fld id="{62583AE9-5228-4641-AE46-DAC04049BDD6}" type="slidenum">
              <a:rPr lang="en-US" smtClean="0"/>
              <a:pPr/>
              <a:t>11</a:t>
            </a:fld>
            <a:endParaRPr lang="en-US" dirty="0"/>
          </a:p>
        </p:txBody>
      </p:sp>
    </p:spTree>
    <p:extLst>
      <p:ext uri="{BB962C8B-B14F-4D97-AF65-F5344CB8AC3E}">
        <p14:creationId xmlns:p14="http://schemas.microsoft.com/office/powerpoint/2010/main" val="203114202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These are additional personal care skills that you will be required to show competency</a:t>
            </a:r>
          </a:p>
          <a:p>
            <a:endParaRPr lang="en-US" dirty="0"/>
          </a:p>
        </p:txBody>
      </p:sp>
      <p:sp>
        <p:nvSpPr>
          <p:cNvPr id="4" name="Slide Number Placeholder 3"/>
          <p:cNvSpPr>
            <a:spLocks noGrp="1"/>
          </p:cNvSpPr>
          <p:nvPr>
            <p:ph type="sldNum" sz="quarter" idx="5"/>
          </p:nvPr>
        </p:nvSpPr>
        <p:spPr/>
        <p:txBody>
          <a:bodyPr/>
          <a:lstStyle/>
          <a:p>
            <a:fld id="{62583AE9-5228-4641-AE46-DAC04049BDD6}" type="slidenum">
              <a:rPr lang="en-US" smtClean="0"/>
              <a:pPr/>
              <a:t>12</a:t>
            </a:fld>
            <a:endParaRPr lang="en-US" dirty="0"/>
          </a:p>
        </p:txBody>
      </p:sp>
    </p:spTree>
    <p:extLst>
      <p:ext uri="{BB962C8B-B14F-4D97-AF65-F5344CB8AC3E}">
        <p14:creationId xmlns:p14="http://schemas.microsoft.com/office/powerpoint/2010/main" val="29865618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All nursing staff will need to show evidence or “proof” of competency.  This is why there will be skills checklists, post tests and return demonstrations on a variety of skills you need to show you are competent in – in order to provide quality of care for the residents in the facility.  You will not pass if you cannot perform the skill according to policy.</a:t>
            </a:r>
          </a:p>
          <a:p>
            <a:endParaRPr lang="en-US" dirty="0"/>
          </a:p>
        </p:txBody>
      </p:sp>
      <p:sp>
        <p:nvSpPr>
          <p:cNvPr id="4" name="Slide Number Placeholder 3"/>
          <p:cNvSpPr>
            <a:spLocks noGrp="1"/>
          </p:cNvSpPr>
          <p:nvPr>
            <p:ph type="sldNum" sz="quarter" idx="5"/>
          </p:nvPr>
        </p:nvSpPr>
        <p:spPr/>
        <p:txBody>
          <a:bodyPr/>
          <a:lstStyle/>
          <a:p>
            <a:fld id="{62583AE9-5228-4641-AE46-DAC04049BDD6}" type="slidenum">
              <a:rPr lang="en-US" smtClean="0"/>
              <a:pPr/>
              <a:t>13</a:t>
            </a:fld>
            <a:endParaRPr lang="en-US" dirty="0"/>
          </a:p>
        </p:txBody>
      </p:sp>
    </p:spTree>
    <p:extLst>
      <p:ext uri="{BB962C8B-B14F-4D97-AF65-F5344CB8AC3E}">
        <p14:creationId xmlns:p14="http://schemas.microsoft.com/office/powerpoint/2010/main" val="59355690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This is where the facility will outline the skills checklists, schedule for training and return demonstration and provide facility policies and procedures on basic nursing skills.</a:t>
            </a:r>
          </a:p>
          <a:p>
            <a:endParaRPr lang="en-US" dirty="0"/>
          </a:p>
        </p:txBody>
      </p:sp>
      <p:sp>
        <p:nvSpPr>
          <p:cNvPr id="4" name="Slide Number Placeholder 3"/>
          <p:cNvSpPr>
            <a:spLocks noGrp="1"/>
          </p:cNvSpPr>
          <p:nvPr>
            <p:ph type="sldNum" sz="quarter" idx="5"/>
          </p:nvPr>
        </p:nvSpPr>
        <p:spPr/>
        <p:txBody>
          <a:bodyPr/>
          <a:lstStyle/>
          <a:p>
            <a:fld id="{62583AE9-5228-4641-AE46-DAC04049BDD6}" type="slidenum">
              <a:rPr lang="en-US" smtClean="0"/>
              <a:pPr/>
              <a:t>14</a:t>
            </a:fld>
            <a:endParaRPr lang="en-US" dirty="0"/>
          </a:p>
        </p:txBody>
      </p:sp>
    </p:spTree>
    <p:extLst>
      <p:ext uri="{BB962C8B-B14F-4D97-AF65-F5344CB8AC3E}">
        <p14:creationId xmlns:p14="http://schemas.microsoft.com/office/powerpoint/2010/main" val="236779041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20000"/>
          </a:bodyPr>
          <a:lstStyle/>
          <a:p>
            <a:r>
              <a:rPr lang="en-US" dirty="0"/>
              <a:t>Summarize the overall training with the team.  Discuss Basic Nursing skills, training programs, competency and expectations.  </a:t>
            </a:r>
          </a:p>
          <a:p>
            <a:endParaRPr lang="en-US" dirty="0"/>
          </a:p>
          <a:p>
            <a:pPr lvl="0"/>
            <a:r>
              <a:rPr lang="en-US" dirty="0"/>
              <a:t>Resident Rights,</a:t>
            </a:r>
          </a:p>
          <a:p>
            <a:pPr lvl="0"/>
            <a:r>
              <a:rPr lang="en-US" dirty="0"/>
              <a:t>Person-centered care,</a:t>
            </a:r>
          </a:p>
          <a:p>
            <a:pPr lvl="0"/>
            <a:r>
              <a:rPr lang="en-US" dirty="0"/>
              <a:t>Communication,</a:t>
            </a:r>
          </a:p>
          <a:p>
            <a:pPr lvl="0"/>
            <a:r>
              <a:rPr lang="en-US" dirty="0"/>
              <a:t>Basic nursing skills,</a:t>
            </a:r>
          </a:p>
          <a:p>
            <a:pPr lvl="0"/>
            <a:r>
              <a:rPr lang="en-US" dirty="0"/>
              <a:t>Basic restorative services,</a:t>
            </a:r>
          </a:p>
          <a:p>
            <a:pPr lvl="0"/>
            <a:r>
              <a:rPr lang="en-US" dirty="0"/>
              <a:t>Skin and wound care,</a:t>
            </a:r>
          </a:p>
          <a:p>
            <a:pPr lvl="0"/>
            <a:r>
              <a:rPr lang="en-US" dirty="0"/>
              <a:t>Medication management,</a:t>
            </a:r>
          </a:p>
          <a:p>
            <a:pPr lvl="0"/>
            <a:r>
              <a:rPr lang="en-US" dirty="0"/>
              <a:t>Pain management,</a:t>
            </a:r>
          </a:p>
          <a:p>
            <a:pPr lvl="0"/>
            <a:r>
              <a:rPr lang="en-US" dirty="0"/>
              <a:t>Infection control,</a:t>
            </a:r>
          </a:p>
          <a:p>
            <a:pPr lvl="0"/>
            <a:r>
              <a:rPr lang="en-US" dirty="0"/>
              <a:t>Identification of changes in condition, and</a:t>
            </a:r>
          </a:p>
          <a:p>
            <a:pPr lvl="0"/>
            <a:r>
              <a:rPr lang="en-US" dirty="0"/>
              <a:t>Cultural competency</a:t>
            </a:r>
          </a:p>
          <a:p>
            <a:pPr lvl="0"/>
            <a:endParaRPr lang="en-US" dirty="0"/>
          </a:p>
          <a:p>
            <a:pPr lvl="1">
              <a:buFont typeface="Arial" panose="020B0604020202020204" pitchFamily="34" charset="0"/>
              <a:buChar char="•"/>
            </a:pPr>
            <a:r>
              <a:rPr lang="en-US" sz="2400" dirty="0"/>
              <a:t>Taking and recording vital signs</a:t>
            </a:r>
          </a:p>
          <a:p>
            <a:pPr lvl="1">
              <a:buFont typeface="Arial" panose="020B0604020202020204" pitchFamily="34" charset="0"/>
              <a:buChar char="•"/>
            </a:pPr>
            <a:r>
              <a:rPr lang="en-US" sz="2400" dirty="0"/>
              <a:t>Measuring and recording height and weight</a:t>
            </a:r>
          </a:p>
          <a:p>
            <a:pPr lvl="1">
              <a:buFont typeface="Arial" panose="020B0604020202020204" pitchFamily="34" charset="0"/>
              <a:buChar char="•"/>
            </a:pPr>
            <a:r>
              <a:rPr lang="en-US" sz="2400" dirty="0"/>
              <a:t>Caring for the residents' environment;</a:t>
            </a:r>
          </a:p>
          <a:p>
            <a:pPr lvl="1">
              <a:buFont typeface="Arial" panose="020B0604020202020204" pitchFamily="34" charset="0"/>
              <a:buChar char="•"/>
            </a:pPr>
            <a:r>
              <a:rPr lang="en-US" sz="2400" dirty="0"/>
              <a:t>Recognizing abnormal changes in body functioning and the importance of reporting such changes to a supervisor</a:t>
            </a:r>
          </a:p>
          <a:p>
            <a:pPr lvl="1">
              <a:buFont typeface="Arial" panose="020B0604020202020204" pitchFamily="34" charset="0"/>
              <a:buChar char="•"/>
            </a:pPr>
            <a:r>
              <a:rPr lang="en-US" sz="2400" dirty="0"/>
              <a:t>Caring for the resident when death is imminent</a:t>
            </a:r>
          </a:p>
          <a:p>
            <a:pPr lvl="0"/>
            <a:endParaRPr lang="en-US" dirty="0"/>
          </a:p>
          <a:p>
            <a:endParaRPr lang="en-US" dirty="0"/>
          </a:p>
        </p:txBody>
      </p:sp>
      <p:sp>
        <p:nvSpPr>
          <p:cNvPr id="4" name="Slide Number Placeholder 3"/>
          <p:cNvSpPr>
            <a:spLocks noGrp="1"/>
          </p:cNvSpPr>
          <p:nvPr>
            <p:ph type="sldNum" sz="quarter" idx="5"/>
          </p:nvPr>
        </p:nvSpPr>
        <p:spPr/>
        <p:txBody>
          <a:bodyPr/>
          <a:lstStyle/>
          <a:p>
            <a:fld id="{62583AE9-5228-4641-AE46-DAC04049BDD6}" type="slidenum">
              <a:rPr lang="en-US" smtClean="0"/>
              <a:pPr/>
              <a:t>16</a:t>
            </a:fld>
            <a:endParaRPr lang="en-US" dirty="0"/>
          </a:p>
        </p:txBody>
      </p:sp>
    </p:spTree>
    <p:extLst>
      <p:ext uri="{BB962C8B-B14F-4D97-AF65-F5344CB8AC3E}">
        <p14:creationId xmlns:p14="http://schemas.microsoft.com/office/powerpoint/2010/main" val="31479035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2583AE9-5228-4641-AE46-DAC04049BDD6}" type="slidenum">
              <a:rPr lang="en-US" smtClean="0"/>
              <a:pPr/>
              <a:t>19</a:t>
            </a:fld>
            <a:endParaRPr lang="en-US" dirty="0"/>
          </a:p>
        </p:txBody>
      </p:sp>
    </p:spTree>
    <p:extLst>
      <p:ext uri="{BB962C8B-B14F-4D97-AF65-F5344CB8AC3E}">
        <p14:creationId xmlns:p14="http://schemas.microsoft.com/office/powerpoint/2010/main" val="32390931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r>
              <a:rPr lang="en-US" dirty="0"/>
              <a:t>Today’s in-service has 3 objectives:</a:t>
            </a:r>
          </a:p>
          <a:p>
            <a:pPr marL="228600" indent="-228600">
              <a:buFont typeface="+mj-lt"/>
              <a:buAutoNum type="arabicParenR"/>
            </a:pPr>
            <a:r>
              <a:rPr lang="en-US" dirty="0"/>
              <a:t>Obtain a basic understanding of the Requirement of Participation for Basic Nursing Skills competency.  </a:t>
            </a:r>
          </a:p>
          <a:p>
            <a:r>
              <a:rPr lang="en-US" dirty="0"/>
              <a:t>	</a:t>
            </a:r>
          </a:p>
          <a:p>
            <a:r>
              <a:rPr lang="en-US" dirty="0"/>
              <a:t>This requirement is found at F726.  You hear about “F tags” when surveyors find deficiencies.  “F tags” or “Federal tags” are numbers assigned to the regulations a skilled nursing facility like this one must follow in order to participate in the Medicare and Medicaid programs.  The facility has signed a contract with The Centers for Medicare and Medicaid Services (CMS) agreeing to follow the regulations and to allow surveyors to inspect the facility for compliance.  When the facility is in substantial compliance, CMS contractors pay for the care the residents receive.</a:t>
            </a:r>
          </a:p>
          <a:p>
            <a:endParaRPr lang="en-US" dirty="0"/>
          </a:p>
          <a:p>
            <a:pPr marL="228600" indent="-228600">
              <a:buAutoNum type="arabicParenR" startAt="2"/>
            </a:pPr>
            <a:r>
              <a:rPr lang="en-US" dirty="0"/>
              <a:t>Review the policies and procedures for Basic Nursing Skills.</a:t>
            </a:r>
          </a:p>
          <a:p>
            <a:endParaRPr lang="en-US" dirty="0"/>
          </a:p>
          <a:p>
            <a:r>
              <a:rPr lang="en-US" dirty="0"/>
              <a:t>Facility staff should be aware of each resident’s current health status and functional status.  CNAs and licensed nurses have a wide variety of knowledge, skills, abilities, and behaviors to ensure residents maintain their highest levels of health and function. This facility has policies and procedures to ensure best practices even with the “basics”.</a:t>
            </a:r>
          </a:p>
          <a:p>
            <a:endParaRPr lang="en-US" dirty="0"/>
          </a:p>
          <a:p>
            <a:pPr marL="228600" indent="-228600">
              <a:buAutoNum type="arabicParenR" startAt="3"/>
            </a:pPr>
            <a:r>
              <a:rPr lang="en-US" dirty="0"/>
              <a:t>Verbalize understanding of the documentation requirements for Change of  Condition.</a:t>
            </a:r>
          </a:p>
          <a:p>
            <a:endParaRPr lang="en-US" dirty="0"/>
          </a:p>
          <a:p>
            <a:r>
              <a:rPr lang="en-US" dirty="0"/>
              <a:t>Have you heard the phrase, </a:t>
            </a:r>
            <a:r>
              <a:rPr lang="en-US" b="1" u="sng" dirty="0"/>
              <a:t>“If it isn’t documented, it didn’t happen</a:t>
            </a:r>
            <a:r>
              <a:rPr lang="en-US" dirty="0"/>
              <a:t>”?  	Paper or electronic health record documentation is a vital part of the licensed nurse and CNA job roles.  The documentation needs to be accurate and timely.  Don’t take this for granted.  Hours, days, weeks, months, even years later, the facility may need to re-examine an event.  Paper or electronic health records are usually far better than someone’s best memory.</a:t>
            </a:r>
          </a:p>
          <a:p>
            <a:endParaRPr lang="en-US" dirty="0"/>
          </a:p>
          <a:p>
            <a:endParaRPr lang="en-US" dirty="0"/>
          </a:p>
        </p:txBody>
      </p:sp>
      <p:sp>
        <p:nvSpPr>
          <p:cNvPr id="4" name="Slide Number Placeholder 3"/>
          <p:cNvSpPr>
            <a:spLocks noGrp="1"/>
          </p:cNvSpPr>
          <p:nvPr>
            <p:ph type="sldNum" sz="quarter" idx="5"/>
          </p:nvPr>
        </p:nvSpPr>
        <p:spPr/>
        <p:txBody>
          <a:bodyPr/>
          <a:lstStyle/>
          <a:p>
            <a:fld id="{62583AE9-5228-4641-AE46-DAC04049BDD6}" type="slidenum">
              <a:rPr lang="en-US" smtClean="0"/>
              <a:pPr/>
              <a:t>2</a:t>
            </a:fld>
            <a:endParaRPr lang="en-US" dirty="0"/>
          </a:p>
        </p:txBody>
      </p:sp>
    </p:spTree>
    <p:extLst>
      <p:ext uri="{BB962C8B-B14F-4D97-AF65-F5344CB8AC3E}">
        <p14:creationId xmlns:p14="http://schemas.microsoft.com/office/powerpoint/2010/main" val="2439253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 is just a sample of the things nurses and CNAs do everyday that fall into the category of Basic Nursing Skills:</a:t>
            </a:r>
          </a:p>
          <a:p>
            <a:endParaRPr lang="en-US" dirty="0"/>
          </a:p>
          <a:p>
            <a:r>
              <a:rPr lang="en-US" dirty="0"/>
              <a:t>Vital signs, weights, ADL assistance with bed mobility, eating, transfers, using the toilet, incontinence care, and skin care.  Other Basic Nursing Skills include identifying changes in condition, serving meals, bathing, grooming, mouth care, dressing/undressing.</a:t>
            </a:r>
          </a:p>
          <a:p>
            <a:endParaRPr lang="en-US" dirty="0"/>
          </a:p>
          <a:p>
            <a:r>
              <a:rPr lang="en-US" b="1" u="sng" dirty="0"/>
              <a:t>These are usually hands on skills. But performing them well also involves an understanding of why we do them and why standardized policies, procedures, and practices are needed to attain and to maintain high-quality care.</a:t>
            </a:r>
          </a:p>
          <a:p>
            <a:endParaRPr lang="en-US" dirty="0"/>
          </a:p>
        </p:txBody>
      </p:sp>
      <p:sp>
        <p:nvSpPr>
          <p:cNvPr id="4" name="Slide Number Placeholder 3"/>
          <p:cNvSpPr>
            <a:spLocks noGrp="1"/>
          </p:cNvSpPr>
          <p:nvPr>
            <p:ph type="sldNum" sz="quarter" idx="5"/>
          </p:nvPr>
        </p:nvSpPr>
        <p:spPr/>
        <p:txBody>
          <a:bodyPr/>
          <a:lstStyle/>
          <a:p>
            <a:fld id="{62583AE9-5228-4641-AE46-DAC04049BDD6}" type="slidenum">
              <a:rPr lang="en-US" smtClean="0"/>
              <a:pPr/>
              <a:t>3</a:t>
            </a:fld>
            <a:endParaRPr lang="en-US" dirty="0"/>
          </a:p>
        </p:txBody>
      </p:sp>
    </p:spTree>
    <p:extLst>
      <p:ext uri="{BB962C8B-B14F-4D97-AF65-F5344CB8AC3E}">
        <p14:creationId xmlns:p14="http://schemas.microsoft.com/office/powerpoint/2010/main" val="101390884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regulations define “competency” as a measurable pattern of </a:t>
            </a:r>
            <a:r>
              <a:rPr lang="en-US" b="1" u="sng" dirty="0"/>
              <a:t>knowledge, skills, abilities, behaviors</a:t>
            </a:r>
            <a:r>
              <a:rPr lang="en-US" b="1" dirty="0"/>
              <a:t>, </a:t>
            </a:r>
            <a:r>
              <a:rPr lang="en-US" dirty="0"/>
              <a:t>and other characteristics in performing that an individual needs to perform work roles or occupational functions successfully.</a:t>
            </a:r>
          </a:p>
          <a:p>
            <a:endParaRPr lang="en-US" dirty="0"/>
          </a:p>
          <a:p>
            <a:r>
              <a:rPr lang="en-US" b="1" u="sng" dirty="0"/>
              <a:t>Knowledge, Skills, Abilities, and Behaviors.  </a:t>
            </a:r>
            <a:r>
              <a:rPr lang="en-US" dirty="0"/>
              <a:t>Remember those 4 characteristics.</a:t>
            </a:r>
          </a:p>
          <a:p>
            <a:endParaRPr lang="en-US" dirty="0"/>
          </a:p>
        </p:txBody>
      </p:sp>
      <p:sp>
        <p:nvSpPr>
          <p:cNvPr id="4" name="Slide Number Placeholder 3"/>
          <p:cNvSpPr>
            <a:spLocks noGrp="1"/>
          </p:cNvSpPr>
          <p:nvPr>
            <p:ph type="sldNum" sz="quarter" idx="5"/>
          </p:nvPr>
        </p:nvSpPr>
        <p:spPr/>
        <p:txBody>
          <a:bodyPr/>
          <a:lstStyle/>
          <a:p>
            <a:fld id="{62583AE9-5228-4641-AE46-DAC04049BDD6}" type="slidenum">
              <a:rPr lang="en-US" smtClean="0"/>
              <a:pPr/>
              <a:t>4</a:t>
            </a:fld>
            <a:endParaRPr lang="en-US" dirty="0"/>
          </a:p>
        </p:txBody>
      </p:sp>
    </p:spTree>
    <p:extLst>
      <p:ext uri="{BB962C8B-B14F-4D97-AF65-F5344CB8AC3E}">
        <p14:creationId xmlns:p14="http://schemas.microsoft.com/office/powerpoint/2010/main" val="159407945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 key component of overall clinical competency is a nurse’s (RN, LPN) or a CNA’s ability to perform Basic Nursing Skills.  These are the fundamental building blocks of knowledge, skills, abilities, and behaviors that not only manage the day to day conditions of the residents but also allow us to handle acute changes in condition.  </a:t>
            </a:r>
          </a:p>
          <a:p>
            <a:endParaRPr lang="en-US" dirty="0"/>
          </a:p>
          <a:p>
            <a:r>
              <a:rPr lang="en-US" dirty="0"/>
              <a:t>When CNAs and licensed nurses handle Basic Nursing Skills well, residents, resident representatives/families, co-workers, supervisors, and other healthcare providers can trust us, can work with us, and can produce a working environment to be proud of. </a:t>
            </a:r>
          </a:p>
          <a:p>
            <a:endParaRPr lang="en-US" dirty="0"/>
          </a:p>
          <a:p>
            <a:r>
              <a:rPr lang="en-US" dirty="0"/>
              <a:t>The facility can measure improvement, and The Centers for Medicare and Medicaid Services (CMS) can also measure improvement.  Quality Measure reports will show fewer pressure ulcers, fewer fall related injuries, fewer UTIs, fewer trips to the hospital.  </a:t>
            </a:r>
          </a:p>
          <a:p>
            <a:endParaRPr lang="en-US" dirty="0"/>
          </a:p>
          <a:p>
            <a:r>
              <a:rPr lang="en-US" dirty="0"/>
              <a:t>Other measures to consider:</a:t>
            </a:r>
          </a:p>
          <a:p>
            <a:pPr marL="171450" indent="-171450">
              <a:buFont typeface="Wingdings" panose="05000000000000000000" pitchFamily="2" charset="2"/>
              <a:buChar char="Ø"/>
            </a:pPr>
            <a:r>
              <a:rPr lang="en-US" dirty="0"/>
              <a:t>Hospitals and families will want to place residents in our facility.  </a:t>
            </a:r>
          </a:p>
          <a:p>
            <a:pPr marL="171450" indent="-171450">
              <a:buFont typeface="Wingdings" panose="05000000000000000000" pitchFamily="2" charset="2"/>
              <a:buChar char="Ø"/>
            </a:pPr>
            <a:r>
              <a:rPr lang="en-US" dirty="0"/>
              <a:t>Staff will want to work in a facility that has high standards of care.</a:t>
            </a:r>
          </a:p>
          <a:p>
            <a:endParaRPr lang="en-US" dirty="0"/>
          </a:p>
        </p:txBody>
      </p:sp>
      <p:sp>
        <p:nvSpPr>
          <p:cNvPr id="4" name="Slide Number Placeholder 3"/>
          <p:cNvSpPr>
            <a:spLocks noGrp="1"/>
          </p:cNvSpPr>
          <p:nvPr>
            <p:ph type="sldNum" sz="quarter" idx="5"/>
          </p:nvPr>
        </p:nvSpPr>
        <p:spPr/>
        <p:txBody>
          <a:bodyPr/>
          <a:lstStyle/>
          <a:p>
            <a:fld id="{62583AE9-5228-4641-AE46-DAC04049BDD6}" type="slidenum">
              <a:rPr lang="en-US" smtClean="0"/>
              <a:pPr/>
              <a:t>5</a:t>
            </a:fld>
            <a:endParaRPr lang="en-US" dirty="0"/>
          </a:p>
        </p:txBody>
      </p:sp>
    </p:spTree>
    <p:extLst>
      <p:ext uri="{BB962C8B-B14F-4D97-AF65-F5344CB8AC3E}">
        <p14:creationId xmlns:p14="http://schemas.microsoft.com/office/powerpoint/2010/main" val="26899655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This facility is presenting this in-service and will be presenting other future in-services and conducting competency checks because all nursing staff members and agency personnel need to know what Basic Nursing Skills competency looks like.</a:t>
            </a:r>
          </a:p>
          <a:p>
            <a:endParaRPr lang="en-US" dirty="0"/>
          </a:p>
        </p:txBody>
      </p:sp>
      <p:sp>
        <p:nvSpPr>
          <p:cNvPr id="4" name="Slide Number Placeholder 3"/>
          <p:cNvSpPr>
            <a:spLocks noGrp="1"/>
          </p:cNvSpPr>
          <p:nvPr>
            <p:ph type="sldNum" sz="quarter" idx="5"/>
          </p:nvPr>
        </p:nvSpPr>
        <p:spPr/>
        <p:txBody>
          <a:bodyPr/>
          <a:lstStyle/>
          <a:p>
            <a:fld id="{62583AE9-5228-4641-AE46-DAC04049BDD6}" type="slidenum">
              <a:rPr lang="en-US" smtClean="0"/>
              <a:pPr/>
              <a:t>6</a:t>
            </a:fld>
            <a:endParaRPr lang="en-US" dirty="0"/>
          </a:p>
        </p:txBody>
      </p:sp>
    </p:spTree>
    <p:extLst>
      <p:ext uri="{BB962C8B-B14F-4D97-AF65-F5344CB8AC3E}">
        <p14:creationId xmlns:p14="http://schemas.microsoft.com/office/powerpoint/2010/main" val="157357804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Basic Nursing Skills Competency  will be based on best practices outlined  at F726 and throughout the rest of the federal regulations.  Specific requirements will be matched to your job roles.</a:t>
            </a:r>
          </a:p>
          <a:p>
            <a:endParaRPr lang="en-US" dirty="0"/>
          </a:p>
          <a:p>
            <a:r>
              <a:rPr lang="en-US" dirty="0"/>
              <a:t>Nursing Department directors, managers, and supervisors have reviewed facility job descriptions and policies and procedures associated with Basic Nursing Skills.  If additional changes are needed in the job descriptions or policies and procedures, you may be asked to participate on a Performance Improvement Project Team.  Those of you who are providing direct care and services every day often know what works and what doesn’t work and why that is the case; so your input is welcomed.</a:t>
            </a:r>
          </a:p>
          <a:p>
            <a:endParaRPr lang="en-US" dirty="0"/>
          </a:p>
        </p:txBody>
      </p:sp>
      <p:sp>
        <p:nvSpPr>
          <p:cNvPr id="4" name="Slide Number Placeholder 3"/>
          <p:cNvSpPr>
            <a:spLocks noGrp="1"/>
          </p:cNvSpPr>
          <p:nvPr>
            <p:ph type="sldNum" sz="quarter" idx="5"/>
          </p:nvPr>
        </p:nvSpPr>
        <p:spPr/>
        <p:txBody>
          <a:bodyPr/>
          <a:lstStyle/>
          <a:p>
            <a:fld id="{62583AE9-5228-4641-AE46-DAC04049BDD6}" type="slidenum">
              <a:rPr lang="en-US" smtClean="0"/>
              <a:pPr/>
              <a:t>7</a:t>
            </a:fld>
            <a:endParaRPr lang="en-US" dirty="0"/>
          </a:p>
        </p:txBody>
      </p:sp>
    </p:spTree>
    <p:extLst>
      <p:ext uri="{BB962C8B-B14F-4D97-AF65-F5344CB8AC3E}">
        <p14:creationId xmlns:p14="http://schemas.microsoft.com/office/powerpoint/2010/main" val="9534226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Let’s get back to the “F tag” – F726.  The regulation states the facility must have sufficient nursing staff with the appropriate competencies and skill sets to provide nursing and related services to assure resident safety.</a:t>
            </a:r>
          </a:p>
          <a:p>
            <a:endParaRPr lang="en-US" dirty="0"/>
          </a:p>
          <a:p>
            <a:r>
              <a:rPr lang="en-US" b="1" u="sng" dirty="0"/>
              <a:t>Safety is the number one priority.  </a:t>
            </a:r>
            <a:r>
              <a:rPr lang="en-US" dirty="0"/>
              <a:t>Safety is not determined by numbers alone.  The mix of RNs, LPNs, and CNAs and the competency of each individual staff member are more accurate predictors of safety.</a:t>
            </a:r>
            <a:endParaRPr lang="en-US" b="1" u="sng" dirty="0"/>
          </a:p>
          <a:p>
            <a:endParaRPr lang="en-US" b="1" u="sng" dirty="0"/>
          </a:p>
          <a:p>
            <a:r>
              <a:rPr lang="en-US" dirty="0"/>
              <a:t>Each resident should also be able to achieve or to maintain their highest possible level of physical, mental, and psychosocial health as determined by the assessments, the evaluations, and the person-centered care plans developed by the Interdisciplinary Team. </a:t>
            </a:r>
          </a:p>
          <a:p>
            <a:endParaRPr lang="en-US" dirty="0"/>
          </a:p>
          <a:p>
            <a:r>
              <a:rPr lang="en-US" dirty="0"/>
              <a:t>Also taken into account is the overall number of residents, how much care and services they require, and the various diagnoses of those residents.  The facility has access to all this data, and department leaders look at summaries and trends at least once each year as the Facility-Wide Resource Assessment is updated.</a:t>
            </a:r>
          </a:p>
          <a:p>
            <a:endParaRPr lang="en-US" dirty="0"/>
          </a:p>
          <a:p>
            <a:r>
              <a:rPr lang="en-US" dirty="0"/>
              <a:t>Let’s take a quick look at a sample assessment and the associated clinical competencies.</a:t>
            </a:r>
          </a:p>
          <a:p>
            <a:endParaRPr lang="en-US" dirty="0"/>
          </a:p>
        </p:txBody>
      </p:sp>
      <p:sp>
        <p:nvSpPr>
          <p:cNvPr id="4" name="Slide Number Placeholder 3"/>
          <p:cNvSpPr>
            <a:spLocks noGrp="1"/>
          </p:cNvSpPr>
          <p:nvPr>
            <p:ph type="sldNum" sz="quarter" idx="5"/>
          </p:nvPr>
        </p:nvSpPr>
        <p:spPr/>
        <p:txBody>
          <a:bodyPr/>
          <a:lstStyle/>
          <a:p>
            <a:fld id="{62583AE9-5228-4641-AE46-DAC04049BDD6}" type="slidenum">
              <a:rPr lang="en-US" smtClean="0"/>
              <a:pPr/>
              <a:t>8</a:t>
            </a:fld>
            <a:endParaRPr lang="en-US" dirty="0"/>
          </a:p>
        </p:txBody>
      </p:sp>
    </p:spTree>
    <p:extLst>
      <p:ext uri="{BB962C8B-B14F-4D97-AF65-F5344CB8AC3E}">
        <p14:creationId xmlns:p14="http://schemas.microsoft.com/office/powerpoint/2010/main" val="232112259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Facility-Wide Resource Assessment is “F Tag” F838.  The Administrator and Department Heads gather lots of data from the MDS assessments, the staffing sheets, the census, the pharmacy, </a:t>
            </a:r>
            <a:r>
              <a:rPr lang="en-US" i="1" dirty="0"/>
              <a:t>etc</a:t>
            </a:r>
            <a:r>
              <a:rPr lang="en-US" dirty="0"/>
              <a:t>.  By analyzing all that data, they determine what resources the facility has and what resources the facility needs to continue to care for the numbers and types of residents it currently has and/or for different numbers and types of residents in the future.</a:t>
            </a:r>
          </a:p>
          <a:p>
            <a:endParaRPr lang="en-US" dirty="0"/>
          </a:p>
          <a:p>
            <a:r>
              <a:rPr lang="en-US" b="1" u="sng" dirty="0"/>
              <a:t>The Facility-Wide Resource Assessment helps facility leaders plan not only for sufficient nursing staff but also for competent nursing staff.</a:t>
            </a:r>
          </a:p>
          <a:p>
            <a:endParaRPr lang="en-US" dirty="0"/>
          </a:p>
        </p:txBody>
      </p:sp>
      <p:sp>
        <p:nvSpPr>
          <p:cNvPr id="4" name="Slide Number Placeholder 3"/>
          <p:cNvSpPr>
            <a:spLocks noGrp="1"/>
          </p:cNvSpPr>
          <p:nvPr>
            <p:ph type="sldNum" sz="quarter" idx="5"/>
          </p:nvPr>
        </p:nvSpPr>
        <p:spPr/>
        <p:txBody>
          <a:bodyPr/>
          <a:lstStyle/>
          <a:p>
            <a:fld id="{62583AE9-5228-4641-AE46-DAC04049BDD6}" type="slidenum">
              <a:rPr lang="en-US" smtClean="0"/>
              <a:pPr/>
              <a:t>9</a:t>
            </a:fld>
            <a:endParaRPr lang="en-US" dirty="0"/>
          </a:p>
        </p:txBody>
      </p:sp>
    </p:spTree>
    <p:extLst>
      <p:ext uri="{BB962C8B-B14F-4D97-AF65-F5344CB8AC3E}">
        <p14:creationId xmlns:p14="http://schemas.microsoft.com/office/powerpoint/2010/main" val="356031727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tif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tif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tif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tif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tif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tif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tif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tif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tif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pic>
        <p:nvPicPr>
          <p:cNvPr id="6" name="Picture 5">
            <a:extLst>
              <a:ext uri="{FF2B5EF4-FFF2-40B4-BE49-F238E27FC236}">
                <a16:creationId xmlns:a16="http://schemas.microsoft.com/office/drawing/2014/main" id="{0E9803A5-EFA6-40DB-8FA8-E6D66769911B}"/>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457200" y="6069725"/>
            <a:ext cx="1981200" cy="708188"/>
          </a:xfrm>
          <a:prstGeom prst="rect">
            <a:avLst/>
          </a:prstGeom>
        </p:spPr>
      </p:pic>
    </p:spTree>
    <p:extLst>
      <p:ext uri="{BB962C8B-B14F-4D97-AF65-F5344CB8AC3E}">
        <p14:creationId xmlns:p14="http://schemas.microsoft.com/office/powerpoint/2010/main" val="31157447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A85B469-5187-4EC5-A46A-5246E39C36E9}" type="datetime1">
              <a:rPr lang="en-US" smtClean="0">
                <a:solidFill>
                  <a:prstClr val="black"/>
                </a:solidFill>
              </a:rPr>
              <a:t>5/13/2019</a:t>
            </a:fld>
            <a:endParaRPr lang="en-US" dirty="0">
              <a:solidFill>
                <a:prstClr val="black"/>
              </a:solidFill>
            </a:endParaRPr>
          </a:p>
        </p:txBody>
      </p:sp>
      <p:sp>
        <p:nvSpPr>
          <p:cNvPr id="5" name="Slide Number Placeholder 4"/>
          <p:cNvSpPr>
            <a:spLocks noGrp="1"/>
          </p:cNvSpPr>
          <p:nvPr>
            <p:ph type="sldNum" sz="quarter" idx="12"/>
          </p:nvPr>
        </p:nvSpPr>
        <p:spPr>
          <a:xfrm>
            <a:off x="6553200" y="6356350"/>
            <a:ext cx="2133600" cy="365125"/>
          </a:xfrm>
        </p:spPr>
        <p:txBody>
          <a:bodyPr/>
          <a:lstStyle/>
          <a:p>
            <a:fld id="{8ED21966-C764-4C40-97C3-3CEDFB59A7F5}" type="slidenum">
              <a:rPr lang="en-US" smtClean="0">
                <a:solidFill>
                  <a:prstClr val="black"/>
                </a:solidFill>
              </a:rPr>
              <a:pPr/>
              <a:t>‹#›</a:t>
            </a:fld>
            <a:endParaRPr lang="en-US" dirty="0">
              <a:solidFill>
                <a:prstClr val="black"/>
              </a:solidFill>
            </a:endParaRPr>
          </a:p>
        </p:txBody>
      </p:sp>
      <p:pic>
        <p:nvPicPr>
          <p:cNvPr id="6" name="Picture 5">
            <a:extLst>
              <a:ext uri="{FF2B5EF4-FFF2-40B4-BE49-F238E27FC236}">
                <a16:creationId xmlns:a16="http://schemas.microsoft.com/office/drawing/2014/main" id="{85BCF9A2-57A2-4F96-9C6C-1ADAD7F00EFE}"/>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457200" y="6069725"/>
            <a:ext cx="1981200" cy="708188"/>
          </a:xfrm>
          <a:prstGeom prst="rect">
            <a:avLst/>
          </a:prstGeom>
        </p:spPr>
      </p:pic>
    </p:spTree>
    <p:extLst>
      <p:ext uri="{BB962C8B-B14F-4D97-AF65-F5344CB8AC3E}">
        <p14:creationId xmlns:p14="http://schemas.microsoft.com/office/powerpoint/2010/main" val="36152232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9EDD955-D679-42C0-8C7E-F3F25ECF904E}" type="datetime1">
              <a:rPr lang="en-US" smtClean="0">
                <a:solidFill>
                  <a:prstClr val="black"/>
                </a:solidFill>
              </a:rPr>
              <a:t>5/13/2019</a:t>
            </a:fld>
            <a:endParaRPr lang="en-US" dirty="0">
              <a:solidFill>
                <a:prstClr val="black"/>
              </a:solidFill>
            </a:endParaRPr>
          </a:p>
        </p:txBody>
      </p:sp>
      <p:pic>
        <p:nvPicPr>
          <p:cNvPr id="7" name="Picture 6"/>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457200" y="6069725"/>
            <a:ext cx="1981200" cy="708188"/>
          </a:xfrm>
          <a:prstGeom prst="rect">
            <a:avLst/>
          </a:prstGeom>
        </p:spPr>
      </p:pic>
    </p:spTree>
    <p:extLst>
      <p:ext uri="{BB962C8B-B14F-4D97-AF65-F5344CB8AC3E}">
        <p14:creationId xmlns:p14="http://schemas.microsoft.com/office/powerpoint/2010/main" val="37922042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EE55542-2A52-46FD-A5AC-DD17EE18F3A6}" type="datetime1">
              <a:rPr lang="en-US" smtClean="0">
                <a:solidFill>
                  <a:prstClr val="black"/>
                </a:solidFill>
              </a:rPr>
              <a:t>5/13/2019</a:t>
            </a:fld>
            <a:endParaRPr lang="en-US" dirty="0">
              <a:solidFill>
                <a:prstClr val="black"/>
              </a:solidFill>
            </a:endParaRPr>
          </a:p>
        </p:txBody>
      </p:sp>
      <p:sp>
        <p:nvSpPr>
          <p:cNvPr id="6" name="Slide Number Placeholder 5"/>
          <p:cNvSpPr>
            <a:spLocks noGrp="1"/>
          </p:cNvSpPr>
          <p:nvPr>
            <p:ph type="sldNum" sz="quarter" idx="12"/>
          </p:nvPr>
        </p:nvSpPr>
        <p:spPr/>
        <p:txBody>
          <a:bodyPr/>
          <a:lstStyle/>
          <a:p>
            <a:fld id="{8ED21966-C764-4C40-97C3-3CEDFB59A7F5}" type="slidenum">
              <a:rPr lang="en-US" smtClean="0">
                <a:solidFill>
                  <a:prstClr val="black"/>
                </a:solidFill>
              </a:rPr>
              <a:pPr/>
              <a:t>‹#›</a:t>
            </a:fld>
            <a:endParaRPr lang="en-US" dirty="0">
              <a:solidFill>
                <a:prstClr val="black"/>
              </a:solidFill>
            </a:endParaRPr>
          </a:p>
        </p:txBody>
      </p:sp>
      <p:pic>
        <p:nvPicPr>
          <p:cNvPr id="7" name="Picture 6">
            <a:extLst>
              <a:ext uri="{FF2B5EF4-FFF2-40B4-BE49-F238E27FC236}">
                <a16:creationId xmlns:a16="http://schemas.microsoft.com/office/drawing/2014/main" id="{936C90E5-F9D5-43CD-A0C4-5626FCC60FD5}"/>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457200" y="6069725"/>
            <a:ext cx="1981200" cy="708188"/>
          </a:xfrm>
          <a:prstGeom prst="rect">
            <a:avLst/>
          </a:prstGeom>
        </p:spPr>
      </p:pic>
    </p:spTree>
    <p:extLst>
      <p:ext uri="{BB962C8B-B14F-4D97-AF65-F5344CB8AC3E}">
        <p14:creationId xmlns:p14="http://schemas.microsoft.com/office/powerpoint/2010/main" val="16691402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A13C75C-1DD4-4EFB-96F4-CD016AE835F6}" type="datetime1">
              <a:rPr lang="en-US" smtClean="0">
                <a:solidFill>
                  <a:prstClr val="black"/>
                </a:solidFill>
              </a:rPr>
              <a:t>5/13/2019</a:t>
            </a:fld>
            <a:endParaRPr lang="en-US" dirty="0">
              <a:solidFill>
                <a:prstClr val="black"/>
              </a:solidFill>
            </a:endParaRPr>
          </a:p>
        </p:txBody>
      </p:sp>
      <p:sp>
        <p:nvSpPr>
          <p:cNvPr id="7" name="Slide Number Placeholder 6"/>
          <p:cNvSpPr>
            <a:spLocks noGrp="1"/>
          </p:cNvSpPr>
          <p:nvPr>
            <p:ph type="sldNum" sz="quarter" idx="12"/>
          </p:nvPr>
        </p:nvSpPr>
        <p:spPr/>
        <p:txBody>
          <a:bodyPr/>
          <a:lstStyle/>
          <a:p>
            <a:fld id="{8ED21966-C764-4C40-97C3-3CEDFB59A7F5}" type="slidenum">
              <a:rPr lang="en-US" smtClean="0">
                <a:solidFill>
                  <a:prstClr val="black"/>
                </a:solidFill>
              </a:rPr>
              <a:pPr/>
              <a:t>‹#›</a:t>
            </a:fld>
            <a:endParaRPr lang="en-US" dirty="0">
              <a:solidFill>
                <a:prstClr val="black"/>
              </a:solidFill>
            </a:endParaRPr>
          </a:p>
        </p:txBody>
      </p:sp>
      <p:pic>
        <p:nvPicPr>
          <p:cNvPr id="8" name="Picture 7">
            <a:extLst>
              <a:ext uri="{FF2B5EF4-FFF2-40B4-BE49-F238E27FC236}">
                <a16:creationId xmlns:a16="http://schemas.microsoft.com/office/drawing/2014/main" id="{BF4F55C6-B0BC-4894-9D4B-6156D6A400F4}"/>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457200" y="6069725"/>
            <a:ext cx="1981200" cy="708188"/>
          </a:xfrm>
          <a:prstGeom prst="rect">
            <a:avLst/>
          </a:prstGeom>
        </p:spPr>
      </p:pic>
    </p:spTree>
    <p:extLst>
      <p:ext uri="{BB962C8B-B14F-4D97-AF65-F5344CB8AC3E}">
        <p14:creationId xmlns:p14="http://schemas.microsoft.com/office/powerpoint/2010/main" val="11918909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981A95B-B40D-432F-BDE3-0F0C037B57E3}" type="datetime1">
              <a:rPr lang="en-US" smtClean="0">
                <a:solidFill>
                  <a:prstClr val="black"/>
                </a:solidFill>
              </a:rPr>
              <a:t>5/13/2019</a:t>
            </a:fld>
            <a:endParaRPr lang="en-US" dirty="0">
              <a:solidFill>
                <a:prstClr val="black"/>
              </a:solidFill>
            </a:endParaRPr>
          </a:p>
        </p:txBody>
      </p:sp>
      <p:sp>
        <p:nvSpPr>
          <p:cNvPr id="9" name="Slide Number Placeholder 8"/>
          <p:cNvSpPr>
            <a:spLocks noGrp="1"/>
          </p:cNvSpPr>
          <p:nvPr>
            <p:ph type="sldNum" sz="quarter" idx="12"/>
          </p:nvPr>
        </p:nvSpPr>
        <p:spPr/>
        <p:txBody>
          <a:bodyPr/>
          <a:lstStyle/>
          <a:p>
            <a:fld id="{8ED21966-C764-4C40-97C3-3CEDFB59A7F5}" type="slidenum">
              <a:rPr lang="en-US" smtClean="0">
                <a:solidFill>
                  <a:prstClr val="black"/>
                </a:solidFill>
              </a:rPr>
              <a:pPr/>
              <a:t>‹#›</a:t>
            </a:fld>
            <a:endParaRPr lang="en-US" dirty="0">
              <a:solidFill>
                <a:prstClr val="black"/>
              </a:solidFill>
            </a:endParaRPr>
          </a:p>
        </p:txBody>
      </p:sp>
    </p:spTree>
    <p:extLst>
      <p:ext uri="{BB962C8B-B14F-4D97-AF65-F5344CB8AC3E}">
        <p14:creationId xmlns:p14="http://schemas.microsoft.com/office/powerpoint/2010/main" val="35882754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B045820-4DB1-4339-8AEB-7BCAF0FDFEA8}" type="datetime1">
              <a:rPr lang="en-US" smtClean="0">
                <a:solidFill>
                  <a:prstClr val="black"/>
                </a:solidFill>
              </a:rPr>
              <a:t>5/13/2019</a:t>
            </a:fld>
            <a:endParaRPr lang="en-US" dirty="0">
              <a:solidFill>
                <a:prstClr val="black"/>
              </a:solidFill>
            </a:endParaRPr>
          </a:p>
        </p:txBody>
      </p:sp>
      <p:sp>
        <p:nvSpPr>
          <p:cNvPr id="5" name="Slide Number Placeholder 4"/>
          <p:cNvSpPr>
            <a:spLocks noGrp="1"/>
          </p:cNvSpPr>
          <p:nvPr>
            <p:ph type="sldNum" sz="quarter" idx="12"/>
          </p:nvPr>
        </p:nvSpPr>
        <p:spPr/>
        <p:txBody>
          <a:bodyPr/>
          <a:lstStyle/>
          <a:p>
            <a:fld id="{8ED21966-C764-4C40-97C3-3CEDFB59A7F5}" type="slidenum">
              <a:rPr lang="en-US" smtClean="0">
                <a:solidFill>
                  <a:prstClr val="black"/>
                </a:solidFill>
              </a:rPr>
              <a:pPr/>
              <a:t>‹#›</a:t>
            </a:fld>
            <a:endParaRPr lang="en-US" dirty="0">
              <a:solidFill>
                <a:prstClr val="black"/>
              </a:solidFill>
            </a:endParaRPr>
          </a:p>
        </p:txBody>
      </p:sp>
      <p:pic>
        <p:nvPicPr>
          <p:cNvPr id="6" name="Picture 5">
            <a:extLst>
              <a:ext uri="{FF2B5EF4-FFF2-40B4-BE49-F238E27FC236}">
                <a16:creationId xmlns:a16="http://schemas.microsoft.com/office/drawing/2014/main" id="{AC2DFD05-C655-4D1F-9BA0-23752AA6F63A}"/>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457200" y="6069725"/>
            <a:ext cx="1981200" cy="708188"/>
          </a:xfrm>
          <a:prstGeom prst="rect">
            <a:avLst/>
          </a:prstGeom>
        </p:spPr>
      </p:pic>
    </p:spTree>
    <p:extLst>
      <p:ext uri="{BB962C8B-B14F-4D97-AF65-F5344CB8AC3E}">
        <p14:creationId xmlns:p14="http://schemas.microsoft.com/office/powerpoint/2010/main" val="36145377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08A1124-85F9-448D-B3E4-AC9E07F4E290}" type="datetime1">
              <a:rPr lang="en-US" smtClean="0">
                <a:solidFill>
                  <a:prstClr val="black"/>
                </a:solidFill>
              </a:rPr>
              <a:t>5/13/2019</a:t>
            </a:fld>
            <a:endParaRPr lang="en-US" dirty="0">
              <a:solidFill>
                <a:prstClr val="black"/>
              </a:solidFill>
            </a:endParaRPr>
          </a:p>
        </p:txBody>
      </p:sp>
      <p:sp>
        <p:nvSpPr>
          <p:cNvPr id="4" name="Slide Number Placeholder 3"/>
          <p:cNvSpPr>
            <a:spLocks noGrp="1"/>
          </p:cNvSpPr>
          <p:nvPr>
            <p:ph type="sldNum" sz="quarter" idx="12"/>
          </p:nvPr>
        </p:nvSpPr>
        <p:spPr/>
        <p:txBody>
          <a:bodyPr/>
          <a:lstStyle/>
          <a:p>
            <a:fld id="{8ED21966-C764-4C40-97C3-3CEDFB59A7F5}" type="slidenum">
              <a:rPr lang="en-US" smtClean="0">
                <a:solidFill>
                  <a:prstClr val="black"/>
                </a:solidFill>
              </a:rPr>
              <a:pPr/>
              <a:t>‹#›</a:t>
            </a:fld>
            <a:endParaRPr lang="en-US" dirty="0">
              <a:solidFill>
                <a:prstClr val="black"/>
              </a:solidFill>
            </a:endParaRPr>
          </a:p>
        </p:txBody>
      </p:sp>
      <p:pic>
        <p:nvPicPr>
          <p:cNvPr id="5" name="Picture 4">
            <a:extLst>
              <a:ext uri="{FF2B5EF4-FFF2-40B4-BE49-F238E27FC236}">
                <a16:creationId xmlns:a16="http://schemas.microsoft.com/office/drawing/2014/main" id="{419BB5C9-FC73-4804-861F-DD93BDDC4C0F}"/>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457200" y="6069725"/>
            <a:ext cx="1981200" cy="708188"/>
          </a:xfrm>
          <a:prstGeom prst="rect">
            <a:avLst/>
          </a:prstGeom>
        </p:spPr>
      </p:pic>
    </p:spTree>
    <p:extLst>
      <p:ext uri="{BB962C8B-B14F-4D97-AF65-F5344CB8AC3E}">
        <p14:creationId xmlns:p14="http://schemas.microsoft.com/office/powerpoint/2010/main" val="19813449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EC9F4AF-83BA-4844-90A6-1A2537F102CC}" type="datetime1">
              <a:rPr lang="en-US" smtClean="0">
                <a:solidFill>
                  <a:prstClr val="black"/>
                </a:solidFill>
              </a:rPr>
              <a:t>5/13/2019</a:t>
            </a:fld>
            <a:endParaRPr lang="en-US" dirty="0">
              <a:solidFill>
                <a:prstClr val="black"/>
              </a:solidFill>
            </a:endParaRPr>
          </a:p>
        </p:txBody>
      </p:sp>
      <p:sp>
        <p:nvSpPr>
          <p:cNvPr id="7" name="Slide Number Placeholder 6"/>
          <p:cNvSpPr>
            <a:spLocks noGrp="1"/>
          </p:cNvSpPr>
          <p:nvPr>
            <p:ph type="sldNum" sz="quarter" idx="12"/>
          </p:nvPr>
        </p:nvSpPr>
        <p:spPr/>
        <p:txBody>
          <a:bodyPr/>
          <a:lstStyle/>
          <a:p>
            <a:fld id="{8ED21966-C764-4C40-97C3-3CEDFB59A7F5}" type="slidenum">
              <a:rPr lang="en-US" smtClean="0">
                <a:solidFill>
                  <a:prstClr val="black"/>
                </a:solidFill>
              </a:rPr>
              <a:pPr/>
              <a:t>‹#›</a:t>
            </a:fld>
            <a:endParaRPr lang="en-US" dirty="0">
              <a:solidFill>
                <a:prstClr val="black"/>
              </a:solidFill>
            </a:endParaRPr>
          </a:p>
        </p:txBody>
      </p:sp>
      <p:pic>
        <p:nvPicPr>
          <p:cNvPr id="8" name="Picture 7">
            <a:extLst>
              <a:ext uri="{FF2B5EF4-FFF2-40B4-BE49-F238E27FC236}">
                <a16:creationId xmlns:a16="http://schemas.microsoft.com/office/drawing/2014/main" id="{09849B57-4B73-4165-9059-71076BC75481}"/>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457200" y="6069725"/>
            <a:ext cx="1981200" cy="708188"/>
          </a:xfrm>
          <a:prstGeom prst="rect">
            <a:avLst/>
          </a:prstGeom>
        </p:spPr>
      </p:pic>
    </p:spTree>
    <p:extLst>
      <p:ext uri="{BB962C8B-B14F-4D97-AF65-F5344CB8AC3E}">
        <p14:creationId xmlns:p14="http://schemas.microsoft.com/office/powerpoint/2010/main" val="21933692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2FF0AA6-727A-4116-83EB-06F1397B9832}" type="datetime1">
              <a:rPr lang="en-US" smtClean="0">
                <a:solidFill>
                  <a:prstClr val="black"/>
                </a:solidFill>
              </a:rPr>
              <a:t>5/13/2019</a:t>
            </a:fld>
            <a:endParaRPr lang="en-US" dirty="0">
              <a:solidFill>
                <a:prstClr val="black"/>
              </a:solidFill>
            </a:endParaRPr>
          </a:p>
        </p:txBody>
      </p:sp>
      <p:sp>
        <p:nvSpPr>
          <p:cNvPr id="7" name="Slide Number Placeholder 6"/>
          <p:cNvSpPr>
            <a:spLocks noGrp="1"/>
          </p:cNvSpPr>
          <p:nvPr>
            <p:ph type="sldNum" sz="quarter" idx="12"/>
          </p:nvPr>
        </p:nvSpPr>
        <p:spPr/>
        <p:txBody>
          <a:bodyPr/>
          <a:lstStyle/>
          <a:p>
            <a:fld id="{8ED21966-C764-4C40-97C3-3CEDFB59A7F5}" type="slidenum">
              <a:rPr lang="en-US" smtClean="0">
                <a:solidFill>
                  <a:prstClr val="black"/>
                </a:solidFill>
              </a:rPr>
              <a:pPr/>
              <a:t>‹#›</a:t>
            </a:fld>
            <a:endParaRPr lang="en-US" dirty="0">
              <a:solidFill>
                <a:prstClr val="black"/>
              </a:solidFill>
            </a:endParaRPr>
          </a:p>
        </p:txBody>
      </p:sp>
      <p:pic>
        <p:nvPicPr>
          <p:cNvPr id="8" name="Picture 7">
            <a:extLst>
              <a:ext uri="{FF2B5EF4-FFF2-40B4-BE49-F238E27FC236}">
                <a16:creationId xmlns:a16="http://schemas.microsoft.com/office/drawing/2014/main" id="{9DEE8811-35E9-4324-BED5-D8D232F364EB}"/>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457200" y="6069725"/>
            <a:ext cx="1981200" cy="708188"/>
          </a:xfrm>
          <a:prstGeom prst="rect">
            <a:avLst/>
          </a:prstGeom>
        </p:spPr>
      </p:pic>
    </p:spTree>
    <p:extLst>
      <p:ext uri="{BB962C8B-B14F-4D97-AF65-F5344CB8AC3E}">
        <p14:creationId xmlns:p14="http://schemas.microsoft.com/office/powerpoint/2010/main" val="16381132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file:///S:\CREATIVE_SERVICES\LeadingAge%20Collateral\LeadingAge%20PowerPoint\2017%20PPTs\PPT%20images\LeadingAge_PMS%20Cool%20Grey%2011.jpg" TargetMode="Externa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tif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solidFill>
              </a:defRPr>
            </a:lvl1pPr>
          </a:lstStyle>
          <a:p>
            <a:fld id="{EA25747C-6F3A-4B6F-85EC-0F505796E425}" type="datetime1">
              <a:rPr lang="en-US" smtClean="0">
                <a:solidFill>
                  <a:prstClr val="black"/>
                </a:solidFill>
              </a:rPr>
              <a:t>5/13/2019</a:t>
            </a:fld>
            <a:endParaRPr lang="en-US" dirty="0">
              <a:solidFill>
                <a:prstClr val="black"/>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solidFill>
              </a:defRPr>
            </a:lvl1pPr>
          </a:lstStyle>
          <a:p>
            <a:fld id="{8ED21966-C764-4C40-97C3-3CEDFB59A7F5}" type="slidenum">
              <a:rPr lang="en-US" smtClean="0">
                <a:solidFill>
                  <a:prstClr val="black"/>
                </a:solidFill>
              </a:rPr>
              <a:pPr/>
              <a:t>‹#›</a:t>
            </a:fld>
            <a:endParaRPr lang="en-US" dirty="0">
              <a:solidFill>
                <a:prstClr val="black"/>
              </a:solidFill>
            </a:endParaRPr>
          </a:p>
        </p:txBody>
      </p:sp>
      <p:pic>
        <p:nvPicPr>
          <p:cNvPr id="9" name="Picture 8"/>
          <p:cNvPicPr>
            <a:picLocks noChangeAspect="1"/>
          </p:cNvPicPr>
          <p:nvPr userDrawn="1"/>
        </p:nvPicPr>
        <p:blipFill>
          <a:blip r:embed="rId12" r:link="rId13" cstate="email">
            <a:extLst>
              <a:ext uri="{28A0092B-C50C-407E-A947-70E740481C1C}">
                <a14:useLocalDpi xmlns:a14="http://schemas.microsoft.com/office/drawing/2010/main"/>
              </a:ext>
            </a:extLst>
          </a:blip>
          <a:stretch>
            <a:fillRect/>
          </a:stretch>
        </p:blipFill>
        <p:spPr>
          <a:xfrm>
            <a:off x="6503377" y="6149609"/>
            <a:ext cx="2209800" cy="650896"/>
          </a:xfrm>
          <a:prstGeom prst="rect">
            <a:avLst/>
          </a:prstGeom>
        </p:spPr>
      </p:pic>
      <p:sp>
        <p:nvSpPr>
          <p:cNvPr id="7" name="TextBox 6"/>
          <p:cNvSpPr txBox="1"/>
          <p:nvPr userDrawn="1"/>
        </p:nvSpPr>
        <p:spPr>
          <a:xfrm>
            <a:off x="2514600" y="6356350"/>
            <a:ext cx="3962400" cy="323165"/>
          </a:xfrm>
          <a:prstGeom prst="rect">
            <a:avLst/>
          </a:prstGeom>
          <a:noFill/>
        </p:spPr>
        <p:txBody>
          <a:bodyPr wrap="square" rtlCol="0">
            <a:spAutoFit/>
          </a:bodyPr>
          <a:lstStyle/>
          <a:p>
            <a:pPr algn="ctr"/>
            <a:r>
              <a:rPr lang="en-US" sz="500" kern="1200" dirty="0">
                <a:solidFill>
                  <a:schemeClr val="tx1"/>
                </a:solidFill>
                <a:effectLst/>
                <a:latin typeface="Calibri" panose="020F0502020204030204" pitchFamily="34" charset="0"/>
                <a:ea typeface="+mn-ea"/>
                <a:cs typeface="Arial" charset="0"/>
              </a:rPr>
              <a:t>This document is for general informational purposes only.  </a:t>
            </a:r>
          </a:p>
          <a:p>
            <a:pPr algn="ctr"/>
            <a:r>
              <a:rPr lang="en-US" sz="500" kern="1200" dirty="0">
                <a:solidFill>
                  <a:schemeClr val="tx1"/>
                </a:solidFill>
                <a:effectLst/>
                <a:latin typeface="Calibri" panose="020F0502020204030204" pitchFamily="34" charset="0"/>
                <a:ea typeface="+mn-ea"/>
                <a:cs typeface="Arial" charset="0"/>
              </a:rPr>
              <a:t>It does not represent legal advice nor relied upon as supporting documentation or advice with CMS or other regulatory entities.</a:t>
            </a:r>
          </a:p>
          <a:p>
            <a:pPr algn="ctr"/>
            <a:r>
              <a:rPr lang="en-US" sz="500" kern="1200" dirty="0">
                <a:solidFill>
                  <a:schemeClr val="tx1"/>
                </a:solidFill>
                <a:effectLst/>
                <a:latin typeface="Calibri" panose="020F0502020204030204" pitchFamily="34" charset="0"/>
                <a:ea typeface="+mn-ea"/>
                <a:cs typeface="Arial" charset="0"/>
              </a:rPr>
              <a:t>© Pathway Health Services, Inc. – All Rights Reserved – Copy with Permission Only </a:t>
            </a:r>
          </a:p>
        </p:txBody>
      </p:sp>
      <p:pic>
        <p:nvPicPr>
          <p:cNvPr id="10" name="Picture 9">
            <a:extLst>
              <a:ext uri="{FF2B5EF4-FFF2-40B4-BE49-F238E27FC236}">
                <a16:creationId xmlns:a16="http://schemas.microsoft.com/office/drawing/2014/main" id="{205A3798-5358-442B-B70A-09435E4DCF0D}"/>
              </a:ext>
            </a:extLst>
          </p:cNvPr>
          <p:cNvPicPr>
            <a:picLocks noChangeAspect="1"/>
          </p:cNvPicPr>
          <p:nvPr userDrawn="1"/>
        </p:nvPicPr>
        <p:blipFill>
          <a:blip r:embed="rId14" cstate="email">
            <a:extLst>
              <a:ext uri="{28A0092B-C50C-407E-A947-70E740481C1C}">
                <a14:useLocalDpi xmlns:a14="http://schemas.microsoft.com/office/drawing/2010/main"/>
              </a:ext>
            </a:extLst>
          </a:blip>
          <a:stretch>
            <a:fillRect/>
          </a:stretch>
        </p:blipFill>
        <p:spPr>
          <a:xfrm>
            <a:off x="457200" y="6069725"/>
            <a:ext cx="1981200" cy="708188"/>
          </a:xfrm>
          <a:prstGeom prst="rect">
            <a:avLst/>
          </a:prstGeom>
        </p:spPr>
      </p:pic>
    </p:spTree>
    <p:extLst>
      <p:ext uri="{BB962C8B-B14F-4D97-AF65-F5344CB8AC3E}">
        <p14:creationId xmlns:p14="http://schemas.microsoft.com/office/powerpoint/2010/main" val="1303961687"/>
      </p:ext>
    </p:extLst>
  </p:cSld>
  <p:clrMap bg1="lt1" tx1="dk1" bg2="lt2" tx2="dk2" accent1="accent1" accent2="accent2" accent3="accent3" accent4="accent4" accent5="accent5" accent6="accent6" hlink="hlink" folHlink="folHlink"/>
  <p:sldLayoutIdLst>
    <p:sldLayoutId id="2147483759" r:id="rId1"/>
    <p:sldLayoutId id="2147483760" r:id="rId2"/>
    <p:sldLayoutId id="2147483761" r:id="rId3"/>
    <p:sldLayoutId id="2147483762" r:id="rId4"/>
    <p:sldLayoutId id="2147483763" r:id="rId5"/>
    <p:sldLayoutId id="2147483764" r:id="rId6"/>
    <p:sldLayoutId id="2147483765" r:id="rId7"/>
    <p:sldLayoutId id="2147483766" r:id="rId8"/>
    <p:sldLayoutId id="2147483767" r:id="rId9"/>
    <p:sldLayoutId id="2147483768" r:id="rId10"/>
  </p:sldLayoutIdLst>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hyperlink" Target="https://www.cms.gov/Medicare/Quality-Initiatives-Patient-Assessment-Instruments/NursinghomeQualityInits/MDS30RAIManual.html" TargetMode="External"/><Relationship Id="rId2" Type="http://schemas.openxmlformats.org/officeDocument/2006/relationships/hyperlink" Target="https://www.cms.gov/Regulations-and-Guidance/Guidance/Manuals/downloads/som107ap_pp_guidelines_ltcf.pdf" TargetMode="External"/><Relationship Id="rId1" Type="http://schemas.openxmlformats.org/officeDocument/2006/relationships/slideLayout" Target="../slideLayouts/slideLayout2.xml"/><Relationship Id="rId4" Type="http://schemas.openxmlformats.org/officeDocument/2006/relationships/hyperlink" Target="https://www.cms.gov/medicare/provider-enrollment-and-certification/guidanceforlawsandregulations/nursing-homes.html" TargetMode="External"/></Relationships>
</file>

<file path=ppt/slides/_rels/slide18.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www.cms.gov/Regulations-and-Guidance/Guidance/Manuals/downloads/som107ap_pp_guidelines_ltcf.pdf"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www.cms.gov/Regulations-and-Guidance/Guidance/Manuals/downloads/som107ap_pp_guidelines_ltcf.pdf"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3" cstate="email">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6" name="Title 5"/>
          <p:cNvSpPr>
            <a:spLocks noGrp="1"/>
          </p:cNvSpPr>
          <p:nvPr>
            <p:ph type="ctrTitle"/>
          </p:nvPr>
        </p:nvSpPr>
        <p:spPr>
          <a:xfrm>
            <a:off x="685800" y="1219200"/>
            <a:ext cx="7772400" cy="1162050"/>
          </a:xfrm>
        </p:spPr>
        <p:txBody>
          <a:bodyPr>
            <a:normAutofit/>
          </a:bodyPr>
          <a:lstStyle/>
          <a:p>
            <a:r>
              <a:rPr lang="en-US" b="1" dirty="0">
                <a:solidFill>
                  <a:schemeClr val="bg1"/>
                </a:solidFill>
              </a:rPr>
              <a:t>Basic Nursing Skills Competency</a:t>
            </a:r>
          </a:p>
        </p:txBody>
      </p:sp>
      <p:sp>
        <p:nvSpPr>
          <p:cNvPr id="2" name="Subtitle 1"/>
          <p:cNvSpPr>
            <a:spLocks noGrp="1"/>
          </p:cNvSpPr>
          <p:nvPr>
            <p:ph type="subTitle" idx="1"/>
          </p:nvPr>
        </p:nvSpPr>
        <p:spPr>
          <a:xfrm>
            <a:off x="1371600" y="2457450"/>
            <a:ext cx="6400800" cy="914400"/>
          </a:xfrm>
        </p:spPr>
        <p:txBody>
          <a:bodyPr/>
          <a:lstStyle/>
          <a:p>
            <a:r>
              <a:rPr lang="en-US" dirty="0">
                <a:solidFill>
                  <a:schemeClr val="bg1"/>
                </a:solidFill>
                <a:latin typeface="+mj-lt"/>
              </a:rPr>
              <a:t>Staff Training </a:t>
            </a:r>
          </a:p>
        </p:txBody>
      </p:sp>
    </p:spTree>
    <p:extLst>
      <p:ext uri="{BB962C8B-B14F-4D97-AF65-F5344CB8AC3E}">
        <p14:creationId xmlns:p14="http://schemas.microsoft.com/office/powerpoint/2010/main" val="35098728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678D7E-18F3-4137-A7DD-13B898A4AA1E}"/>
              </a:ext>
            </a:extLst>
          </p:cNvPr>
          <p:cNvSpPr>
            <a:spLocks noGrp="1"/>
          </p:cNvSpPr>
          <p:nvPr>
            <p:ph type="title"/>
          </p:nvPr>
        </p:nvSpPr>
        <p:spPr/>
        <p:txBody>
          <a:bodyPr/>
          <a:lstStyle/>
          <a:p>
            <a:r>
              <a:rPr lang="en-US" dirty="0"/>
              <a:t>F726 Basic Nursing Skills</a:t>
            </a:r>
          </a:p>
        </p:txBody>
      </p:sp>
      <p:sp>
        <p:nvSpPr>
          <p:cNvPr id="3" name="Content Placeholder 2">
            <a:extLst>
              <a:ext uri="{FF2B5EF4-FFF2-40B4-BE49-F238E27FC236}">
                <a16:creationId xmlns:a16="http://schemas.microsoft.com/office/drawing/2014/main" id="{B103DED2-D43B-43A5-AF98-2F81E0577C41}"/>
              </a:ext>
            </a:extLst>
          </p:cNvPr>
          <p:cNvSpPr>
            <a:spLocks noGrp="1"/>
          </p:cNvSpPr>
          <p:nvPr>
            <p:ph idx="1"/>
          </p:nvPr>
        </p:nvSpPr>
        <p:spPr>
          <a:xfrm>
            <a:off x="4724399" y="1524000"/>
            <a:ext cx="3926541" cy="4525963"/>
          </a:xfrm>
        </p:spPr>
        <p:txBody>
          <a:bodyPr>
            <a:normAutofit fontScale="77500" lnSpcReduction="20000"/>
          </a:bodyPr>
          <a:lstStyle/>
          <a:p>
            <a:pPr lvl="0"/>
            <a:r>
              <a:rPr lang="en-US" dirty="0"/>
              <a:t>Resident Rights,</a:t>
            </a:r>
          </a:p>
          <a:p>
            <a:pPr lvl="0"/>
            <a:r>
              <a:rPr lang="en-US" dirty="0"/>
              <a:t>Person-centered care,</a:t>
            </a:r>
          </a:p>
          <a:p>
            <a:pPr lvl="0"/>
            <a:r>
              <a:rPr lang="en-US" dirty="0"/>
              <a:t>Communication,</a:t>
            </a:r>
          </a:p>
          <a:p>
            <a:pPr lvl="0"/>
            <a:r>
              <a:rPr lang="en-US" dirty="0"/>
              <a:t>Basic nursing skills,</a:t>
            </a:r>
          </a:p>
          <a:p>
            <a:pPr lvl="0"/>
            <a:r>
              <a:rPr lang="en-US" dirty="0"/>
              <a:t>Basic restorative services,</a:t>
            </a:r>
          </a:p>
          <a:p>
            <a:pPr lvl="0"/>
            <a:r>
              <a:rPr lang="en-US" dirty="0"/>
              <a:t>Skin and wound care,</a:t>
            </a:r>
          </a:p>
          <a:p>
            <a:pPr lvl="0"/>
            <a:r>
              <a:rPr lang="en-US" dirty="0"/>
              <a:t>Medication management,</a:t>
            </a:r>
          </a:p>
          <a:p>
            <a:pPr lvl="0"/>
            <a:r>
              <a:rPr lang="en-US" dirty="0"/>
              <a:t>Pain management,</a:t>
            </a:r>
          </a:p>
          <a:p>
            <a:pPr lvl="0"/>
            <a:r>
              <a:rPr lang="en-US" dirty="0"/>
              <a:t>Infection control,</a:t>
            </a:r>
          </a:p>
          <a:p>
            <a:pPr lvl="0"/>
            <a:r>
              <a:rPr lang="en-US" dirty="0"/>
              <a:t>Identification of changes in condition, and</a:t>
            </a:r>
          </a:p>
          <a:p>
            <a:pPr lvl="0"/>
            <a:r>
              <a:rPr lang="en-US" dirty="0"/>
              <a:t>Cultural competency</a:t>
            </a:r>
          </a:p>
          <a:p>
            <a:endParaRPr lang="en-US" dirty="0"/>
          </a:p>
        </p:txBody>
      </p:sp>
      <p:pic>
        <p:nvPicPr>
          <p:cNvPr id="4" name="Picture 3" descr="A group of people posing for a photo&#10;&#10;Description automatically generated">
            <a:extLst>
              <a:ext uri="{FF2B5EF4-FFF2-40B4-BE49-F238E27FC236}">
                <a16:creationId xmlns:a16="http://schemas.microsoft.com/office/drawing/2014/main" id="{E9EA3695-9F42-4748-BF41-E1DF4F91D370}"/>
              </a:ext>
            </a:extLst>
          </p:cNvPr>
          <p:cNvPicPr>
            <a:picLocks noChangeAspect="1"/>
          </p:cNvPicPr>
          <p:nvPr/>
        </p:nvPicPr>
        <p:blipFill rotWithShape="1">
          <a:blip r:embed="rId3" cstate="email">
            <a:extLst>
              <a:ext uri="{28A0092B-C50C-407E-A947-70E740481C1C}">
                <a14:useLocalDpi xmlns:a14="http://schemas.microsoft.com/office/drawing/2010/main"/>
              </a:ext>
            </a:extLst>
          </a:blip>
          <a:srcRect r="1" b="12822"/>
          <a:stretch/>
        </p:blipFill>
        <p:spPr>
          <a:xfrm>
            <a:off x="103498" y="2286000"/>
            <a:ext cx="4468502" cy="2600325"/>
          </a:xfrm>
          <a:prstGeom prst="rect">
            <a:avLst/>
          </a:prstGeom>
          <a:ln>
            <a:noFill/>
          </a:ln>
          <a:effectLst>
            <a:softEdge rad="112500"/>
          </a:effectLst>
        </p:spPr>
      </p:pic>
    </p:spTree>
    <p:extLst>
      <p:ext uri="{BB962C8B-B14F-4D97-AF65-F5344CB8AC3E}">
        <p14:creationId xmlns:p14="http://schemas.microsoft.com/office/powerpoint/2010/main" val="61997448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2D05A9-A16E-4083-BC08-10E9AE5B96AC}"/>
              </a:ext>
            </a:extLst>
          </p:cNvPr>
          <p:cNvSpPr>
            <a:spLocks noGrp="1"/>
          </p:cNvSpPr>
          <p:nvPr>
            <p:ph type="title"/>
          </p:nvPr>
        </p:nvSpPr>
        <p:spPr/>
        <p:txBody>
          <a:bodyPr/>
          <a:lstStyle/>
          <a:p>
            <a:r>
              <a:rPr lang="en-US" dirty="0"/>
              <a:t>Basic Nursing Skills</a:t>
            </a:r>
          </a:p>
        </p:txBody>
      </p:sp>
      <p:sp>
        <p:nvSpPr>
          <p:cNvPr id="3" name="Content Placeholder 2">
            <a:extLst>
              <a:ext uri="{FF2B5EF4-FFF2-40B4-BE49-F238E27FC236}">
                <a16:creationId xmlns:a16="http://schemas.microsoft.com/office/drawing/2014/main" id="{890BEE0B-BF65-403C-ABE8-E8B6D578F251}"/>
              </a:ext>
            </a:extLst>
          </p:cNvPr>
          <p:cNvSpPr>
            <a:spLocks noGrp="1"/>
          </p:cNvSpPr>
          <p:nvPr>
            <p:ph idx="1"/>
          </p:nvPr>
        </p:nvSpPr>
        <p:spPr>
          <a:xfrm>
            <a:off x="-152400" y="1524000"/>
            <a:ext cx="4876800" cy="4525963"/>
          </a:xfrm>
        </p:spPr>
        <p:txBody>
          <a:bodyPr/>
          <a:lstStyle/>
          <a:p>
            <a:pPr lvl="1">
              <a:buFont typeface="Arial" panose="020B0604020202020204" pitchFamily="34" charset="0"/>
              <a:buChar char="•"/>
            </a:pPr>
            <a:r>
              <a:rPr lang="en-US" sz="2400" dirty="0"/>
              <a:t>Taking and recording vital signs</a:t>
            </a:r>
          </a:p>
          <a:p>
            <a:pPr lvl="1">
              <a:buFont typeface="Arial" panose="020B0604020202020204" pitchFamily="34" charset="0"/>
              <a:buChar char="•"/>
            </a:pPr>
            <a:r>
              <a:rPr lang="en-US" sz="2400" dirty="0"/>
              <a:t>Measuring and recording height and weight</a:t>
            </a:r>
          </a:p>
          <a:p>
            <a:pPr lvl="1">
              <a:buFont typeface="Arial" panose="020B0604020202020204" pitchFamily="34" charset="0"/>
              <a:buChar char="•"/>
            </a:pPr>
            <a:r>
              <a:rPr lang="en-US" sz="2400" dirty="0"/>
              <a:t>Caring for the residents' environment;</a:t>
            </a:r>
          </a:p>
          <a:p>
            <a:pPr lvl="1">
              <a:buFont typeface="Arial" panose="020B0604020202020204" pitchFamily="34" charset="0"/>
              <a:buChar char="•"/>
            </a:pPr>
            <a:r>
              <a:rPr lang="en-US" sz="2400" dirty="0"/>
              <a:t>Recognizing abnormal changes in body functioning and the importance of reporting such changes to a supervisor</a:t>
            </a:r>
          </a:p>
          <a:p>
            <a:pPr lvl="1">
              <a:buFont typeface="Arial" panose="020B0604020202020204" pitchFamily="34" charset="0"/>
              <a:buChar char="•"/>
            </a:pPr>
            <a:r>
              <a:rPr lang="en-US" sz="2400" dirty="0"/>
              <a:t>Caring for the resident when death is imminent</a:t>
            </a:r>
          </a:p>
          <a:p>
            <a:endParaRPr lang="en-US" dirty="0"/>
          </a:p>
        </p:txBody>
      </p:sp>
      <p:pic>
        <p:nvPicPr>
          <p:cNvPr id="4" name="Picture 3" descr="A person sitting in a chair talking on a cell phone&#10;&#10;Description automatically generated">
            <a:extLst>
              <a:ext uri="{FF2B5EF4-FFF2-40B4-BE49-F238E27FC236}">
                <a16:creationId xmlns:a16="http://schemas.microsoft.com/office/drawing/2014/main" id="{AE07D877-7D45-4EEB-8D2F-C8206B28F11C}"/>
              </a:ext>
            </a:extLst>
          </p:cNvPr>
          <p:cNvPicPr>
            <a:picLocks noChangeAspect="1"/>
          </p:cNvPicPr>
          <p:nvPr/>
        </p:nvPicPr>
        <p:blipFill rotWithShape="1">
          <a:blip r:embed="rId3" cstate="email">
            <a:extLst>
              <a:ext uri="{28A0092B-C50C-407E-A947-70E740481C1C}">
                <a14:useLocalDpi xmlns:a14="http://schemas.microsoft.com/office/drawing/2010/main"/>
              </a:ext>
            </a:extLst>
          </a:blip>
          <a:srcRect t="33300" b="29154"/>
          <a:stretch/>
        </p:blipFill>
        <p:spPr>
          <a:xfrm>
            <a:off x="4876800" y="2438400"/>
            <a:ext cx="4064006" cy="2286000"/>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17925229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5D95FA-F047-4E54-8040-732DAB9CA2C2}"/>
              </a:ext>
            </a:extLst>
          </p:cNvPr>
          <p:cNvSpPr>
            <a:spLocks noGrp="1"/>
          </p:cNvSpPr>
          <p:nvPr>
            <p:ph type="title"/>
          </p:nvPr>
        </p:nvSpPr>
        <p:spPr/>
        <p:txBody>
          <a:bodyPr/>
          <a:lstStyle/>
          <a:p>
            <a:r>
              <a:rPr lang="en-US" dirty="0"/>
              <a:t>Personal Care Skills</a:t>
            </a:r>
          </a:p>
        </p:txBody>
      </p:sp>
      <p:sp>
        <p:nvSpPr>
          <p:cNvPr id="3" name="Content Placeholder 2">
            <a:extLst>
              <a:ext uri="{FF2B5EF4-FFF2-40B4-BE49-F238E27FC236}">
                <a16:creationId xmlns:a16="http://schemas.microsoft.com/office/drawing/2014/main" id="{E30BDA25-AAA6-4708-B1E1-DCA8D1F2C35E}"/>
              </a:ext>
            </a:extLst>
          </p:cNvPr>
          <p:cNvSpPr>
            <a:spLocks noGrp="1"/>
          </p:cNvSpPr>
          <p:nvPr>
            <p:ph idx="1"/>
          </p:nvPr>
        </p:nvSpPr>
        <p:spPr>
          <a:xfrm>
            <a:off x="8965" y="1547016"/>
            <a:ext cx="5181600" cy="4525963"/>
          </a:xfrm>
        </p:spPr>
        <p:txBody>
          <a:bodyPr>
            <a:normAutofit fontScale="92500" lnSpcReduction="20000"/>
          </a:bodyPr>
          <a:lstStyle/>
          <a:p>
            <a:pPr lvl="1">
              <a:buFont typeface="Arial" panose="020B0604020202020204" pitchFamily="34" charset="0"/>
              <a:buChar char="•"/>
            </a:pPr>
            <a:r>
              <a:rPr lang="en-US" dirty="0"/>
              <a:t>Bathing</a:t>
            </a:r>
          </a:p>
          <a:p>
            <a:pPr lvl="1">
              <a:buFont typeface="Arial" panose="020B0604020202020204" pitchFamily="34" charset="0"/>
              <a:buChar char="•"/>
            </a:pPr>
            <a:r>
              <a:rPr lang="en-US" dirty="0"/>
              <a:t>Grooming, including mouth care</a:t>
            </a:r>
          </a:p>
          <a:p>
            <a:pPr lvl="1">
              <a:buFont typeface="Arial" panose="020B0604020202020204" pitchFamily="34" charset="0"/>
              <a:buChar char="•"/>
            </a:pPr>
            <a:r>
              <a:rPr lang="en-US" dirty="0"/>
              <a:t>Dressing</a:t>
            </a:r>
          </a:p>
          <a:p>
            <a:pPr lvl="1">
              <a:buFont typeface="Arial" panose="020B0604020202020204" pitchFamily="34" charset="0"/>
              <a:buChar char="•"/>
            </a:pPr>
            <a:r>
              <a:rPr lang="en-US" dirty="0"/>
              <a:t>Toileting</a:t>
            </a:r>
          </a:p>
          <a:p>
            <a:pPr lvl="1">
              <a:buFont typeface="Arial" panose="020B0604020202020204" pitchFamily="34" charset="0"/>
              <a:buChar char="•"/>
            </a:pPr>
            <a:r>
              <a:rPr lang="en-US" dirty="0"/>
              <a:t>Assisting with eating and hydration</a:t>
            </a:r>
          </a:p>
          <a:p>
            <a:pPr lvl="1">
              <a:buFont typeface="Arial" panose="020B0604020202020204" pitchFamily="34" charset="0"/>
              <a:buChar char="•"/>
            </a:pPr>
            <a:r>
              <a:rPr lang="en-US" dirty="0"/>
              <a:t>Proper feeding techniques</a:t>
            </a:r>
          </a:p>
          <a:p>
            <a:pPr lvl="1">
              <a:buFont typeface="Arial" panose="020B0604020202020204" pitchFamily="34" charset="0"/>
              <a:buChar char="•"/>
            </a:pPr>
            <a:r>
              <a:rPr lang="en-US" dirty="0"/>
              <a:t>Skin care</a:t>
            </a:r>
          </a:p>
          <a:p>
            <a:pPr lvl="1">
              <a:buFont typeface="Arial" panose="020B0604020202020204" pitchFamily="34" charset="0"/>
              <a:buChar char="•"/>
            </a:pPr>
            <a:r>
              <a:rPr lang="en-US" dirty="0"/>
              <a:t>Transfers, positioning, and turning</a:t>
            </a:r>
          </a:p>
          <a:p>
            <a:endParaRPr lang="en-US" dirty="0"/>
          </a:p>
        </p:txBody>
      </p:sp>
      <p:pic>
        <p:nvPicPr>
          <p:cNvPr id="4" name="Picture 3" descr="A picture containing person, man, furniture, indoor&#10;&#10;Description automatically generated">
            <a:extLst>
              <a:ext uri="{FF2B5EF4-FFF2-40B4-BE49-F238E27FC236}">
                <a16:creationId xmlns:a16="http://schemas.microsoft.com/office/drawing/2014/main" id="{5DB45625-A928-4931-821C-5FCBE71FF7B2}"/>
              </a:ext>
            </a:extLst>
          </p:cNvPr>
          <p:cNvPicPr>
            <a:picLocks noChangeAspect="1"/>
          </p:cNvPicPr>
          <p:nvPr/>
        </p:nvPicPr>
        <p:blipFill rotWithShape="1">
          <a:blip r:embed="rId3" cstate="email">
            <a:extLst>
              <a:ext uri="{28A0092B-C50C-407E-A947-70E740481C1C}">
                <a14:useLocalDpi xmlns:a14="http://schemas.microsoft.com/office/drawing/2010/main"/>
              </a:ext>
            </a:extLst>
          </a:blip>
          <a:srcRect l="6608" r="31944" b="-1"/>
          <a:stretch/>
        </p:blipFill>
        <p:spPr>
          <a:xfrm>
            <a:off x="5075521" y="1600200"/>
            <a:ext cx="4068479" cy="4419597"/>
          </a:xfrm>
          <a:custGeom>
            <a:avLst/>
            <a:gdLst>
              <a:gd name="connsiteX0" fmla="*/ 65565 w 6313150"/>
              <a:gd name="connsiteY0" fmla="*/ 0 h 6857997"/>
              <a:gd name="connsiteX1" fmla="*/ 6313150 w 6313150"/>
              <a:gd name="connsiteY1" fmla="*/ 0 h 6857997"/>
              <a:gd name="connsiteX2" fmla="*/ 6313150 w 6313150"/>
              <a:gd name="connsiteY2" fmla="*/ 6857997 h 6857997"/>
              <a:gd name="connsiteX3" fmla="*/ 3293946 w 6313150"/>
              <a:gd name="connsiteY3" fmla="*/ 6857997 h 6857997"/>
              <a:gd name="connsiteX4" fmla="*/ 3235857 w 6313150"/>
              <a:gd name="connsiteY4" fmla="*/ 6823061 h 6857997"/>
              <a:gd name="connsiteX5" fmla="*/ 0 w 6313150"/>
              <a:gd name="connsiteY5" fmla="*/ 951803 h 6857997"/>
              <a:gd name="connsiteX6" fmla="*/ 31536 w 6313150"/>
              <a:gd name="connsiteY6" fmla="*/ 285771 h 68579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313150" h="6857997">
                <a:moveTo>
                  <a:pt x="65565" y="0"/>
                </a:moveTo>
                <a:lnTo>
                  <a:pt x="6313150" y="0"/>
                </a:lnTo>
                <a:lnTo>
                  <a:pt x="6313150" y="6857997"/>
                </a:lnTo>
                <a:lnTo>
                  <a:pt x="3293946" y="6857997"/>
                </a:lnTo>
                <a:lnTo>
                  <a:pt x="3235857" y="6823061"/>
                </a:lnTo>
                <a:cubicBezTo>
                  <a:pt x="1291240" y="5592803"/>
                  <a:pt x="0" y="3423096"/>
                  <a:pt x="0" y="951803"/>
                </a:cubicBezTo>
                <a:cubicBezTo>
                  <a:pt x="0" y="727140"/>
                  <a:pt x="10673" y="504970"/>
                  <a:pt x="31536" y="285771"/>
                </a:cubicBezTo>
                <a:close/>
              </a:path>
            </a:pathLst>
          </a:custGeom>
        </p:spPr>
      </p:pic>
    </p:spTree>
    <p:extLst>
      <p:ext uri="{BB962C8B-B14F-4D97-AF65-F5344CB8AC3E}">
        <p14:creationId xmlns:p14="http://schemas.microsoft.com/office/powerpoint/2010/main" val="108286870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BF4118-FFE0-4B47-9BD7-52AD57D397CD}"/>
              </a:ext>
            </a:extLst>
          </p:cNvPr>
          <p:cNvSpPr>
            <a:spLocks noGrp="1"/>
          </p:cNvSpPr>
          <p:nvPr>
            <p:ph type="title"/>
          </p:nvPr>
        </p:nvSpPr>
        <p:spPr/>
        <p:txBody>
          <a:bodyPr>
            <a:normAutofit fontScale="90000"/>
          </a:bodyPr>
          <a:lstStyle/>
          <a:p>
            <a:r>
              <a:rPr lang="en-US" dirty="0"/>
              <a:t>Some Areas to Be Evaluated Include:</a:t>
            </a:r>
          </a:p>
        </p:txBody>
      </p:sp>
      <p:sp>
        <p:nvSpPr>
          <p:cNvPr id="3" name="Content Placeholder 2">
            <a:extLst>
              <a:ext uri="{FF2B5EF4-FFF2-40B4-BE49-F238E27FC236}">
                <a16:creationId xmlns:a16="http://schemas.microsoft.com/office/drawing/2014/main" id="{462AE7D2-2D40-4D63-AB2D-508B34A7A5FD}"/>
              </a:ext>
            </a:extLst>
          </p:cNvPr>
          <p:cNvSpPr>
            <a:spLocks noGrp="1"/>
          </p:cNvSpPr>
          <p:nvPr>
            <p:ph sz="half" idx="1"/>
          </p:nvPr>
        </p:nvSpPr>
        <p:spPr/>
        <p:txBody>
          <a:bodyPr>
            <a:normAutofit fontScale="77500" lnSpcReduction="20000"/>
          </a:bodyPr>
          <a:lstStyle/>
          <a:p>
            <a:r>
              <a:rPr lang="en-US" dirty="0"/>
              <a:t>Vital signs</a:t>
            </a:r>
          </a:p>
          <a:p>
            <a:pPr lvl="1"/>
            <a:r>
              <a:rPr lang="en-US" dirty="0"/>
              <a:t>Demonstration (CNA, Nurse)</a:t>
            </a:r>
          </a:p>
          <a:p>
            <a:pPr lvl="2"/>
            <a:r>
              <a:rPr lang="en-US" dirty="0"/>
              <a:t>Pulse</a:t>
            </a:r>
          </a:p>
          <a:p>
            <a:pPr lvl="2"/>
            <a:r>
              <a:rPr lang="en-US" dirty="0"/>
              <a:t>Respirations</a:t>
            </a:r>
          </a:p>
          <a:p>
            <a:pPr lvl="2"/>
            <a:r>
              <a:rPr lang="en-US" dirty="0"/>
              <a:t>Blood Pressure</a:t>
            </a:r>
          </a:p>
          <a:p>
            <a:pPr lvl="2"/>
            <a:r>
              <a:rPr lang="en-US" dirty="0"/>
              <a:t>Weights</a:t>
            </a:r>
          </a:p>
          <a:p>
            <a:pPr lvl="2"/>
            <a:r>
              <a:rPr lang="en-US" dirty="0"/>
              <a:t>Pulse Oximetry</a:t>
            </a:r>
          </a:p>
          <a:p>
            <a:pPr lvl="2"/>
            <a:r>
              <a:rPr lang="en-US" dirty="0"/>
              <a:t>Blood Glucose Monitoring</a:t>
            </a:r>
          </a:p>
          <a:p>
            <a:pPr lvl="2"/>
            <a:r>
              <a:rPr lang="en-US" dirty="0"/>
              <a:t>I&amp;O</a:t>
            </a:r>
          </a:p>
          <a:p>
            <a:pPr lvl="2"/>
            <a:r>
              <a:rPr lang="en-US" dirty="0"/>
              <a:t>Etc.</a:t>
            </a:r>
          </a:p>
          <a:p>
            <a:r>
              <a:rPr lang="en-US" dirty="0"/>
              <a:t>Health Condition Information</a:t>
            </a:r>
          </a:p>
          <a:p>
            <a:r>
              <a:rPr lang="en-US" dirty="0"/>
              <a:t>Bed Making</a:t>
            </a:r>
          </a:p>
          <a:p>
            <a:r>
              <a:rPr lang="en-US" dirty="0"/>
              <a:t>Skin Care</a:t>
            </a:r>
          </a:p>
          <a:p>
            <a:pPr lvl="1"/>
            <a:r>
              <a:rPr lang="en-US" dirty="0"/>
              <a:t>Prevention</a:t>
            </a:r>
          </a:p>
          <a:p>
            <a:pPr lvl="1"/>
            <a:r>
              <a:rPr lang="en-US" dirty="0"/>
              <a:t>Wound care</a:t>
            </a:r>
          </a:p>
          <a:p>
            <a:endParaRPr lang="en-US" dirty="0"/>
          </a:p>
        </p:txBody>
      </p:sp>
      <p:sp>
        <p:nvSpPr>
          <p:cNvPr id="4" name="Content Placeholder 3">
            <a:extLst>
              <a:ext uri="{FF2B5EF4-FFF2-40B4-BE49-F238E27FC236}">
                <a16:creationId xmlns:a16="http://schemas.microsoft.com/office/drawing/2014/main" id="{C3E159C6-9EAD-425E-B976-7E3238165DA9}"/>
              </a:ext>
            </a:extLst>
          </p:cNvPr>
          <p:cNvSpPr>
            <a:spLocks noGrp="1"/>
          </p:cNvSpPr>
          <p:nvPr>
            <p:ph sz="half" idx="2"/>
          </p:nvPr>
        </p:nvSpPr>
        <p:spPr/>
        <p:txBody>
          <a:bodyPr>
            <a:normAutofit fontScale="77500" lnSpcReduction="20000"/>
          </a:bodyPr>
          <a:lstStyle/>
          <a:p>
            <a:r>
              <a:rPr lang="en-US" dirty="0"/>
              <a:t>ADL Care</a:t>
            </a:r>
          </a:p>
          <a:p>
            <a:pPr lvl="1"/>
            <a:r>
              <a:rPr lang="en-US" dirty="0"/>
              <a:t>Eating, Swallowing, Diets</a:t>
            </a:r>
          </a:p>
          <a:p>
            <a:pPr lvl="1"/>
            <a:r>
              <a:rPr lang="en-US" dirty="0"/>
              <a:t>Dressing</a:t>
            </a:r>
          </a:p>
          <a:p>
            <a:pPr lvl="1"/>
            <a:r>
              <a:rPr lang="en-US" dirty="0"/>
              <a:t>Grooming</a:t>
            </a:r>
          </a:p>
          <a:p>
            <a:pPr lvl="1"/>
            <a:r>
              <a:rPr lang="en-US" dirty="0"/>
              <a:t>Walking</a:t>
            </a:r>
          </a:p>
          <a:p>
            <a:pPr lvl="1"/>
            <a:r>
              <a:rPr lang="en-US" dirty="0"/>
              <a:t>Transfers</a:t>
            </a:r>
          </a:p>
          <a:p>
            <a:pPr lvl="1"/>
            <a:r>
              <a:rPr lang="en-US" dirty="0"/>
              <a:t>Bathing</a:t>
            </a:r>
          </a:p>
          <a:p>
            <a:pPr lvl="1"/>
            <a:r>
              <a:rPr lang="en-US" dirty="0"/>
              <a:t>Bowel and Bladder Program</a:t>
            </a:r>
          </a:p>
          <a:p>
            <a:pPr lvl="1"/>
            <a:r>
              <a:rPr lang="en-US" dirty="0"/>
              <a:t>Peri care, catheter care</a:t>
            </a:r>
          </a:p>
          <a:p>
            <a:r>
              <a:rPr lang="en-US" dirty="0"/>
              <a:t>Equipment/Supplies</a:t>
            </a:r>
          </a:p>
          <a:p>
            <a:pPr lvl="1"/>
            <a:r>
              <a:rPr lang="en-US" dirty="0"/>
              <a:t>Hearing Aids</a:t>
            </a:r>
          </a:p>
          <a:p>
            <a:pPr lvl="1"/>
            <a:r>
              <a:rPr lang="en-US" dirty="0"/>
              <a:t>Lifts</a:t>
            </a:r>
          </a:p>
          <a:p>
            <a:pPr lvl="1"/>
            <a:r>
              <a:rPr lang="en-US" dirty="0"/>
              <a:t>Wheelchairs</a:t>
            </a:r>
          </a:p>
          <a:p>
            <a:pPr lvl="1"/>
            <a:r>
              <a:rPr lang="en-US" dirty="0"/>
              <a:t>Walkers</a:t>
            </a:r>
          </a:p>
          <a:p>
            <a:pPr lvl="1"/>
            <a:r>
              <a:rPr lang="en-US" dirty="0"/>
              <a:t>Canes</a:t>
            </a:r>
          </a:p>
          <a:p>
            <a:endParaRPr lang="en-US" dirty="0"/>
          </a:p>
        </p:txBody>
      </p:sp>
    </p:spTree>
    <p:extLst>
      <p:ext uri="{BB962C8B-B14F-4D97-AF65-F5344CB8AC3E}">
        <p14:creationId xmlns:p14="http://schemas.microsoft.com/office/powerpoint/2010/main" val="157455841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5D95FA-F047-4E54-8040-732DAB9CA2C2}"/>
              </a:ext>
            </a:extLst>
          </p:cNvPr>
          <p:cNvSpPr>
            <a:spLocks noGrp="1"/>
          </p:cNvSpPr>
          <p:nvPr>
            <p:ph type="title"/>
          </p:nvPr>
        </p:nvSpPr>
        <p:spPr/>
        <p:txBody>
          <a:bodyPr/>
          <a:lstStyle/>
          <a:p>
            <a:r>
              <a:rPr lang="en-US" dirty="0">
                <a:solidFill>
                  <a:srgbClr val="FF0000"/>
                </a:solidFill>
              </a:rPr>
              <a:t>Facility Specific</a:t>
            </a:r>
            <a:endParaRPr lang="en-US" dirty="0"/>
          </a:p>
        </p:txBody>
      </p:sp>
      <p:sp>
        <p:nvSpPr>
          <p:cNvPr id="3" name="Content Placeholder 2">
            <a:extLst>
              <a:ext uri="{FF2B5EF4-FFF2-40B4-BE49-F238E27FC236}">
                <a16:creationId xmlns:a16="http://schemas.microsoft.com/office/drawing/2014/main" id="{E30BDA25-AAA6-4708-B1E1-DCA8D1F2C35E}"/>
              </a:ext>
            </a:extLst>
          </p:cNvPr>
          <p:cNvSpPr>
            <a:spLocks noGrp="1"/>
          </p:cNvSpPr>
          <p:nvPr>
            <p:ph idx="1"/>
          </p:nvPr>
        </p:nvSpPr>
        <p:spPr/>
        <p:txBody>
          <a:bodyPr/>
          <a:lstStyle/>
          <a:p>
            <a:r>
              <a:rPr lang="en-US" sz="4000" dirty="0">
                <a:solidFill>
                  <a:srgbClr val="FF0000"/>
                </a:solidFill>
              </a:rPr>
              <a:t>Describe your method for skills competency:</a:t>
            </a:r>
          </a:p>
          <a:p>
            <a:pPr marL="457200" lvl="1" indent="0">
              <a:buNone/>
            </a:pPr>
            <a:r>
              <a:rPr lang="en-US" sz="4000" dirty="0">
                <a:solidFill>
                  <a:srgbClr val="FF0000"/>
                </a:solidFill>
              </a:rPr>
              <a:t>(For example:  skills fair, special training sessions with return demonstration, etc.)</a:t>
            </a:r>
          </a:p>
          <a:p>
            <a:endParaRPr lang="en-US" dirty="0"/>
          </a:p>
        </p:txBody>
      </p:sp>
    </p:spTree>
    <p:extLst>
      <p:ext uri="{BB962C8B-B14F-4D97-AF65-F5344CB8AC3E}">
        <p14:creationId xmlns:p14="http://schemas.microsoft.com/office/powerpoint/2010/main" val="184703932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Content Placeholder 4" descr="A girl in a blue shirt&#10;&#10;Description automatically generated">
            <a:extLst>
              <a:ext uri="{FF2B5EF4-FFF2-40B4-BE49-F238E27FC236}">
                <a16:creationId xmlns:a16="http://schemas.microsoft.com/office/drawing/2014/main" id="{AD1B97D1-60C7-41C6-9A7D-0EBD0AFCDBBE}"/>
              </a:ext>
            </a:extLst>
          </p:cNvPr>
          <p:cNvPicPr>
            <a:picLocks noChangeAspect="1"/>
          </p:cNvPicPr>
          <p:nvPr/>
        </p:nvPicPr>
        <p:blipFill rotWithShape="1">
          <a:blip r:embed="rId2" cstate="email">
            <a:extLst>
              <a:ext uri="{28A0092B-C50C-407E-A947-70E740481C1C}">
                <a14:useLocalDpi xmlns:a14="http://schemas.microsoft.com/office/drawing/2010/main"/>
              </a:ext>
            </a:extLst>
          </a:blip>
          <a:srcRect r="24010" b="2"/>
          <a:stretch/>
        </p:blipFill>
        <p:spPr>
          <a:xfrm>
            <a:off x="3981360" y="-17929"/>
            <a:ext cx="5162640" cy="5638800"/>
          </a:xfrm>
          <a:custGeom>
            <a:avLst/>
            <a:gdLst>
              <a:gd name="connsiteX0" fmla="*/ 45571 w 6278877"/>
              <a:gd name="connsiteY0" fmla="*/ 0 h 6858000"/>
              <a:gd name="connsiteX1" fmla="*/ 6278877 w 6278877"/>
              <a:gd name="connsiteY1" fmla="*/ 0 h 6858000"/>
              <a:gd name="connsiteX2" fmla="*/ 6278877 w 6278877"/>
              <a:gd name="connsiteY2" fmla="*/ 6858000 h 6858000"/>
              <a:gd name="connsiteX3" fmla="*/ 3292307 w 6278877"/>
              <a:gd name="connsiteY3" fmla="*/ 6858000 h 6858000"/>
              <a:gd name="connsiteX4" fmla="*/ 3181525 w 6278877"/>
              <a:gd name="connsiteY4" fmla="*/ 6786980 h 6858000"/>
              <a:gd name="connsiteX5" fmla="*/ 0 w 6278877"/>
              <a:gd name="connsiteY5" fmla="*/ 803252 h 6858000"/>
              <a:gd name="connsiteX6" fmla="*/ 37255 w 6278877"/>
              <a:gd name="connsiteY6" fmla="*/ 65445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278877" h="6858000">
                <a:moveTo>
                  <a:pt x="45571" y="0"/>
                </a:moveTo>
                <a:lnTo>
                  <a:pt x="6278877" y="0"/>
                </a:lnTo>
                <a:lnTo>
                  <a:pt x="6278877" y="6858000"/>
                </a:lnTo>
                <a:lnTo>
                  <a:pt x="3292307" y="6858000"/>
                </a:lnTo>
                <a:lnTo>
                  <a:pt x="3181525" y="6786980"/>
                </a:lnTo>
                <a:cubicBezTo>
                  <a:pt x="1262020" y="5490189"/>
                  <a:pt x="0" y="3294101"/>
                  <a:pt x="0" y="803252"/>
                </a:cubicBezTo>
                <a:cubicBezTo>
                  <a:pt x="0" y="554167"/>
                  <a:pt x="12619" y="308030"/>
                  <a:pt x="37255" y="65445"/>
                </a:cubicBezTo>
                <a:close/>
              </a:path>
            </a:pathLst>
          </a:custGeom>
        </p:spPr>
      </p:pic>
      <p:sp>
        <p:nvSpPr>
          <p:cNvPr id="3" name="Rectangle 2">
            <a:extLst>
              <a:ext uri="{FF2B5EF4-FFF2-40B4-BE49-F238E27FC236}">
                <a16:creationId xmlns:a16="http://schemas.microsoft.com/office/drawing/2014/main" id="{A94899AE-3BD4-4825-8FA4-CB9848A086B8}"/>
              </a:ext>
            </a:extLst>
          </p:cNvPr>
          <p:cNvSpPr/>
          <p:nvPr/>
        </p:nvSpPr>
        <p:spPr>
          <a:xfrm>
            <a:off x="304800" y="2478305"/>
            <a:ext cx="3676560" cy="1938992"/>
          </a:xfrm>
          <a:prstGeom prst="rect">
            <a:avLst/>
          </a:prstGeom>
        </p:spPr>
        <p:txBody>
          <a:bodyPr wrap="square">
            <a:spAutoFit/>
          </a:bodyPr>
          <a:lstStyle/>
          <a:p>
            <a:r>
              <a:rPr lang="en-US" sz="4000" dirty="0">
                <a:latin typeface="+mn-lt"/>
              </a:rPr>
              <a:t>If Unsure of a Procedure-ASK Your Supervisor!</a:t>
            </a:r>
          </a:p>
        </p:txBody>
      </p:sp>
    </p:spTree>
    <p:extLst>
      <p:ext uri="{BB962C8B-B14F-4D97-AF65-F5344CB8AC3E}">
        <p14:creationId xmlns:p14="http://schemas.microsoft.com/office/powerpoint/2010/main" val="148625185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Content Placeholder 4" descr="A girl in a blue shirt&#10;&#10;Description automatically generated">
            <a:extLst>
              <a:ext uri="{FF2B5EF4-FFF2-40B4-BE49-F238E27FC236}">
                <a16:creationId xmlns:a16="http://schemas.microsoft.com/office/drawing/2014/main" id="{AD1B97D1-60C7-41C6-9A7D-0EBD0AFCDBBE}"/>
              </a:ext>
            </a:extLst>
          </p:cNvPr>
          <p:cNvPicPr>
            <a:picLocks noChangeAspect="1"/>
          </p:cNvPicPr>
          <p:nvPr/>
        </p:nvPicPr>
        <p:blipFill rotWithShape="1">
          <a:blip r:embed="rId3" cstate="email">
            <a:extLst>
              <a:ext uri="{28A0092B-C50C-407E-A947-70E740481C1C}">
                <a14:useLocalDpi xmlns:a14="http://schemas.microsoft.com/office/drawing/2010/main"/>
              </a:ext>
            </a:extLst>
          </a:blip>
          <a:srcRect r="24010" b="2"/>
          <a:stretch/>
        </p:blipFill>
        <p:spPr>
          <a:xfrm>
            <a:off x="3981360" y="-17929"/>
            <a:ext cx="5162640" cy="5638800"/>
          </a:xfrm>
          <a:custGeom>
            <a:avLst/>
            <a:gdLst>
              <a:gd name="connsiteX0" fmla="*/ 45571 w 6278877"/>
              <a:gd name="connsiteY0" fmla="*/ 0 h 6858000"/>
              <a:gd name="connsiteX1" fmla="*/ 6278877 w 6278877"/>
              <a:gd name="connsiteY1" fmla="*/ 0 h 6858000"/>
              <a:gd name="connsiteX2" fmla="*/ 6278877 w 6278877"/>
              <a:gd name="connsiteY2" fmla="*/ 6858000 h 6858000"/>
              <a:gd name="connsiteX3" fmla="*/ 3292307 w 6278877"/>
              <a:gd name="connsiteY3" fmla="*/ 6858000 h 6858000"/>
              <a:gd name="connsiteX4" fmla="*/ 3181525 w 6278877"/>
              <a:gd name="connsiteY4" fmla="*/ 6786980 h 6858000"/>
              <a:gd name="connsiteX5" fmla="*/ 0 w 6278877"/>
              <a:gd name="connsiteY5" fmla="*/ 803252 h 6858000"/>
              <a:gd name="connsiteX6" fmla="*/ 37255 w 6278877"/>
              <a:gd name="connsiteY6" fmla="*/ 65445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278877" h="6858000">
                <a:moveTo>
                  <a:pt x="45571" y="0"/>
                </a:moveTo>
                <a:lnTo>
                  <a:pt x="6278877" y="0"/>
                </a:lnTo>
                <a:lnTo>
                  <a:pt x="6278877" y="6858000"/>
                </a:lnTo>
                <a:lnTo>
                  <a:pt x="3292307" y="6858000"/>
                </a:lnTo>
                <a:lnTo>
                  <a:pt x="3181525" y="6786980"/>
                </a:lnTo>
                <a:cubicBezTo>
                  <a:pt x="1262020" y="5490189"/>
                  <a:pt x="0" y="3294101"/>
                  <a:pt x="0" y="803252"/>
                </a:cubicBezTo>
                <a:cubicBezTo>
                  <a:pt x="0" y="554167"/>
                  <a:pt x="12619" y="308030"/>
                  <a:pt x="37255" y="65445"/>
                </a:cubicBezTo>
                <a:close/>
              </a:path>
            </a:pathLst>
          </a:custGeom>
        </p:spPr>
      </p:pic>
      <p:sp>
        <p:nvSpPr>
          <p:cNvPr id="3" name="Rectangle 2">
            <a:extLst>
              <a:ext uri="{FF2B5EF4-FFF2-40B4-BE49-F238E27FC236}">
                <a16:creationId xmlns:a16="http://schemas.microsoft.com/office/drawing/2014/main" id="{A94899AE-3BD4-4825-8FA4-CB9848A086B8}"/>
              </a:ext>
            </a:extLst>
          </p:cNvPr>
          <p:cNvSpPr/>
          <p:nvPr/>
        </p:nvSpPr>
        <p:spPr>
          <a:xfrm>
            <a:off x="304800" y="2478305"/>
            <a:ext cx="3676560" cy="707886"/>
          </a:xfrm>
          <a:prstGeom prst="rect">
            <a:avLst/>
          </a:prstGeom>
        </p:spPr>
        <p:txBody>
          <a:bodyPr wrap="square">
            <a:spAutoFit/>
          </a:bodyPr>
          <a:lstStyle/>
          <a:p>
            <a:r>
              <a:rPr lang="en-US" sz="4000" dirty="0">
                <a:latin typeface="+mn-lt"/>
              </a:rPr>
              <a:t>In Summary </a:t>
            </a:r>
          </a:p>
        </p:txBody>
      </p:sp>
    </p:spTree>
    <p:extLst>
      <p:ext uri="{BB962C8B-B14F-4D97-AF65-F5344CB8AC3E}">
        <p14:creationId xmlns:p14="http://schemas.microsoft.com/office/powerpoint/2010/main" val="9882692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24D70E05-654C-4598-81F9-5B6DC508945F}"/>
              </a:ext>
            </a:extLst>
          </p:cNvPr>
          <p:cNvSpPr>
            <a:spLocks noGrp="1"/>
          </p:cNvSpPr>
          <p:nvPr>
            <p:ph type="title"/>
          </p:nvPr>
        </p:nvSpPr>
        <p:spPr/>
        <p:txBody>
          <a:bodyPr/>
          <a:lstStyle/>
          <a:p>
            <a:pPr algn="l"/>
            <a:r>
              <a:rPr lang="en-US" dirty="0"/>
              <a:t>References and Resources</a:t>
            </a:r>
          </a:p>
        </p:txBody>
      </p:sp>
      <p:sp>
        <p:nvSpPr>
          <p:cNvPr id="4" name="Content Placeholder 3">
            <a:extLst>
              <a:ext uri="{FF2B5EF4-FFF2-40B4-BE49-F238E27FC236}">
                <a16:creationId xmlns:a16="http://schemas.microsoft.com/office/drawing/2014/main" id="{057F6857-3D86-4174-AAFE-B571C88FD214}"/>
              </a:ext>
            </a:extLst>
          </p:cNvPr>
          <p:cNvSpPr>
            <a:spLocks noGrp="1"/>
          </p:cNvSpPr>
          <p:nvPr>
            <p:ph idx="1"/>
          </p:nvPr>
        </p:nvSpPr>
        <p:spPr/>
        <p:txBody>
          <a:bodyPr>
            <a:normAutofit fontScale="62500" lnSpcReduction="20000"/>
          </a:bodyPr>
          <a:lstStyle/>
          <a:p>
            <a:pPr lvl="0"/>
            <a:r>
              <a:rPr lang="en-US" dirty="0"/>
              <a:t>Centers for Medicare and Medicaid Services (CMS) State Operations Manual, Appendix PP.  Guidance to Surveyors for Long Term Care Facilities:  </a:t>
            </a:r>
            <a:r>
              <a:rPr lang="en-US" u="sng" dirty="0">
                <a:hlinkClick r:id="rId2"/>
              </a:rPr>
              <a:t>https://www.cms.gov/Regulations-and-Guidance/Guidance/Manuals/downloads/som107ap_pp_guidelines_ltcf.pdf</a:t>
            </a:r>
            <a:endParaRPr lang="en-US" dirty="0"/>
          </a:p>
          <a:p>
            <a:pPr marL="0" indent="0">
              <a:buNone/>
            </a:pPr>
            <a:endParaRPr lang="en-US" dirty="0"/>
          </a:p>
          <a:p>
            <a:pPr lvl="0"/>
            <a:r>
              <a:rPr lang="en-US" dirty="0"/>
              <a:t>Centers for Medicare and Medicaid Services (CMS) MDS 3.0 RAI Manual:  </a:t>
            </a:r>
            <a:r>
              <a:rPr lang="en-US" u="sng" dirty="0">
                <a:hlinkClick r:id="rId3"/>
              </a:rPr>
              <a:t>https://www.cms.gov/Medicare/Quality-Initiatives-Patient-Assessment-Instruments/NursinghomeQualityInits/MDS30RAIManual.html</a:t>
            </a:r>
            <a:r>
              <a:rPr lang="en-US" dirty="0"/>
              <a:t> </a:t>
            </a:r>
          </a:p>
          <a:p>
            <a:pPr marL="0" lvl="0" indent="0">
              <a:buNone/>
            </a:pPr>
            <a:endParaRPr lang="en-US" dirty="0"/>
          </a:p>
          <a:p>
            <a:pPr lvl="0"/>
            <a:r>
              <a:rPr lang="en-US" dirty="0"/>
              <a:t>Centers for Medicare &amp; Medicaid Services (CMS) LTC Survey Pathways (Download) CMS-20062 (1/2018) Sufficient and Competent Nurse Staffing Review </a:t>
            </a:r>
          </a:p>
          <a:p>
            <a:pPr marL="400050" lvl="1" indent="0">
              <a:buNone/>
            </a:pPr>
            <a:r>
              <a:rPr lang="en-US" sz="3200" u="sng" dirty="0">
                <a:hlinkClick r:id="rId4"/>
              </a:rPr>
              <a:t>https://www.cms.gov/medicare/provider-enrollment-and-certification/guidanceforlawsandregulations/nursing-homes.html</a:t>
            </a:r>
            <a:endParaRPr lang="en-US" sz="3200" dirty="0"/>
          </a:p>
          <a:p>
            <a:endParaRPr lang="en-US" dirty="0"/>
          </a:p>
        </p:txBody>
      </p:sp>
    </p:spTree>
    <p:extLst>
      <p:ext uri="{BB962C8B-B14F-4D97-AF65-F5344CB8AC3E}">
        <p14:creationId xmlns:p14="http://schemas.microsoft.com/office/powerpoint/2010/main" val="111314700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4">
            <a:extLst>
              <a:ext uri="{FF2B5EF4-FFF2-40B4-BE49-F238E27FC236}">
                <a16:creationId xmlns:a16="http://schemas.microsoft.com/office/drawing/2014/main" id="{A73E58AD-57AD-4AC0-A7C1-924C0185104D}"/>
              </a:ext>
            </a:extLst>
          </p:cNvPr>
          <p:cNvPicPr>
            <a:picLocks noChangeAspect="1"/>
          </p:cNvPicPr>
          <p:nvPr/>
        </p:nvPicPr>
        <p:blipFill rotWithShape="1">
          <a:blip r:embed="rId2" cstate="email">
            <a:extLst>
              <a:ext uri="{28A0092B-C50C-407E-A947-70E740481C1C}">
                <a14:useLocalDpi xmlns:a14="http://schemas.microsoft.com/office/drawing/2010/main"/>
              </a:ext>
            </a:extLst>
          </a:blip>
          <a:srcRect l="1990" r="1777" b="-2"/>
          <a:stretch/>
        </p:blipFill>
        <p:spPr>
          <a:xfrm>
            <a:off x="2448798" y="990600"/>
            <a:ext cx="4246403" cy="4412675"/>
          </a:xfrm>
          <a:custGeom>
            <a:avLst/>
            <a:gdLst>
              <a:gd name="connsiteX0" fmla="*/ 1041368 w 5441859"/>
              <a:gd name="connsiteY0" fmla="*/ 0 h 5654940"/>
              <a:gd name="connsiteX1" fmla="*/ 5441859 w 5441859"/>
              <a:gd name="connsiteY1" fmla="*/ 0 h 5654940"/>
              <a:gd name="connsiteX2" fmla="*/ 5441859 w 5441859"/>
              <a:gd name="connsiteY2" fmla="*/ 4820612 h 5654940"/>
              <a:gd name="connsiteX3" fmla="*/ 5285166 w 5441859"/>
              <a:gd name="connsiteY3" fmla="*/ 4957981 h 5654940"/>
              <a:gd name="connsiteX4" fmla="*/ 3267719 w 5441859"/>
              <a:gd name="connsiteY4" fmla="*/ 5654940 h 5654940"/>
              <a:gd name="connsiteX5" fmla="*/ 0 w 5441859"/>
              <a:gd name="connsiteY5" fmla="*/ 2387221 h 5654940"/>
              <a:gd name="connsiteX6" fmla="*/ 957093 w 5441859"/>
              <a:gd name="connsiteY6" fmla="*/ 76595 h 56549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441859" h="5654940">
                <a:moveTo>
                  <a:pt x="1041368" y="0"/>
                </a:moveTo>
                <a:lnTo>
                  <a:pt x="5441859" y="0"/>
                </a:lnTo>
                <a:lnTo>
                  <a:pt x="5441859" y="4820612"/>
                </a:lnTo>
                <a:lnTo>
                  <a:pt x="5285166" y="4957981"/>
                </a:lnTo>
                <a:cubicBezTo>
                  <a:pt x="4729628" y="5394557"/>
                  <a:pt x="4029081" y="5654940"/>
                  <a:pt x="3267719" y="5654940"/>
                </a:cubicBezTo>
                <a:cubicBezTo>
                  <a:pt x="1463008" y="5654940"/>
                  <a:pt x="0" y="4191932"/>
                  <a:pt x="0" y="2387221"/>
                </a:cubicBezTo>
                <a:cubicBezTo>
                  <a:pt x="0" y="1484866"/>
                  <a:pt x="365752" y="667936"/>
                  <a:pt x="957093" y="76595"/>
                </a:cubicBezTo>
                <a:close/>
              </a:path>
            </a:pathLst>
          </a:custGeom>
        </p:spPr>
      </p:pic>
    </p:spTree>
    <p:extLst>
      <p:ext uri="{BB962C8B-B14F-4D97-AF65-F5344CB8AC3E}">
        <p14:creationId xmlns:p14="http://schemas.microsoft.com/office/powerpoint/2010/main" val="189000568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2480AA-D21D-49A8-B682-CA890568814A}"/>
              </a:ext>
            </a:extLst>
          </p:cNvPr>
          <p:cNvSpPr>
            <a:spLocks noGrp="1"/>
          </p:cNvSpPr>
          <p:nvPr>
            <p:ph type="title"/>
          </p:nvPr>
        </p:nvSpPr>
        <p:spPr/>
        <p:txBody>
          <a:bodyPr/>
          <a:lstStyle/>
          <a:p>
            <a:r>
              <a:rPr lang="en-US" dirty="0"/>
              <a:t>Disclaimer</a:t>
            </a:r>
          </a:p>
        </p:txBody>
      </p:sp>
      <p:sp>
        <p:nvSpPr>
          <p:cNvPr id="3" name="Content Placeholder 2">
            <a:extLst>
              <a:ext uri="{FF2B5EF4-FFF2-40B4-BE49-F238E27FC236}">
                <a16:creationId xmlns:a16="http://schemas.microsoft.com/office/drawing/2014/main" id="{04B89EA0-AD6D-41A3-9C35-977DB7AE20F9}"/>
              </a:ext>
            </a:extLst>
          </p:cNvPr>
          <p:cNvSpPr>
            <a:spLocks noGrp="1"/>
          </p:cNvSpPr>
          <p:nvPr>
            <p:ph idx="1"/>
          </p:nvPr>
        </p:nvSpPr>
        <p:spPr>
          <a:xfrm>
            <a:off x="533400" y="2590800"/>
            <a:ext cx="8229600" cy="4525963"/>
          </a:xfrm>
        </p:spPr>
        <p:txBody>
          <a:bodyPr>
            <a:normAutofit/>
          </a:bodyPr>
          <a:lstStyle/>
          <a:p>
            <a:pPr marL="0" indent="0" algn="ctr">
              <a:buNone/>
            </a:pPr>
            <a:r>
              <a:rPr lang="en-US" sz="2000" i="1" dirty="0"/>
              <a:t>“This presentation provided is copyrighted information of Pathway Health.  Please note the presentation date on the title page in relation to the need to verify any new updates and resources that were listed in this presentation.  This presentation is intended to be informational.  The information does not constitute either legal or professional consultation.  This presentation is not to be sold or reused without written authorization.”</a:t>
            </a:r>
            <a:endParaRPr lang="en-US" sz="2000" dirty="0"/>
          </a:p>
          <a:p>
            <a:pPr algn="ctr"/>
            <a:endParaRPr lang="en-US" sz="2000" dirty="0"/>
          </a:p>
        </p:txBody>
      </p:sp>
    </p:spTree>
    <p:extLst>
      <p:ext uri="{BB962C8B-B14F-4D97-AF65-F5344CB8AC3E}">
        <p14:creationId xmlns:p14="http://schemas.microsoft.com/office/powerpoint/2010/main" val="16070526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Objectives</a:t>
            </a:r>
            <a:endParaRPr lang="en-US" dirty="0"/>
          </a:p>
        </p:txBody>
      </p:sp>
      <p:sp>
        <p:nvSpPr>
          <p:cNvPr id="3" name="Content Placeholder 2"/>
          <p:cNvSpPr>
            <a:spLocks noGrp="1"/>
          </p:cNvSpPr>
          <p:nvPr>
            <p:ph idx="1"/>
          </p:nvPr>
        </p:nvSpPr>
        <p:spPr/>
        <p:txBody>
          <a:bodyPr>
            <a:normAutofit/>
          </a:bodyPr>
          <a:lstStyle/>
          <a:p>
            <a:pPr marL="0" indent="0">
              <a:buNone/>
            </a:pPr>
            <a:r>
              <a:rPr lang="en-US" sz="2800" dirty="0"/>
              <a:t>Upon completion of the program, attendees should be able to:</a:t>
            </a:r>
          </a:p>
          <a:p>
            <a:pPr marL="342900" lvl="2" indent="-342900">
              <a:spcBef>
                <a:spcPts val="600"/>
              </a:spcBef>
              <a:spcAft>
                <a:spcPts val="1200"/>
              </a:spcAft>
            </a:pPr>
            <a:r>
              <a:rPr lang="en-US" sz="2800" dirty="0"/>
              <a:t>Obtain a basic understanding of the Requirement of Participation for Basic Nursing Skills competency.</a:t>
            </a:r>
          </a:p>
          <a:p>
            <a:pPr marL="342900" lvl="2" indent="-342900">
              <a:spcBef>
                <a:spcPts val="600"/>
              </a:spcBef>
              <a:spcAft>
                <a:spcPts val="1200"/>
              </a:spcAft>
            </a:pPr>
            <a:r>
              <a:rPr lang="en-US" sz="2800" dirty="0"/>
              <a:t>Review the policies and procedures for Basic Nursing Skills.</a:t>
            </a:r>
          </a:p>
          <a:p>
            <a:pPr marL="342900" lvl="2" indent="-342900">
              <a:spcBef>
                <a:spcPts val="600"/>
              </a:spcBef>
              <a:spcAft>
                <a:spcPts val="1200"/>
              </a:spcAft>
            </a:pPr>
            <a:r>
              <a:rPr lang="en-US" sz="2800" dirty="0"/>
              <a:t>Verbalize understanding of the documentation requirements for Basic Nursing Skills.</a:t>
            </a:r>
          </a:p>
          <a:p>
            <a:pPr marL="0" indent="0">
              <a:buNone/>
            </a:pPr>
            <a:endParaRPr lang="en-US" sz="2800" dirty="0"/>
          </a:p>
          <a:p>
            <a:pPr marL="0" indent="0">
              <a:buNone/>
            </a:pPr>
            <a:endParaRPr lang="en-US" sz="2800" dirty="0"/>
          </a:p>
        </p:txBody>
      </p:sp>
    </p:spTree>
    <p:extLst>
      <p:ext uri="{BB962C8B-B14F-4D97-AF65-F5344CB8AC3E}">
        <p14:creationId xmlns:p14="http://schemas.microsoft.com/office/powerpoint/2010/main" val="26016871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DC07D8-57DD-4BA4-99B6-4A9B0230FF92}"/>
              </a:ext>
            </a:extLst>
          </p:cNvPr>
          <p:cNvSpPr>
            <a:spLocks noGrp="1"/>
          </p:cNvSpPr>
          <p:nvPr>
            <p:ph type="title"/>
          </p:nvPr>
        </p:nvSpPr>
        <p:spPr/>
        <p:txBody>
          <a:bodyPr/>
          <a:lstStyle/>
          <a:p>
            <a:r>
              <a:rPr lang="en-US" dirty="0"/>
              <a:t>Basic Nursing Skills</a:t>
            </a:r>
          </a:p>
        </p:txBody>
      </p:sp>
      <p:graphicFrame>
        <p:nvGraphicFramePr>
          <p:cNvPr id="4" name="Content Placeholder 2">
            <a:extLst>
              <a:ext uri="{FF2B5EF4-FFF2-40B4-BE49-F238E27FC236}">
                <a16:creationId xmlns:a16="http://schemas.microsoft.com/office/drawing/2014/main" id="{5206D9EB-33B8-4CF3-B367-AB408E733A68}"/>
              </a:ext>
            </a:extLst>
          </p:cNvPr>
          <p:cNvGraphicFramePr>
            <a:graphicFrameLocks noGrp="1"/>
          </p:cNvGraphicFramePr>
          <p:nvPr>
            <p:ph idx="1"/>
            <p:extLst>
              <p:ext uri="{D42A27DB-BD31-4B8C-83A1-F6EECF244321}">
                <p14:modId xmlns:p14="http://schemas.microsoft.com/office/powerpoint/2010/main" val="1028120992"/>
              </p:ext>
            </p:extLst>
          </p:nvPr>
        </p:nvGraphicFramePr>
        <p:xfrm>
          <a:off x="457200" y="1295400"/>
          <a:ext cx="8229600" cy="48307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0883998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E7DF5F-C153-437E-8D1E-6EDDFE229828}"/>
              </a:ext>
            </a:extLst>
          </p:cNvPr>
          <p:cNvSpPr>
            <a:spLocks noGrp="1"/>
          </p:cNvSpPr>
          <p:nvPr>
            <p:ph type="title"/>
          </p:nvPr>
        </p:nvSpPr>
        <p:spPr/>
        <p:txBody>
          <a:bodyPr/>
          <a:lstStyle/>
          <a:p>
            <a:r>
              <a:rPr lang="en-US" dirty="0"/>
              <a:t>Competency</a:t>
            </a:r>
          </a:p>
        </p:txBody>
      </p:sp>
      <p:sp>
        <p:nvSpPr>
          <p:cNvPr id="3" name="Content Placeholder 2">
            <a:extLst>
              <a:ext uri="{FF2B5EF4-FFF2-40B4-BE49-F238E27FC236}">
                <a16:creationId xmlns:a16="http://schemas.microsoft.com/office/drawing/2014/main" id="{B2881252-3482-464C-99DF-C7DC8EF9390D}"/>
              </a:ext>
            </a:extLst>
          </p:cNvPr>
          <p:cNvSpPr>
            <a:spLocks noGrp="1"/>
          </p:cNvSpPr>
          <p:nvPr>
            <p:ph idx="1"/>
          </p:nvPr>
        </p:nvSpPr>
        <p:spPr>
          <a:xfrm>
            <a:off x="457200" y="1600200"/>
            <a:ext cx="5181600" cy="4525963"/>
          </a:xfrm>
        </p:spPr>
        <p:txBody>
          <a:bodyPr>
            <a:normAutofit fontScale="92500" lnSpcReduction="10000"/>
          </a:bodyPr>
          <a:lstStyle/>
          <a:p>
            <a:pPr marL="0" indent="0">
              <a:buNone/>
            </a:pPr>
            <a:r>
              <a:rPr lang="en-US" dirty="0"/>
              <a:t>“Competency” is a measurable pattern of </a:t>
            </a:r>
            <a:r>
              <a:rPr lang="en-US" b="1" u="sng" dirty="0"/>
              <a:t>knowledge, skills, abilities, behaviors</a:t>
            </a:r>
            <a:r>
              <a:rPr lang="en-US" b="1" dirty="0"/>
              <a:t>, </a:t>
            </a:r>
            <a:r>
              <a:rPr lang="en-US" dirty="0"/>
              <a:t>and other characteristics in performing that an individual needs to perform work roles or occupational functions successfully.</a:t>
            </a:r>
          </a:p>
          <a:p>
            <a:pPr marL="0" indent="0" algn="r">
              <a:buNone/>
            </a:pPr>
            <a:endParaRPr lang="en-US" sz="1800" dirty="0"/>
          </a:p>
          <a:p>
            <a:pPr marL="0" indent="0">
              <a:buNone/>
            </a:pPr>
            <a:r>
              <a:rPr lang="en-US" sz="1800" dirty="0">
                <a:hlinkClick r:id="rId3"/>
              </a:rPr>
              <a:t>https://www.cms.gov/Regulations-and-Guidance/Guidance/Manuals/downloads/som107ap_pp_guidelines_ltcf.pdf</a:t>
            </a:r>
            <a:r>
              <a:rPr lang="en-US" sz="1800" dirty="0"/>
              <a:t> </a:t>
            </a:r>
          </a:p>
          <a:p>
            <a:endParaRPr lang="en-US" dirty="0"/>
          </a:p>
        </p:txBody>
      </p:sp>
      <p:pic>
        <p:nvPicPr>
          <p:cNvPr id="4" name="Picture 3" descr="A person in a blue shirt&#10;&#10;Description automatically generated">
            <a:extLst>
              <a:ext uri="{FF2B5EF4-FFF2-40B4-BE49-F238E27FC236}">
                <a16:creationId xmlns:a16="http://schemas.microsoft.com/office/drawing/2014/main" id="{8F813757-8EB3-403B-8A8F-CD18F30FCCD9}"/>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5620871" y="2743200"/>
            <a:ext cx="3048000" cy="2066544"/>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13464371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45C955-865B-4022-975E-13689C7BDD32}"/>
              </a:ext>
            </a:extLst>
          </p:cNvPr>
          <p:cNvSpPr>
            <a:spLocks noGrp="1"/>
          </p:cNvSpPr>
          <p:nvPr>
            <p:ph type="title"/>
          </p:nvPr>
        </p:nvSpPr>
        <p:spPr/>
        <p:txBody>
          <a:bodyPr>
            <a:normAutofit fontScale="90000"/>
          </a:bodyPr>
          <a:lstStyle/>
          <a:p>
            <a:r>
              <a:rPr lang="en-US" dirty="0"/>
              <a:t>Basic Nursing Skills Competency </a:t>
            </a:r>
            <a:br>
              <a:rPr lang="en-US" dirty="0"/>
            </a:br>
            <a:r>
              <a:rPr lang="en-US" dirty="0"/>
              <a:t>Is A MUST!</a:t>
            </a:r>
          </a:p>
        </p:txBody>
      </p:sp>
      <p:pic>
        <p:nvPicPr>
          <p:cNvPr id="4" name="Picture Placeholder 8">
            <a:extLst>
              <a:ext uri="{FF2B5EF4-FFF2-40B4-BE49-F238E27FC236}">
                <a16:creationId xmlns:a16="http://schemas.microsoft.com/office/drawing/2014/main" id="{B1AA83DD-6F3A-4FB1-B9A7-20CCE9652E43}"/>
              </a:ext>
            </a:extLst>
          </p:cNvPr>
          <p:cNvPicPr>
            <a:picLocks noGrp="1" noChangeAspect="1"/>
          </p:cNvPicPr>
          <p:nvPr>
            <p:ph idx="1"/>
          </p:nvPr>
        </p:nvPicPr>
        <p:blipFill rotWithShape="1">
          <a:blip r:embed="rId3" cstate="email">
            <a:extLst>
              <a:ext uri="{28A0092B-C50C-407E-A947-70E740481C1C}">
                <a14:useLocalDpi xmlns:a14="http://schemas.microsoft.com/office/drawing/2010/main"/>
              </a:ext>
            </a:extLst>
          </a:blip>
          <a:srcRect l="14268" r="13770" b="2"/>
          <a:stretch/>
        </p:blipFill>
        <p:spPr>
          <a:xfrm>
            <a:off x="2286000" y="1600200"/>
            <a:ext cx="4572000" cy="4167716"/>
          </a:xfrm>
          <a:prstGeom prst="rect">
            <a:avLst/>
          </a:prstGeom>
        </p:spPr>
      </p:pic>
    </p:spTree>
    <p:extLst>
      <p:ext uri="{BB962C8B-B14F-4D97-AF65-F5344CB8AC3E}">
        <p14:creationId xmlns:p14="http://schemas.microsoft.com/office/powerpoint/2010/main" val="29449697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9989F2-D4E2-462B-A218-B955372A19EB}"/>
              </a:ext>
            </a:extLst>
          </p:cNvPr>
          <p:cNvSpPr>
            <a:spLocks noGrp="1"/>
          </p:cNvSpPr>
          <p:nvPr>
            <p:ph type="title"/>
          </p:nvPr>
        </p:nvSpPr>
        <p:spPr/>
        <p:txBody>
          <a:bodyPr/>
          <a:lstStyle/>
          <a:p>
            <a:r>
              <a:rPr lang="en-US" dirty="0"/>
              <a:t>Facility Training Program</a:t>
            </a:r>
          </a:p>
        </p:txBody>
      </p:sp>
      <p:sp>
        <p:nvSpPr>
          <p:cNvPr id="3" name="Content Placeholder 2">
            <a:extLst>
              <a:ext uri="{FF2B5EF4-FFF2-40B4-BE49-F238E27FC236}">
                <a16:creationId xmlns:a16="http://schemas.microsoft.com/office/drawing/2014/main" id="{A27493D0-C302-4400-8C49-383AE4330417}"/>
              </a:ext>
            </a:extLst>
          </p:cNvPr>
          <p:cNvSpPr>
            <a:spLocks noGrp="1"/>
          </p:cNvSpPr>
          <p:nvPr>
            <p:ph idx="1"/>
          </p:nvPr>
        </p:nvSpPr>
        <p:spPr>
          <a:xfrm>
            <a:off x="457200" y="1600200"/>
            <a:ext cx="5257800" cy="4525963"/>
          </a:xfrm>
        </p:spPr>
        <p:txBody>
          <a:bodyPr/>
          <a:lstStyle/>
          <a:p>
            <a:pPr marL="0" indent="0">
              <a:spcBef>
                <a:spcPts val="600"/>
              </a:spcBef>
              <a:spcAft>
                <a:spcPts val="600"/>
              </a:spcAft>
              <a:buNone/>
            </a:pPr>
            <a:r>
              <a:rPr lang="en-US" dirty="0"/>
              <a:t>To ensure any training needs are met for:</a:t>
            </a:r>
          </a:p>
          <a:p>
            <a:pPr marL="274320" lvl="1" indent="-274320">
              <a:spcBef>
                <a:spcPts val="600"/>
              </a:spcBef>
              <a:spcAft>
                <a:spcPts val="600"/>
              </a:spcAft>
            </a:pPr>
            <a:r>
              <a:rPr lang="en-US" sz="3200" dirty="0"/>
              <a:t>New Staff</a:t>
            </a:r>
          </a:p>
          <a:p>
            <a:pPr marL="274320" lvl="1" indent="-274320">
              <a:spcBef>
                <a:spcPts val="600"/>
              </a:spcBef>
              <a:spcAft>
                <a:spcPts val="600"/>
              </a:spcAft>
            </a:pPr>
            <a:r>
              <a:rPr lang="en-US" sz="3200" dirty="0"/>
              <a:t>Existing Staff</a:t>
            </a:r>
          </a:p>
          <a:p>
            <a:pPr marL="274320" lvl="1" indent="-274320">
              <a:spcBef>
                <a:spcPts val="600"/>
              </a:spcBef>
              <a:spcAft>
                <a:spcPts val="600"/>
              </a:spcAft>
            </a:pPr>
            <a:r>
              <a:rPr lang="en-US" sz="3200" dirty="0"/>
              <a:t>Individuals providing services under a contractual arrangement</a:t>
            </a:r>
          </a:p>
          <a:p>
            <a:endParaRPr lang="en-US" dirty="0"/>
          </a:p>
        </p:txBody>
      </p:sp>
      <p:pic>
        <p:nvPicPr>
          <p:cNvPr id="4" name="Picture 3" descr="A person posing for the camera&#10;&#10;Description automatically generated">
            <a:extLst>
              <a:ext uri="{FF2B5EF4-FFF2-40B4-BE49-F238E27FC236}">
                <a16:creationId xmlns:a16="http://schemas.microsoft.com/office/drawing/2014/main" id="{088DD76F-A87D-47BB-B17B-4C487AD2B568}"/>
              </a:ext>
            </a:extLst>
          </p:cNvPr>
          <p:cNvPicPr>
            <a:picLocks noChangeAspect="1"/>
          </p:cNvPicPr>
          <p:nvPr/>
        </p:nvPicPr>
        <p:blipFill rotWithShape="1">
          <a:blip r:embed="rId3" cstate="email">
            <a:extLst>
              <a:ext uri="{28A0092B-C50C-407E-A947-70E740481C1C}">
                <a14:useLocalDpi xmlns:a14="http://schemas.microsoft.com/office/drawing/2010/main"/>
              </a:ext>
            </a:extLst>
          </a:blip>
          <a:srcRect r="1" b="27490"/>
          <a:stretch/>
        </p:blipFill>
        <p:spPr>
          <a:xfrm>
            <a:off x="5478469" y="1564341"/>
            <a:ext cx="3647602" cy="3962397"/>
          </a:xfrm>
          <a:custGeom>
            <a:avLst/>
            <a:gdLst>
              <a:gd name="connsiteX0" fmla="*/ 65565 w 6313150"/>
              <a:gd name="connsiteY0" fmla="*/ 0 h 6857997"/>
              <a:gd name="connsiteX1" fmla="*/ 6313150 w 6313150"/>
              <a:gd name="connsiteY1" fmla="*/ 0 h 6857997"/>
              <a:gd name="connsiteX2" fmla="*/ 6313150 w 6313150"/>
              <a:gd name="connsiteY2" fmla="*/ 6857997 h 6857997"/>
              <a:gd name="connsiteX3" fmla="*/ 3293946 w 6313150"/>
              <a:gd name="connsiteY3" fmla="*/ 6857997 h 6857997"/>
              <a:gd name="connsiteX4" fmla="*/ 3235857 w 6313150"/>
              <a:gd name="connsiteY4" fmla="*/ 6823061 h 6857997"/>
              <a:gd name="connsiteX5" fmla="*/ 0 w 6313150"/>
              <a:gd name="connsiteY5" fmla="*/ 951803 h 6857997"/>
              <a:gd name="connsiteX6" fmla="*/ 31536 w 6313150"/>
              <a:gd name="connsiteY6" fmla="*/ 285771 h 68579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313150" h="6857997">
                <a:moveTo>
                  <a:pt x="65565" y="0"/>
                </a:moveTo>
                <a:lnTo>
                  <a:pt x="6313150" y="0"/>
                </a:lnTo>
                <a:lnTo>
                  <a:pt x="6313150" y="6857997"/>
                </a:lnTo>
                <a:lnTo>
                  <a:pt x="3293946" y="6857997"/>
                </a:lnTo>
                <a:lnTo>
                  <a:pt x="3235857" y="6823061"/>
                </a:lnTo>
                <a:cubicBezTo>
                  <a:pt x="1291240" y="5592803"/>
                  <a:pt x="0" y="3423096"/>
                  <a:pt x="0" y="951803"/>
                </a:cubicBezTo>
                <a:cubicBezTo>
                  <a:pt x="0" y="727140"/>
                  <a:pt x="10673" y="504970"/>
                  <a:pt x="31536" y="285771"/>
                </a:cubicBezTo>
                <a:close/>
              </a:path>
            </a:pathLst>
          </a:custGeom>
        </p:spPr>
      </p:pic>
    </p:spTree>
    <p:extLst>
      <p:ext uri="{BB962C8B-B14F-4D97-AF65-F5344CB8AC3E}">
        <p14:creationId xmlns:p14="http://schemas.microsoft.com/office/powerpoint/2010/main" val="37003632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9B266E-C350-4B0A-8607-2CDA07786901}"/>
              </a:ext>
            </a:extLst>
          </p:cNvPr>
          <p:cNvSpPr>
            <a:spLocks noGrp="1"/>
          </p:cNvSpPr>
          <p:nvPr>
            <p:ph type="title"/>
          </p:nvPr>
        </p:nvSpPr>
        <p:spPr/>
        <p:txBody>
          <a:bodyPr/>
          <a:lstStyle/>
          <a:p>
            <a:r>
              <a:rPr lang="en-US" dirty="0"/>
              <a:t>Facility Training Program</a:t>
            </a:r>
          </a:p>
        </p:txBody>
      </p:sp>
      <p:sp>
        <p:nvSpPr>
          <p:cNvPr id="3" name="Content Placeholder 2">
            <a:extLst>
              <a:ext uri="{FF2B5EF4-FFF2-40B4-BE49-F238E27FC236}">
                <a16:creationId xmlns:a16="http://schemas.microsoft.com/office/drawing/2014/main" id="{ED4ADA69-9101-44F7-ABEA-53FCEF59EFD1}"/>
              </a:ext>
            </a:extLst>
          </p:cNvPr>
          <p:cNvSpPr>
            <a:spLocks noGrp="1"/>
          </p:cNvSpPr>
          <p:nvPr>
            <p:ph idx="1"/>
          </p:nvPr>
        </p:nvSpPr>
        <p:spPr>
          <a:xfrm>
            <a:off x="4572000" y="1600200"/>
            <a:ext cx="4114800" cy="4525963"/>
          </a:xfrm>
        </p:spPr>
        <p:txBody>
          <a:bodyPr>
            <a:normAutofit fontScale="92500"/>
          </a:bodyPr>
          <a:lstStyle/>
          <a:p>
            <a:pPr marL="274320" indent="-274320">
              <a:spcBef>
                <a:spcPts val="600"/>
              </a:spcBef>
              <a:spcAft>
                <a:spcPts val="600"/>
              </a:spcAft>
            </a:pPr>
            <a:r>
              <a:rPr lang="en-US" dirty="0"/>
              <a:t>Consistent with expected job roles</a:t>
            </a:r>
          </a:p>
          <a:p>
            <a:pPr marL="274320" indent="-274320">
              <a:spcBef>
                <a:spcPts val="600"/>
              </a:spcBef>
              <a:spcAft>
                <a:spcPts val="600"/>
              </a:spcAft>
            </a:pPr>
            <a:r>
              <a:rPr lang="en-US" dirty="0"/>
              <a:t>What policies are required</a:t>
            </a:r>
          </a:p>
          <a:p>
            <a:pPr marL="274320" indent="-274320">
              <a:spcBef>
                <a:spcPts val="600"/>
              </a:spcBef>
              <a:spcAft>
                <a:spcPts val="600"/>
              </a:spcAft>
            </a:pPr>
            <a:r>
              <a:rPr lang="en-US" dirty="0"/>
              <a:t>Review job descriptions</a:t>
            </a:r>
          </a:p>
          <a:p>
            <a:pPr marL="274320" indent="-274320">
              <a:spcBef>
                <a:spcPts val="600"/>
              </a:spcBef>
              <a:spcAft>
                <a:spcPts val="600"/>
              </a:spcAft>
            </a:pPr>
            <a:r>
              <a:rPr lang="en-US" dirty="0"/>
              <a:t>Do they meet professional standards of practice</a:t>
            </a:r>
          </a:p>
          <a:p>
            <a:endParaRPr lang="en-US" dirty="0"/>
          </a:p>
        </p:txBody>
      </p:sp>
      <p:pic>
        <p:nvPicPr>
          <p:cNvPr id="4" name="Picture 3">
            <a:extLst>
              <a:ext uri="{FF2B5EF4-FFF2-40B4-BE49-F238E27FC236}">
                <a16:creationId xmlns:a16="http://schemas.microsoft.com/office/drawing/2014/main" id="{81E889F0-CE07-47A4-AD62-E753367537F7}"/>
              </a:ext>
            </a:extLst>
          </p:cNvPr>
          <p:cNvPicPr>
            <a:picLocks noChangeAspect="1"/>
          </p:cNvPicPr>
          <p:nvPr/>
        </p:nvPicPr>
        <p:blipFill>
          <a:blip r:embed="rId3"/>
          <a:stretch>
            <a:fillRect/>
          </a:stretch>
        </p:blipFill>
        <p:spPr>
          <a:xfrm>
            <a:off x="36419" y="2057400"/>
            <a:ext cx="4562475" cy="2962275"/>
          </a:xfrm>
          <a:prstGeom prst="rect">
            <a:avLst/>
          </a:prstGeom>
        </p:spPr>
      </p:pic>
    </p:spTree>
    <p:extLst>
      <p:ext uri="{BB962C8B-B14F-4D97-AF65-F5344CB8AC3E}">
        <p14:creationId xmlns:p14="http://schemas.microsoft.com/office/powerpoint/2010/main" val="3286550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16547D-3E6C-4CBF-912D-ABAB1A50F93D}"/>
              </a:ext>
            </a:extLst>
          </p:cNvPr>
          <p:cNvSpPr>
            <a:spLocks noGrp="1"/>
          </p:cNvSpPr>
          <p:nvPr>
            <p:ph type="title"/>
          </p:nvPr>
        </p:nvSpPr>
        <p:spPr/>
        <p:txBody>
          <a:bodyPr/>
          <a:lstStyle/>
          <a:p>
            <a:r>
              <a:rPr lang="en-US" dirty="0"/>
              <a:t>F726 – Competent Nursing Staff</a:t>
            </a:r>
          </a:p>
        </p:txBody>
      </p:sp>
      <p:sp>
        <p:nvSpPr>
          <p:cNvPr id="3" name="Content Placeholder 2">
            <a:extLst>
              <a:ext uri="{FF2B5EF4-FFF2-40B4-BE49-F238E27FC236}">
                <a16:creationId xmlns:a16="http://schemas.microsoft.com/office/drawing/2014/main" id="{3BB268E1-FC73-4846-B54E-2E38E13D288D}"/>
              </a:ext>
            </a:extLst>
          </p:cNvPr>
          <p:cNvSpPr>
            <a:spLocks noGrp="1"/>
          </p:cNvSpPr>
          <p:nvPr>
            <p:ph idx="1"/>
          </p:nvPr>
        </p:nvSpPr>
        <p:spPr/>
        <p:txBody>
          <a:bodyPr>
            <a:normAutofit fontScale="92500"/>
          </a:bodyPr>
          <a:lstStyle/>
          <a:p>
            <a:pPr marL="0" indent="0">
              <a:spcBef>
                <a:spcPts val="600"/>
              </a:spcBef>
              <a:spcAft>
                <a:spcPts val="600"/>
              </a:spcAft>
              <a:buNone/>
            </a:pPr>
            <a:r>
              <a:rPr lang="en-US" sz="2400" i="1" dirty="0"/>
              <a:t>“Facility must have sufficient nursing staff with the appropriate competencies and skill sets to provide nursing and related services to assure resident safety</a:t>
            </a:r>
          </a:p>
          <a:p>
            <a:pPr marL="0" indent="0">
              <a:spcBef>
                <a:spcPts val="600"/>
              </a:spcBef>
              <a:spcAft>
                <a:spcPts val="600"/>
              </a:spcAft>
              <a:buNone/>
            </a:pPr>
            <a:r>
              <a:rPr lang="en-US" sz="2400" i="1" dirty="0"/>
              <a:t>And</a:t>
            </a:r>
          </a:p>
          <a:p>
            <a:pPr>
              <a:spcBef>
                <a:spcPts val="600"/>
              </a:spcBef>
              <a:spcAft>
                <a:spcPts val="600"/>
              </a:spcAft>
            </a:pPr>
            <a:r>
              <a:rPr lang="en-US" sz="2400" i="1" dirty="0"/>
              <a:t>Attain or maintain the highest practicable physical, mental, and psychosocial well-being for each resident as determined by:</a:t>
            </a:r>
          </a:p>
          <a:p>
            <a:pPr marL="800100" lvl="1" indent="-342900">
              <a:spcBef>
                <a:spcPts val="600"/>
              </a:spcBef>
              <a:spcAft>
                <a:spcPts val="600"/>
              </a:spcAft>
              <a:buFont typeface="+mj-lt"/>
              <a:buAutoNum type="arabicPeriod"/>
            </a:pPr>
            <a:r>
              <a:rPr lang="en-US" sz="2000" i="1" dirty="0"/>
              <a:t>Resident Assessments</a:t>
            </a:r>
          </a:p>
          <a:p>
            <a:pPr marL="800100" lvl="1" indent="-342900">
              <a:spcBef>
                <a:spcPts val="600"/>
              </a:spcBef>
              <a:spcAft>
                <a:spcPts val="600"/>
              </a:spcAft>
              <a:buFont typeface="+mj-lt"/>
              <a:buAutoNum type="arabicPeriod"/>
            </a:pPr>
            <a:r>
              <a:rPr lang="en-US" sz="2000" i="1" dirty="0"/>
              <a:t>Individual Plans of Care</a:t>
            </a:r>
          </a:p>
          <a:p>
            <a:pPr marL="800100" lvl="1" indent="-342900">
              <a:spcBef>
                <a:spcPts val="600"/>
              </a:spcBef>
              <a:spcAft>
                <a:spcPts val="600"/>
              </a:spcAft>
              <a:buFont typeface="+mj-lt"/>
              <a:buAutoNum type="arabicPeriod"/>
            </a:pPr>
            <a:r>
              <a:rPr lang="en-US" sz="2000" i="1" dirty="0"/>
              <a:t>Considering number, acuity, and diagnoses of population in accordance with the facility assessment”</a:t>
            </a:r>
          </a:p>
          <a:p>
            <a:pPr marL="0" indent="0" algn="r">
              <a:buNone/>
            </a:pPr>
            <a:r>
              <a:rPr lang="en-US" sz="1300" dirty="0">
                <a:hlinkClick r:id="rId3"/>
              </a:rPr>
              <a:t>https://www.cms.gov/Regulations-and-Guidance/Guidance/Manuals/downloads/som107ap_pp_guidelines_ltcf.pdf</a:t>
            </a:r>
            <a:r>
              <a:rPr lang="en-US" sz="1300" dirty="0"/>
              <a:t> </a:t>
            </a:r>
          </a:p>
          <a:p>
            <a:endParaRPr lang="en-US" dirty="0"/>
          </a:p>
        </p:txBody>
      </p:sp>
    </p:spTree>
    <p:extLst>
      <p:ext uri="{BB962C8B-B14F-4D97-AF65-F5344CB8AC3E}">
        <p14:creationId xmlns:p14="http://schemas.microsoft.com/office/powerpoint/2010/main" val="11331860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526051-D636-4657-8F1C-107614031C61}"/>
              </a:ext>
            </a:extLst>
          </p:cNvPr>
          <p:cNvSpPr>
            <a:spLocks noGrp="1"/>
          </p:cNvSpPr>
          <p:nvPr>
            <p:ph type="title"/>
          </p:nvPr>
        </p:nvSpPr>
        <p:spPr/>
        <p:txBody>
          <a:bodyPr>
            <a:normAutofit/>
          </a:bodyPr>
          <a:lstStyle/>
          <a:p>
            <a:r>
              <a:rPr lang="en-US" dirty="0"/>
              <a:t>F838 Facility Assessment</a:t>
            </a:r>
          </a:p>
        </p:txBody>
      </p:sp>
      <p:sp>
        <p:nvSpPr>
          <p:cNvPr id="3" name="Content Placeholder 2">
            <a:extLst>
              <a:ext uri="{FF2B5EF4-FFF2-40B4-BE49-F238E27FC236}">
                <a16:creationId xmlns:a16="http://schemas.microsoft.com/office/drawing/2014/main" id="{247FEC2C-B42F-4F19-A91D-5421970B2938}"/>
              </a:ext>
            </a:extLst>
          </p:cNvPr>
          <p:cNvSpPr>
            <a:spLocks noGrp="1"/>
          </p:cNvSpPr>
          <p:nvPr>
            <p:ph idx="1"/>
          </p:nvPr>
        </p:nvSpPr>
        <p:spPr>
          <a:xfrm>
            <a:off x="457200" y="1600200"/>
            <a:ext cx="4495800" cy="4525963"/>
          </a:xfrm>
        </p:spPr>
        <p:txBody>
          <a:bodyPr>
            <a:normAutofit/>
          </a:bodyPr>
          <a:lstStyle/>
          <a:p>
            <a:r>
              <a:rPr lang="en-US" sz="2800" dirty="0"/>
              <a:t>The intent of the facility assessment is for the facility to evaluate its resident population and identify the resources needed to provide the necessary care and services the residents require.</a:t>
            </a:r>
          </a:p>
          <a:p>
            <a:endParaRPr lang="en-US" sz="2800" dirty="0"/>
          </a:p>
        </p:txBody>
      </p:sp>
      <p:pic>
        <p:nvPicPr>
          <p:cNvPr id="4" name="Content Placeholder 4">
            <a:extLst>
              <a:ext uri="{FF2B5EF4-FFF2-40B4-BE49-F238E27FC236}">
                <a16:creationId xmlns:a16="http://schemas.microsoft.com/office/drawing/2014/main" id="{C73EBB86-9B5D-4624-A415-3F008DF0752C}"/>
              </a:ext>
            </a:extLst>
          </p:cNvPr>
          <p:cNvPicPr>
            <a:picLocks noChangeAspect="1"/>
          </p:cNvPicPr>
          <p:nvPr/>
        </p:nvPicPr>
        <p:blipFill rotWithShape="1">
          <a:blip r:embed="rId3" cstate="email">
            <a:extLst>
              <a:ext uri="{28A0092B-C50C-407E-A947-70E740481C1C}">
                <a14:useLocalDpi xmlns:a14="http://schemas.microsoft.com/office/drawing/2010/main"/>
              </a:ext>
            </a:extLst>
          </a:blip>
          <a:srcRect l="19980" r="17422" b="-1"/>
          <a:stretch/>
        </p:blipFill>
        <p:spPr>
          <a:xfrm>
            <a:off x="5110593" y="1600201"/>
            <a:ext cx="4033407" cy="4381498"/>
          </a:xfrm>
          <a:custGeom>
            <a:avLst/>
            <a:gdLst>
              <a:gd name="connsiteX0" fmla="*/ 65565 w 6313150"/>
              <a:gd name="connsiteY0" fmla="*/ 0 h 6857997"/>
              <a:gd name="connsiteX1" fmla="*/ 6313150 w 6313150"/>
              <a:gd name="connsiteY1" fmla="*/ 0 h 6857997"/>
              <a:gd name="connsiteX2" fmla="*/ 6313150 w 6313150"/>
              <a:gd name="connsiteY2" fmla="*/ 6857997 h 6857997"/>
              <a:gd name="connsiteX3" fmla="*/ 3293946 w 6313150"/>
              <a:gd name="connsiteY3" fmla="*/ 6857997 h 6857997"/>
              <a:gd name="connsiteX4" fmla="*/ 3235857 w 6313150"/>
              <a:gd name="connsiteY4" fmla="*/ 6823061 h 6857997"/>
              <a:gd name="connsiteX5" fmla="*/ 0 w 6313150"/>
              <a:gd name="connsiteY5" fmla="*/ 951803 h 6857997"/>
              <a:gd name="connsiteX6" fmla="*/ 31536 w 6313150"/>
              <a:gd name="connsiteY6" fmla="*/ 285771 h 68579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313150" h="6857997">
                <a:moveTo>
                  <a:pt x="65565" y="0"/>
                </a:moveTo>
                <a:lnTo>
                  <a:pt x="6313150" y="0"/>
                </a:lnTo>
                <a:lnTo>
                  <a:pt x="6313150" y="6857997"/>
                </a:lnTo>
                <a:lnTo>
                  <a:pt x="3293946" y="6857997"/>
                </a:lnTo>
                <a:lnTo>
                  <a:pt x="3235857" y="6823061"/>
                </a:lnTo>
                <a:cubicBezTo>
                  <a:pt x="1291240" y="5592803"/>
                  <a:pt x="0" y="3423096"/>
                  <a:pt x="0" y="951803"/>
                </a:cubicBezTo>
                <a:cubicBezTo>
                  <a:pt x="0" y="727140"/>
                  <a:pt x="10673" y="504970"/>
                  <a:pt x="31536" y="285771"/>
                </a:cubicBezTo>
                <a:close/>
              </a:path>
            </a:pathLst>
          </a:custGeom>
        </p:spPr>
      </p:pic>
    </p:spTree>
    <p:extLst>
      <p:ext uri="{BB962C8B-B14F-4D97-AF65-F5344CB8AC3E}">
        <p14:creationId xmlns:p14="http://schemas.microsoft.com/office/powerpoint/2010/main" val="1446939498"/>
      </p:ext>
    </p:extLst>
  </p:cSld>
  <p:clrMapOvr>
    <a:masterClrMapping/>
  </p:clrMapOvr>
</p:sld>
</file>

<file path=ppt/theme/theme1.xml><?xml version="1.0" encoding="utf-8"?>
<a:theme xmlns:a="http://schemas.openxmlformats.org/drawingml/2006/main" name="1_2012LeadingAge_gray2PP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2012LeadingAge_gray2PPT</Template>
  <TotalTime>1048</TotalTime>
  <Words>1850</Words>
  <Application>Microsoft Office PowerPoint</Application>
  <PresentationFormat>On-screen Show (4:3)</PresentationFormat>
  <Paragraphs>201</Paragraphs>
  <Slides>19</Slides>
  <Notes>16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19</vt:i4>
      </vt:variant>
    </vt:vector>
  </HeadingPairs>
  <TitlesOfParts>
    <vt:vector size="23" baseType="lpstr">
      <vt:lpstr>Arial</vt:lpstr>
      <vt:lpstr>Calibri</vt:lpstr>
      <vt:lpstr>Wingdings</vt:lpstr>
      <vt:lpstr>1_2012LeadingAge_gray2PPT</vt:lpstr>
      <vt:lpstr>Basic Nursing Skills Competency</vt:lpstr>
      <vt:lpstr>Objectives</vt:lpstr>
      <vt:lpstr>Basic Nursing Skills</vt:lpstr>
      <vt:lpstr>Competency</vt:lpstr>
      <vt:lpstr>Basic Nursing Skills Competency  Is A MUST!</vt:lpstr>
      <vt:lpstr>Facility Training Program</vt:lpstr>
      <vt:lpstr>Facility Training Program</vt:lpstr>
      <vt:lpstr>F726 – Competent Nursing Staff</vt:lpstr>
      <vt:lpstr>F838 Facility Assessment</vt:lpstr>
      <vt:lpstr>F726 Basic Nursing Skills</vt:lpstr>
      <vt:lpstr>Basic Nursing Skills</vt:lpstr>
      <vt:lpstr>Personal Care Skills</vt:lpstr>
      <vt:lpstr>Some Areas to Be Evaluated Include:</vt:lpstr>
      <vt:lpstr>Facility Specific</vt:lpstr>
      <vt:lpstr>PowerPoint Presentation</vt:lpstr>
      <vt:lpstr>PowerPoint Presentation</vt:lpstr>
      <vt:lpstr>References and Resources</vt:lpstr>
      <vt:lpstr>PowerPoint Presentation</vt:lpstr>
      <vt:lpstr>Disclaimer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aparkhill</dc:creator>
  <cp:lastModifiedBy>Charlie Visconage</cp:lastModifiedBy>
  <cp:revision>134</cp:revision>
  <dcterms:created xsi:type="dcterms:W3CDTF">2012-09-27T17:39:50Z</dcterms:created>
  <dcterms:modified xsi:type="dcterms:W3CDTF">2019-05-13T16:56:11Z</dcterms:modified>
  <cp:contentStatus/>
</cp:coreProperties>
</file>