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55"/>
  </p:notesMasterIdLst>
  <p:handoutMasterIdLst>
    <p:handoutMasterId r:id="rId56"/>
  </p:handoutMasterIdLst>
  <p:sldIdLst>
    <p:sldId id="276" r:id="rId2"/>
    <p:sldId id="300" r:id="rId3"/>
    <p:sldId id="258" r:id="rId4"/>
    <p:sldId id="259" r:id="rId5"/>
    <p:sldId id="260" r:id="rId6"/>
    <p:sldId id="762" r:id="rId7"/>
    <p:sldId id="371" r:id="rId8"/>
    <p:sldId id="417" r:id="rId9"/>
    <p:sldId id="419" r:id="rId10"/>
    <p:sldId id="438" r:id="rId11"/>
    <p:sldId id="447" r:id="rId12"/>
    <p:sldId id="262" r:id="rId13"/>
    <p:sldId id="263" r:id="rId14"/>
    <p:sldId id="264" r:id="rId15"/>
    <p:sldId id="265" r:id="rId16"/>
    <p:sldId id="487" r:id="rId17"/>
    <p:sldId id="488" r:id="rId18"/>
    <p:sldId id="489" r:id="rId19"/>
    <p:sldId id="763" r:id="rId20"/>
    <p:sldId id="450" r:id="rId21"/>
    <p:sldId id="451" r:id="rId22"/>
    <p:sldId id="452" r:id="rId23"/>
    <p:sldId id="453" r:id="rId24"/>
    <p:sldId id="454" r:id="rId25"/>
    <p:sldId id="455" r:id="rId26"/>
    <p:sldId id="456" r:id="rId27"/>
    <p:sldId id="381" r:id="rId28"/>
    <p:sldId id="382" r:id="rId29"/>
    <p:sldId id="384" r:id="rId30"/>
    <p:sldId id="387" r:id="rId31"/>
    <p:sldId id="769" r:id="rId32"/>
    <p:sldId id="765" r:id="rId33"/>
    <p:sldId id="398" r:id="rId34"/>
    <p:sldId id="470" r:id="rId35"/>
    <p:sldId id="764" r:id="rId36"/>
    <p:sldId id="410" r:id="rId37"/>
    <p:sldId id="411" r:id="rId38"/>
    <p:sldId id="412" r:id="rId39"/>
    <p:sldId id="413" r:id="rId40"/>
    <p:sldId id="457" r:id="rId41"/>
    <p:sldId id="766" r:id="rId42"/>
    <p:sldId id="767" r:id="rId43"/>
    <p:sldId id="768" r:id="rId44"/>
    <p:sldId id="463" r:id="rId45"/>
    <p:sldId id="270" r:id="rId46"/>
    <p:sldId id="267" r:id="rId47"/>
    <p:sldId id="269" r:id="rId48"/>
    <p:sldId id="268" r:id="rId49"/>
    <p:sldId id="380" r:id="rId50"/>
    <p:sldId id="341" r:id="rId51"/>
    <p:sldId id="342" r:id="rId52"/>
    <p:sldId id="415" r:id="rId53"/>
    <p:sldId id="343"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632F3-ECF3-4C20-8D0C-7789D195FBF6}"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69204DC8-B139-47FB-ADAD-7D1DF8DE383B}">
      <dgm:prSet/>
      <dgm:spPr/>
      <dgm:t>
        <a:bodyPr/>
        <a:lstStyle/>
        <a:p>
          <a:r>
            <a:rPr lang="en-US" dirty="0"/>
            <a:t>Buccal Medications</a:t>
          </a:r>
        </a:p>
      </dgm:t>
    </dgm:pt>
    <dgm:pt modelId="{D8CD49CD-5783-4DB1-8855-67A14C514CA0}" type="parTrans" cxnId="{B4C13DC9-08A6-4C38-9405-19F6FE23443A}">
      <dgm:prSet/>
      <dgm:spPr/>
      <dgm:t>
        <a:bodyPr/>
        <a:lstStyle/>
        <a:p>
          <a:endParaRPr lang="en-US"/>
        </a:p>
      </dgm:t>
    </dgm:pt>
    <dgm:pt modelId="{EC45BCFA-495C-43BD-973F-3033EB50AE49}" type="sibTrans" cxnId="{B4C13DC9-08A6-4C38-9405-19F6FE23443A}">
      <dgm:prSet/>
      <dgm:spPr/>
      <dgm:t>
        <a:bodyPr/>
        <a:lstStyle/>
        <a:p>
          <a:endParaRPr lang="en-US"/>
        </a:p>
      </dgm:t>
    </dgm:pt>
    <dgm:pt modelId="{0CA38D17-10D7-481F-8BA3-68D4189BA529}">
      <dgm:prSet/>
      <dgm:spPr/>
      <dgm:t>
        <a:bodyPr/>
        <a:lstStyle/>
        <a:p>
          <a:r>
            <a:rPr lang="en-US" dirty="0"/>
            <a:t>Sublingual Medications</a:t>
          </a:r>
        </a:p>
      </dgm:t>
    </dgm:pt>
    <dgm:pt modelId="{1555FDEA-C02C-48C5-9266-09DCA8AF7A2F}" type="parTrans" cxnId="{8993FCEA-CF39-4D9F-8A89-6965D22EE39B}">
      <dgm:prSet/>
      <dgm:spPr/>
      <dgm:t>
        <a:bodyPr/>
        <a:lstStyle/>
        <a:p>
          <a:endParaRPr lang="en-US"/>
        </a:p>
      </dgm:t>
    </dgm:pt>
    <dgm:pt modelId="{57FA227A-52E7-4B14-8CBF-458321D968A2}" type="sibTrans" cxnId="{8993FCEA-CF39-4D9F-8A89-6965D22EE39B}">
      <dgm:prSet/>
      <dgm:spPr/>
      <dgm:t>
        <a:bodyPr/>
        <a:lstStyle/>
        <a:p>
          <a:endParaRPr lang="en-US"/>
        </a:p>
      </dgm:t>
    </dgm:pt>
    <dgm:pt modelId="{DBA63125-0936-4563-832A-49E58C7245EE}">
      <dgm:prSet/>
      <dgm:spPr/>
      <dgm:t>
        <a:bodyPr/>
        <a:lstStyle/>
        <a:p>
          <a:r>
            <a:rPr lang="en-US" dirty="0"/>
            <a:t>Eye Medications</a:t>
          </a:r>
        </a:p>
      </dgm:t>
    </dgm:pt>
    <dgm:pt modelId="{EC98BA4C-766F-41E2-A4F4-F7E4990E663D}" type="parTrans" cxnId="{29612290-1512-4E70-94DB-9A6B281779C9}">
      <dgm:prSet/>
      <dgm:spPr/>
      <dgm:t>
        <a:bodyPr/>
        <a:lstStyle/>
        <a:p>
          <a:endParaRPr lang="en-US"/>
        </a:p>
      </dgm:t>
    </dgm:pt>
    <dgm:pt modelId="{12728563-73AA-4114-9024-1F4BFB78568E}" type="sibTrans" cxnId="{29612290-1512-4E70-94DB-9A6B281779C9}">
      <dgm:prSet/>
      <dgm:spPr/>
      <dgm:t>
        <a:bodyPr/>
        <a:lstStyle/>
        <a:p>
          <a:endParaRPr lang="en-US"/>
        </a:p>
      </dgm:t>
    </dgm:pt>
    <dgm:pt modelId="{E4B6D216-4E7E-4037-9E52-A6761A2E9506}">
      <dgm:prSet/>
      <dgm:spPr/>
      <dgm:t>
        <a:bodyPr/>
        <a:lstStyle/>
        <a:p>
          <a:r>
            <a:rPr lang="en-US" dirty="0"/>
            <a:t>Ear Medications</a:t>
          </a:r>
        </a:p>
      </dgm:t>
    </dgm:pt>
    <dgm:pt modelId="{A642BD55-5152-4D8A-868E-7412687AA214}" type="parTrans" cxnId="{30A8DEB2-E587-4F51-A11F-E5B834F4A367}">
      <dgm:prSet/>
      <dgm:spPr/>
      <dgm:t>
        <a:bodyPr/>
        <a:lstStyle/>
        <a:p>
          <a:endParaRPr lang="en-US"/>
        </a:p>
      </dgm:t>
    </dgm:pt>
    <dgm:pt modelId="{89EC76DB-BA17-4B81-827B-886D57864453}" type="sibTrans" cxnId="{30A8DEB2-E587-4F51-A11F-E5B834F4A367}">
      <dgm:prSet/>
      <dgm:spPr/>
      <dgm:t>
        <a:bodyPr/>
        <a:lstStyle/>
        <a:p>
          <a:endParaRPr lang="en-US"/>
        </a:p>
      </dgm:t>
    </dgm:pt>
    <dgm:pt modelId="{94534F14-6FA6-4517-B514-DC18EF43D67A}">
      <dgm:prSet/>
      <dgm:spPr/>
      <dgm:t>
        <a:bodyPr/>
        <a:lstStyle/>
        <a:p>
          <a:r>
            <a:rPr lang="en-US" dirty="0"/>
            <a:t>Vaginal Medications</a:t>
          </a:r>
        </a:p>
      </dgm:t>
    </dgm:pt>
    <dgm:pt modelId="{B0FBEFE8-21DC-42B1-BF24-BB116CE3D13C}" type="parTrans" cxnId="{9CCF044F-92D7-4FFE-A29A-A558F7147832}">
      <dgm:prSet/>
      <dgm:spPr/>
      <dgm:t>
        <a:bodyPr/>
        <a:lstStyle/>
        <a:p>
          <a:endParaRPr lang="en-US"/>
        </a:p>
      </dgm:t>
    </dgm:pt>
    <dgm:pt modelId="{E4A6BD6C-7CCF-49EB-BB94-67722139664C}" type="sibTrans" cxnId="{9CCF044F-92D7-4FFE-A29A-A558F7147832}">
      <dgm:prSet/>
      <dgm:spPr/>
      <dgm:t>
        <a:bodyPr/>
        <a:lstStyle/>
        <a:p>
          <a:endParaRPr lang="en-US"/>
        </a:p>
      </dgm:t>
    </dgm:pt>
    <dgm:pt modelId="{A4231E18-43AA-4390-80A3-644F406B4EED}">
      <dgm:prSet/>
      <dgm:spPr/>
      <dgm:t>
        <a:bodyPr/>
        <a:lstStyle/>
        <a:p>
          <a:r>
            <a:rPr lang="en-US" dirty="0"/>
            <a:t>Rectal Medications</a:t>
          </a:r>
        </a:p>
      </dgm:t>
    </dgm:pt>
    <dgm:pt modelId="{DB3C2680-D6F9-4D84-A006-8D4A09DA1935}" type="parTrans" cxnId="{7403FE4A-932A-4CFD-BDAB-5B1840325747}">
      <dgm:prSet/>
      <dgm:spPr/>
      <dgm:t>
        <a:bodyPr/>
        <a:lstStyle/>
        <a:p>
          <a:endParaRPr lang="en-US"/>
        </a:p>
      </dgm:t>
    </dgm:pt>
    <dgm:pt modelId="{068D537A-70A6-40A8-928C-B5C5019234A1}" type="sibTrans" cxnId="{7403FE4A-932A-4CFD-BDAB-5B1840325747}">
      <dgm:prSet/>
      <dgm:spPr/>
      <dgm:t>
        <a:bodyPr/>
        <a:lstStyle/>
        <a:p>
          <a:endParaRPr lang="en-US"/>
        </a:p>
      </dgm:t>
    </dgm:pt>
    <dgm:pt modelId="{E6C6B65E-5558-4D2D-8EFF-A1E499118608}">
      <dgm:prSet/>
      <dgm:spPr/>
      <dgm:t>
        <a:bodyPr/>
        <a:lstStyle/>
        <a:p>
          <a:r>
            <a:rPr lang="en-US" dirty="0"/>
            <a:t>Inhalation Medications</a:t>
          </a:r>
        </a:p>
      </dgm:t>
    </dgm:pt>
    <dgm:pt modelId="{7D90A608-F3DB-4858-8663-B10AAEDDD43D}" type="parTrans" cxnId="{56B02D4B-3881-46D5-9C30-DC826BA3D27D}">
      <dgm:prSet/>
      <dgm:spPr/>
      <dgm:t>
        <a:bodyPr/>
        <a:lstStyle/>
        <a:p>
          <a:endParaRPr lang="en-US"/>
        </a:p>
      </dgm:t>
    </dgm:pt>
    <dgm:pt modelId="{BA9D0592-2479-4F51-86CB-9B84321E16AC}" type="sibTrans" cxnId="{56B02D4B-3881-46D5-9C30-DC826BA3D27D}">
      <dgm:prSet/>
      <dgm:spPr/>
      <dgm:t>
        <a:bodyPr/>
        <a:lstStyle/>
        <a:p>
          <a:endParaRPr lang="en-US"/>
        </a:p>
      </dgm:t>
    </dgm:pt>
    <dgm:pt modelId="{A9977783-3A93-4ADD-AFE0-09969477C28D}" type="pres">
      <dgm:prSet presAssocID="{A6C632F3-ECF3-4C20-8D0C-7789D195FBF6}" presName="linear" presStyleCnt="0">
        <dgm:presLayoutVars>
          <dgm:animLvl val="lvl"/>
          <dgm:resizeHandles val="exact"/>
        </dgm:presLayoutVars>
      </dgm:prSet>
      <dgm:spPr/>
    </dgm:pt>
    <dgm:pt modelId="{71663CF0-77BC-4BD1-8EA2-E141E36EED7E}" type="pres">
      <dgm:prSet presAssocID="{69204DC8-B139-47FB-ADAD-7D1DF8DE383B}" presName="parentText" presStyleLbl="node1" presStyleIdx="0" presStyleCnt="7">
        <dgm:presLayoutVars>
          <dgm:chMax val="0"/>
          <dgm:bulletEnabled val="1"/>
        </dgm:presLayoutVars>
      </dgm:prSet>
      <dgm:spPr/>
    </dgm:pt>
    <dgm:pt modelId="{AAAF9FCA-6A27-4571-9EE3-A627F58909D0}" type="pres">
      <dgm:prSet presAssocID="{EC45BCFA-495C-43BD-973F-3033EB50AE49}" presName="spacer" presStyleCnt="0"/>
      <dgm:spPr/>
    </dgm:pt>
    <dgm:pt modelId="{24117BF5-97FB-4A45-9A13-834872AEA875}" type="pres">
      <dgm:prSet presAssocID="{0CA38D17-10D7-481F-8BA3-68D4189BA529}" presName="parentText" presStyleLbl="node1" presStyleIdx="1" presStyleCnt="7">
        <dgm:presLayoutVars>
          <dgm:chMax val="0"/>
          <dgm:bulletEnabled val="1"/>
        </dgm:presLayoutVars>
      </dgm:prSet>
      <dgm:spPr/>
    </dgm:pt>
    <dgm:pt modelId="{320E5AE8-8CF0-4D40-B23D-684F15F7D6DA}" type="pres">
      <dgm:prSet presAssocID="{57FA227A-52E7-4B14-8CBF-458321D968A2}" presName="spacer" presStyleCnt="0"/>
      <dgm:spPr/>
    </dgm:pt>
    <dgm:pt modelId="{ADEAC318-9DA8-4BB5-9E23-C2E55D8D5A36}" type="pres">
      <dgm:prSet presAssocID="{DBA63125-0936-4563-832A-49E58C7245EE}" presName="parentText" presStyleLbl="node1" presStyleIdx="2" presStyleCnt="7">
        <dgm:presLayoutVars>
          <dgm:chMax val="0"/>
          <dgm:bulletEnabled val="1"/>
        </dgm:presLayoutVars>
      </dgm:prSet>
      <dgm:spPr/>
    </dgm:pt>
    <dgm:pt modelId="{2EC2A275-EF6A-4E3E-A3FC-47D741E54D86}" type="pres">
      <dgm:prSet presAssocID="{12728563-73AA-4114-9024-1F4BFB78568E}" presName="spacer" presStyleCnt="0"/>
      <dgm:spPr/>
    </dgm:pt>
    <dgm:pt modelId="{54EA7A7A-D4BE-4211-B17B-E65E8B95C03B}" type="pres">
      <dgm:prSet presAssocID="{E4B6D216-4E7E-4037-9E52-A6761A2E9506}" presName="parentText" presStyleLbl="node1" presStyleIdx="3" presStyleCnt="7">
        <dgm:presLayoutVars>
          <dgm:chMax val="0"/>
          <dgm:bulletEnabled val="1"/>
        </dgm:presLayoutVars>
      </dgm:prSet>
      <dgm:spPr/>
    </dgm:pt>
    <dgm:pt modelId="{103B6818-AE2B-4AE3-9EFE-8B1E841B5DB8}" type="pres">
      <dgm:prSet presAssocID="{89EC76DB-BA17-4B81-827B-886D57864453}" presName="spacer" presStyleCnt="0"/>
      <dgm:spPr/>
    </dgm:pt>
    <dgm:pt modelId="{F3C49992-F6F4-4766-912C-9126CE3F1898}" type="pres">
      <dgm:prSet presAssocID="{94534F14-6FA6-4517-B514-DC18EF43D67A}" presName="parentText" presStyleLbl="node1" presStyleIdx="4" presStyleCnt="7">
        <dgm:presLayoutVars>
          <dgm:chMax val="0"/>
          <dgm:bulletEnabled val="1"/>
        </dgm:presLayoutVars>
      </dgm:prSet>
      <dgm:spPr/>
    </dgm:pt>
    <dgm:pt modelId="{3743D4C9-40B1-4956-BEA8-12B9D8DABC1A}" type="pres">
      <dgm:prSet presAssocID="{E4A6BD6C-7CCF-49EB-BB94-67722139664C}" presName="spacer" presStyleCnt="0"/>
      <dgm:spPr/>
    </dgm:pt>
    <dgm:pt modelId="{F6E55A39-8901-4A73-8B0B-5B0C581BBABA}" type="pres">
      <dgm:prSet presAssocID="{A4231E18-43AA-4390-80A3-644F406B4EED}" presName="parentText" presStyleLbl="node1" presStyleIdx="5" presStyleCnt="7">
        <dgm:presLayoutVars>
          <dgm:chMax val="0"/>
          <dgm:bulletEnabled val="1"/>
        </dgm:presLayoutVars>
      </dgm:prSet>
      <dgm:spPr/>
    </dgm:pt>
    <dgm:pt modelId="{35304E45-1FC5-406C-B2E7-A1B3E6BAEF3B}" type="pres">
      <dgm:prSet presAssocID="{068D537A-70A6-40A8-928C-B5C5019234A1}" presName="spacer" presStyleCnt="0"/>
      <dgm:spPr/>
    </dgm:pt>
    <dgm:pt modelId="{F97CF6A7-BD8E-483E-8289-37F9799213CB}" type="pres">
      <dgm:prSet presAssocID="{E6C6B65E-5558-4D2D-8EFF-A1E499118608}" presName="parentText" presStyleLbl="node1" presStyleIdx="6" presStyleCnt="7">
        <dgm:presLayoutVars>
          <dgm:chMax val="0"/>
          <dgm:bulletEnabled val="1"/>
        </dgm:presLayoutVars>
      </dgm:prSet>
      <dgm:spPr/>
    </dgm:pt>
  </dgm:ptLst>
  <dgm:cxnLst>
    <dgm:cxn modelId="{798C1761-8A02-4B61-B924-CBFAFF271F18}" type="presOf" srcId="{E4B6D216-4E7E-4037-9E52-A6761A2E9506}" destId="{54EA7A7A-D4BE-4211-B17B-E65E8B95C03B}" srcOrd="0" destOrd="0" presId="urn:microsoft.com/office/officeart/2005/8/layout/vList2"/>
    <dgm:cxn modelId="{ABA5F846-D1F9-4754-AE75-1C06223D26CC}" type="presOf" srcId="{E6C6B65E-5558-4D2D-8EFF-A1E499118608}" destId="{F97CF6A7-BD8E-483E-8289-37F9799213CB}" srcOrd="0" destOrd="0" presId="urn:microsoft.com/office/officeart/2005/8/layout/vList2"/>
    <dgm:cxn modelId="{7403FE4A-932A-4CFD-BDAB-5B1840325747}" srcId="{A6C632F3-ECF3-4C20-8D0C-7789D195FBF6}" destId="{A4231E18-43AA-4390-80A3-644F406B4EED}" srcOrd="5" destOrd="0" parTransId="{DB3C2680-D6F9-4D84-A006-8D4A09DA1935}" sibTransId="{068D537A-70A6-40A8-928C-B5C5019234A1}"/>
    <dgm:cxn modelId="{56B02D4B-3881-46D5-9C30-DC826BA3D27D}" srcId="{A6C632F3-ECF3-4C20-8D0C-7789D195FBF6}" destId="{E6C6B65E-5558-4D2D-8EFF-A1E499118608}" srcOrd="6" destOrd="0" parTransId="{7D90A608-F3DB-4858-8663-B10AAEDDD43D}" sibTransId="{BA9D0592-2479-4F51-86CB-9B84321E16AC}"/>
    <dgm:cxn modelId="{9CCF044F-92D7-4FFE-A29A-A558F7147832}" srcId="{A6C632F3-ECF3-4C20-8D0C-7789D195FBF6}" destId="{94534F14-6FA6-4517-B514-DC18EF43D67A}" srcOrd="4" destOrd="0" parTransId="{B0FBEFE8-21DC-42B1-BF24-BB116CE3D13C}" sibTransId="{E4A6BD6C-7CCF-49EB-BB94-67722139664C}"/>
    <dgm:cxn modelId="{56106D85-495C-47AA-8517-8B62DFDC2327}" type="presOf" srcId="{A6C632F3-ECF3-4C20-8D0C-7789D195FBF6}" destId="{A9977783-3A93-4ADD-AFE0-09969477C28D}" srcOrd="0" destOrd="0" presId="urn:microsoft.com/office/officeart/2005/8/layout/vList2"/>
    <dgm:cxn modelId="{29612290-1512-4E70-94DB-9A6B281779C9}" srcId="{A6C632F3-ECF3-4C20-8D0C-7789D195FBF6}" destId="{DBA63125-0936-4563-832A-49E58C7245EE}" srcOrd="2" destOrd="0" parTransId="{EC98BA4C-766F-41E2-A4F4-F7E4990E663D}" sibTransId="{12728563-73AA-4114-9024-1F4BFB78568E}"/>
    <dgm:cxn modelId="{EEEA54B0-031D-4BAC-97EC-A73EB5262A37}" type="presOf" srcId="{94534F14-6FA6-4517-B514-DC18EF43D67A}" destId="{F3C49992-F6F4-4766-912C-9126CE3F1898}" srcOrd="0" destOrd="0" presId="urn:microsoft.com/office/officeart/2005/8/layout/vList2"/>
    <dgm:cxn modelId="{30A8DEB2-E587-4F51-A11F-E5B834F4A367}" srcId="{A6C632F3-ECF3-4C20-8D0C-7789D195FBF6}" destId="{E4B6D216-4E7E-4037-9E52-A6761A2E9506}" srcOrd="3" destOrd="0" parTransId="{A642BD55-5152-4D8A-868E-7412687AA214}" sibTransId="{89EC76DB-BA17-4B81-827B-886D57864453}"/>
    <dgm:cxn modelId="{B7F465B7-F4CF-49FE-921C-52F458E818B2}" type="presOf" srcId="{0CA38D17-10D7-481F-8BA3-68D4189BA529}" destId="{24117BF5-97FB-4A45-9A13-834872AEA875}" srcOrd="0" destOrd="0" presId="urn:microsoft.com/office/officeart/2005/8/layout/vList2"/>
    <dgm:cxn modelId="{76DA2FC9-19F3-4B9E-B0C7-83E03EB29328}" type="presOf" srcId="{69204DC8-B139-47FB-ADAD-7D1DF8DE383B}" destId="{71663CF0-77BC-4BD1-8EA2-E141E36EED7E}" srcOrd="0" destOrd="0" presId="urn:microsoft.com/office/officeart/2005/8/layout/vList2"/>
    <dgm:cxn modelId="{B4C13DC9-08A6-4C38-9405-19F6FE23443A}" srcId="{A6C632F3-ECF3-4C20-8D0C-7789D195FBF6}" destId="{69204DC8-B139-47FB-ADAD-7D1DF8DE383B}" srcOrd="0" destOrd="0" parTransId="{D8CD49CD-5783-4DB1-8855-67A14C514CA0}" sibTransId="{EC45BCFA-495C-43BD-973F-3033EB50AE49}"/>
    <dgm:cxn modelId="{8993FCEA-CF39-4D9F-8A89-6965D22EE39B}" srcId="{A6C632F3-ECF3-4C20-8D0C-7789D195FBF6}" destId="{0CA38D17-10D7-481F-8BA3-68D4189BA529}" srcOrd="1" destOrd="0" parTransId="{1555FDEA-C02C-48C5-9266-09DCA8AF7A2F}" sibTransId="{57FA227A-52E7-4B14-8CBF-458321D968A2}"/>
    <dgm:cxn modelId="{BA3EB3EC-998D-4248-A4DB-3D37185E6763}" type="presOf" srcId="{A4231E18-43AA-4390-80A3-644F406B4EED}" destId="{F6E55A39-8901-4A73-8B0B-5B0C581BBABA}" srcOrd="0" destOrd="0" presId="urn:microsoft.com/office/officeart/2005/8/layout/vList2"/>
    <dgm:cxn modelId="{71A360EE-CF20-4963-88C0-7122F78F428A}" type="presOf" srcId="{DBA63125-0936-4563-832A-49E58C7245EE}" destId="{ADEAC318-9DA8-4BB5-9E23-C2E55D8D5A36}" srcOrd="0" destOrd="0" presId="urn:microsoft.com/office/officeart/2005/8/layout/vList2"/>
    <dgm:cxn modelId="{CC60E970-0912-4900-AFDE-F30B6A2F7B6D}" type="presParOf" srcId="{A9977783-3A93-4ADD-AFE0-09969477C28D}" destId="{71663CF0-77BC-4BD1-8EA2-E141E36EED7E}" srcOrd="0" destOrd="0" presId="urn:microsoft.com/office/officeart/2005/8/layout/vList2"/>
    <dgm:cxn modelId="{E2D737E0-6D8B-4429-A636-C6281BA0B1A5}" type="presParOf" srcId="{A9977783-3A93-4ADD-AFE0-09969477C28D}" destId="{AAAF9FCA-6A27-4571-9EE3-A627F58909D0}" srcOrd="1" destOrd="0" presId="urn:microsoft.com/office/officeart/2005/8/layout/vList2"/>
    <dgm:cxn modelId="{79BE48B9-FA39-4518-8A2B-0EBD888AA368}" type="presParOf" srcId="{A9977783-3A93-4ADD-AFE0-09969477C28D}" destId="{24117BF5-97FB-4A45-9A13-834872AEA875}" srcOrd="2" destOrd="0" presId="urn:microsoft.com/office/officeart/2005/8/layout/vList2"/>
    <dgm:cxn modelId="{1EEFABDF-8582-4324-A7D3-7D35AC78949B}" type="presParOf" srcId="{A9977783-3A93-4ADD-AFE0-09969477C28D}" destId="{320E5AE8-8CF0-4D40-B23D-684F15F7D6DA}" srcOrd="3" destOrd="0" presId="urn:microsoft.com/office/officeart/2005/8/layout/vList2"/>
    <dgm:cxn modelId="{FF038589-18E0-4A4F-BCEF-2C4DCF81D98A}" type="presParOf" srcId="{A9977783-3A93-4ADD-AFE0-09969477C28D}" destId="{ADEAC318-9DA8-4BB5-9E23-C2E55D8D5A36}" srcOrd="4" destOrd="0" presId="urn:microsoft.com/office/officeart/2005/8/layout/vList2"/>
    <dgm:cxn modelId="{E7AD8C5A-56E0-442F-890D-57545C53400A}" type="presParOf" srcId="{A9977783-3A93-4ADD-AFE0-09969477C28D}" destId="{2EC2A275-EF6A-4E3E-A3FC-47D741E54D86}" srcOrd="5" destOrd="0" presId="urn:microsoft.com/office/officeart/2005/8/layout/vList2"/>
    <dgm:cxn modelId="{6DC978BC-F215-4CDE-9C6A-1D338F7997F8}" type="presParOf" srcId="{A9977783-3A93-4ADD-AFE0-09969477C28D}" destId="{54EA7A7A-D4BE-4211-B17B-E65E8B95C03B}" srcOrd="6" destOrd="0" presId="urn:microsoft.com/office/officeart/2005/8/layout/vList2"/>
    <dgm:cxn modelId="{C52638BA-2C56-4899-A346-C914867E0614}" type="presParOf" srcId="{A9977783-3A93-4ADD-AFE0-09969477C28D}" destId="{103B6818-AE2B-4AE3-9EFE-8B1E841B5DB8}" srcOrd="7" destOrd="0" presId="urn:microsoft.com/office/officeart/2005/8/layout/vList2"/>
    <dgm:cxn modelId="{7F43829E-4510-4823-8B27-A997BCA6E623}" type="presParOf" srcId="{A9977783-3A93-4ADD-AFE0-09969477C28D}" destId="{F3C49992-F6F4-4766-912C-9126CE3F1898}" srcOrd="8" destOrd="0" presId="urn:microsoft.com/office/officeart/2005/8/layout/vList2"/>
    <dgm:cxn modelId="{8A41814C-2616-4D7E-9D31-68C93A395E65}" type="presParOf" srcId="{A9977783-3A93-4ADD-AFE0-09969477C28D}" destId="{3743D4C9-40B1-4956-BEA8-12B9D8DABC1A}" srcOrd="9" destOrd="0" presId="urn:microsoft.com/office/officeart/2005/8/layout/vList2"/>
    <dgm:cxn modelId="{0FB6DEE4-57C6-4303-9AF2-24978C8AE3AB}" type="presParOf" srcId="{A9977783-3A93-4ADD-AFE0-09969477C28D}" destId="{F6E55A39-8901-4A73-8B0B-5B0C581BBABA}" srcOrd="10" destOrd="0" presId="urn:microsoft.com/office/officeart/2005/8/layout/vList2"/>
    <dgm:cxn modelId="{4DD8124C-7B6D-44E5-B819-8A493C6B10DA}" type="presParOf" srcId="{A9977783-3A93-4ADD-AFE0-09969477C28D}" destId="{35304E45-1FC5-406C-B2E7-A1B3E6BAEF3B}" srcOrd="11" destOrd="0" presId="urn:microsoft.com/office/officeart/2005/8/layout/vList2"/>
    <dgm:cxn modelId="{A3D20FAE-CD1F-4D72-9367-17AE456C9385}" type="presParOf" srcId="{A9977783-3A93-4ADD-AFE0-09969477C28D}" destId="{F97CF6A7-BD8E-483E-8289-37F9799213C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3CF0-77BC-4BD1-8EA2-E141E36EED7E}">
      <dsp:nvSpPr>
        <dsp:cNvPr id="0" name=""/>
        <dsp:cNvSpPr/>
      </dsp:nvSpPr>
      <dsp:spPr>
        <a:xfrm>
          <a:off x="0" y="29306"/>
          <a:ext cx="5571537" cy="6715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Buccal Medications</a:t>
          </a:r>
        </a:p>
      </dsp:txBody>
      <dsp:txXfrm>
        <a:off x="32784" y="62090"/>
        <a:ext cx="5505969" cy="606012"/>
      </dsp:txXfrm>
    </dsp:sp>
    <dsp:sp modelId="{24117BF5-97FB-4A45-9A13-834872AEA875}">
      <dsp:nvSpPr>
        <dsp:cNvPr id="0" name=""/>
        <dsp:cNvSpPr/>
      </dsp:nvSpPr>
      <dsp:spPr>
        <a:xfrm>
          <a:off x="0" y="781526"/>
          <a:ext cx="5571537" cy="671580"/>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Sublingual Medications</a:t>
          </a:r>
        </a:p>
      </dsp:txBody>
      <dsp:txXfrm>
        <a:off x="32784" y="814310"/>
        <a:ext cx="5505969" cy="606012"/>
      </dsp:txXfrm>
    </dsp:sp>
    <dsp:sp modelId="{ADEAC318-9DA8-4BB5-9E23-C2E55D8D5A36}">
      <dsp:nvSpPr>
        <dsp:cNvPr id="0" name=""/>
        <dsp:cNvSpPr/>
      </dsp:nvSpPr>
      <dsp:spPr>
        <a:xfrm>
          <a:off x="0" y="1533746"/>
          <a:ext cx="5571537" cy="67158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Eye Medications</a:t>
          </a:r>
        </a:p>
      </dsp:txBody>
      <dsp:txXfrm>
        <a:off x="32784" y="1566530"/>
        <a:ext cx="5505969" cy="606012"/>
      </dsp:txXfrm>
    </dsp:sp>
    <dsp:sp modelId="{54EA7A7A-D4BE-4211-B17B-E65E8B95C03B}">
      <dsp:nvSpPr>
        <dsp:cNvPr id="0" name=""/>
        <dsp:cNvSpPr/>
      </dsp:nvSpPr>
      <dsp:spPr>
        <a:xfrm>
          <a:off x="0" y="2285966"/>
          <a:ext cx="5571537" cy="67158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Ear Medications</a:t>
          </a:r>
        </a:p>
      </dsp:txBody>
      <dsp:txXfrm>
        <a:off x="32784" y="2318750"/>
        <a:ext cx="5505969" cy="606012"/>
      </dsp:txXfrm>
    </dsp:sp>
    <dsp:sp modelId="{F3C49992-F6F4-4766-912C-9126CE3F1898}">
      <dsp:nvSpPr>
        <dsp:cNvPr id="0" name=""/>
        <dsp:cNvSpPr/>
      </dsp:nvSpPr>
      <dsp:spPr>
        <a:xfrm>
          <a:off x="0" y="3038186"/>
          <a:ext cx="5571537" cy="67158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Vaginal Medications</a:t>
          </a:r>
        </a:p>
      </dsp:txBody>
      <dsp:txXfrm>
        <a:off x="32784" y="3070970"/>
        <a:ext cx="5505969" cy="606012"/>
      </dsp:txXfrm>
    </dsp:sp>
    <dsp:sp modelId="{F6E55A39-8901-4A73-8B0B-5B0C581BBABA}">
      <dsp:nvSpPr>
        <dsp:cNvPr id="0" name=""/>
        <dsp:cNvSpPr/>
      </dsp:nvSpPr>
      <dsp:spPr>
        <a:xfrm>
          <a:off x="0" y="3790406"/>
          <a:ext cx="5571537" cy="671580"/>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Rectal Medications</a:t>
          </a:r>
        </a:p>
      </dsp:txBody>
      <dsp:txXfrm>
        <a:off x="32784" y="3823190"/>
        <a:ext cx="5505969" cy="606012"/>
      </dsp:txXfrm>
    </dsp:sp>
    <dsp:sp modelId="{F97CF6A7-BD8E-483E-8289-37F9799213CB}">
      <dsp:nvSpPr>
        <dsp:cNvPr id="0" name=""/>
        <dsp:cNvSpPr/>
      </dsp:nvSpPr>
      <dsp:spPr>
        <a:xfrm>
          <a:off x="0" y="4542626"/>
          <a:ext cx="5571537" cy="6715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Inhalation Medications</a:t>
          </a:r>
        </a:p>
      </dsp:txBody>
      <dsp:txXfrm>
        <a:off x="32784" y="4575410"/>
        <a:ext cx="5505969"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the nurse to competency session on Medication Management for Nurses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dirty="0"/>
              <a:t>“Adjuvant Medication” </a:t>
            </a:r>
            <a:r>
              <a:rPr lang="en-US" sz="1200" dirty="0"/>
              <a:t>describes any medication with a primary indication other than pain management but with analgesic properties in some painful conditions</a:t>
            </a:r>
          </a:p>
          <a:p>
            <a:r>
              <a:rPr lang="en-US" sz="1200" b="1" dirty="0"/>
              <a:t>“Adverse consequence”</a:t>
            </a:r>
            <a:r>
              <a:rPr lang="en-US" sz="1200" dirty="0"/>
              <a:t> is an unpleasant symptom or event that is due to or associated with a medication, such as impairment or decline in a resident’s mental or physical condition or functional or psychosocial status.  It may include various types of adverse drug reactions and interactions (e.g., medication-medication, medication-food, and medication-disease)”</a:t>
            </a:r>
          </a:p>
          <a:p>
            <a:r>
              <a:rPr lang="en-US" b="1" dirty="0"/>
              <a:t>Acquiring Medications</a:t>
            </a:r>
            <a:r>
              <a:rPr lang="en-US" dirty="0"/>
              <a:t>:  Discuss facility system for ordering, new residents,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“Excessive dose”</a:t>
            </a:r>
            <a:r>
              <a:rPr lang="en-US" dirty="0"/>
              <a:t> means the total amount of any medication (including duplicate therapy) given at one time or over a period of time that is greater than the amount recommended by the manufacturer’s label, package insert, and accepted standards of practice for a resident’s age and condition. </a:t>
            </a:r>
          </a:p>
          <a:p>
            <a:r>
              <a:rPr lang="en-US" b="1" dirty="0"/>
              <a:t>“Diversion of medications</a:t>
            </a:r>
            <a:r>
              <a:rPr lang="en-US" dirty="0"/>
              <a:t>” is the transfer of a controlled substance or other medication from a lawful to an unlawful channel of distribution or use, as adapted from the Uniform Controlled Substances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Duplicate therapy”</a:t>
            </a:r>
            <a:r>
              <a:rPr lang="en-US" dirty="0"/>
              <a:t> refers to multiple medications of the same pharmacological class/category or any medication therapy that substantially duplicates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“Indications for use</a:t>
            </a:r>
            <a:r>
              <a:rPr lang="en-US" dirty="0"/>
              <a:t>” is the identified, documented clinical rationale for administering a medication that is based upon an assessment of the resident’s condition and therapeutic goals and is consistent with manufacturer’s recommendations and/or clinical practice guidelines, clinical standards of practice, medication references, clinical studies or evidence-based review articles that are published in medical and/or pharmacy journals.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Reconciliation” </a:t>
            </a:r>
            <a:r>
              <a:rPr lang="en-US" dirty="0"/>
              <a:t>refers to a system of recordkeeping that ensures an accurate inventory of medications by accounting for controlled medications that have been received, dispensed, administered, and/or, including the process of disposition</a:t>
            </a:r>
          </a:p>
          <a:p>
            <a:r>
              <a:rPr lang="en-US" b="1" dirty="0"/>
              <a:t>Medication Reconciliation </a:t>
            </a:r>
            <a:r>
              <a:rPr lang="en-US" dirty="0"/>
              <a:t>is a process (usually with admission or readmission) of comparing old list of medication with new list and recognizing any discrepancies in order to communicate to the practitioner to ensure the correct medication orders.</a:t>
            </a:r>
          </a:p>
        </p:txBody>
      </p:sp>
      <p:sp>
        <p:nvSpPr>
          <p:cNvPr id="4" name="Slide Number Placeholder 3"/>
          <p:cNvSpPr>
            <a:spLocks noGrp="1"/>
          </p:cNvSpPr>
          <p:nvPr>
            <p:ph type="sldNum" sz="quarter" idx="10"/>
          </p:nvPr>
        </p:nvSpPr>
        <p:spPr/>
        <p:txBody>
          <a:bodyPr/>
          <a:lstStyle/>
          <a:p>
            <a:fld id="{640EFB6F-2E6B-49DF-B9D1-FCCC23D65BEF}" type="slidenum">
              <a:rPr lang="en-US" smtClean="0"/>
              <a:t>10</a:t>
            </a:fld>
            <a:endParaRPr lang="en-US" dirty="0"/>
          </a:p>
        </p:txBody>
      </p:sp>
    </p:spTree>
    <p:extLst>
      <p:ext uri="{BB962C8B-B14F-4D97-AF65-F5344CB8AC3E}">
        <p14:creationId xmlns:p14="http://schemas.microsoft.com/office/powerpoint/2010/main" val="2968949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Next—we will be discussing the required steps for medication administration</a:t>
            </a:r>
          </a:p>
        </p:txBody>
      </p:sp>
      <p:sp>
        <p:nvSpPr>
          <p:cNvPr id="4" name="Slide Number Placeholder 3"/>
          <p:cNvSpPr>
            <a:spLocks noGrp="1"/>
          </p:cNvSpPr>
          <p:nvPr>
            <p:ph type="sldNum" sz="quarter" idx="10"/>
          </p:nvPr>
        </p:nvSpPr>
        <p:spPr/>
        <p:txBody>
          <a:bodyPr/>
          <a:lstStyle/>
          <a:p>
            <a:fld id="{640EFB6F-2E6B-49DF-B9D1-FCCC23D65BEF}" type="slidenum">
              <a:rPr lang="en-US" smtClean="0"/>
              <a:t>11</a:t>
            </a:fld>
            <a:endParaRPr lang="en-US" dirty="0"/>
          </a:p>
        </p:txBody>
      </p:sp>
    </p:spTree>
    <p:extLst>
      <p:ext uri="{BB962C8B-B14F-4D97-AF65-F5344CB8AC3E}">
        <p14:creationId xmlns:p14="http://schemas.microsoft.com/office/powerpoint/2010/main" val="46941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non-pharmacological approaches are</a:t>
            </a:r>
            <a:r>
              <a:rPr lang="en-US" baseline="0" dirty="0"/>
              <a:t> chosen and care planned, staff must follow the care plan as these are intended to assist with meeting resident’s goals while reducing medication use whenever possible</a:t>
            </a:r>
            <a:endParaRPr lang="en-US" dirty="0"/>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12</a:t>
            </a:fld>
            <a:endParaRPr lang="en-US" dirty="0"/>
          </a:p>
        </p:txBody>
      </p:sp>
    </p:spTree>
    <p:extLst>
      <p:ext uri="{BB962C8B-B14F-4D97-AF65-F5344CB8AC3E}">
        <p14:creationId xmlns:p14="http://schemas.microsoft.com/office/powerpoint/2010/main" val="357365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14</a:t>
            </a:fld>
            <a:endParaRPr lang="en-US" dirty="0"/>
          </a:p>
        </p:txBody>
      </p:sp>
    </p:spTree>
    <p:extLst>
      <p:ext uri="{BB962C8B-B14F-4D97-AF65-F5344CB8AC3E}">
        <p14:creationId xmlns:p14="http://schemas.microsoft.com/office/powerpoint/2010/main" val="15937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must document monitoring</a:t>
            </a:r>
            <a:r>
              <a:rPr lang="en-US" baseline="0" dirty="0"/>
              <a:t> for medications for efficacy and adverse consequences</a:t>
            </a:r>
          </a:p>
          <a:p>
            <a:r>
              <a:rPr lang="en-US" baseline="0" dirty="0"/>
              <a:t>**Is the medication working?  Meeting therapeutic goal?</a:t>
            </a:r>
          </a:p>
          <a:p>
            <a:r>
              <a:rPr lang="en-US" baseline="0" dirty="0"/>
              <a:t>**Nurses are expected to include prevention, identification and responding to adverse consequences</a:t>
            </a:r>
            <a:endParaRPr lang="en-US" dirty="0"/>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15</a:t>
            </a:fld>
            <a:endParaRPr lang="en-US" dirty="0"/>
          </a:p>
        </p:txBody>
      </p:sp>
    </p:spTree>
    <p:extLst>
      <p:ext uri="{BB962C8B-B14F-4D97-AF65-F5344CB8AC3E}">
        <p14:creationId xmlns:p14="http://schemas.microsoft.com/office/powerpoint/2010/main" val="8094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review the resident’s advance directive when it comes to new orders??  Even medication orders?</a:t>
            </a:r>
          </a:p>
        </p:txBody>
      </p:sp>
      <p:sp>
        <p:nvSpPr>
          <p:cNvPr id="4" name="Slide Number Placeholder 3"/>
          <p:cNvSpPr>
            <a:spLocks noGrp="1"/>
          </p:cNvSpPr>
          <p:nvPr>
            <p:ph type="sldNum" sz="quarter" idx="10"/>
          </p:nvPr>
        </p:nvSpPr>
        <p:spPr/>
        <p:txBody>
          <a:bodyPr/>
          <a:lstStyle/>
          <a:p>
            <a:fld id="{640EFB6F-2E6B-49DF-B9D1-FCCC23D65BEF}" type="slidenum">
              <a:rPr lang="en-US" smtClean="0"/>
              <a:t>16</a:t>
            </a:fld>
            <a:endParaRPr lang="en-US" dirty="0"/>
          </a:p>
        </p:txBody>
      </p:sp>
    </p:spTree>
    <p:extLst>
      <p:ext uri="{BB962C8B-B14F-4D97-AF65-F5344CB8AC3E}">
        <p14:creationId xmlns:p14="http://schemas.microsoft.com/office/powerpoint/2010/main" val="61987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it is important to have those conversations on diagnosis, reason for use when an new medication is ordered—or even for new admissions or readmissions.</a:t>
            </a:r>
          </a:p>
        </p:txBody>
      </p:sp>
      <p:sp>
        <p:nvSpPr>
          <p:cNvPr id="4" name="Slide Number Placeholder 3"/>
          <p:cNvSpPr>
            <a:spLocks noGrp="1"/>
          </p:cNvSpPr>
          <p:nvPr>
            <p:ph type="sldNum" sz="quarter" idx="10"/>
          </p:nvPr>
        </p:nvSpPr>
        <p:spPr/>
        <p:txBody>
          <a:bodyPr/>
          <a:lstStyle/>
          <a:p>
            <a:fld id="{640EFB6F-2E6B-49DF-B9D1-FCCC23D65BEF}" type="slidenum">
              <a:rPr lang="en-US" smtClean="0"/>
              <a:t>17</a:t>
            </a:fld>
            <a:endParaRPr lang="en-US" dirty="0"/>
          </a:p>
        </p:txBody>
      </p:sp>
    </p:spTree>
    <p:extLst>
      <p:ext uri="{BB962C8B-B14F-4D97-AF65-F5344CB8AC3E}">
        <p14:creationId xmlns:p14="http://schemas.microsoft.com/office/powerpoint/2010/main" val="386454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1" dirty="0"/>
              <a:t>Admission/Readmissions:  </a:t>
            </a:r>
            <a:r>
              <a:rPr lang="en-US" dirty="0"/>
              <a:t>Do</a:t>
            </a:r>
            <a:r>
              <a:rPr lang="en-US" baseline="0" dirty="0"/>
              <a:t> they have all diagnoses and conditions documented for rationale for medication?</a:t>
            </a:r>
            <a:endParaRPr lang="en-US" dirty="0"/>
          </a:p>
          <a:p>
            <a:pPr marL="628650" lvl="1" indent="-171450">
              <a:buFont typeface="Arial" panose="020B0604020202020204" pitchFamily="34" charset="0"/>
              <a:buChar char="•"/>
            </a:pPr>
            <a:r>
              <a:rPr lang="en-US" b="1" dirty="0"/>
              <a:t>Multiple prescribers:  </a:t>
            </a:r>
            <a:r>
              <a:rPr lang="en-US" dirty="0"/>
              <a:t>Good communication can reduce</a:t>
            </a:r>
            <a:r>
              <a:rPr lang="en-US" baseline="0" dirty="0"/>
              <a:t> potential for error</a:t>
            </a:r>
            <a:endParaRPr lang="en-US" dirty="0"/>
          </a:p>
          <a:p>
            <a:pPr marL="628650" lvl="1" indent="-171450">
              <a:buFont typeface="Arial" panose="020B0604020202020204" pitchFamily="34" charset="0"/>
              <a:buChar char="•"/>
            </a:pPr>
            <a:r>
              <a:rPr lang="en-US" b="1" dirty="0"/>
              <a:t>New emergency orders</a:t>
            </a:r>
            <a:r>
              <a:rPr lang="en-US" dirty="0"/>
              <a:t>:   In</a:t>
            </a:r>
            <a:r>
              <a:rPr lang="en-US" baseline="0" dirty="0"/>
              <a:t> </a:t>
            </a:r>
            <a:r>
              <a:rPr lang="en-US" dirty="0"/>
              <a:t>emergency situations, it is important to identify and address the underlying causes of the problem or symptoms.</a:t>
            </a:r>
          </a:p>
          <a:p>
            <a:pPr marL="628650" lvl="1" indent="-171450">
              <a:buFont typeface="Arial" panose="020B0604020202020204" pitchFamily="34" charset="0"/>
              <a:buChar char="•"/>
            </a:pPr>
            <a:r>
              <a:rPr lang="en-US" b="1" dirty="0"/>
              <a:t>Psychiatric disorders</a:t>
            </a:r>
            <a:r>
              <a:rPr lang="en-US" dirty="0"/>
              <a:t>:  Attempt to identify</a:t>
            </a:r>
            <a:r>
              <a:rPr lang="en-US" baseline="0" dirty="0"/>
              <a:t> the cause of the distress</a:t>
            </a:r>
            <a:endParaRPr lang="en-US" dirty="0"/>
          </a:p>
          <a:p>
            <a:pPr lvl="1"/>
            <a:r>
              <a:rPr lang="en-US" sz="2000" dirty="0">
                <a:solidFill>
                  <a:srgbClr val="FFFFFF"/>
                </a:solidFill>
              </a:rPr>
              <a:t>**Refer to facility policy an procedure on Psychotropic Medications (monitoring, new orders, consent, assessment, non-pharmacological interventions, behavior monitoring, etc.)</a:t>
            </a:r>
          </a:p>
          <a:p>
            <a:pPr lvl="2"/>
            <a:r>
              <a:rPr lang="en-US" sz="1600" dirty="0">
                <a:solidFill>
                  <a:srgbClr val="FFFFFF"/>
                </a:solidFill>
              </a:rPr>
              <a:t>Antipsychotic</a:t>
            </a:r>
          </a:p>
          <a:p>
            <a:pPr lvl="2"/>
            <a:r>
              <a:rPr lang="en-US" sz="1600" dirty="0">
                <a:solidFill>
                  <a:srgbClr val="FFFFFF"/>
                </a:solidFill>
              </a:rPr>
              <a:t>Antidepressant</a:t>
            </a:r>
          </a:p>
          <a:p>
            <a:pPr lvl="2"/>
            <a:r>
              <a:rPr lang="en-US" sz="1600" dirty="0">
                <a:solidFill>
                  <a:srgbClr val="FFFFFF"/>
                </a:solidFill>
              </a:rPr>
              <a:t>Antianxiety</a:t>
            </a:r>
          </a:p>
          <a:p>
            <a:pPr lvl="2"/>
            <a:r>
              <a:rPr lang="en-US" sz="1600" dirty="0">
                <a:solidFill>
                  <a:srgbClr val="FFFFFF"/>
                </a:solidFill>
              </a:rPr>
              <a:t>Sedative/Hypnotics</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18</a:t>
            </a:fld>
            <a:endParaRPr lang="en-US" dirty="0"/>
          </a:p>
        </p:txBody>
      </p:sp>
    </p:spTree>
    <p:extLst>
      <p:ext uri="{BB962C8B-B14F-4D97-AF65-F5344CB8AC3E}">
        <p14:creationId xmlns:p14="http://schemas.microsoft.com/office/powerpoint/2010/main" val="147251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is crucial so remember the basic checks for medication administration</a:t>
            </a:r>
          </a:p>
        </p:txBody>
      </p:sp>
      <p:sp>
        <p:nvSpPr>
          <p:cNvPr id="4" name="Slide Number Placeholder 3"/>
          <p:cNvSpPr>
            <a:spLocks noGrp="1"/>
          </p:cNvSpPr>
          <p:nvPr>
            <p:ph type="sldNum" sz="quarter" idx="5"/>
          </p:nvPr>
        </p:nvSpPr>
        <p:spPr/>
        <p:txBody>
          <a:bodyPr/>
          <a:lstStyle/>
          <a:p>
            <a:fld id="{2C7817F4-BD28-4140-85C9-596DDE124860}" type="slidenum">
              <a:rPr lang="en-US" smtClean="0"/>
              <a:t>19</a:t>
            </a:fld>
            <a:endParaRPr lang="en-US" dirty="0"/>
          </a:p>
        </p:txBody>
      </p:sp>
    </p:spTree>
    <p:extLst>
      <p:ext uri="{BB962C8B-B14F-4D97-AF65-F5344CB8AC3E}">
        <p14:creationId xmlns:p14="http://schemas.microsoft.com/office/powerpoint/2010/main" val="2808276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facility identification procedures</a:t>
            </a:r>
          </a:p>
        </p:txBody>
      </p:sp>
      <p:sp>
        <p:nvSpPr>
          <p:cNvPr id="4" name="Slide Number Placeholder 3"/>
          <p:cNvSpPr>
            <a:spLocks noGrp="1"/>
          </p:cNvSpPr>
          <p:nvPr>
            <p:ph type="sldNum" sz="quarter" idx="5"/>
          </p:nvPr>
        </p:nvSpPr>
        <p:spPr/>
        <p:txBody>
          <a:bodyPr/>
          <a:lstStyle/>
          <a:p>
            <a:fld id="{2C7817F4-BD28-4140-85C9-596DDE124860}" type="slidenum">
              <a:rPr lang="en-US" smtClean="0"/>
              <a:t>20</a:t>
            </a:fld>
            <a:endParaRPr lang="en-US" dirty="0"/>
          </a:p>
        </p:txBody>
      </p:sp>
    </p:spTree>
    <p:extLst>
      <p:ext uri="{BB962C8B-B14F-4D97-AF65-F5344CB8AC3E}">
        <p14:creationId xmlns:p14="http://schemas.microsoft.com/office/powerpoint/2010/main" val="226532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above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administering medications, avoid</a:t>
            </a:r>
            <a:r>
              <a:rPr lang="en-US" baseline="0" dirty="0"/>
              <a:t> distractions!  Unless a true emergency—concentration is vital to prevent mistakes!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21</a:t>
            </a:fld>
            <a:endParaRPr lang="en-US" dirty="0"/>
          </a:p>
        </p:txBody>
      </p:sp>
    </p:spTree>
    <p:extLst>
      <p:ext uri="{BB962C8B-B14F-4D97-AF65-F5344CB8AC3E}">
        <p14:creationId xmlns:p14="http://schemas.microsoft.com/office/powerpoint/2010/main" val="33142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the minimum and maximum dose of the medicine administered.  </a:t>
            </a:r>
          </a:p>
          <a:p>
            <a:pPr lvl="1"/>
            <a:r>
              <a:rPr lang="en-US" dirty="0"/>
              <a:t>Recognize fraction dosages, multiple tablets, and concentrations correctly.</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22</a:t>
            </a:fld>
            <a:endParaRPr lang="en-US" dirty="0"/>
          </a:p>
        </p:txBody>
      </p:sp>
    </p:spTree>
    <p:extLst>
      <p:ext uri="{BB962C8B-B14F-4D97-AF65-F5344CB8AC3E}">
        <p14:creationId xmlns:p14="http://schemas.microsoft.com/office/powerpoint/2010/main" val="395240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review the correct order for route</a:t>
            </a:r>
          </a:p>
        </p:txBody>
      </p:sp>
      <p:sp>
        <p:nvSpPr>
          <p:cNvPr id="4" name="Slide Number Placeholder 3"/>
          <p:cNvSpPr>
            <a:spLocks noGrp="1"/>
          </p:cNvSpPr>
          <p:nvPr>
            <p:ph type="sldNum" sz="quarter" idx="5"/>
          </p:nvPr>
        </p:nvSpPr>
        <p:spPr/>
        <p:txBody>
          <a:bodyPr/>
          <a:lstStyle/>
          <a:p>
            <a:fld id="{2C7817F4-BD28-4140-85C9-596DDE124860}" type="slidenum">
              <a:rPr lang="en-US" smtClean="0"/>
              <a:t>23</a:t>
            </a:fld>
            <a:endParaRPr lang="en-US" dirty="0"/>
          </a:p>
        </p:txBody>
      </p:sp>
    </p:spTree>
    <p:extLst>
      <p:ext uri="{BB962C8B-B14F-4D97-AF65-F5344CB8AC3E}">
        <p14:creationId xmlns:p14="http://schemas.microsoft.com/office/powerpoint/2010/main" val="183571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 dosing schedules are necessary to maintain therapeutic blood levels (</a:t>
            </a:r>
            <a:r>
              <a:rPr lang="en-US" sz="1200" i="1" dirty="0"/>
              <a:t>e.g., </a:t>
            </a:r>
            <a:r>
              <a:rPr lang="en-US" sz="1200" dirty="0"/>
              <a:t>antibiotics, anti-seizure medications)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a:r>
            <a:r>
              <a:rPr lang="en-US" sz="1200" i="1" dirty="0"/>
              <a:t>e.g., </a:t>
            </a:r>
            <a:r>
              <a:rPr lang="en-US" sz="1200" dirty="0"/>
              <a:t>insulin should be given at a precise interval before a meal)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a:r>
            <a:r>
              <a:rPr lang="en-US" sz="1200" i="1" dirty="0"/>
              <a:t>e.g., </a:t>
            </a:r>
            <a:r>
              <a:rPr lang="en-US" sz="1200" dirty="0"/>
              <a:t>hypnotics at bed time, diuretics during the morning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24</a:t>
            </a:fld>
            <a:endParaRPr lang="en-US" dirty="0"/>
          </a:p>
        </p:txBody>
      </p:sp>
    </p:spTree>
    <p:extLst>
      <p:ext uri="{BB962C8B-B14F-4D97-AF65-F5344CB8AC3E}">
        <p14:creationId xmlns:p14="http://schemas.microsoft.com/office/powerpoint/2010/main" val="3899317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drug resource manuals and/or consult pharmacy</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25</a:t>
            </a:fld>
            <a:endParaRPr lang="en-US" dirty="0"/>
          </a:p>
        </p:txBody>
      </p:sp>
    </p:spTree>
    <p:extLst>
      <p:ext uri="{BB962C8B-B14F-4D97-AF65-F5344CB8AC3E}">
        <p14:creationId xmlns:p14="http://schemas.microsoft.com/office/powerpoint/2010/main" val="2904247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Never record a medication before it is given to the resident.</a:t>
            </a:r>
          </a:p>
          <a:p>
            <a:pPr marL="171450" lvl="0" indent="-171450">
              <a:buFont typeface="Arial" panose="020B0604020202020204" pitchFamily="34" charset="0"/>
              <a:buChar char="•"/>
            </a:pPr>
            <a:r>
              <a:rPr lang="en-US" dirty="0"/>
              <a:t>Record medication administration for each resident, not for a group of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Record medications that are refused or held and the reason for not giving the medication (</a:t>
            </a:r>
            <a:r>
              <a:rPr lang="en-US" i="1" dirty="0"/>
              <a:t>e.g., </a:t>
            </a:r>
            <a:r>
              <a:rPr lang="en-US" dirty="0"/>
              <a:t>vomited, out of facility, outside vital sign parameters for administration)</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26</a:t>
            </a:fld>
            <a:endParaRPr lang="en-US" dirty="0"/>
          </a:p>
        </p:txBody>
      </p:sp>
    </p:spTree>
    <p:extLst>
      <p:ext uri="{BB962C8B-B14F-4D97-AF65-F5344CB8AC3E}">
        <p14:creationId xmlns:p14="http://schemas.microsoft.com/office/powerpoint/2010/main" val="3460447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tips</a:t>
            </a:r>
          </a:p>
        </p:txBody>
      </p:sp>
      <p:sp>
        <p:nvSpPr>
          <p:cNvPr id="4" name="Slide Number Placeholder 3"/>
          <p:cNvSpPr>
            <a:spLocks noGrp="1"/>
          </p:cNvSpPr>
          <p:nvPr>
            <p:ph type="sldNum" sz="quarter" idx="10"/>
          </p:nvPr>
        </p:nvSpPr>
        <p:spPr/>
        <p:txBody>
          <a:bodyPr/>
          <a:lstStyle/>
          <a:p>
            <a:fld id="{640EFB6F-2E6B-49DF-B9D1-FCCC23D65BEF}" type="slidenum">
              <a:rPr lang="en-US" smtClean="0"/>
              <a:t>27</a:t>
            </a:fld>
            <a:endParaRPr lang="en-US" dirty="0"/>
          </a:p>
        </p:txBody>
      </p:sp>
    </p:spTree>
    <p:extLst>
      <p:ext uri="{BB962C8B-B14F-4D97-AF65-F5344CB8AC3E}">
        <p14:creationId xmlns:p14="http://schemas.microsoft.com/office/powerpoint/2010/main" val="1627878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most common, most convenient, and usually least expensive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Inappropriate if the resident cannot swallow, if gastrointestinal tract mobility is reduced, or if the resident is experiencing nausea or vomiting.</a:t>
            </a:r>
          </a:p>
          <a:p>
            <a:r>
              <a:rPr lang="en-US" sz="2400" dirty="0"/>
              <a:t>Do not crush and combine medications then give all at once (</a:t>
            </a:r>
            <a:r>
              <a:rPr lang="en-US" sz="2400" i="1" dirty="0"/>
              <a:t>e.g., in </a:t>
            </a:r>
            <a:r>
              <a:rPr lang="en-US" sz="2400" dirty="0"/>
              <a:t>pudding, applesauce, ice cream).</a:t>
            </a:r>
          </a:p>
          <a:p>
            <a:pPr lvl="1"/>
            <a:r>
              <a:rPr lang="en-US" dirty="0"/>
              <a:t>Rationale:  If resident does not take all that is offered, how do you know what medications were taken and what amount of medications were taken?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28</a:t>
            </a:fld>
            <a:endParaRPr lang="en-US" dirty="0"/>
          </a:p>
        </p:txBody>
      </p:sp>
    </p:spTree>
    <p:extLst>
      <p:ext uri="{BB962C8B-B14F-4D97-AF65-F5344CB8AC3E}">
        <p14:creationId xmlns:p14="http://schemas.microsoft.com/office/powerpoint/2010/main" val="502033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Separate the administration of enteral nutrition formula and phenytoin (Dilantin) to minimize interaction.</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29</a:t>
            </a:fld>
            <a:endParaRPr lang="en-US" dirty="0"/>
          </a:p>
        </p:txBody>
      </p:sp>
    </p:spTree>
    <p:extLst>
      <p:ext uri="{BB962C8B-B14F-4D97-AF65-F5344CB8AC3E}">
        <p14:creationId xmlns:p14="http://schemas.microsoft.com/office/powerpoint/2010/main" val="3614137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a:t>
            </a:r>
          </a:p>
          <a:p>
            <a:pPr lvl="1"/>
            <a:r>
              <a:rPr lang="en-US" dirty="0"/>
              <a:t>Document both application and removal of patches.</a:t>
            </a:r>
          </a:p>
          <a:p>
            <a:pPr lvl="1"/>
            <a:r>
              <a:rPr lang="en-US" dirty="0"/>
              <a:t>Document at change of shift that 2 nurses visually verified the number, location, date, time, and initials of patches containing controlled substances.</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30</a:t>
            </a:fld>
            <a:endParaRPr lang="en-US" dirty="0"/>
          </a:p>
        </p:txBody>
      </p:sp>
    </p:spTree>
    <p:extLst>
      <p:ext uri="{BB962C8B-B14F-4D97-AF65-F5344CB8AC3E}">
        <p14:creationId xmlns:p14="http://schemas.microsoft.com/office/powerpoint/2010/main" val="90878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bullet points with the nurses </a:t>
            </a:r>
          </a:p>
          <a:p>
            <a:endParaRPr lang="en-US" dirty="0"/>
          </a:p>
          <a:p>
            <a:pPr marL="0" indent="0">
              <a:buNone/>
            </a:pPr>
            <a:r>
              <a:rPr lang="en-US" sz="1200" dirty="0"/>
              <a:t>A  safe and competent medication management system that is based on best practice and the care process of the residents that includes: </a:t>
            </a:r>
          </a:p>
          <a:p>
            <a:r>
              <a:rPr lang="en-US" sz="1200" dirty="0"/>
              <a:t>Recognition of the problem/need, </a:t>
            </a:r>
          </a:p>
          <a:p>
            <a:r>
              <a:rPr lang="en-US" sz="1200" dirty="0"/>
              <a:t>Assessment, diagnoses</a:t>
            </a:r>
          </a:p>
          <a:p>
            <a:r>
              <a:rPr lang="en-US" sz="1200" dirty="0"/>
              <a:t>Medication administration, </a:t>
            </a:r>
          </a:p>
          <a:p>
            <a:r>
              <a:rPr lang="en-US" sz="1200" dirty="0"/>
              <a:t>Management, monitoring and revising the individualized, person-centered approach to care</a:t>
            </a:r>
          </a:p>
          <a:p>
            <a:r>
              <a:rPr lang="en-US" sz="1200" dirty="0"/>
              <a:t>Documentation consistent with standards of medication management and administration standards. </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a:t>
            </a:fld>
            <a:endParaRPr lang="en-US" dirty="0"/>
          </a:p>
        </p:txBody>
      </p:sp>
    </p:spTree>
    <p:extLst>
      <p:ext uri="{BB962C8B-B14F-4D97-AF65-F5344CB8AC3E}">
        <p14:creationId xmlns:p14="http://schemas.microsoft.com/office/powerpoint/2010/main" val="1642197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EPA standards in effect August 2019 </a:t>
            </a:r>
          </a:p>
          <a:p>
            <a:r>
              <a:rPr lang="en-US" dirty="0"/>
              <a:t>Discuss updated Policies and procedures as approved by Medical Director and Pharmacy to align with new requirements </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31</a:t>
            </a:fld>
            <a:endParaRPr lang="en-US" dirty="0"/>
          </a:p>
        </p:txBody>
      </p:sp>
    </p:spTree>
    <p:extLst>
      <p:ext uri="{BB962C8B-B14F-4D97-AF65-F5344CB8AC3E}">
        <p14:creationId xmlns:p14="http://schemas.microsoft.com/office/powerpoint/2010/main" val="15091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cognitively impaired residents, many clinicians believe that the closed mouth technique is easier for the resident and more likely to be successful. However, the open mouth technique often results in better and deeper penetration of the medication(s) into the lungs, when this method can be used. </a:t>
            </a:r>
          </a:p>
          <a:p>
            <a:r>
              <a:rPr lang="en-US" dirty="0"/>
              <a:t>• If more than one puff is required (whether the same medication or a different medication), follow the manufacturer’s product information for administration instructions including the acceptable wait time between inhalations.</a:t>
            </a:r>
          </a:p>
        </p:txBody>
      </p:sp>
      <p:sp>
        <p:nvSpPr>
          <p:cNvPr id="4" name="Slide Number Placeholder 3"/>
          <p:cNvSpPr>
            <a:spLocks noGrp="1"/>
          </p:cNvSpPr>
          <p:nvPr>
            <p:ph type="sldNum" sz="quarter" idx="10"/>
          </p:nvPr>
        </p:nvSpPr>
        <p:spPr/>
        <p:txBody>
          <a:bodyPr/>
          <a:lstStyle/>
          <a:p>
            <a:fld id="{640EFB6F-2E6B-49DF-B9D1-FCCC23D65BEF}" type="slidenum">
              <a:rPr lang="en-US" smtClean="0"/>
              <a:t>32</a:t>
            </a:fld>
            <a:endParaRPr lang="en-US" dirty="0"/>
          </a:p>
        </p:txBody>
      </p:sp>
    </p:spTree>
    <p:extLst>
      <p:ext uri="{BB962C8B-B14F-4D97-AF65-F5344CB8AC3E}">
        <p14:creationId xmlns:p14="http://schemas.microsoft.com/office/powerpoint/2010/main" val="172788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indent="-342900">
              <a:buFont typeface="Arial" panose="020B0604020202020204" pitchFamily="34" charset="0"/>
              <a:buChar char="•"/>
            </a:pPr>
            <a:r>
              <a:rPr lang="en-US" sz="2000" b="1" dirty="0"/>
              <a:t>Intradermal:  </a:t>
            </a:r>
            <a:r>
              <a:rPr lang="en-US" dirty="0"/>
              <a:t>Administered into the dermis, just below the epidermis.  No need to aspirate because few if any blood vessels.  Have longest absorption time of all parenteral routes.  Used for sensitivity test, such as TB and allergy, and for local anesthesia.</a:t>
            </a:r>
          </a:p>
          <a:p>
            <a:pPr marL="342900" lvl="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Subcutaneous:  </a:t>
            </a:r>
            <a:r>
              <a:rPr lang="en-US" dirty="0"/>
              <a:t>Administered into the adipose tissue layer just below the epidermis and dermis.  Very few blood vessels so medications have a slow, sustained rate of absorption. No need to aspirate since likelihood injection into a blood vessel is small.</a:t>
            </a:r>
          </a:p>
          <a:p>
            <a:pPr marL="342900" lvl="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Intramuscular:  </a:t>
            </a:r>
            <a:r>
              <a:rPr lang="en-US" dirty="0"/>
              <a:t>Used for medications that require a quick absorption rate but also a reasonably prolonged action.  Due to rich blood supply nearby, can absorb larger volumes of solution.  Choose site based on age and condition of the person and volume and type of medication.</a:t>
            </a:r>
          </a:p>
          <a:p>
            <a:pPr marL="342900" lvl="0" indent="-342900">
              <a:buFont typeface="Arial" panose="020B0604020202020204" pitchFamily="34" charset="0"/>
              <a:buChar char="•"/>
            </a:pPr>
            <a:endParaRPr lang="en-US" sz="2000" b="1" dirty="0"/>
          </a:p>
          <a:p>
            <a:pPr marL="342900" lvl="0" indent="-342900">
              <a:buFont typeface="Arial" panose="020B0604020202020204" pitchFamily="34" charset="0"/>
              <a:buChar char="•"/>
            </a:pPr>
            <a:r>
              <a:rPr lang="en-US" sz="2000" b="1" dirty="0"/>
              <a:t>Intravenous:  </a:t>
            </a:r>
            <a:r>
              <a:rPr lang="en-US" sz="2000" b="0" dirty="0"/>
              <a:t>Medications given intravenously by nurses trained in procedure with annual demonstration and return demonstration.  </a:t>
            </a:r>
          </a:p>
          <a:p>
            <a:pPr marL="628650" lvl="1" indent="-171450">
              <a:buFont typeface="Arial" panose="020B0604020202020204" pitchFamily="34" charset="0"/>
              <a:buChar char="•"/>
            </a:pPr>
            <a:r>
              <a:rPr lang="en-US" b="1" dirty="0">
                <a:solidFill>
                  <a:srgbClr val="FF0000"/>
                </a:solidFill>
              </a:rPr>
              <a:t>Insert state-specific licensure requirements here</a:t>
            </a:r>
          </a:p>
          <a:p>
            <a:pPr marL="628650" lvl="1" indent="-171450">
              <a:buFont typeface="Arial" panose="020B0604020202020204" pitchFamily="34" charset="0"/>
              <a:buChar char="•"/>
            </a:pPr>
            <a:r>
              <a:rPr lang="en-US" b="1" dirty="0">
                <a:solidFill>
                  <a:srgbClr val="FF0000"/>
                </a:solidFill>
              </a:rPr>
              <a:t>Insert facility-specific requirements here</a:t>
            </a:r>
          </a:p>
          <a:p>
            <a:pPr marL="628650" lvl="1" indent="-171450">
              <a:buFont typeface="Arial" panose="020B0604020202020204" pitchFamily="34" charset="0"/>
              <a:buChar char="•"/>
            </a:pPr>
            <a:r>
              <a:rPr lang="en-US" dirty="0"/>
              <a:t>Include as necessary:</a:t>
            </a:r>
          </a:p>
          <a:p>
            <a:pPr marL="1085850" lvl="2" indent="-171450">
              <a:buFont typeface="Arial" panose="020B0604020202020204" pitchFamily="34" charset="0"/>
              <a:buChar char="•"/>
            </a:pPr>
            <a:r>
              <a:rPr lang="en-US" dirty="0"/>
              <a:t>Saline lock (short venous access device)</a:t>
            </a:r>
          </a:p>
          <a:p>
            <a:pPr marL="1085850" lvl="2" indent="-171450">
              <a:buFont typeface="Arial" panose="020B0604020202020204" pitchFamily="34" charset="0"/>
              <a:buChar char="•"/>
            </a:pPr>
            <a:r>
              <a:rPr lang="en-US" dirty="0"/>
              <a:t>Existing IV line with compatible IV solution</a:t>
            </a:r>
          </a:p>
          <a:p>
            <a:pPr marL="1085850" lvl="2" indent="-171450">
              <a:buFont typeface="Arial" panose="020B0604020202020204" pitchFamily="34" charset="0"/>
              <a:buChar char="•"/>
            </a:pPr>
            <a:r>
              <a:rPr lang="en-US" dirty="0"/>
              <a:t>Existing IV line with incompatible IV solution</a:t>
            </a:r>
          </a:p>
          <a:p>
            <a:pPr marL="1085850" lvl="2" indent="-171450">
              <a:buFont typeface="Arial" panose="020B0604020202020204" pitchFamily="34" charset="0"/>
              <a:buChar char="•"/>
            </a:pPr>
            <a:r>
              <a:rPr lang="en-US" dirty="0"/>
              <a:t>Peripheral, PICC, and central lines</a:t>
            </a:r>
          </a:p>
          <a:p>
            <a:pPr marL="800100" lvl="1" indent="-342900">
              <a:buFont typeface="Arial" panose="020B0604020202020204" pitchFamily="34" charset="0"/>
              <a:buChar char="•"/>
            </a:pPr>
            <a:endParaRPr lang="en-US" sz="2000" b="0" dirty="0"/>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33</a:t>
            </a:fld>
            <a:endParaRPr lang="en-US" dirty="0"/>
          </a:p>
        </p:txBody>
      </p:sp>
    </p:spTree>
    <p:extLst>
      <p:ext uri="{BB962C8B-B14F-4D97-AF65-F5344CB8AC3E}">
        <p14:creationId xmlns:p14="http://schemas.microsoft.com/office/powerpoint/2010/main" val="178223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Administering 2 different types of insulin.</a:t>
            </a:r>
          </a:p>
          <a:p>
            <a:pPr marL="628650" lvl="1" indent="-171450">
              <a:buFont typeface="Arial" panose="020B0604020202020204" pitchFamily="34" charset="0"/>
              <a:buChar char="•"/>
            </a:pPr>
            <a:r>
              <a:rPr lang="en-US" dirty="0"/>
              <a:t>If a patient is ordered two types of insulin, some insulins may be mixed together in one syringe. Many insulins MAY NOT be mixed together.</a:t>
            </a:r>
          </a:p>
          <a:p>
            <a:pPr marL="628650" lvl="1" indent="-171450">
              <a:buFont typeface="Arial" panose="020B0604020202020204" pitchFamily="34" charset="0"/>
              <a:buChar char="•"/>
            </a:pPr>
            <a:r>
              <a:rPr lang="en-US" dirty="0"/>
              <a:t>Do not mix Lantus.</a:t>
            </a:r>
          </a:p>
          <a:p>
            <a:pPr marL="628650" lvl="1" indent="-171450">
              <a:buFont typeface="Arial" panose="020B0604020202020204" pitchFamily="34" charset="0"/>
              <a:buChar char="•"/>
            </a:pPr>
            <a:r>
              <a:rPr lang="en-US" dirty="0"/>
              <a:t>If administering cloudy insulin preparations (Humulin – N), gently roll the vial between the palms of your hands to re-suspend the medication.</a:t>
            </a:r>
          </a:p>
          <a:p>
            <a:pPr marL="628650" lvl="1" indent="-171450">
              <a:buFont typeface="Arial" panose="020B0604020202020204" pitchFamily="34" charset="0"/>
              <a:buChar char="•"/>
            </a:pPr>
            <a:r>
              <a:rPr lang="en-US" dirty="0"/>
              <a:t>Always draw up the short acting insulin first, to prevent it from being contaminated with the long acting. If too much insulin is drawn up from the second vial, discard syringe and start again.</a:t>
            </a:r>
          </a:p>
          <a:p>
            <a:pPr marL="628650" lvl="1" indent="-171450">
              <a:buFont typeface="Arial" panose="020B0604020202020204" pitchFamily="34" charset="0"/>
              <a:buChar char="•"/>
            </a:pPr>
            <a:r>
              <a:rPr lang="en-US" dirty="0"/>
              <a:t>**Discuss facility policy/procedure</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34</a:t>
            </a:fld>
            <a:endParaRPr lang="en-US" dirty="0"/>
          </a:p>
        </p:txBody>
      </p:sp>
    </p:spTree>
    <p:extLst>
      <p:ext uri="{BB962C8B-B14F-4D97-AF65-F5344CB8AC3E}">
        <p14:creationId xmlns:p14="http://schemas.microsoft.com/office/powerpoint/2010/main" val="1548501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facility procedures available for the following</a:t>
            </a:r>
          </a:p>
        </p:txBody>
      </p:sp>
      <p:sp>
        <p:nvSpPr>
          <p:cNvPr id="4" name="Slide Number Placeholder 3"/>
          <p:cNvSpPr>
            <a:spLocks noGrp="1"/>
          </p:cNvSpPr>
          <p:nvPr>
            <p:ph type="sldNum" sz="quarter" idx="5"/>
          </p:nvPr>
        </p:nvSpPr>
        <p:spPr/>
        <p:txBody>
          <a:bodyPr/>
          <a:lstStyle/>
          <a:p>
            <a:fld id="{2C7817F4-BD28-4140-85C9-596DDE124860}" type="slidenum">
              <a:rPr lang="en-US" smtClean="0"/>
              <a:t>35</a:t>
            </a:fld>
            <a:endParaRPr lang="en-US" dirty="0"/>
          </a:p>
        </p:txBody>
      </p:sp>
    </p:spTree>
    <p:extLst>
      <p:ext uri="{BB962C8B-B14F-4D97-AF65-F5344CB8AC3E}">
        <p14:creationId xmlns:p14="http://schemas.microsoft.com/office/powerpoint/2010/main" val="2910618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question the MAR, refer back to the provider’s order.</a:t>
            </a:r>
          </a:p>
          <a:p>
            <a:pPr marL="171450" lvl="0" indent="-171450">
              <a:buFont typeface="Arial" panose="020B0604020202020204" pitchFamily="34" charset="0"/>
              <a:buChar char="•"/>
            </a:pPr>
            <a:r>
              <a:rPr lang="en-US" dirty="0"/>
              <a:t>Read the label and compare it with the order 3 times:</a:t>
            </a:r>
          </a:p>
          <a:p>
            <a:pPr marL="1085850" lvl="2" indent="-171450">
              <a:buFont typeface="Arial" panose="020B0604020202020204" pitchFamily="34" charset="0"/>
              <a:buChar char="•"/>
            </a:pPr>
            <a:r>
              <a:rPr lang="en-US" dirty="0"/>
              <a:t>Before taking the container from storage.</a:t>
            </a:r>
          </a:p>
          <a:p>
            <a:pPr marL="1085850" lvl="2" indent="-171450">
              <a:buFont typeface="Arial" panose="020B0604020202020204" pitchFamily="34" charset="0"/>
              <a:buChar char="•"/>
            </a:pPr>
            <a:r>
              <a:rPr lang="en-US" dirty="0"/>
              <a:t>Before pouring the medication.</a:t>
            </a:r>
          </a:p>
          <a:p>
            <a:pPr marL="1085850" lvl="2" indent="-171450">
              <a:buFont typeface="Arial" panose="020B0604020202020204" pitchFamily="34" charset="0"/>
              <a:buChar char="•"/>
            </a:pPr>
            <a:r>
              <a:rPr lang="en-US" dirty="0"/>
              <a:t>When returning the container to storage.</a:t>
            </a:r>
          </a:p>
          <a:p>
            <a:pPr marL="1085850" lvl="2" indent="-171450">
              <a:buFont typeface="Arial" panose="020B0604020202020204" pitchFamily="34" charset="0"/>
              <a:buChar char="•"/>
            </a:pPr>
            <a:r>
              <a:rPr lang="en-US" dirty="0"/>
              <a:t>Also check the expiration date of the medication along with the 3 checks.</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36</a:t>
            </a:fld>
            <a:endParaRPr lang="en-US" dirty="0"/>
          </a:p>
        </p:txBody>
      </p:sp>
    </p:spTree>
    <p:extLst>
      <p:ext uri="{BB962C8B-B14F-4D97-AF65-F5344CB8AC3E}">
        <p14:creationId xmlns:p14="http://schemas.microsoft.com/office/powerpoint/2010/main" val="3898515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2000" dirty="0"/>
              <a:t>Do not touch medications with your hand.  </a:t>
            </a:r>
          </a:p>
          <a:p>
            <a:pPr lvl="2"/>
            <a:r>
              <a:rPr lang="en-US" dirty="0"/>
              <a:t>Drop single tablets from the container to its lid and then into the medication cup or push medications through the blister pack directly into the cup.</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37</a:t>
            </a:fld>
            <a:endParaRPr lang="en-US" dirty="0"/>
          </a:p>
        </p:txBody>
      </p:sp>
    </p:spTree>
    <p:extLst>
      <p:ext uri="{BB962C8B-B14F-4D97-AF65-F5344CB8AC3E}">
        <p14:creationId xmlns:p14="http://schemas.microsoft.com/office/powerpoint/2010/main" val="1182062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rules</a:t>
            </a:r>
          </a:p>
        </p:txBody>
      </p:sp>
      <p:sp>
        <p:nvSpPr>
          <p:cNvPr id="4" name="Slide Number Placeholder 3"/>
          <p:cNvSpPr>
            <a:spLocks noGrp="1"/>
          </p:cNvSpPr>
          <p:nvPr>
            <p:ph type="sldNum" sz="quarter" idx="5"/>
          </p:nvPr>
        </p:nvSpPr>
        <p:spPr/>
        <p:txBody>
          <a:bodyPr/>
          <a:lstStyle/>
          <a:p>
            <a:fld id="{2C7817F4-BD28-4140-85C9-596DDE124860}" type="slidenum">
              <a:rPr lang="en-US" smtClean="0"/>
              <a:t>38</a:t>
            </a:fld>
            <a:endParaRPr lang="en-US" dirty="0"/>
          </a:p>
        </p:txBody>
      </p:sp>
    </p:spTree>
    <p:extLst>
      <p:ext uri="{BB962C8B-B14F-4D97-AF65-F5344CB8AC3E}">
        <p14:creationId xmlns:p14="http://schemas.microsoft.com/office/powerpoint/2010/main" val="3646045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and administering the drug:</a:t>
            </a:r>
          </a:p>
          <a:p>
            <a:pPr lvl="1"/>
            <a:r>
              <a:rPr lang="en-US" dirty="0"/>
              <a:t>Observe for changes in clinical status, adverse reactions, and allergic reactions.</a:t>
            </a:r>
          </a:p>
          <a:p>
            <a:pPr lvl="2"/>
            <a:r>
              <a:rPr lang="en-US" dirty="0"/>
              <a:t>Let nurse aide(s) know what to watch for with the new medication.</a:t>
            </a:r>
          </a:p>
          <a:p>
            <a:pPr lvl="1"/>
            <a:r>
              <a:rPr lang="en-US" dirty="0"/>
              <a:t>Monitor resident’s subjective response.</a:t>
            </a:r>
          </a:p>
          <a:p>
            <a:pPr lvl="1"/>
            <a:r>
              <a:rPr lang="en-US" dirty="0"/>
              <a:t>If an adverse reaction occurs, report immediately to the supervisor.</a:t>
            </a:r>
          </a:p>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39</a:t>
            </a:fld>
            <a:endParaRPr lang="en-US" dirty="0"/>
          </a:p>
        </p:txBody>
      </p:sp>
    </p:spTree>
    <p:extLst>
      <p:ext uri="{BB962C8B-B14F-4D97-AF65-F5344CB8AC3E}">
        <p14:creationId xmlns:p14="http://schemas.microsoft.com/office/powerpoint/2010/main" val="1494953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b="1" dirty="0"/>
              <a:t>Resident condition:  </a:t>
            </a:r>
            <a:r>
              <a:rPr lang="en-US" dirty="0"/>
              <a:t>IF the</a:t>
            </a:r>
            <a:r>
              <a:rPr lang="en-US" baseline="0" dirty="0"/>
              <a:t> resident condition required rigid control and monitoring a single missed or wrong dose could be significant</a:t>
            </a:r>
            <a:endParaRPr lang="en-US" dirty="0"/>
          </a:p>
          <a:p>
            <a:pPr marL="514350" indent="-514350">
              <a:buAutoNum type="arabicPeriod"/>
            </a:pPr>
            <a:r>
              <a:rPr lang="en-US" b="1" dirty="0"/>
              <a:t>Drug Category:  </a:t>
            </a:r>
            <a:r>
              <a:rPr lang="en-US" dirty="0"/>
              <a:t>If the medication is from a category that usually requires the resident to be titrated to a specific blood level, a single medication error could alter that level and precipitate</a:t>
            </a:r>
            <a:r>
              <a:rPr lang="en-US" baseline="0" dirty="0"/>
              <a:t> a reoccurrence of symptoms or toxicity.</a:t>
            </a:r>
            <a:endParaRPr lang="en-US" dirty="0"/>
          </a:p>
          <a:p>
            <a:pPr marL="514350" indent="-514350">
              <a:buAutoNum type="arabicPeriod"/>
            </a:pPr>
            <a:r>
              <a:rPr lang="en-US" b="1" dirty="0"/>
              <a:t>Frequency of Error</a:t>
            </a:r>
            <a:r>
              <a:rPr lang="en-US" dirty="0"/>
              <a:t>:  If an error is occurring repeatedly</a:t>
            </a:r>
            <a:r>
              <a:rPr lang="en-US" baseline="0" dirty="0"/>
              <a:t> there may be more reason to classify the error as significant</a:t>
            </a:r>
            <a:endParaRPr lang="en-US" dirty="0"/>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40</a:t>
            </a:fld>
            <a:endParaRPr lang="en-US" dirty="0"/>
          </a:p>
        </p:txBody>
      </p:sp>
    </p:spTree>
    <p:extLst>
      <p:ext uri="{BB962C8B-B14F-4D97-AF65-F5344CB8AC3E}">
        <p14:creationId xmlns:p14="http://schemas.microsoft.com/office/powerpoint/2010/main" val="166829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addressing several regulations regarding medication management.  Proper administration of medications is crucial for safe, quality of care as well as compliance!</a:t>
            </a:r>
          </a:p>
        </p:txBody>
      </p:sp>
      <p:sp>
        <p:nvSpPr>
          <p:cNvPr id="4" name="Slide Number Placeholder 3"/>
          <p:cNvSpPr>
            <a:spLocks noGrp="1"/>
          </p:cNvSpPr>
          <p:nvPr>
            <p:ph type="sldNum" sz="quarter" idx="5"/>
          </p:nvPr>
        </p:nvSpPr>
        <p:spPr/>
        <p:txBody>
          <a:bodyPr/>
          <a:lstStyle/>
          <a:p>
            <a:fld id="{2C7817F4-BD28-4140-85C9-596DDE124860}" type="slidenum">
              <a:rPr lang="en-US" smtClean="0"/>
              <a:t>4</a:t>
            </a:fld>
            <a:endParaRPr lang="en-US" dirty="0"/>
          </a:p>
        </p:txBody>
      </p:sp>
    </p:spTree>
    <p:extLst>
      <p:ext uri="{BB962C8B-B14F-4D97-AF65-F5344CB8AC3E}">
        <p14:creationId xmlns:p14="http://schemas.microsoft.com/office/powerpoint/2010/main" val="698684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CMS identifies S as Significant and NS as Not significant with examples</a:t>
            </a:r>
          </a:p>
        </p:txBody>
      </p:sp>
      <p:sp>
        <p:nvSpPr>
          <p:cNvPr id="4" name="Slide Number Placeholder 3"/>
          <p:cNvSpPr>
            <a:spLocks noGrp="1"/>
          </p:cNvSpPr>
          <p:nvPr>
            <p:ph type="sldNum" sz="quarter" idx="5"/>
          </p:nvPr>
        </p:nvSpPr>
        <p:spPr/>
        <p:txBody>
          <a:bodyPr/>
          <a:lstStyle/>
          <a:p>
            <a:fld id="{2C7817F4-BD28-4140-85C9-596DDE124860}" type="slidenum">
              <a:rPr lang="en-US" smtClean="0"/>
              <a:t>41</a:t>
            </a:fld>
            <a:endParaRPr lang="en-US" dirty="0"/>
          </a:p>
        </p:txBody>
      </p:sp>
    </p:spTree>
    <p:extLst>
      <p:ext uri="{BB962C8B-B14F-4D97-AF65-F5344CB8AC3E}">
        <p14:creationId xmlns:p14="http://schemas.microsoft.com/office/powerpoint/2010/main" val="1161513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more examples of wrong dose, route dosage form, medication and wrong time.</a:t>
            </a:r>
          </a:p>
        </p:txBody>
      </p:sp>
      <p:sp>
        <p:nvSpPr>
          <p:cNvPr id="4" name="Slide Number Placeholder 3"/>
          <p:cNvSpPr>
            <a:spLocks noGrp="1"/>
          </p:cNvSpPr>
          <p:nvPr>
            <p:ph type="sldNum" sz="quarter" idx="5"/>
          </p:nvPr>
        </p:nvSpPr>
        <p:spPr/>
        <p:txBody>
          <a:bodyPr/>
          <a:lstStyle/>
          <a:p>
            <a:fld id="{2C7817F4-BD28-4140-85C9-596DDE124860}" type="slidenum">
              <a:rPr lang="en-US" smtClean="0"/>
              <a:t>42</a:t>
            </a:fld>
            <a:endParaRPr lang="en-US" dirty="0"/>
          </a:p>
        </p:txBody>
      </p:sp>
    </p:spTree>
    <p:extLst>
      <p:ext uri="{BB962C8B-B14F-4D97-AF65-F5344CB8AC3E}">
        <p14:creationId xmlns:p14="http://schemas.microsoft.com/office/powerpoint/2010/main" val="2645214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crushing of tablets or capsules for which the manufacturer instructs to “do not crush” requires further investigation by the surveyor.</a:t>
            </a:r>
          </a:p>
        </p:txBody>
      </p:sp>
      <p:sp>
        <p:nvSpPr>
          <p:cNvPr id="4" name="Slide Number Placeholder 3"/>
          <p:cNvSpPr>
            <a:spLocks noGrp="1"/>
          </p:cNvSpPr>
          <p:nvPr>
            <p:ph type="sldNum" sz="quarter" idx="5"/>
          </p:nvPr>
        </p:nvSpPr>
        <p:spPr/>
        <p:txBody>
          <a:bodyPr/>
          <a:lstStyle/>
          <a:p>
            <a:fld id="{2C7817F4-BD28-4140-85C9-596DDE124860}" type="slidenum">
              <a:rPr lang="en-US" smtClean="0"/>
              <a:t>43</a:t>
            </a:fld>
            <a:endParaRPr lang="en-US" dirty="0"/>
          </a:p>
        </p:txBody>
      </p:sp>
    </p:spTree>
    <p:extLst>
      <p:ext uri="{BB962C8B-B14F-4D97-AF65-F5344CB8AC3E}">
        <p14:creationId xmlns:p14="http://schemas.microsoft.com/office/powerpoint/2010/main" val="505901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four medications were crushed and added altogether to applesauce or combined to be administered all at once via feeding tube, then four errors have occurred before the medications have been administered</a:t>
            </a:r>
          </a:p>
        </p:txBody>
      </p:sp>
      <p:sp>
        <p:nvSpPr>
          <p:cNvPr id="4" name="Slide Number Placeholder 3"/>
          <p:cNvSpPr>
            <a:spLocks noGrp="1"/>
          </p:cNvSpPr>
          <p:nvPr>
            <p:ph type="sldNum" sz="quarter" idx="10"/>
          </p:nvPr>
        </p:nvSpPr>
        <p:spPr/>
        <p:txBody>
          <a:bodyPr/>
          <a:lstStyle/>
          <a:p>
            <a:fld id="{640EFB6F-2E6B-49DF-B9D1-FCCC23D65BEF}" type="slidenum">
              <a:rPr lang="en-US" smtClean="0"/>
              <a:t>44</a:t>
            </a:fld>
            <a:endParaRPr lang="en-US" dirty="0"/>
          </a:p>
        </p:txBody>
      </p:sp>
    </p:spTree>
    <p:extLst>
      <p:ext uri="{BB962C8B-B14F-4D97-AF65-F5344CB8AC3E}">
        <p14:creationId xmlns:p14="http://schemas.microsoft.com/office/powerpoint/2010/main" val="1828481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each nurse will sign up or demonstrate medication administration and management competency</a:t>
            </a:r>
          </a:p>
        </p:txBody>
      </p:sp>
      <p:sp>
        <p:nvSpPr>
          <p:cNvPr id="4" name="Slide Number Placeholder 3"/>
          <p:cNvSpPr>
            <a:spLocks noGrp="1"/>
          </p:cNvSpPr>
          <p:nvPr>
            <p:ph type="sldNum" sz="quarter" idx="5"/>
          </p:nvPr>
        </p:nvSpPr>
        <p:spPr/>
        <p:txBody>
          <a:bodyPr/>
          <a:lstStyle/>
          <a:p>
            <a:fld id="{2C7817F4-BD28-4140-85C9-596DDE124860}" type="slidenum">
              <a:rPr lang="en-US" smtClean="0"/>
              <a:t>45</a:t>
            </a:fld>
            <a:endParaRPr lang="en-US" dirty="0"/>
          </a:p>
        </p:txBody>
      </p:sp>
    </p:spTree>
    <p:extLst>
      <p:ext uri="{BB962C8B-B14F-4D97-AF65-F5344CB8AC3E}">
        <p14:creationId xmlns:p14="http://schemas.microsoft.com/office/powerpoint/2010/main" val="1825876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Management is not just for nurses—it is crucial that all caregivers are monitoring for changes in resident condition.</a:t>
            </a:r>
          </a:p>
        </p:txBody>
      </p:sp>
      <p:sp>
        <p:nvSpPr>
          <p:cNvPr id="4" name="Slide Number Placeholder 3"/>
          <p:cNvSpPr>
            <a:spLocks noGrp="1"/>
          </p:cNvSpPr>
          <p:nvPr>
            <p:ph type="sldNum" sz="quarter" idx="5"/>
          </p:nvPr>
        </p:nvSpPr>
        <p:spPr/>
        <p:txBody>
          <a:bodyPr/>
          <a:lstStyle/>
          <a:p>
            <a:fld id="{2C7817F4-BD28-4140-85C9-596DDE124860}" type="slidenum">
              <a:rPr lang="en-US" smtClean="0"/>
              <a:t>46</a:t>
            </a:fld>
            <a:endParaRPr lang="en-US" dirty="0"/>
          </a:p>
        </p:txBody>
      </p:sp>
    </p:spTree>
    <p:extLst>
      <p:ext uri="{BB962C8B-B14F-4D97-AF65-F5344CB8AC3E}">
        <p14:creationId xmlns:p14="http://schemas.microsoft.com/office/powerpoint/2010/main" val="1971689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CNA will need to follow the resident care plan!  It is much better for the resident many times to first try interventions that do not have side effects such as medications to get the desired results—this can be for pain management, behavior management and more!</a:t>
            </a:r>
          </a:p>
        </p:txBody>
      </p:sp>
      <p:sp>
        <p:nvSpPr>
          <p:cNvPr id="4" name="Slide Number Placeholder 3"/>
          <p:cNvSpPr>
            <a:spLocks noGrp="1"/>
          </p:cNvSpPr>
          <p:nvPr>
            <p:ph type="sldNum" sz="quarter" idx="5"/>
          </p:nvPr>
        </p:nvSpPr>
        <p:spPr/>
        <p:txBody>
          <a:bodyPr/>
          <a:lstStyle/>
          <a:p>
            <a:fld id="{2C7817F4-BD28-4140-85C9-596DDE124860}" type="slidenum">
              <a:rPr lang="en-US" smtClean="0"/>
              <a:t>47</a:t>
            </a:fld>
            <a:endParaRPr lang="en-US" dirty="0"/>
          </a:p>
        </p:txBody>
      </p:sp>
    </p:spTree>
    <p:extLst>
      <p:ext uri="{BB962C8B-B14F-4D97-AF65-F5344CB8AC3E}">
        <p14:creationId xmlns:p14="http://schemas.microsoft.com/office/powerpoint/2010/main" val="2376998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is crucial!  All staff are responsible to ensure the safety of all residents and staff as well.  </a:t>
            </a:r>
          </a:p>
          <a:p>
            <a:pPr marL="171450" indent="-171450">
              <a:buFont typeface="Arial" panose="020B0604020202020204" pitchFamily="34" charset="0"/>
              <a:buChar char="•"/>
            </a:pPr>
            <a:r>
              <a:rPr lang="en-US" dirty="0"/>
              <a:t>If you find sharps—you must let the nurse know immediately.  If the resident is in danger, remove and get the nurse</a:t>
            </a:r>
          </a:p>
          <a:p>
            <a:pPr marL="171450" indent="-171450">
              <a:buFont typeface="Arial" panose="020B0604020202020204" pitchFamily="34" charset="0"/>
              <a:buChar char="•"/>
            </a:pPr>
            <a:r>
              <a:rPr lang="en-US" dirty="0"/>
              <a:t>If you find medications in a resident room, chair, bathroom, floor—immediately take them to the nurse</a:t>
            </a:r>
          </a:p>
          <a:p>
            <a:pPr marL="171450" indent="-171450">
              <a:buFont typeface="Arial" panose="020B0604020202020204" pitchFamily="34" charset="0"/>
              <a:buChar char="•"/>
            </a:pPr>
            <a:r>
              <a:rPr lang="en-US" dirty="0"/>
              <a:t>The nurse may ask you to report any changes with a new medication</a:t>
            </a:r>
          </a:p>
          <a:p>
            <a:pPr marL="171450" indent="-171450">
              <a:buFont typeface="Arial" panose="020B0604020202020204" pitchFamily="34" charset="0"/>
              <a:buChar char="•"/>
            </a:pPr>
            <a:r>
              <a:rPr lang="en-US" dirty="0"/>
              <a:t>If you see a med cart or treatment cart –or any medication not secured, stay with the cart and have a co-worker get the nurse for safety</a:t>
            </a:r>
          </a:p>
        </p:txBody>
      </p:sp>
      <p:sp>
        <p:nvSpPr>
          <p:cNvPr id="4" name="Slide Number Placeholder 3"/>
          <p:cNvSpPr>
            <a:spLocks noGrp="1"/>
          </p:cNvSpPr>
          <p:nvPr>
            <p:ph type="sldNum" sz="quarter" idx="5"/>
          </p:nvPr>
        </p:nvSpPr>
        <p:spPr/>
        <p:txBody>
          <a:bodyPr/>
          <a:lstStyle/>
          <a:p>
            <a:fld id="{2C7817F4-BD28-4140-85C9-596DDE124860}" type="slidenum">
              <a:rPr lang="en-US" smtClean="0"/>
              <a:t>48</a:t>
            </a:fld>
            <a:endParaRPr lang="en-US" dirty="0"/>
          </a:p>
        </p:txBody>
      </p:sp>
    </p:spTree>
    <p:extLst>
      <p:ext uri="{BB962C8B-B14F-4D97-AF65-F5344CB8AC3E}">
        <p14:creationId xmlns:p14="http://schemas.microsoft.com/office/powerpoint/2010/main" val="1451493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a:p>
            <a:r>
              <a:rPr lang="en-US" dirty="0"/>
              <a:t>Roles and Responsibilities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49</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50</a:t>
            </a:fld>
            <a:endParaRPr lang="en-US"/>
          </a:p>
        </p:txBody>
      </p:sp>
    </p:spTree>
    <p:extLst>
      <p:ext uri="{BB962C8B-B14F-4D97-AF65-F5344CB8AC3E}">
        <p14:creationId xmlns:p14="http://schemas.microsoft.com/office/powerpoint/2010/main" val="311431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817F4-BD28-4140-85C9-596DDE124860}" type="slidenum">
              <a:rPr lang="en-US" smtClean="0"/>
              <a:t>5</a:t>
            </a:fld>
            <a:endParaRPr lang="en-US" dirty="0"/>
          </a:p>
        </p:txBody>
      </p:sp>
    </p:spTree>
    <p:extLst>
      <p:ext uri="{BB962C8B-B14F-4D97-AF65-F5344CB8AC3E}">
        <p14:creationId xmlns:p14="http://schemas.microsoft.com/office/powerpoint/2010/main" val="111467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the facility has procedures on documentation when receiving, administering and disposal of medications.  This does not only apply to the long term care requirements—these are also related to State and Federal laws.</a:t>
            </a:r>
          </a:p>
        </p:txBody>
      </p:sp>
      <p:sp>
        <p:nvSpPr>
          <p:cNvPr id="4" name="Slide Number Placeholder 3"/>
          <p:cNvSpPr>
            <a:spLocks noGrp="1"/>
          </p:cNvSpPr>
          <p:nvPr>
            <p:ph type="sldNum" sz="quarter" idx="5"/>
          </p:nvPr>
        </p:nvSpPr>
        <p:spPr/>
        <p:txBody>
          <a:bodyPr/>
          <a:lstStyle/>
          <a:p>
            <a:fld id="{2C7817F4-BD28-4140-85C9-596DDE124860}" type="slidenum">
              <a:rPr lang="en-US" smtClean="0"/>
              <a:t>6</a:t>
            </a:fld>
            <a:endParaRPr lang="en-US" dirty="0"/>
          </a:p>
        </p:txBody>
      </p:sp>
    </p:spTree>
    <p:extLst>
      <p:ext uri="{BB962C8B-B14F-4D97-AF65-F5344CB8AC3E}">
        <p14:creationId xmlns:p14="http://schemas.microsoft.com/office/powerpoint/2010/main" val="255733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errors are an area that we want to be sure we have safeguards to prevent.  We also want a system that is open and quality driven that encourages all staff to openly report medication errors and systems that could potentially lead to an error.  These are 2 of the f-tags that surveyors will review during the survey</a:t>
            </a:r>
          </a:p>
        </p:txBody>
      </p:sp>
      <p:sp>
        <p:nvSpPr>
          <p:cNvPr id="4" name="Slide Number Placeholder 3"/>
          <p:cNvSpPr>
            <a:spLocks noGrp="1"/>
          </p:cNvSpPr>
          <p:nvPr>
            <p:ph type="sldNum" sz="quarter" idx="5"/>
          </p:nvPr>
        </p:nvSpPr>
        <p:spPr/>
        <p:txBody>
          <a:bodyPr/>
          <a:lstStyle/>
          <a:p>
            <a:fld id="{2C7817F4-BD28-4140-85C9-596DDE124860}" type="slidenum">
              <a:rPr lang="en-US" smtClean="0"/>
              <a:t>7</a:t>
            </a:fld>
            <a:endParaRPr lang="en-US" dirty="0"/>
          </a:p>
        </p:txBody>
      </p:sp>
    </p:spTree>
    <p:extLst>
      <p:ext uri="{BB962C8B-B14F-4D97-AF65-F5344CB8AC3E}">
        <p14:creationId xmlns:p14="http://schemas.microsoft.com/office/powerpoint/2010/main" val="23295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facility protocol for Medication errors)</a:t>
            </a:r>
          </a:p>
          <a:p>
            <a:pPr marL="171450" indent="-171450">
              <a:buFont typeface="Arial" panose="020B0604020202020204" pitchFamily="34" charset="0"/>
              <a:buChar char="•"/>
            </a:pPr>
            <a:r>
              <a:rPr lang="en-US" baseline="0" dirty="0"/>
              <a:t>Reporting (physician, resident, resident representative, supervisor, DON, etc.)</a:t>
            </a:r>
          </a:p>
          <a:p>
            <a:pPr marL="171450" indent="-171450">
              <a:buFont typeface="Arial" panose="020B0604020202020204" pitchFamily="34" charset="0"/>
              <a:buChar char="•"/>
            </a:pPr>
            <a:r>
              <a:rPr lang="en-US" baseline="0" dirty="0"/>
              <a:t>Resident monitoring/documentation/follow up</a:t>
            </a:r>
          </a:p>
          <a:p>
            <a:pPr marL="171450" indent="-171450">
              <a:buFont typeface="Arial" panose="020B0604020202020204" pitchFamily="34" charset="0"/>
              <a:buChar char="•"/>
            </a:pPr>
            <a:r>
              <a:rPr lang="en-US" baseline="0" dirty="0"/>
              <a:t>Paperwork (Medication error forms)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a:t>
            </a:fld>
            <a:endParaRPr lang="en-US" dirty="0"/>
          </a:p>
        </p:txBody>
      </p:sp>
    </p:spTree>
    <p:extLst>
      <p:ext uri="{BB962C8B-B14F-4D97-AF65-F5344CB8AC3E}">
        <p14:creationId xmlns:p14="http://schemas.microsoft.com/office/powerpoint/2010/main" val="122237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Criteria for judging significant medication errors as well as examples are provided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Significance may be subjective or relative depending on the individual situation and duration, e.g., constipation that is unrelieved because an ordered laxative is omitted for one day, resulting in a medication error, may cause a resident slight discomfort or perhaps no discomfort at all. However, if this omission leads to constipation that persists for greater than three days, </a:t>
            </a:r>
            <a:r>
              <a:rPr lang="en-US" b="1" dirty="0"/>
              <a:t>the medication error may be deemed significant since constipation that causes an obstruction or fecal impaction can directly jeopardize the resident’s health and safety.</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9</a:t>
            </a:fld>
            <a:endParaRPr lang="en-US" dirty="0"/>
          </a:p>
        </p:txBody>
      </p:sp>
    </p:spTree>
    <p:extLst>
      <p:ext uri="{BB962C8B-B14F-4D97-AF65-F5344CB8AC3E}">
        <p14:creationId xmlns:p14="http://schemas.microsoft.com/office/powerpoint/2010/main" val="203226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epa.gov/hwgenerators/management-pharmaceutical-hazardous-waste#standard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NursingHomeQualityInits/MDS30RAIManual.html"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ismp.org/Tools/confuseddrugnames.pdf" TargetMode="External"/><Relationship Id="rId3" Type="http://schemas.openxmlformats.org/officeDocument/2006/relationships/hyperlink" Target="https://www.ismp.org/Tools/LTC-High-Alert-List.pdf" TargetMode="External"/><Relationship Id="rId7" Type="http://schemas.openxmlformats.org/officeDocument/2006/relationships/hyperlink" Target="http://www.ismp.org/tools/guidelines/IVSummitPush/IVPushMedGuidelines.pdf" TargetMode="External"/><Relationship Id="rId2" Type="http://schemas.openxmlformats.org/officeDocument/2006/relationships/hyperlink" Target="http://www.ismp.org/" TargetMode="External"/><Relationship Id="rId1" Type="http://schemas.openxmlformats.org/officeDocument/2006/relationships/slideLayout" Target="../slideLayouts/slideLayout2.xml"/><Relationship Id="rId6" Type="http://schemas.openxmlformats.org/officeDocument/2006/relationships/hyperlink" Target="http://www.ismp.org/tools/guidelines/Insulin-Guideline.pdf" TargetMode="External"/><Relationship Id="rId5" Type="http://schemas.openxmlformats.org/officeDocument/2006/relationships/hyperlink" Target="http://www.ismp.org/tools/errorproneabbreviations.pdf" TargetMode="External"/><Relationship Id="rId4" Type="http://schemas.openxmlformats.org/officeDocument/2006/relationships/hyperlink" Target="http://www.ismp.org/tools/DoNotCrush.pdf" TargetMode="External"/><Relationship Id="rId9" Type="http://schemas.openxmlformats.org/officeDocument/2006/relationships/hyperlink" Target="https://www.ismp.org/selfassessments/Antithrombotic/2017/2017_ISMP_Antithrombotic_Self_Assessment.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Medication Management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Licensed Nurse 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36042"/>
            <a:ext cx="5341530" cy="1371600"/>
          </a:xfrm>
        </p:spPr>
        <p:txBody>
          <a:bodyPr>
            <a:normAutofit/>
          </a:bodyPr>
          <a:lstStyle/>
          <a:p>
            <a:r>
              <a:rPr lang="en-US" dirty="0"/>
              <a:t>Additional Definitions</a:t>
            </a:r>
          </a:p>
        </p:txBody>
      </p:sp>
      <p:pic>
        <p:nvPicPr>
          <p:cNvPr id="5" name="Picture 4" descr="A large body of water&#10;&#10;Description automatically generated">
            <a:extLst>
              <a:ext uri="{FF2B5EF4-FFF2-40B4-BE49-F238E27FC236}">
                <a16:creationId xmlns:a16="http://schemas.microsoft.com/office/drawing/2014/main" id="{4736E7CD-B353-4D50-B854-038077386B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60" r="14483"/>
          <a:stretch/>
        </p:blipFill>
        <p:spPr>
          <a:xfrm>
            <a:off x="15" y="857257"/>
            <a:ext cx="3479785" cy="5143493"/>
          </a:xfrm>
          <a:prstGeom prst="rect">
            <a:avLst/>
          </a:prstGeom>
          <a:ln>
            <a:noFill/>
          </a:ln>
          <a:effectLst>
            <a:softEdge rad="112500"/>
          </a:effectLst>
        </p:spPr>
      </p:pic>
      <p:sp>
        <p:nvSpPr>
          <p:cNvPr id="3" name="Content Placeholder 2"/>
          <p:cNvSpPr>
            <a:spLocks noGrp="1"/>
          </p:cNvSpPr>
          <p:nvPr>
            <p:ph idx="1"/>
          </p:nvPr>
        </p:nvSpPr>
        <p:spPr>
          <a:xfrm>
            <a:off x="3937590" y="1734536"/>
            <a:ext cx="4629150" cy="2894076"/>
          </a:xfrm>
        </p:spPr>
        <p:txBody>
          <a:bodyPr>
            <a:noAutofit/>
          </a:bodyPr>
          <a:lstStyle/>
          <a:p>
            <a:r>
              <a:rPr lang="en-US" sz="2000" dirty="0"/>
              <a:t>Adjuvant Medications</a:t>
            </a:r>
          </a:p>
          <a:p>
            <a:r>
              <a:rPr lang="en-US" sz="2000" dirty="0"/>
              <a:t>Adverse Consequences</a:t>
            </a:r>
          </a:p>
          <a:p>
            <a:r>
              <a:rPr lang="en-US" sz="2000" dirty="0"/>
              <a:t>Acquiring Medications</a:t>
            </a:r>
          </a:p>
          <a:p>
            <a:r>
              <a:rPr lang="en-US" sz="2000" dirty="0"/>
              <a:t>Excessive Dose</a:t>
            </a:r>
          </a:p>
          <a:p>
            <a:r>
              <a:rPr lang="en-US" sz="2000" dirty="0"/>
              <a:t>Harm</a:t>
            </a:r>
          </a:p>
          <a:p>
            <a:r>
              <a:rPr lang="en-US" sz="2000" dirty="0"/>
              <a:t>Diversion</a:t>
            </a:r>
          </a:p>
          <a:p>
            <a:r>
              <a:rPr lang="en-US" sz="2000" dirty="0"/>
              <a:t>Duplicate Therapy</a:t>
            </a:r>
          </a:p>
          <a:p>
            <a:r>
              <a:rPr lang="en-US" sz="2000" dirty="0"/>
              <a:t>Indication for Use</a:t>
            </a:r>
          </a:p>
          <a:p>
            <a:r>
              <a:rPr lang="en-US" sz="2000" dirty="0"/>
              <a:t>Reconciliation</a:t>
            </a:r>
          </a:p>
          <a:p>
            <a:r>
              <a:rPr lang="en-US" sz="2000" dirty="0"/>
              <a:t>Medication Reconciliation</a:t>
            </a:r>
          </a:p>
        </p:txBody>
      </p:sp>
      <p:sp>
        <p:nvSpPr>
          <p:cNvPr id="6" name="Rectangle 5">
            <a:extLst>
              <a:ext uri="{FF2B5EF4-FFF2-40B4-BE49-F238E27FC236}">
                <a16:creationId xmlns:a16="http://schemas.microsoft.com/office/drawing/2014/main" id="{7CEF0DA2-607E-48D0-93C3-6EA30342D408}"/>
              </a:ext>
            </a:extLst>
          </p:cNvPr>
          <p:cNvSpPr/>
          <p:nvPr/>
        </p:nvSpPr>
        <p:spPr>
          <a:xfrm>
            <a:off x="4094018" y="5439706"/>
            <a:ext cx="4572000" cy="323165"/>
          </a:xfrm>
          <a:prstGeom prst="rect">
            <a:avLst/>
          </a:prstGeom>
        </p:spPr>
        <p:txBody>
          <a:bodyPr>
            <a:spAutoFit/>
          </a:bodyPr>
          <a:lstStyle/>
          <a:p>
            <a:pPr algn="r"/>
            <a:r>
              <a:rPr lang="en-US" sz="750" dirty="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750" dirty="0"/>
              <a:t> </a:t>
            </a:r>
          </a:p>
        </p:txBody>
      </p:sp>
    </p:spTree>
    <p:extLst>
      <p:ext uri="{BB962C8B-B14F-4D97-AF65-F5344CB8AC3E}">
        <p14:creationId xmlns:p14="http://schemas.microsoft.com/office/powerpoint/2010/main" val="391482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rmAutofit fontScale="90000"/>
          </a:bodyPr>
          <a:lstStyle/>
          <a:p>
            <a:r>
              <a:rPr lang="en-US" dirty="0"/>
              <a:t>Essentials of Medication Management</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57450" y="2057401"/>
            <a:ext cx="4057650" cy="3351619"/>
          </a:xfrm>
          <a:prstGeom prst="rect">
            <a:avLst/>
          </a:prstGeom>
          <a:ln>
            <a:noFill/>
          </a:ln>
          <a:effectLst>
            <a:softEdge rad="112500"/>
          </a:effectLst>
        </p:spPr>
      </p:pic>
    </p:spTree>
    <p:extLst>
      <p:ext uri="{BB962C8B-B14F-4D97-AF65-F5344CB8AC3E}">
        <p14:creationId xmlns:p14="http://schemas.microsoft.com/office/powerpoint/2010/main" val="165550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84EE-0501-4A6D-8DDA-72267E17B7E5}"/>
              </a:ext>
            </a:extLst>
          </p:cNvPr>
          <p:cNvSpPr>
            <a:spLocks noGrp="1"/>
          </p:cNvSpPr>
          <p:nvPr>
            <p:ph type="title"/>
          </p:nvPr>
        </p:nvSpPr>
        <p:spPr>
          <a:xfrm>
            <a:off x="245660" y="4432554"/>
            <a:ext cx="5093174" cy="1218908"/>
          </a:xfrm>
        </p:spPr>
        <p:txBody>
          <a:bodyPr>
            <a:noAutofit/>
          </a:bodyPr>
          <a:lstStyle/>
          <a:p>
            <a:pPr algn="r"/>
            <a:r>
              <a:rPr lang="en-US" sz="3600" dirty="0"/>
              <a:t>Resident/Resident Representative Involvement</a:t>
            </a:r>
          </a:p>
        </p:txBody>
      </p:sp>
      <p:pic>
        <p:nvPicPr>
          <p:cNvPr id="5" name="Picture 4" descr="A group of people looking at a computer&#10;&#10;Description automatically generated">
            <a:extLst>
              <a:ext uri="{FF2B5EF4-FFF2-40B4-BE49-F238E27FC236}">
                <a16:creationId xmlns:a16="http://schemas.microsoft.com/office/drawing/2014/main" id="{0312BD82-6C84-4BDB-8469-858BA95674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20558"/>
          <a:stretch/>
        </p:blipFill>
        <p:spPr>
          <a:xfrm>
            <a:off x="263589" y="68580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157FAB14-4BAB-4847-84C0-75010B65A0D7}"/>
              </a:ext>
            </a:extLst>
          </p:cNvPr>
          <p:cNvSpPr>
            <a:spLocks noGrp="1"/>
          </p:cNvSpPr>
          <p:nvPr>
            <p:ph idx="1"/>
          </p:nvPr>
        </p:nvSpPr>
        <p:spPr>
          <a:xfrm>
            <a:off x="5715000" y="1545544"/>
            <a:ext cx="3183340" cy="3639272"/>
          </a:xfrm>
        </p:spPr>
        <p:txBody>
          <a:bodyPr anchor="ctr">
            <a:noAutofit/>
          </a:bodyPr>
          <a:lstStyle/>
          <a:p>
            <a:pPr marL="0" indent="0">
              <a:buNone/>
            </a:pPr>
            <a:r>
              <a:rPr lang="en-US" sz="2000" dirty="0"/>
              <a:t>When selecting medications and non-pharmacological approaches, members of the IDT, including the resident, his or her family, and/or representative(s), </a:t>
            </a:r>
            <a:r>
              <a:rPr lang="en-US" sz="2000" b="1" dirty="0"/>
              <a:t>participate</a:t>
            </a:r>
            <a:r>
              <a:rPr lang="en-US" sz="2000" dirty="0"/>
              <a:t> in the care process to identify, assess, address, advocate for, monitor, and communicate the resident’s needs and changes in condition. </a:t>
            </a:r>
          </a:p>
          <a:p>
            <a:endParaRPr lang="en-US" sz="2000" dirty="0"/>
          </a:p>
        </p:txBody>
      </p:sp>
      <p:sp>
        <p:nvSpPr>
          <p:cNvPr id="8" name="Rectangle 7">
            <a:extLst>
              <a:ext uri="{FF2B5EF4-FFF2-40B4-BE49-F238E27FC236}">
                <a16:creationId xmlns:a16="http://schemas.microsoft.com/office/drawing/2014/main" id="{076F4A77-18A8-444C-B114-5D7EA5D243ED}"/>
              </a:ext>
            </a:extLst>
          </p:cNvPr>
          <p:cNvSpPr/>
          <p:nvPr/>
        </p:nvSpPr>
        <p:spPr>
          <a:xfrm>
            <a:off x="5989626" y="5397546"/>
            <a:ext cx="2779111" cy="507831"/>
          </a:xfrm>
          <a:prstGeom prst="rect">
            <a:avLst/>
          </a:prstGeom>
        </p:spPr>
        <p:txBody>
          <a:bodyPr wrap="square">
            <a:spAutoFit/>
          </a:bodyPr>
          <a:lstStyle/>
          <a:p>
            <a:pPr algn="r"/>
            <a:r>
              <a:rPr lang="en-US" sz="900" dirty="0">
                <a:solidFill>
                  <a:schemeClr val="accent1"/>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900" dirty="0">
                <a:solidFill>
                  <a:schemeClr val="accent1"/>
                </a:solidFill>
              </a:rPr>
              <a:t> </a:t>
            </a:r>
          </a:p>
        </p:txBody>
      </p:sp>
    </p:spTree>
    <p:extLst>
      <p:ext uri="{BB962C8B-B14F-4D97-AF65-F5344CB8AC3E}">
        <p14:creationId xmlns:p14="http://schemas.microsoft.com/office/powerpoint/2010/main" val="91403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F889-DC39-4D1E-8E45-E236B0C88A5C}"/>
              </a:ext>
            </a:extLst>
          </p:cNvPr>
          <p:cNvSpPr>
            <a:spLocks noGrp="1"/>
          </p:cNvSpPr>
          <p:nvPr>
            <p:ph type="title"/>
          </p:nvPr>
        </p:nvSpPr>
        <p:spPr>
          <a:xfrm>
            <a:off x="393192" y="4432554"/>
            <a:ext cx="4945642" cy="1218908"/>
          </a:xfrm>
        </p:spPr>
        <p:txBody>
          <a:bodyPr>
            <a:normAutofit/>
          </a:bodyPr>
          <a:lstStyle/>
          <a:p>
            <a:pPr algn="r"/>
            <a:r>
              <a:rPr lang="en-US" sz="3600" dirty="0"/>
              <a:t>Medication Management</a:t>
            </a:r>
          </a:p>
        </p:txBody>
      </p:sp>
      <p:pic>
        <p:nvPicPr>
          <p:cNvPr id="5" name="Picture 4" descr="A picture containing person, sky, outdoor, woman&#10;&#10;Description automatically generated">
            <a:extLst>
              <a:ext uri="{FF2B5EF4-FFF2-40B4-BE49-F238E27FC236}">
                <a16:creationId xmlns:a16="http://schemas.microsoft.com/office/drawing/2014/main" id="{10B9A292-D79E-4895-9601-83AB78E48E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2820" r="1" b="1"/>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4376362C-912C-46DF-8125-6621EF0FADC5}"/>
              </a:ext>
            </a:extLst>
          </p:cNvPr>
          <p:cNvSpPr>
            <a:spLocks noGrp="1"/>
          </p:cNvSpPr>
          <p:nvPr>
            <p:ph idx="1"/>
          </p:nvPr>
        </p:nvSpPr>
        <p:spPr>
          <a:xfrm>
            <a:off x="5711536" y="1287930"/>
            <a:ext cx="3352799" cy="4105919"/>
          </a:xfrm>
        </p:spPr>
        <p:txBody>
          <a:bodyPr anchor="ctr">
            <a:noAutofit/>
          </a:bodyPr>
          <a:lstStyle/>
          <a:p>
            <a:pPr marL="0" indent="0">
              <a:buNone/>
            </a:pPr>
            <a:r>
              <a:rPr lang="en-US" sz="1800" dirty="0"/>
              <a:t>Medication Management includes:</a:t>
            </a:r>
          </a:p>
          <a:p>
            <a:pPr marL="0" indent="0">
              <a:buNone/>
            </a:pPr>
            <a:r>
              <a:rPr lang="en-US" sz="1800" dirty="0"/>
              <a:t>• Involvement of the resident, his or her family, and/or the resident representative in the medication management process. </a:t>
            </a:r>
          </a:p>
          <a:p>
            <a:pPr marL="0" indent="0">
              <a:buNone/>
            </a:pPr>
            <a:r>
              <a:rPr lang="en-US" sz="1800" dirty="0"/>
              <a:t>• Selection of medications(s) based on assessing relative benefits and risks to the individual resident; </a:t>
            </a:r>
          </a:p>
          <a:p>
            <a:pPr marL="0" indent="0">
              <a:buNone/>
            </a:pPr>
            <a:r>
              <a:rPr lang="en-US" sz="1800" dirty="0"/>
              <a:t>• Evaluation of a resident’s physical, behavioral, mental, and psychosocial signs and symptoms, in order to identify the underlying cause(s), including adverse consequences of medications; </a:t>
            </a:r>
          </a:p>
          <a:p>
            <a:endParaRPr lang="en-US" sz="1800" dirty="0"/>
          </a:p>
        </p:txBody>
      </p:sp>
      <p:sp>
        <p:nvSpPr>
          <p:cNvPr id="8" name="Rectangle 7">
            <a:extLst>
              <a:ext uri="{FF2B5EF4-FFF2-40B4-BE49-F238E27FC236}">
                <a16:creationId xmlns:a16="http://schemas.microsoft.com/office/drawing/2014/main" id="{50C4ED25-C6F6-462F-A858-95206D6818B2}"/>
              </a:ext>
            </a:extLst>
          </p:cNvPr>
          <p:cNvSpPr/>
          <p:nvPr/>
        </p:nvSpPr>
        <p:spPr>
          <a:xfrm>
            <a:off x="5974771" y="5651462"/>
            <a:ext cx="2826327" cy="507831"/>
          </a:xfrm>
          <a:prstGeom prst="rect">
            <a:avLst/>
          </a:prstGeom>
        </p:spPr>
        <p:txBody>
          <a:bodyPr wrap="square">
            <a:spAutoFit/>
          </a:bodyPr>
          <a:lstStyle/>
          <a:p>
            <a:pPr algn="r"/>
            <a:r>
              <a:rPr lang="en-US" sz="900" dirty="0">
                <a:solidFill>
                  <a:schemeClr val="accent1"/>
                </a:solidFill>
                <a:hlinkClick r:id="rId3">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900" dirty="0">
                <a:solidFill>
                  <a:schemeClr val="accent1"/>
                </a:solidFill>
              </a:rPr>
              <a:t> </a:t>
            </a:r>
          </a:p>
        </p:txBody>
      </p:sp>
    </p:spTree>
    <p:extLst>
      <p:ext uri="{BB962C8B-B14F-4D97-AF65-F5344CB8AC3E}">
        <p14:creationId xmlns:p14="http://schemas.microsoft.com/office/powerpoint/2010/main" val="233500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2A02-7A36-4D7B-A0C4-5799DAE6954E}"/>
              </a:ext>
            </a:extLst>
          </p:cNvPr>
          <p:cNvSpPr>
            <a:spLocks noGrp="1"/>
          </p:cNvSpPr>
          <p:nvPr>
            <p:ph type="title"/>
          </p:nvPr>
        </p:nvSpPr>
        <p:spPr>
          <a:xfrm>
            <a:off x="969797" y="55886"/>
            <a:ext cx="7204406" cy="1269596"/>
          </a:xfrm>
        </p:spPr>
        <p:txBody>
          <a:bodyPr>
            <a:noAutofit/>
          </a:bodyPr>
          <a:lstStyle/>
          <a:p>
            <a:r>
              <a:rPr lang="en-US" dirty="0"/>
              <a:t>Medication Management</a:t>
            </a:r>
          </a:p>
        </p:txBody>
      </p:sp>
      <p:sp>
        <p:nvSpPr>
          <p:cNvPr id="3" name="Content Placeholder 2">
            <a:extLst>
              <a:ext uri="{FF2B5EF4-FFF2-40B4-BE49-F238E27FC236}">
                <a16:creationId xmlns:a16="http://schemas.microsoft.com/office/drawing/2014/main" id="{5D2C598B-906B-4F3F-96B9-47C8F53E0C57}"/>
              </a:ext>
            </a:extLst>
          </p:cNvPr>
          <p:cNvSpPr>
            <a:spLocks noGrp="1"/>
          </p:cNvSpPr>
          <p:nvPr>
            <p:ph idx="1"/>
          </p:nvPr>
        </p:nvSpPr>
        <p:spPr>
          <a:xfrm>
            <a:off x="111648" y="1492752"/>
            <a:ext cx="4765152" cy="4385193"/>
          </a:xfrm>
        </p:spPr>
        <p:txBody>
          <a:bodyPr>
            <a:noAutofit/>
          </a:bodyPr>
          <a:lstStyle/>
          <a:p>
            <a:pPr marL="0" indent="0">
              <a:buNone/>
            </a:pPr>
            <a:r>
              <a:rPr lang="en-US" sz="2000" dirty="0"/>
              <a:t>Medication Management includes: (continued)</a:t>
            </a:r>
          </a:p>
          <a:p>
            <a:pPr marL="0" indent="0">
              <a:buNone/>
            </a:pPr>
            <a:r>
              <a:rPr lang="en-US" sz="2000" dirty="0"/>
              <a:t>• Selection and use of medications in doses and for the duration appropriate to each resident’s clinical conditions, age, and underlying causes of symptoms and based on assessing relative benefit and risks to, and preferences and goals of, the individual resident; </a:t>
            </a:r>
          </a:p>
          <a:p>
            <a:pPr marL="0" indent="0">
              <a:buNone/>
            </a:pPr>
            <a:r>
              <a:rPr lang="en-US" sz="2000" dirty="0"/>
              <a:t>• The use of non-pharmacological approaches, unless contraindicated, to minimize the need for medications, permit use of the lowest possible dose, or allow medications to be discontinued; </a:t>
            </a:r>
          </a:p>
          <a:p>
            <a:endParaRPr lang="en-US" sz="2000" dirty="0"/>
          </a:p>
        </p:txBody>
      </p:sp>
      <p:pic>
        <p:nvPicPr>
          <p:cNvPr id="5" name="Picture 4" descr="A picture containing indoor, toy, wall&#10;&#10;Description automatically generated">
            <a:extLst>
              <a:ext uri="{FF2B5EF4-FFF2-40B4-BE49-F238E27FC236}">
                <a16:creationId xmlns:a16="http://schemas.microsoft.com/office/drawing/2014/main" id="{36A51922-ABA6-4854-8987-D8275A9941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40" r="19846"/>
          <a:stretch/>
        </p:blipFill>
        <p:spPr>
          <a:xfrm>
            <a:off x="5233348" y="1382566"/>
            <a:ext cx="3910652" cy="424814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tangle 6">
            <a:extLst>
              <a:ext uri="{FF2B5EF4-FFF2-40B4-BE49-F238E27FC236}">
                <a16:creationId xmlns:a16="http://schemas.microsoft.com/office/drawing/2014/main" id="{4101B16A-DF41-4489-8BF8-EABE7881C756}"/>
              </a:ext>
            </a:extLst>
          </p:cNvPr>
          <p:cNvSpPr/>
          <p:nvPr/>
        </p:nvSpPr>
        <p:spPr>
          <a:xfrm>
            <a:off x="4419600" y="5797984"/>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223605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2E70-C639-4E73-B62E-7E1C32EFFEEF}"/>
              </a:ext>
            </a:extLst>
          </p:cNvPr>
          <p:cNvSpPr>
            <a:spLocks noGrp="1"/>
          </p:cNvSpPr>
          <p:nvPr>
            <p:ph type="title"/>
          </p:nvPr>
        </p:nvSpPr>
        <p:spPr>
          <a:xfrm>
            <a:off x="3724073" y="674030"/>
            <a:ext cx="4939868" cy="964620"/>
          </a:xfrm>
        </p:spPr>
        <p:txBody>
          <a:bodyPr anchor="b">
            <a:noAutofit/>
          </a:bodyPr>
          <a:lstStyle/>
          <a:p>
            <a:r>
              <a:rPr lang="en-US" dirty="0"/>
              <a:t>Medication Management</a:t>
            </a:r>
          </a:p>
        </p:txBody>
      </p:sp>
      <p:pic>
        <p:nvPicPr>
          <p:cNvPr id="5" name="Picture 4">
            <a:extLst>
              <a:ext uri="{FF2B5EF4-FFF2-40B4-BE49-F238E27FC236}">
                <a16:creationId xmlns:a16="http://schemas.microsoft.com/office/drawing/2014/main" id="{D7DD3FC1-1449-49E1-9183-FABE2E7D0D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250"/>
          <a:stretch/>
        </p:blipFill>
        <p:spPr>
          <a:xfrm>
            <a:off x="16" y="857257"/>
            <a:ext cx="3476678" cy="514349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B86114FA-32D6-4F04-B455-32312A4FB8AD}"/>
              </a:ext>
            </a:extLst>
          </p:cNvPr>
          <p:cNvSpPr>
            <a:spLocks noGrp="1"/>
          </p:cNvSpPr>
          <p:nvPr>
            <p:ph idx="1"/>
          </p:nvPr>
        </p:nvSpPr>
        <p:spPr>
          <a:xfrm>
            <a:off x="3724073" y="2010386"/>
            <a:ext cx="5097809" cy="3085267"/>
          </a:xfrm>
        </p:spPr>
        <p:txBody>
          <a:bodyPr>
            <a:noAutofit/>
          </a:bodyPr>
          <a:lstStyle/>
          <a:p>
            <a:pPr marL="0" indent="0">
              <a:buNone/>
            </a:pPr>
            <a:r>
              <a:rPr lang="en-US" sz="2000" dirty="0"/>
              <a:t>Medication Management includes: (continued)</a:t>
            </a:r>
          </a:p>
          <a:p>
            <a:pPr marL="0" indent="0">
              <a:buNone/>
            </a:pPr>
            <a:r>
              <a:rPr lang="en-US" sz="2000" dirty="0"/>
              <a:t>• The </a:t>
            </a:r>
            <a:r>
              <a:rPr lang="en-US" sz="2000" dirty="0">
                <a:solidFill>
                  <a:srgbClr val="FF0000"/>
                </a:solidFill>
              </a:rPr>
              <a:t>monitoring </a:t>
            </a:r>
            <a:r>
              <a:rPr lang="en-US" sz="2000" dirty="0"/>
              <a:t>of medications for efficacy and adverse consequences. </a:t>
            </a:r>
          </a:p>
          <a:p>
            <a:pPr marL="0" indent="0">
              <a:buNone/>
            </a:pPr>
            <a:r>
              <a:rPr lang="en-US" sz="2000" dirty="0"/>
              <a:t>• </a:t>
            </a:r>
            <a:r>
              <a:rPr lang="en-US" sz="2000" b="1" dirty="0"/>
              <a:t>Resident Choice </a:t>
            </a:r>
            <a:r>
              <a:rPr lang="en-US" sz="2000" dirty="0"/>
              <a:t>–If a resident declines treatment, the facility staff and physician should inform the resident about the risks related to the lack of the medication, and discuss appropriate alternatives such as offering the medication at another time or in another dosage form, or offer an alternative medication or non-pharmacological approach. </a:t>
            </a:r>
          </a:p>
          <a:p>
            <a:endParaRPr lang="en-US" sz="2000" dirty="0"/>
          </a:p>
        </p:txBody>
      </p:sp>
      <p:sp>
        <p:nvSpPr>
          <p:cNvPr id="7" name="Rectangle 6">
            <a:extLst>
              <a:ext uri="{FF2B5EF4-FFF2-40B4-BE49-F238E27FC236}">
                <a16:creationId xmlns:a16="http://schemas.microsoft.com/office/drawing/2014/main" id="{7A395961-B6EE-4C4D-A165-EF22BF598753}"/>
              </a:ext>
            </a:extLst>
          </p:cNvPr>
          <p:cNvSpPr/>
          <p:nvPr/>
        </p:nvSpPr>
        <p:spPr>
          <a:xfrm>
            <a:off x="4249882" y="5625854"/>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353796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4391" y="228600"/>
            <a:ext cx="3985902" cy="994172"/>
          </a:xfrm>
        </p:spPr>
        <p:txBody>
          <a:bodyPr>
            <a:noAutofit/>
          </a:bodyPr>
          <a:lstStyle/>
          <a:p>
            <a:r>
              <a:rPr lang="en-US" dirty="0"/>
              <a:t>Medication Management</a:t>
            </a:r>
          </a:p>
        </p:txBody>
      </p:sp>
      <p:sp>
        <p:nvSpPr>
          <p:cNvPr id="3" name="Content Placeholder 2"/>
          <p:cNvSpPr>
            <a:spLocks noGrp="1"/>
          </p:cNvSpPr>
          <p:nvPr>
            <p:ph idx="1"/>
          </p:nvPr>
        </p:nvSpPr>
        <p:spPr>
          <a:xfrm>
            <a:off x="4554071" y="1676400"/>
            <a:ext cx="4362450" cy="2644538"/>
          </a:xfrm>
        </p:spPr>
        <p:txBody>
          <a:bodyPr anchor="t">
            <a:noAutofit/>
          </a:bodyPr>
          <a:lstStyle/>
          <a:p>
            <a:pPr marL="0" indent="0">
              <a:buNone/>
            </a:pPr>
            <a:r>
              <a:rPr lang="en-US" sz="2000" dirty="0"/>
              <a:t>Medication Management includes: (continued)</a:t>
            </a:r>
          </a:p>
          <a:p>
            <a:r>
              <a:rPr lang="en-US" sz="2000" b="1" dirty="0"/>
              <a:t>Advance Directives </a:t>
            </a:r>
            <a:r>
              <a:rPr lang="en-US" sz="2000" dirty="0"/>
              <a:t>– A resident’s advance directives may include withdrawing or withholding medications. Whether or not a resident has an advance directive, the facility is responsible for giving treatment, support, and other care that is consistent with the resident’s condition and applicable care instructions, according to the resident’s care plan. </a:t>
            </a:r>
          </a:p>
        </p:txBody>
      </p:sp>
      <p:pic>
        <p:nvPicPr>
          <p:cNvPr id="8" name="Picture 7" descr="A picture containing indoor, toy, cup&#10;&#10;Description automatically generated">
            <a:extLst>
              <a:ext uri="{FF2B5EF4-FFF2-40B4-BE49-F238E27FC236}">
                <a16:creationId xmlns:a16="http://schemas.microsoft.com/office/drawing/2014/main" id="{D6FEEC4C-BABC-4A0E-8FEB-3950B4B04F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9777" r="1" b="12199"/>
          <a:stretch/>
        </p:blipFill>
        <p:spPr>
          <a:xfrm>
            <a:off x="145225" y="1499175"/>
            <a:ext cx="4018478" cy="3657600"/>
          </a:xfrm>
          <a:prstGeom prst="rect">
            <a:avLst/>
          </a:prstGeom>
          <a:ln>
            <a:noFill/>
          </a:ln>
          <a:effectLst>
            <a:softEdge rad="112500"/>
          </a:effectLst>
        </p:spPr>
      </p:pic>
      <p:sp>
        <p:nvSpPr>
          <p:cNvPr id="9" name="Rectangle 8">
            <a:extLst>
              <a:ext uri="{FF2B5EF4-FFF2-40B4-BE49-F238E27FC236}">
                <a16:creationId xmlns:a16="http://schemas.microsoft.com/office/drawing/2014/main" id="{C934D49B-7216-4034-9843-E106831B4D1E}"/>
              </a:ext>
            </a:extLst>
          </p:cNvPr>
          <p:cNvSpPr/>
          <p:nvPr/>
        </p:nvSpPr>
        <p:spPr>
          <a:xfrm>
            <a:off x="4211342" y="5715000"/>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287068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68" y="393046"/>
            <a:ext cx="7886700" cy="994172"/>
          </a:xfrm>
        </p:spPr>
        <p:txBody>
          <a:bodyPr>
            <a:normAutofit/>
          </a:bodyPr>
          <a:lstStyle/>
          <a:p>
            <a:r>
              <a:rPr lang="en-US" dirty="0"/>
              <a:t>Medication Management</a:t>
            </a:r>
          </a:p>
        </p:txBody>
      </p:sp>
      <p:sp>
        <p:nvSpPr>
          <p:cNvPr id="3" name="Content Placeholder 2"/>
          <p:cNvSpPr>
            <a:spLocks noGrp="1"/>
          </p:cNvSpPr>
          <p:nvPr>
            <p:ph idx="1"/>
          </p:nvPr>
        </p:nvSpPr>
        <p:spPr>
          <a:xfrm>
            <a:off x="228600" y="1676400"/>
            <a:ext cx="3243923" cy="3263504"/>
          </a:xfrm>
        </p:spPr>
        <p:txBody>
          <a:bodyPr>
            <a:noAutofit/>
          </a:bodyPr>
          <a:lstStyle/>
          <a:p>
            <a:pPr marL="0" indent="0">
              <a:buNone/>
            </a:pPr>
            <a:r>
              <a:rPr lang="en-US" sz="2000" dirty="0"/>
              <a:t>Medication Management includes: (continued)</a:t>
            </a:r>
          </a:p>
          <a:p>
            <a:r>
              <a:rPr lang="en-US" sz="2000" b="1" dirty="0"/>
              <a:t>Indication for Use:</a:t>
            </a:r>
            <a:endParaRPr lang="en-US" sz="2000" dirty="0"/>
          </a:p>
          <a:p>
            <a:pPr lvl="1"/>
            <a:r>
              <a:rPr lang="en-US" sz="2000" dirty="0"/>
              <a:t>The resident’s medical record must show documentation of adequate indications for a medication’s use and the diagnosed condition for which a medication is prescribed.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622" r="3" b="3"/>
          <a:stretch/>
        </p:blipFill>
        <p:spPr>
          <a:xfrm>
            <a:off x="3835998" y="1826744"/>
            <a:ext cx="4674870" cy="3204511"/>
          </a:xfrm>
          <a:prstGeom prst="rect">
            <a:avLst/>
          </a:prstGeom>
          <a:ln>
            <a:noFill/>
          </a:ln>
          <a:effectLst>
            <a:softEdge rad="112500"/>
          </a:effectLst>
        </p:spPr>
      </p:pic>
      <p:sp>
        <p:nvSpPr>
          <p:cNvPr id="6" name="Rectangle 5">
            <a:extLst>
              <a:ext uri="{FF2B5EF4-FFF2-40B4-BE49-F238E27FC236}">
                <a16:creationId xmlns:a16="http://schemas.microsoft.com/office/drawing/2014/main" id="{2A281443-200F-4E6D-B35F-5A1C8486DFFE}"/>
              </a:ext>
            </a:extLst>
          </p:cNvPr>
          <p:cNvSpPr/>
          <p:nvPr/>
        </p:nvSpPr>
        <p:spPr>
          <a:xfrm>
            <a:off x="4211342" y="5715000"/>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222341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4432554"/>
            <a:ext cx="4945642" cy="1218908"/>
          </a:xfrm>
        </p:spPr>
        <p:txBody>
          <a:bodyPr>
            <a:normAutofit fontScale="90000"/>
          </a:bodyPr>
          <a:lstStyle/>
          <a:p>
            <a:pPr algn="r"/>
            <a:r>
              <a:rPr lang="en-US" dirty="0"/>
              <a:t>Medication Management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714880" y="1371600"/>
            <a:ext cx="4824510" cy="2807494"/>
          </a:xfrm>
          <a:prstGeom prst="rect">
            <a:avLst/>
          </a:prstGeom>
          <a:ln>
            <a:noFill/>
          </a:ln>
          <a:effectLst>
            <a:softEdge rad="112500"/>
          </a:effectLst>
        </p:spPr>
      </p:pic>
      <p:sp>
        <p:nvSpPr>
          <p:cNvPr id="3" name="Content Placeholder 2"/>
          <p:cNvSpPr>
            <a:spLocks noGrp="1"/>
          </p:cNvSpPr>
          <p:nvPr>
            <p:ph idx="1"/>
          </p:nvPr>
        </p:nvSpPr>
        <p:spPr>
          <a:xfrm>
            <a:off x="5791200" y="1545544"/>
            <a:ext cx="3352800" cy="3603152"/>
          </a:xfrm>
        </p:spPr>
        <p:txBody>
          <a:bodyPr anchor="ctr">
            <a:noAutofit/>
          </a:bodyPr>
          <a:lstStyle/>
          <a:p>
            <a:pPr marL="0" indent="0">
              <a:buNone/>
            </a:pPr>
            <a:r>
              <a:rPr lang="en-US" sz="1800" dirty="0"/>
              <a:t>Medication Management includes: (continued)</a:t>
            </a:r>
          </a:p>
          <a:p>
            <a:r>
              <a:rPr lang="en-US" sz="1800" b="1" dirty="0"/>
              <a:t>Additional Considerations:</a:t>
            </a:r>
            <a:endParaRPr lang="en-US" sz="1800" dirty="0"/>
          </a:p>
          <a:p>
            <a:pPr lvl="1"/>
            <a:r>
              <a:rPr lang="en-US" sz="1800" dirty="0"/>
              <a:t>Admission/Readmissions</a:t>
            </a:r>
          </a:p>
          <a:p>
            <a:pPr lvl="1"/>
            <a:r>
              <a:rPr lang="en-US" sz="1800" dirty="0"/>
              <a:t>Multiple prescribers</a:t>
            </a:r>
          </a:p>
          <a:p>
            <a:pPr lvl="1"/>
            <a:r>
              <a:rPr lang="en-US" sz="1800" dirty="0"/>
              <a:t>New emergency orders </a:t>
            </a:r>
          </a:p>
          <a:p>
            <a:pPr lvl="1"/>
            <a:r>
              <a:rPr lang="en-US" sz="1800" dirty="0"/>
              <a:t>Psychiatric disorders</a:t>
            </a:r>
          </a:p>
          <a:p>
            <a:pPr lvl="1"/>
            <a:r>
              <a:rPr lang="en-US" sz="1800" dirty="0"/>
              <a:t>Psychotropic Medications</a:t>
            </a:r>
          </a:p>
          <a:p>
            <a:pPr lvl="2"/>
            <a:r>
              <a:rPr lang="en-US" sz="1800" dirty="0"/>
              <a:t>Antipsychotic</a:t>
            </a:r>
          </a:p>
          <a:p>
            <a:pPr lvl="2"/>
            <a:r>
              <a:rPr lang="en-US" sz="1800" dirty="0"/>
              <a:t>Antidepressant</a:t>
            </a:r>
          </a:p>
          <a:p>
            <a:pPr lvl="2"/>
            <a:r>
              <a:rPr lang="en-US" sz="1800" dirty="0"/>
              <a:t>Antianxiety</a:t>
            </a:r>
          </a:p>
          <a:p>
            <a:pPr lvl="2"/>
            <a:r>
              <a:rPr lang="en-US" sz="1800" dirty="0"/>
              <a:t>Sedative/Hypnotics</a:t>
            </a:r>
          </a:p>
        </p:txBody>
      </p:sp>
      <p:sp>
        <p:nvSpPr>
          <p:cNvPr id="7" name="Rectangle 6">
            <a:extLst>
              <a:ext uri="{FF2B5EF4-FFF2-40B4-BE49-F238E27FC236}">
                <a16:creationId xmlns:a16="http://schemas.microsoft.com/office/drawing/2014/main" id="{D6F6E017-A8F8-46B2-8427-33368AC04BF0}"/>
              </a:ext>
            </a:extLst>
          </p:cNvPr>
          <p:cNvSpPr/>
          <p:nvPr/>
        </p:nvSpPr>
        <p:spPr>
          <a:xfrm>
            <a:off x="4214667" y="5614818"/>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351326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20D3-EA1A-4BE7-B147-85DF5A105D71}"/>
              </a:ext>
            </a:extLst>
          </p:cNvPr>
          <p:cNvSpPr>
            <a:spLocks noGrp="1"/>
          </p:cNvSpPr>
          <p:nvPr>
            <p:ph type="title"/>
          </p:nvPr>
        </p:nvSpPr>
        <p:spPr>
          <a:xfrm>
            <a:off x="3802455" y="533400"/>
            <a:ext cx="4629150" cy="1371600"/>
          </a:xfrm>
        </p:spPr>
        <p:txBody>
          <a:bodyPr>
            <a:noAutofit/>
          </a:bodyPr>
          <a:lstStyle/>
          <a:p>
            <a:r>
              <a:rPr lang="en-US" dirty="0"/>
              <a:t>Basic Safety Principles</a:t>
            </a:r>
          </a:p>
        </p:txBody>
      </p:sp>
      <p:pic>
        <p:nvPicPr>
          <p:cNvPr id="7" name="Picture 6">
            <a:extLst>
              <a:ext uri="{FF2B5EF4-FFF2-40B4-BE49-F238E27FC236}">
                <a16:creationId xmlns:a16="http://schemas.microsoft.com/office/drawing/2014/main" id="{B6147960-D5C1-4D98-A5F2-893AFED089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91" r="32389"/>
          <a:stretch/>
        </p:blipFill>
        <p:spPr>
          <a:xfrm>
            <a:off x="15" y="857257"/>
            <a:ext cx="3479785" cy="5143493"/>
          </a:xfrm>
          <a:prstGeom prst="rect">
            <a:avLst/>
          </a:prstGeom>
          <a:ln>
            <a:noFill/>
          </a:ln>
          <a:effectLst>
            <a:softEdge rad="112500"/>
          </a:effectLst>
        </p:spPr>
      </p:pic>
      <p:sp>
        <p:nvSpPr>
          <p:cNvPr id="4" name="Content Placeholder 4">
            <a:extLst>
              <a:ext uri="{FF2B5EF4-FFF2-40B4-BE49-F238E27FC236}">
                <a16:creationId xmlns:a16="http://schemas.microsoft.com/office/drawing/2014/main" id="{8D0DEA62-065E-4420-93CE-3769F41EA88A}"/>
              </a:ext>
            </a:extLst>
          </p:cNvPr>
          <p:cNvSpPr txBox="1">
            <a:spLocks noGrp="1"/>
          </p:cNvSpPr>
          <p:nvPr>
            <p:ph idx="1"/>
          </p:nvPr>
        </p:nvSpPr>
        <p:spPr>
          <a:xfrm>
            <a:off x="3802455" y="2599182"/>
            <a:ext cx="2307400" cy="31277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b="1" dirty="0"/>
              <a:t>3 Checks:</a:t>
            </a:r>
          </a:p>
          <a:p>
            <a:r>
              <a:rPr lang="en-US" sz="2100" dirty="0"/>
              <a:t>Opening the container</a:t>
            </a:r>
          </a:p>
          <a:p>
            <a:r>
              <a:rPr lang="en-US" sz="2100" dirty="0"/>
              <a:t>Removing the medication</a:t>
            </a:r>
          </a:p>
          <a:p>
            <a:r>
              <a:rPr lang="en-US" sz="2100" dirty="0"/>
              <a:t>Replacing the container</a:t>
            </a:r>
          </a:p>
        </p:txBody>
      </p:sp>
      <p:sp>
        <p:nvSpPr>
          <p:cNvPr id="8" name="Rectangle 7">
            <a:extLst>
              <a:ext uri="{FF2B5EF4-FFF2-40B4-BE49-F238E27FC236}">
                <a16:creationId xmlns:a16="http://schemas.microsoft.com/office/drawing/2014/main" id="{A10E182C-989B-4B41-94A7-BA6DB2A91D5F}"/>
              </a:ext>
            </a:extLst>
          </p:cNvPr>
          <p:cNvSpPr/>
          <p:nvPr/>
        </p:nvSpPr>
        <p:spPr>
          <a:xfrm>
            <a:off x="6941128" y="2564269"/>
            <a:ext cx="2307400" cy="2677656"/>
          </a:xfrm>
          <a:prstGeom prst="rect">
            <a:avLst/>
          </a:prstGeom>
        </p:spPr>
        <p:txBody>
          <a:bodyPr wrap="square">
            <a:spAutoFit/>
          </a:bodyPr>
          <a:lstStyle/>
          <a:p>
            <a:r>
              <a:rPr lang="en-US" sz="2100" b="1" dirty="0"/>
              <a:t>7 Rights:</a:t>
            </a:r>
          </a:p>
          <a:p>
            <a:r>
              <a:rPr lang="en-US" sz="2100" dirty="0"/>
              <a:t>Resident</a:t>
            </a:r>
          </a:p>
          <a:p>
            <a:r>
              <a:rPr lang="en-US" sz="2100" dirty="0"/>
              <a:t>Drug</a:t>
            </a:r>
          </a:p>
          <a:p>
            <a:r>
              <a:rPr lang="en-US" sz="2100" dirty="0"/>
              <a:t>Dose</a:t>
            </a:r>
          </a:p>
          <a:p>
            <a:r>
              <a:rPr lang="en-US" sz="2100" dirty="0"/>
              <a:t>Route</a:t>
            </a:r>
          </a:p>
          <a:p>
            <a:r>
              <a:rPr lang="en-US" sz="2100" dirty="0"/>
              <a:t>Time</a:t>
            </a:r>
          </a:p>
          <a:p>
            <a:r>
              <a:rPr lang="en-US" sz="2100" dirty="0"/>
              <a:t>Reason</a:t>
            </a:r>
          </a:p>
          <a:p>
            <a:r>
              <a:rPr lang="en-US" sz="2100" dirty="0"/>
              <a:t>Documentation</a:t>
            </a:r>
          </a:p>
        </p:txBody>
      </p:sp>
    </p:spTree>
    <p:extLst>
      <p:ext uri="{BB962C8B-B14F-4D97-AF65-F5344CB8AC3E}">
        <p14:creationId xmlns:p14="http://schemas.microsoft.com/office/powerpoint/2010/main" val="32435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61682" y="1676400"/>
            <a:ext cx="8229600" cy="4525963"/>
          </a:xfrm>
        </p:spPr>
        <p:txBody>
          <a:bodyPr>
            <a:noAutofit/>
          </a:bodyPr>
          <a:lstStyle/>
          <a:p>
            <a:pPr marL="0" indent="0">
              <a:buNone/>
            </a:pPr>
            <a:r>
              <a:rPr lang="en-US" sz="2400" dirty="0"/>
              <a:t>Upon completion of the program, attendees should be able to:</a:t>
            </a:r>
          </a:p>
          <a:p>
            <a:r>
              <a:rPr lang="en-US" sz="2000" dirty="0"/>
              <a:t>Verbalize understanding of a comprehensive Medication Management System</a:t>
            </a:r>
          </a:p>
          <a:p>
            <a:r>
              <a:rPr lang="en-US" sz="2000" dirty="0"/>
              <a:t>Describe  a safe and accurate medication management system for unnecessary drugs, psychotropic drugs and medication regimen review</a:t>
            </a:r>
          </a:p>
          <a:p>
            <a:r>
              <a:rPr lang="en-US" sz="2000" dirty="0"/>
              <a:t>Promote a safe and accurate medication administration and storage</a:t>
            </a:r>
          </a:p>
          <a:p>
            <a:r>
              <a:rPr lang="en-US" sz="2000" dirty="0"/>
              <a:t>Understand and verbalize the process for assessment, planning, implementation and monitoring/evaluation and staff competency</a:t>
            </a:r>
          </a:p>
          <a:p>
            <a:r>
              <a:rPr lang="en-US" sz="2000" dirty="0"/>
              <a:t>Review and understand facility specific Medication Management Policy and Procedure including Medication Administration</a:t>
            </a:r>
          </a:p>
          <a:p>
            <a:pPr marL="0" indent="0">
              <a:buNone/>
            </a:pPr>
            <a:endParaRPr lang="en-US" sz="2400"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92" y="0"/>
            <a:ext cx="4939868" cy="964620"/>
          </a:xfrm>
        </p:spPr>
        <p:txBody>
          <a:bodyPr anchor="b">
            <a:normAutofit/>
          </a:bodyPr>
          <a:lstStyle/>
          <a:p>
            <a:r>
              <a:rPr lang="en-US" dirty="0"/>
              <a:t>Right Resident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3900" r="41150"/>
          <a:stretch/>
        </p:blipFill>
        <p:spPr>
          <a:xfrm>
            <a:off x="281684" y="1091685"/>
            <a:ext cx="3159756" cy="4674630"/>
          </a:xfrm>
          <a:prstGeom prst="rect">
            <a:avLst/>
          </a:prstGeom>
          <a:ln>
            <a:noFill/>
          </a:ln>
          <a:effectLst>
            <a:softEdge rad="112500"/>
          </a:effectLst>
        </p:spPr>
      </p:pic>
      <p:sp>
        <p:nvSpPr>
          <p:cNvPr id="3" name="Content Placeholder 2"/>
          <p:cNvSpPr>
            <a:spLocks noGrp="1"/>
          </p:cNvSpPr>
          <p:nvPr>
            <p:ph idx="1"/>
          </p:nvPr>
        </p:nvSpPr>
        <p:spPr>
          <a:xfrm>
            <a:off x="3733800" y="1091685"/>
            <a:ext cx="5222501" cy="2940622"/>
          </a:xfrm>
        </p:spPr>
        <p:txBody>
          <a:bodyPr>
            <a:noAutofit/>
          </a:bodyPr>
          <a:lstStyle/>
          <a:p>
            <a:r>
              <a:rPr lang="en-US" sz="2000" dirty="0"/>
              <a:t>Read the order.</a:t>
            </a:r>
          </a:p>
          <a:p>
            <a:r>
              <a:rPr lang="en-US" sz="2000" dirty="0"/>
              <a:t>Verify the resident’s identification. </a:t>
            </a:r>
          </a:p>
          <a:p>
            <a:pPr lvl="1"/>
            <a:r>
              <a:rPr lang="en-US" sz="2000" dirty="0"/>
              <a:t>Using 2 methods is best practice</a:t>
            </a:r>
          </a:p>
          <a:p>
            <a:pPr lvl="2"/>
            <a:r>
              <a:rPr lang="en-US" sz="2000" dirty="0"/>
              <a:t>Bracelet/Barcode</a:t>
            </a:r>
          </a:p>
          <a:p>
            <a:pPr lvl="2"/>
            <a:r>
              <a:rPr lang="en-US" sz="2000" dirty="0"/>
              <a:t>Photograph on MAR</a:t>
            </a:r>
          </a:p>
          <a:p>
            <a:pPr lvl="2"/>
            <a:r>
              <a:rPr lang="en-US" sz="2000" dirty="0">
                <a:highlight>
                  <a:srgbClr val="FFFF00"/>
                </a:highlight>
              </a:rPr>
              <a:t>OR ADD FACILITY PROCESS</a:t>
            </a:r>
          </a:p>
          <a:p>
            <a:pPr lvl="2"/>
            <a:r>
              <a:rPr lang="en-US" sz="2000" dirty="0"/>
              <a:t>Ask resident what his/her name is or to spell his/her name</a:t>
            </a:r>
          </a:p>
          <a:p>
            <a:pPr lvl="3"/>
            <a:r>
              <a:rPr lang="en-US" dirty="0"/>
              <a:t>Do not say, “Are you John Doe?”  The resident may say, “Yes,” even though he/she did not hear or understand the question.</a:t>
            </a:r>
          </a:p>
          <a:p>
            <a:pPr lvl="2"/>
            <a:r>
              <a:rPr lang="en-US" sz="2000" dirty="0"/>
              <a:t>Visual identification by a staff member familiar with the resident</a:t>
            </a:r>
          </a:p>
          <a:p>
            <a:endParaRPr lang="en-US" sz="2000" dirty="0"/>
          </a:p>
        </p:txBody>
      </p:sp>
    </p:spTree>
    <p:extLst>
      <p:ext uri="{BB962C8B-B14F-4D97-AF65-F5344CB8AC3E}">
        <p14:creationId xmlns:p14="http://schemas.microsoft.com/office/powerpoint/2010/main" val="73463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6973-C556-4824-A0A6-771648F626DD}"/>
              </a:ext>
            </a:extLst>
          </p:cNvPr>
          <p:cNvSpPr>
            <a:spLocks noGrp="1"/>
          </p:cNvSpPr>
          <p:nvPr>
            <p:ph type="title"/>
          </p:nvPr>
        </p:nvSpPr>
        <p:spPr>
          <a:xfrm>
            <a:off x="-575933" y="107071"/>
            <a:ext cx="4939868" cy="964620"/>
          </a:xfrm>
        </p:spPr>
        <p:txBody>
          <a:bodyPr anchor="b">
            <a:normAutofit/>
          </a:bodyPr>
          <a:lstStyle/>
          <a:p>
            <a:r>
              <a:rPr lang="en-US" dirty="0"/>
              <a:t>Right Drug</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t="673" r="2" b="1317"/>
          <a:stretch/>
        </p:blipFill>
        <p:spPr>
          <a:xfrm>
            <a:off x="381000" y="1089620"/>
            <a:ext cx="3026002" cy="447675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176EA6F-6EF2-4211-AA1A-57325E45FB9E}"/>
              </a:ext>
            </a:extLst>
          </p:cNvPr>
          <p:cNvSpPr>
            <a:spLocks noGrp="1"/>
          </p:cNvSpPr>
          <p:nvPr>
            <p:ph idx="1"/>
          </p:nvPr>
        </p:nvSpPr>
        <p:spPr>
          <a:xfrm>
            <a:off x="3616084" y="883577"/>
            <a:ext cx="5186843" cy="2839064"/>
          </a:xfrm>
        </p:spPr>
        <p:txBody>
          <a:bodyPr>
            <a:noAutofit/>
          </a:bodyPr>
          <a:lstStyle/>
          <a:p>
            <a:r>
              <a:rPr lang="en-US" sz="2000" dirty="0"/>
              <a:t>Read the order.</a:t>
            </a:r>
          </a:p>
          <a:p>
            <a:pPr lvl="1"/>
            <a:r>
              <a:rPr lang="en-US" sz="2000" dirty="0"/>
              <a:t>If the order is not clear, consult the prescriber.</a:t>
            </a:r>
          </a:p>
          <a:p>
            <a:pPr lvl="1"/>
            <a:r>
              <a:rPr lang="en-US" sz="2000" dirty="0"/>
              <a:t>Make sure the drug is transcribed correctly on the MAR,</a:t>
            </a:r>
          </a:p>
          <a:p>
            <a:r>
              <a:rPr lang="en-US" sz="2000" dirty="0"/>
              <a:t>Select the right drug.  </a:t>
            </a:r>
          </a:p>
          <a:p>
            <a:pPr lvl="1"/>
            <a:r>
              <a:rPr lang="en-US" sz="2000" dirty="0"/>
              <a:t>Read the label on the container and the name of the medication 3 times.</a:t>
            </a:r>
          </a:p>
          <a:p>
            <a:r>
              <a:rPr lang="en-US" sz="2000" dirty="0"/>
              <a:t>Look at the color, odor, and consistency of the drug.  </a:t>
            </a:r>
          </a:p>
          <a:p>
            <a:pPr lvl="1"/>
            <a:r>
              <a:rPr lang="en-US" sz="2000" dirty="0"/>
              <a:t>Unusual characteristics should be questioned.</a:t>
            </a:r>
          </a:p>
          <a:p>
            <a:r>
              <a:rPr lang="en-US" sz="2000" dirty="0"/>
              <a:t>Administer medication only from a clearly labeled container.</a:t>
            </a:r>
          </a:p>
          <a:p>
            <a:r>
              <a:rPr lang="en-US" sz="2000" dirty="0"/>
              <a:t>Avoid conversations during preparation of medications.</a:t>
            </a:r>
          </a:p>
        </p:txBody>
      </p:sp>
    </p:spTree>
    <p:extLst>
      <p:ext uri="{BB962C8B-B14F-4D97-AF65-F5344CB8AC3E}">
        <p14:creationId xmlns:p14="http://schemas.microsoft.com/office/powerpoint/2010/main" val="388461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9846-4262-4FDC-B3E8-05F57666194F}"/>
              </a:ext>
            </a:extLst>
          </p:cNvPr>
          <p:cNvSpPr>
            <a:spLocks noGrp="1"/>
          </p:cNvSpPr>
          <p:nvPr>
            <p:ph type="title"/>
          </p:nvPr>
        </p:nvSpPr>
        <p:spPr>
          <a:xfrm>
            <a:off x="251757" y="360161"/>
            <a:ext cx="3985902" cy="994172"/>
          </a:xfrm>
        </p:spPr>
        <p:txBody>
          <a:bodyPr>
            <a:normAutofit/>
          </a:bodyPr>
          <a:lstStyle/>
          <a:p>
            <a:r>
              <a:rPr lang="en-US" dirty="0"/>
              <a:t>Right Dose</a:t>
            </a:r>
          </a:p>
        </p:txBody>
      </p:sp>
      <p:sp>
        <p:nvSpPr>
          <p:cNvPr id="3" name="Content Placeholder 2">
            <a:extLst>
              <a:ext uri="{FF2B5EF4-FFF2-40B4-BE49-F238E27FC236}">
                <a16:creationId xmlns:a16="http://schemas.microsoft.com/office/drawing/2014/main" id="{493990D9-2CEF-45ED-9EBA-C2E0DADC763E}"/>
              </a:ext>
            </a:extLst>
          </p:cNvPr>
          <p:cNvSpPr>
            <a:spLocks noGrp="1"/>
          </p:cNvSpPr>
          <p:nvPr>
            <p:ph idx="1"/>
          </p:nvPr>
        </p:nvSpPr>
        <p:spPr>
          <a:xfrm>
            <a:off x="457200" y="1711881"/>
            <a:ext cx="3985907" cy="2531940"/>
          </a:xfrm>
        </p:spPr>
        <p:txBody>
          <a:bodyPr anchor="t">
            <a:noAutofit/>
          </a:bodyPr>
          <a:lstStyle/>
          <a:p>
            <a:r>
              <a:rPr lang="en-US" sz="2000" dirty="0"/>
              <a:t>Read the order.</a:t>
            </a:r>
          </a:p>
          <a:p>
            <a:r>
              <a:rPr lang="en-US" sz="2000" dirty="0"/>
              <a:t>Have the MAR in front of you before preparing the medication.</a:t>
            </a:r>
          </a:p>
          <a:p>
            <a:r>
              <a:rPr lang="en-US" sz="2000" dirty="0"/>
              <a:t>Know the abbreviations used.</a:t>
            </a:r>
          </a:p>
          <a:p>
            <a:r>
              <a:rPr lang="en-US" sz="2000" dirty="0"/>
              <a:t>Consider the age and weight of the resident.  </a:t>
            </a:r>
          </a:p>
          <a:p>
            <a:pPr lvl="1"/>
            <a:r>
              <a:rPr lang="en-US" sz="2000" dirty="0"/>
              <a:t>This may help to find an error in the order.</a:t>
            </a:r>
          </a:p>
          <a:p>
            <a:r>
              <a:rPr lang="en-US" sz="2000" dirty="0"/>
              <a:t>Assist the resident in taking all the medication that is ordered.</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21007" r="14759" b="2"/>
          <a:stretch/>
        </p:blipFill>
        <p:spPr>
          <a:xfrm>
            <a:off x="4237659" y="1"/>
            <a:ext cx="4906341" cy="509845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17795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B3E-F2DC-4D48-8DE1-3906A3357FF6}"/>
              </a:ext>
            </a:extLst>
          </p:cNvPr>
          <p:cNvSpPr>
            <a:spLocks noGrp="1"/>
          </p:cNvSpPr>
          <p:nvPr>
            <p:ph type="title"/>
          </p:nvPr>
        </p:nvSpPr>
        <p:spPr>
          <a:xfrm>
            <a:off x="1885315" y="228600"/>
            <a:ext cx="5373370" cy="994172"/>
          </a:xfrm>
        </p:spPr>
        <p:txBody>
          <a:bodyPr>
            <a:normAutofit/>
          </a:bodyPr>
          <a:lstStyle/>
          <a:p>
            <a:r>
              <a:rPr lang="en-US" dirty="0"/>
              <a:t>Right Route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019891"/>
            <a:ext cx="3145155" cy="2201609"/>
          </a:xfrm>
          <a:prstGeom prst="rect">
            <a:avLst/>
          </a:prstGeom>
          <a:ln>
            <a:noFill/>
          </a:ln>
          <a:effectLst>
            <a:softEdge rad="112500"/>
          </a:effectLst>
        </p:spPr>
      </p:pic>
      <p:sp>
        <p:nvSpPr>
          <p:cNvPr id="3" name="Content Placeholder 2">
            <a:extLst>
              <a:ext uri="{FF2B5EF4-FFF2-40B4-BE49-F238E27FC236}">
                <a16:creationId xmlns:a16="http://schemas.microsoft.com/office/drawing/2014/main" id="{47CF6C7C-14C3-4E05-953D-67F20ACFA3A3}"/>
              </a:ext>
            </a:extLst>
          </p:cNvPr>
          <p:cNvSpPr>
            <a:spLocks noGrp="1"/>
          </p:cNvSpPr>
          <p:nvPr>
            <p:ph idx="1"/>
          </p:nvPr>
        </p:nvSpPr>
        <p:spPr>
          <a:xfrm>
            <a:off x="3826889" y="1524000"/>
            <a:ext cx="4775200" cy="3115771"/>
          </a:xfrm>
        </p:spPr>
        <p:txBody>
          <a:bodyPr>
            <a:noAutofit/>
          </a:bodyPr>
          <a:lstStyle/>
          <a:p>
            <a:r>
              <a:rPr lang="en-US" sz="2400" dirty="0"/>
              <a:t>Read the order.</a:t>
            </a:r>
          </a:p>
          <a:p>
            <a:r>
              <a:rPr lang="en-US" sz="2400" dirty="0"/>
              <a:t>Know the abbreviations used to designate the route of administration.</a:t>
            </a:r>
          </a:p>
          <a:p>
            <a:r>
              <a:rPr lang="en-US" sz="2400" dirty="0"/>
              <a:t>Review the available forms of the medication to make sure the drug can be given according to the order.</a:t>
            </a:r>
          </a:p>
          <a:p>
            <a:r>
              <a:rPr lang="en-US" sz="2400" dirty="0"/>
              <a:t>Make sure the resident is able to take the medication by the route indicated/ordered.</a:t>
            </a:r>
          </a:p>
        </p:txBody>
      </p:sp>
    </p:spTree>
    <p:extLst>
      <p:ext uri="{BB962C8B-B14F-4D97-AF65-F5344CB8AC3E}">
        <p14:creationId xmlns:p14="http://schemas.microsoft.com/office/powerpoint/2010/main" val="398408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57EE-08F7-441A-A2D8-41F1D7223FB9}"/>
              </a:ext>
            </a:extLst>
          </p:cNvPr>
          <p:cNvSpPr>
            <a:spLocks noGrp="1"/>
          </p:cNvSpPr>
          <p:nvPr>
            <p:ph type="title"/>
          </p:nvPr>
        </p:nvSpPr>
        <p:spPr>
          <a:xfrm>
            <a:off x="2457377" y="163659"/>
            <a:ext cx="4229246" cy="1068335"/>
          </a:xfrm>
        </p:spPr>
        <p:txBody>
          <a:bodyPr>
            <a:normAutofit/>
          </a:bodyPr>
          <a:lstStyle/>
          <a:p>
            <a:r>
              <a:rPr lang="en-US" dirty="0"/>
              <a:t>Right Time </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414" y="1231994"/>
            <a:ext cx="2747048" cy="2060286"/>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414" y="3574686"/>
            <a:ext cx="2747048" cy="1826787"/>
          </a:xfrm>
          <a:prstGeom prst="rect">
            <a:avLst/>
          </a:prstGeom>
          <a:ln>
            <a:noFill/>
          </a:ln>
          <a:effectLst>
            <a:softEdge rad="112500"/>
          </a:effectLst>
        </p:spPr>
      </p:pic>
      <p:sp>
        <p:nvSpPr>
          <p:cNvPr id="3" name="Content Placeholder 2">
            <a:extLst>
              <a:ext uri="{FF2B5EF4-FFF2-40B4-BE49-F238E27FC236}">
                <a16:creationId xmlns:a16="http://schemas.microsoft.com/office/drawing/2014/main" id="{906BBCA6-1E2D-41E8-892D-240509BA1C41}"/>
              </a:ext>
            </a:extLst>
          </p:cNvPr>
          <p:cNvSpPr>
            <a:spLocks noGrp="1"/>
          </p:cNvSpPr>
          <p:nvPr>
            <p:ph idx="1"/>
          </p:nvPr>
        </p:nvSpPr>
        <p:spPr>
          <a:xfrm>
            <a:off x="4137157" y="1600200"/>
            <a:ext cx="4609570" cy="2241585"/>
          </a:xfrm>
        </p:spPr>
        <p:txBody>
          <a:bodyPr anchor="t">
            <a:noAutofit/>
          </a:bodyPr>
          <a:lstStyle/>
          <a:p>
            <a:r>
              <a:rPr lang="en-US" sz="2000" b="1" dirty="0"/>
              <a:t>Read the order.</a:t>
            </a:r>
          </a:p>
          <a:p>
            <a:r>
              <a:rPr lang="en-US" sz="2000" dirty="0"/>
              <a:t>Know why a medication is ordered for certain times of the day and whether the time schedule can be altered.</a:t>
            </a:r>
          </a:p>
          <a:p>
            <a:r>
              <a:rPr lang="en-US" sz="2000" dirty="0"/>
              <a:t>Medication that must act at certain times is given priority during the medication pass. </a:t>
            </a:r>
          </a:p>
          <a:p>
            <a:r>
              <a:rPr lang="en-US" sz="2000" dirty="0"/>
              <a:t>Give the medication as ordered in relation to food intake.</a:t>
            </a:r>
          </a:p>
          <a:p>
            <a:pPr lvl="1"/>
            <a:r>
              <a:rPr lang="en-US" sz="2000" dirty="0"/>
              <a:t>a.c. = before meals</a:t>
            </a:r>
          </a:p>
          <a:p>
            <a:pPr lvl="1"/>
            <a:r>
              <a:rPr lang="en-US" sz="2000" dirty="0"/>
              <a:t>p.c. = after meals</a:t>
            </a:r>
          </a:p>
          <a:p>
            <a:r>
              <a:rPr lang="en-US" sz="2000" dirty="0"/>
              <a:t>Give the medication according to the action expected. </a:t>
            </a:r>
          </a:p>
        </p:txBody>
      </p:sp>
    </p:spTree>
    <p:extLst>
      <p:ext uri="{BB962C8B-B14F-4D97-AF65-F5344CB8AC3E}">
        <p14:creationId xmlns:p14="http://schemas.microsoft.com/office/powerpoint/2010/main" val="15825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0C3A-C2F4-4AAA-9F24-4B92C52A5293}"/>
              </a:ext>
            </a:extLst>
          </p:cNvPr>
          <p:cNvSpPr>
            <a:spLocks noGrp="1"/>
          </p:cNvSpPr>
          <p:nvPr>
            <p:ph type="title"/>
          </p:nvPr>
        </p:nvSpPr>
        <p:spPr>
          <a:xfrm>
            <a:off x="1491189" y="304800"/>
            <a:ext cx="5373370" cy="994172"/>
          </a:xfrm>
        </p:spPr>
        <p:txBody>
          <a:bodyPr>
            <a:normAutofit/>
          </a:bodyPr>
          <a:lstStyle/>
          <a:p>
            <a:r>
              <a:rPr lang="en-US" dirty="0"/>
              <a:t>Right Reason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30" y="2188957"/>
            <a:ext cx="3409270" cy="225864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D14DCF7F-0F5C-44AF-975A-9CCE0C5A7FA4}"/>
              </a:ext>
            </a:extLst>
          </p:cNvPr>
          <p:cNvSpPr>
            <a:spLocks noGrp="1"/>
          </p:cNvSpPr>
          <p:nvPr>
            <p:ph idx="1"/>
          </p:nvPr>
        </p:nvSpPr>
        <p:spPr>
          <a:xfrm>
            <a:off x="4177874" y="1871114"/>
            <a:ext cx="4717796" cy="3996286"/>
          </a:xfrm>
        </p:spPr>
        <p:txBody>
          <a:bodyPr>
            <a:noAutofit/>
          </a:bodyPr>
          <a:lstStyle/>
          <a:p>
            <a:pPr marL="0" indent="0">
              <a:buNone/>
            </a:pPr>
            <a:r>
              <a:rPr lang="en-US" sz="2000" dirty="0"/>
              <a:t>Check that the resident is receiving the medication for the appropriate reason</a:t>
            </a:r>
          </a:p>
          <a:p>
            <a:pPr lvl="1"/>
            <a:r>
              <a:rPr lang="en-US" sz="2000" dirty="0"/>
              <a:t>Know the approved reasons for giving the medication</a:t>
            </a:r>
          </a:p>
          <a:p>
            <a:pPr lvl="1"/>
            <a:r>
              <a:rPr lang="en-US" sz="2000" dirty="0"/>
              <a:t>Check diagnosis list</a:t>
            </a:r>
          </a:p>
          <a:p>
            <a:pPr lvl="1"/>
            <a:r>
              <a:rPr lang="en-US" sz="2000" dirty="0"/>
              <a:t>Review signs and/or symptoms resident is having</a:t>
            </a:r>
          </a:p>
          <a:p>
            <a:pPr lvl="1"/>
            <a:r>
              <a:rPr lang="en-US" sz="2000" dirty="0"/>
              <a:t>Check allergy list</a:t>
            </a:r>
          </a:p>
          <a:p>
            <a:pPr lvl="1"/>
            <a:r>
              <a:rPr lang="en-US" sz="2000" dirty="0"/>
              <a:t>Contact prescriber if there are any questions</a:t>
            </a:r>
          </a:p>
        </p:txBody>
      </p:sp>
    </p:spTree>
    <p:extLst>
      <p:ext uri="{BB962C8B-B14F-4D97-AF65-F5344CB8AC3E}">
        <p14:creationId xmlns:p14="http://schemas.microsoft.com/office/powerpoint/2010/main" val="222151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0E92-F33E-4A26-B84C-B0AAC6B7806E}"/>
              </a:ext>
            </a:extLst>
          </p:cNvPr>
          <p:cNvSpPr>
            <a:spLocks noGrp="1"/>
          </p:cNvSpPr>
          <p:nvPr>
            <p:ph type="title"/>
          </p:nvPr>
        </p:nvSpPr>
        <p:spPr>
          <a:xfrm>
            <a:off x="2061521" y="381000"/>
            <a:ext cx="5020958" cy="994172"/>
          </a:xfrm>
        </p:spPr>
        <p:txBody>
          <a:bodyPr>
            <a:normAutofit/>
          </a:bodyPr>
          <a:lstStyle/>
          <a:p>
            <a:r>
              <a:rPr lang="en-US" dirty="0"/>
              <a:t>Right Documentation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2209800"/>
            <a:ext cx="3276600" cy="2178939"/>
          </a:xfrm>
          <a:prstGeom prst="rect">
            <a:avLst/>
          </a:prstGeom>
          <a:ln>
            <a:noFill/>
          </a:ln>
          <a:effectLst>
            <a:softEdge rad="112500"/>
          </a:effectLst>
        </p:spPr>
      </p:pic>
      <p:sp>
        <p:nvSpPr>
          <p:cNvPr id="3" name="Content Placeholder 2">
            <a:extLst>
              <a:ext uri="{FF2B5EF4-FFF2-40B4-BE49-F238E27FC236}">
                <a16:creationId xmlns:a16="http://schemas.microsoft.com/office/drawing/2014/main" id="{8F09FA2F-499F-44E5-814D-B65E5C0D6829}"/>
              </a:ext>
            </a:extLst>
          </p:cNvPr>
          <p:cNvSpPr>
            <a:spLocks noGrp="1"/>
          </p:cNvSpPr>
          <p:nvPr>
            <p:ph idx="1"/>
          </p:nvPr>
        </p:nvSpPr>
        <p:spPr>
          <a:xfrm>
            <a:off x="4320422" y="1746434"/>
            <a:ext cx="4205736" cy="2925082"/>
          </a:xfrm>
        </p:spPr>
        <p:txBody>
          <a:bodyPr anchor="t">
            <a:noAutofit/>
          </a:bodyPr>
          <a:lstStyle/>
          <a:p>
            <a:r>
              <a:rPr lang="en-US" sz="2000" dirty="0"/>
              <a:t>Documentation should clearly reflect the resident’s name, the medication, the time, the dose, and the route.</a:t>
            </a:r>
          </a:p>
          <a:p>
            <a:r>
              <a:rPr lang="en-US" sz="2000" dirty="0"/>
              <a:t>Sign the MAR immediately after medication administration.</a:t>
            </a:r>
          </a:p>
          <a:p>
            <a:r>
              <a:rPr lang="en-US" sz="2000" dirty="0"/>
              <a:t>Record only medications that you have prepared and have administered yourself.</a:t>
            </a:r>
          </a:p>
          <a:p>
            <a:r>
              <a:rPr lang="en-US" sz="2000" dirty="0"/>
              <a:t>Use only approved facility practices.</a:t>
            </a:r>
          </a:p>
          <a:p>
            <a:r>
              <a:rPr lang="en-US" sz="2000" dirty="0"/>
              <a:t>Record the effects observed.</a:t>
            </a:r>
          </a:p>
          <a:p>
            <a:endParaRPr lang="en-US" sz="2000" dirty="0"/>
          </a:p>
        </p:txBody>
      </p:sp>
    </p:spTree>
    <p:extLst>
      <p:ext uri="{BB962C8B-B14F-4D97-AF65-F5344CB8AC3E}">
        <p14:creationId xmlns:p14="http://schemas.microsoft.com/office/powerpoint/2010/main" val="182587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4E9A-8107-4F31-B834-4C738E466922}"/>
              </a:ext>
            </a:extLst>
          </p:cNvPr>
          <p:cNvSpPr>
            <a:spLocks noGrp="1"/>
          </p:cNvSpPr>
          <p:nvPr>
            <p:ph type="title"/>
          </p:nvPr>
        </p:nvSpPr>
        <p:spPr>
          <a:xfrm>
            <a:off x="152400" y="228600"/>
            <a:ext cx="8610600" cy="994172"/>
          </a:xfrm>
        </p:spPr>
        <p:txBody>
          <a:bodyPr>
            <a:normAutofit fontScale="90000"/>
          </a:bodyPr>
          <a:lstStyle/>
          <a:p>
            <a:r>
              <a:rPr lang="en-US" dirty="0"/>
              <a:t>General Medication Administration Tips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26" y="2438400"/>
            <a:ext cx="2929113" cy="1947861"/>
          </a:xfrm>
          <a:prstGeom prst="rect">
            <a:avLst/>
          </a:prstGeom>
          <a:ln>
            <a:noFill/>
          </a:ln>
          <a:effectLst>
            <a:softEdge rad="112500"/>
          </a:effectLst>
        </p:spPr>
      </p:pic>
      <p:sp>
        <p:nvSpPr>
          <p:cNvPr id="3" name="Content Placeholder 2">
            <a:extLst>
              <a:ext uri="{FF2B5EF4-FFF2-40B4-BE49-F238E27FC236}">
                <a16:creationId xmlns:a16="http://schemas.microsoft.com/office/drawing/2014/main" id="{08EEA2B5-B6FD-47B7-89FF-7E01460B6BCC}"/>
              </a:ext>
            </a:extLst>
          </p:cNvPr>
          <p:cNvSpPr>
            <a:spLocks noGrp="1"/>
          </p:cNvSpPr>
          <p:nvPr>
            <p:ph idx="1"/>
          </p:nvPr>
        </p:nvSpPr>
        <p:spPr>
          <a:xfrm>
            <a:off x="3207916" y="1295400"/>
            <a:ext cx="5770237" cy="3090862"/>
          </a:xfrm>
        </p:spPr>
        <p:txBody>
          <a:bodyPr>
            <a:noAutofit/>
          </a:bodyPr>
          <a:lstStyle/>
          <a:p>
            <a:r>
              <a:rPr lang="en-US" sz="2000" dirty="0"/>
              <a:t>Hand hygiene prior to handling medication(s) and after administering medication(s).</a:t>
            </a:r>
          </a:p>
          <a:p>
            <a:r>
              <a:rPr lang="en-US" sz="2000" dirty="0"/>
              <a:t>Right resident, right medication, right dose, right route, right time.</a:t>
            </a:r>
          </a:p>
          <a:p>
            <a:r>
              <a:rPr lang="en-US" sz="2000" dirty="0"/>
              <a:t>Check vital signs prior to administration if indicated.</a:t>
            </a:r>
          </a:p>
          <a:p>
            <a:r>
              <a:rPr lang="en-US" sz="2000" dirty="0"/>
              <a:t>Never leave medications at the bedside.</a:t>
            </a:r>
          </a:p>
          <a:p>
            <a:r>
              <a:rPr lang="en-US" sz="2000" dirty="0"/>
              <a:t>Properly position resident.</a:t>
            </a:r>
          </a:p>
          <a:p>
            <a:r>
              <a:rPr lang="en-US" sz="2000" dirty="0"/>
              <a:t>Lock unattended medication cart.</a:t>
            </a:r>
          </a:p>
          <a:p>
            <a:r>
              <a:rPr lang="en-US" sz="2000" dirty="0"/>
              <a:t>Roll insulin suspensions.  Don’t create air bubbles.</a:t>
            </a:r>
          </a:p>
          <a:p>
            <a:r>
              <a:rPr lang="en-US" sz="2000" dirty="0"/>
              <a:t>Shake a drug that is labeled “shake well,” such as Dilantin elixir</a:t>
            </a:r>
          </a:p>
          <a:p>
            <a:r>
              <a:rPr lang="en-US" sz="2000" dirty="0"/>
              <a:t>If a controlled medication was given, make sure counts are accurate.</a:t>
            </a:r>
          </a:p>
        </p:txBody>
      </p:sp>
    </p:spTree>
    <p:extLst>
      <p:ext uri="{BB962C8B-B14F-4D97-AF65-F5344CB8AC3E}">
        <p14:creationId xmlns:p14="http://schemas.microsoft.com/office/powerpoint/2010/main" val="20133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EBEF-E0A8-4580-AB79-7F32B771057D}"/>
              </a:ext>
            </a:extLst>
          </p:cNvPr>
          <p:cNvSpPr>
            <a:spLocks noGrp="1"/>
          </p:cNvSpPr>
          <p:nvPr>
            <p:ph type="title"/>
          </p:nvPr>
        </p:nvSpPr>
        <p:spPr>
          <a:xfrm>
            <a:off x="3274609" y="228600"/>
            <a:ext cx="5373370" cy="994172"/>
          </a:xfrm>
        </p:spPr>
        <p:txBody>
          <a:bodyPr>
            <a:normAutofit/>
          </a:bodyPr>
          <a:lstStyle/>
          <a:p>
            <a:r>
              <a:rPr lang="en-US" dirty="0"/>
              <a:t>Oral Medications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1178715"/>
            <a:ext cx="2992755" cy="4500380"/>
          </a:xfrm>
          <a:prstGeom prst="rect">
            <a:avLst/>
          </a:prstGeom>
        </p:spPr>
      </p:pic>
      <p:sp>
        <p:nvSpPr>
          <p:cNvPr id="3" name="Content Placeholder 2">
            <a:extLst>
              <a:ext uri="{FF2B5EF4-FFF2-40B4-BE49-F238E27FC236}">
                <a16:creationId xmlns:a16="http://schemas.microsoft.com/office/drawing/2014/main" id="{31531E05-4130-4F40-8863-AB55CEAE1745}"/>
              </a:ext>
            </a:extLst>
          </p:cNvPr>
          <p:cNvSpPr>
            <a:spLocks noGrp="1"/>
          </p:cNvSpPr>
          <p:nvPr>
            <p:ph idx="1"/>
          </p:nvPr>
        </p:nvSpPr>
        <p:spPr>
          <a:xfrm>
            <a:off x="3274609" y="1505855"/>
            <a:ext cx="5386790" cy="3364706"/>
          </a:xfrm>
        </p:spPr>
        <p:txBody>
          <a:bodyPr>
            <a:noAutofit/>
          </a:bodyPr>
          <a:lstStyle/>
          <a:p>
            <a:pPr marL="0" indent="0">
              <a:buNone/>
            </a:pPr>
            <a:r>
              <a:rPr lang="en-US" sz="2000" dirty="0"/>
              <a:t>Considerations:</a:t>
            </a:r>
          </a:p>
          <a:p>
            <a:r>
              <a:rPr lang="en-US" sz="2000" dirty="0"/>
              <a:t>Proper positioning.</a:t>
            </a:r>
          </a:p>
          <a:p>
            <a:r>
              <a:rPr lang="en-US" sz="2000" dirty="0"/>
              <a:t>Adequate fluids.</a:t>
            </a:r>
          </a:p>
          <a:p>
            <a:pPr lvl="1"/>
            <a:r>
              <a:rPr lang="en-US" sz="2000" dirty="0"/>
              <a:t>Bulk laxatives, NSAIDs, potassium supplements</a:t>
            </a:r>
          </a:p>
          <a:p>
            <a:r>
              <a:rPr lang="en-US" sz="2000" dirty="0"/>
              <a:t>Review the “Do Not Crush” list.</a:t>
            </a:r>
          </a:p>
          <a:p>
            <a:r>
              <a:rPr lang="en-US" sz="2000" dirty="0"/>
              <a:t>Do not crush and combine medications then give all at once (</a:t>
            </a:r>
            <a:r>
              <a:rPr lang="en-US" sz="2000" i="1" dirty="0"/>
              <a:t>e.g., in </a:t>
            </a:r>
            <a:r>
              <a:rPr lang="en-US" sz="2000" dirty="0"/>
              <a:t>pudding, applesauce, ice cream).</a:t>
            </a:r>
          </a:p>
          <a:p>
            <a:r>
              <a:rPr lang="en-US" sz="2000" dirty="0"/>
              <a:t>Some medications may have an unpleasant taste, may discolor teeth.</a:t>
            </a:r>
          </a:p>
          <a:p>
            <a:pPr marL="0" indent="0">
              <a:buNone/>
            </a:pPr>
            <a:endParaRPr lang="en-US" sz="2000" dirty="0"/>
          </a:p>
          <a:p>
            <a:endParaRPr lang="en-US" sz="2000" dirty="0"/>
          </a:p>
        </p:txBody>
      </p:sp>
    </p:spTree>
    <p:extLst>
      <p:ext uri="{BB962C8B-B14F-4D97-AF65-F5344CB8AC3E}">
        <p14:creationId xmlns:p14="http://schemas.microsoft.com/office/powerpoint/2010/main" val="410155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778C-2CAA-4BCA-8494-A899F632998B}"/>
              </a:ext>
            </a:extLst>
          </p:cNvPr>
          <p:cNvSpPr>
            <a:spLocks noGrp="1"/>
          </p:cNvSpPr>
          <p:nvPr>
            <p:ph type="title"/>
          </p:nvPr>
        </p:nvSpPr>
        <p:spPr>
          <a:xfrm>
            <a:off x="626736" y="228600"/>
            <a:ext cx="7890527" cy="994172"/>
          </a:xfrm>
        </p:spPr>
        <p:txBody>
          <a:bodyPr>
            <a:normAutofit fontScale="90000"/>
          </a:bodyPr>
          <a:lstStyle/>
          <a:p>
            <a:r>
              <a:rPr lang="en-US" dirty="0"/>
              <a:t>Nasogastric, Gastric, or PEG Tube Medications</a:t>
            </a:r>
          </a:p>
        </p:txBody>
      </p:sp>
      <p:sp>
        <p:nvSpPr>
          <p:cNvPr id="3" name="Content Placeholder 2">
            <a:extLst>
              <a:ext uri="{FF2B5EF4-FFF2-40B4-BE49-F238E27FC236}">
                <a16:creationId xmlns:a16="http://schemas.microsoft.com/office/drawing/2014/main" id="{948D06D0-6DB1-4CC1-A6BD-4937E00FB9D6}"/>
              </a:ext>
            </a:extLst>
          </p:cNvPr>
          <p:cNvSpPr>
            <a:spLocks noGrp="1"/>
          </p:cNvSpPr>
          <p:nvPr>
            <p:ph idx="1"/>
          </p:nvPr>
        </p:nvSpPr>
        <p:spPr>
          <a:xfrm>
            <a:off x="268661" y="1524000"/>
            <a:ext cx="4030664" cy="3302360"/>
          </a:xfrm>
        </p:spPr>
        <p:txBody>
          <a:bodyPr>
            <a:noAutofit/>
          </a:bodyPr>
          <a:lstStyle/>
          <a:p>
            <a:r>
              <a:rPr lang="en-US" sz="2000" dirty="0"/>
              <a:t>Confirm tube placement.</a:t>
            </a:r>
          </a:p>
          <a:p>
            <a:r>
              <a:rPr lang="en-US" sz="2000" dirty="0"/>
              <a:t>Do not crush enteric coated or time-released medications</a:t>
            </a:r>
          </a:p>
          <a:p>
            <a:r>
              <a:rPr lang="en-US" sz="2000" dirty="0"/>
              <a:t>Obtain liquid forms whenever possible.</a:t>
            </a:r>
          </a:p>
          <a:p>
            <a:r>
              <a:rPr lang="en-US" sz="2000" dirty="0"/>
              <a:t>Do not crush and combine medications then give all at once.</a:t>
            </a:r>
          </a:p>
          <a:p>
            <a:r>
              <a:rPr lang="en-US" sz="2000" dirty="0"/>
              <a:t>Flush with the required amount of water before and after each medication unless physician orders indicate a different flush schedule due to the resident’s clinical condition.</a:t>
            </a:r>
          </a:p>
        </p:txBody>
      </p:sp>
      <p:pic>
        <p:nvPicPr>
          <p:cNvPr id="5" name="Picture 4" descr="A picture containing table, indoor, wall&#10;&#10;Description automatically generated">
            <a:extLst>
              <a:ext uri="{FF2B5EF4-FFF2-40B4-BE49-F238E27FC236}">
                <a16:creationId xmlns:a16="http://schemas.microsoft.com/office/drawing/2014/main" id="{81A85671-EB62-42A8-ACC0-ADEF1C466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4250" y="2514600"/>
            <a:ext cx="3701978" cy="2471069"/>
          </a:xfrm>
          <a:prstGeom prst="rect">
            <a:avLst/>
          </a:prstGeom>
          <a:ln>
            <a:noFill/>
          </a:ln>
          <a:effectLst>
            <a:softEdge rad="112500"/>
          </a:effectLst>
        </p:spPr>
      </p:pic>
    </p:spTree>
    <p:extLst>
      <p:ext uri="{BB962C8B-B14F-4D97-AF65-F5344CB8AC3E}">
        <p14:creationId xmlns:p14="http://schemas.microsoft.com/office/powerpoint/2010/main" val="103634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95A4-2430-453F-9C8A-77F857441BD6}"/>
              </a:ext>
            </a:extLst>
          </p:cNvPr>
          <p:cNvSpPr>
            <a:spLocks noGrp="1"/>
          </p:cNvSpPr>
          <p:nvPr>
            <p:ph type="title"/>
          </p:nvPr>
        </p:nvSpPr>
        <p:spPr>
          <a:xfrm>
            <a:off x="3728556" y="533400"/>
            <a:ext cx="4939868" cy="964620"/>
          </a:xfrm>
        </p:spPr>
        <p:txBody>
          <a:bodyPr anchor="b">
            <a:normAutofit fontScale="90000"/>
          </a:bodyPr>
          <a:lstStyle/>
          <a:p>
            <a:r>
              <a:rPr lang="en-US" dirty="0"/>
              <a:t>Medication Administration</a:t>
            </a:r>
          </a:p>
        </p:txBody>
      </p:sp>
      <p:pic>
        <p:nvPicPr>
          <p:cNvPr id="5" name="Picture 4" descr="A close up of a toy&#10;&#10;Description automatically generated">
            <a:extLst>
              <a:ext uri="{FF2B5EF4-FFF2-40B4-BE49-F238E27FC236}">
                <a16:creationId xmlns:a16="http://schemas.microsoft.com/office/drawing/2014/main" id="{E44DC58C-3704-47E4-B9D8-5DB0D36024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8217" r="6019" b="1"/>
          <a:stretch/>
        </p:blipFill>
        <p:spPr>
          <a:xfrm>
            <a:off x="16" y="857257"/>
            <a:ext cx="3476678" cy="514349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3DDF4E2B-D63A-4DE1-8844-059EBF38B5B7}"/>
              </a:ext>
            </a:extLst>
          </p:cNvPr>
          <p:cNvSpPr>
            <a:spLocks noGrp="1"/>
          </p:cNvSpPr>
          <p:nvPr>
            <p:ph idx="1"/>
          </p:nvPr>
        </p:nvSpPr>
        <p:spPr>
          <a:xfrm>
            <a:off x="3719591" y="1981200"/>
            <a:ext cx="4939867" cy="3620115"/>
          </a:xfrm>
        </p:spPr>
        <p:txBody>
          <a:bodyPr>
            <a:noAutofit/>
          </a:bodyPr>
          <a:lstStyle/>
          <a:p>
            <a:r>
              <a:rPr lang="en-US" sz="2400" dirty="0"/>
              <a:t>Recognition of the problem/need, </a:t>
            </a:r>
          </a:p>
          <a:p>
            <a:r>
              <a:rPr lang="en-US" sz="2400" dirty="0"/>
              <a:t>Assessment, diagnoses</a:t>
            </a:r>
          </a:p>
          <a:p>
            <a:r>
              <a:rPr lang="en-US" sz="2400" dirty="0"/>
              <a:t>Medication administration, </a:t>
            </a:r>
          </a:p>
          <a:p>
            <a:r>
              <a:rPr lang="en-US" sz="2400" dirty="0"/>
              <a:t>Management, monitoring and revising the individualized, person-centered approach to care</a:t>
            </a:r>
          </a:p>
          <a:p>
            <a:r>
              <a:rPr lang="en-US" sz="2400" dirty="0"/>
              <a:t>Documentation consistent with standards of medication management and administration standards. </a:t>
            </a:r>
          </a:p>
          <a:p>
            <a:pPr marL="0" indent="0">
              <a:buNone/>
            </a:pPr>
            <a:endParaRPr lang="en-US" sz="2400" dirty="0"/>
          </a:p>
        </p:txBody>
      </p:sp>
    </p:spTree>
    <p:extLst>
      <p:ext uri="{BB962C8B-B14F-4D97-AF65-F5344CB8AC3E}">
        <p14:creationId xmlns:p14="http://schemas.microsoft.com/office/powerpoint/2010/main" val="103519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E169-BA63-4C23-9B26-08C8CE8F478B}"/>
              </a:ext>
            </a:extLst>
          </p:cNvPr>
          <p:cNvSpPr>
            <a:spLocks noGrp="1"/>
          </p:cNvSpPr>
          <p:nvPr>
            <p:ph type="title"/>
          </p:nvPr>
        </p:nvSpPr>
        <p:spPr>
          <a:xfrm>
            <a:off x="250808" y="1744869"/>
            <a:ext cx="3158837" cy="3368261"/>
          </a:xfrm>
        </p:spPr>
        <p:txBody>
          <a:bodyPr anchor="t">
            <a:normAutofit/>
          </a:bodyPr>
          <a:lstStyle/>
          <a:p>
            <a:pPr algn="r"/>
            <a:r>
              <a:rPr lang="en-US" dirty="0"/>
              <a:t>Transdermal Medications</a:t>
            </a:r>
          </a:p>
        </p:txBody>
      </p:sp>
      <p:sp>
        <p:nvSpPr>
          <p:cNvPr id="3" name="Content Placeholder 2">
            <a:extLst>
              <a:ext uri="{FF2B5EF4-FFF2-40B4-BE49-F238E27FC236}">
                <a16:creationId xmlns:a16="http://schemas.microsoft.com/office/drawing/2014/main" id="{4D059A4B-4310-4D8C-8F54-50CCB70C36FF}"/>
              </a:ext>
            </a:extLst>
          </p:cNvPr>
          <p:cNvSpPr>
            <a:spLocks noGrp="1"/>
          </p:cNvSpPr>
          <p:nvPr>
            <p:ph idx="1"/>
          </p:nvPr>
        </p:nvSpPr>
        <p:spPr>
          <a:xfrm>
            <a:off x="3616037" y="436418"/>
            <a:ext cx="5268190" cy="4821382"/>
          </a:xfrm>
        </p:spPr>
        <p:txBody>
          <a:bodyPr>
            <a:normAutofit/>
          </a:bodyPr>
          <a:lstStyle/>
          <a:p>
            <a:r>
              <a:rPr lang="en-US" sz="1800" dirty="0"/>
              <a:t>Make certain the skin is clean, dry, and non-irritated before applying the patch.</a:t>
            </a:r>
          </a:p>
          <a:p>
            <a:r>
              <a:rPr lang="en-US" sz="1800" dirty="0"/>
              <a:t>Date, time, and initial the patch.</a:t>
            </a:r>
          </a:p>
          <a:p>
            <a:r>
              <a:rPr lang="en-US" sz="1800" dirty="0"/>
              <a:t>Rotate sites with each application.</a:t>
            </a:r>
          </a:p>
          <a:p>
            <a:r>
              <a:rPr lang="en-US" sz="1800" dirty="0"/>
              <a:t>“</a:t>
            </a:r>
            <a:r>
              <a:rPr lang="en-US" sz="1800" b="1" dirty="0"/>
              <a:t>Fentanyl transdermal patches </a:t>
            </a:r>
            <a:r>
              <a:rPr lang="en-US" sz="1800" dirty="0"/>
              <a:t>present a unique situation given the multiple boxed warnings, and the substantial amount of fentanyl remaining in the patch after removal, creating a potential for abuse, misuse, diversion, or accidental exposure.  The Food and Drug Administration (FDA) and manufacturer instructions recommend that users dispose of used fentanyl patches by folding the patch in half with the sticky sides together and flushing the patch down the sink or toilet, due to the life threatening risks associated with exposure to or ingestion of the patch. “</a:t>
            </a:r>
          </a:p>
        </p:txBody>
      </p:sp>
      <p:sp>
        <p:nvSpPr>
          <p:cNvPr id="4" name="Rectangle 3">
            <a:extLst>
              <a:ext uri="{FF2B5EF4-FFF2-40B4-BE49-F238E27FC236}">
                <a16:creationId xmlns:a16="http://schemas.microsoft.com/office/drawing/2014/main" id="{42F08690-B9B6-45EE-A2AF-F609AFD9B3B0}"/>
              </a:ext>
            </a:extLst>
          </p:cNvPr>
          <p:cNvSpPr/>
          <p:nvPr/>
        </p:nvSpPr>
        <p:spPr>
          <a:xfrm>
            <a:off x="5410200" y="5284694"/>
            <a:ext cx="3355440" cy="473206"/>
          </a:xfrm>
          <a:prstGeom prst="rect">
            <a:avLst/>
          </a:prstGeom>
        </p:spPr>
        <p:txBody>
          <a:bodyPr wrap="square">
            <a:spAutoFit/>
          </a:bodyPr>
          <a:lstStyle/>
          <a:p>
            <a:pPr algn="r"/>
            <a:r>
              <a:rPr lang="en-US" sz="825" dirty="0">
                <a:solidFill>
                  <a:schemeClr val="accent1"/>
                </a:solidFill>
              </a:rPr>
              <a:t>https://www.cms.gov/Regulations-and-Guidance/Guidance/Manuals/downloads/som107ap_pp_guidelines_ltcf.pdf</a:t>
            </a:r>
          </a:p>
        </p:txBody>
      </p:sp>
    </p:spTree>
    <p:extLst>
      <p:ext uri="{BB962C8B-B14F-4D97-AF65-F5344CB8AC3E}">
        <p14:creationId xmlns:p14="http://schemas.microsoft.com/office/powerpoint/2010/main" val="281309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6300-0409-4B55-ABCB-A4434ECE06DE}"/>
              </a:ext>
            </a:extLst>
          </p:cNvPr>
          <p:cNvSpPr>
            <a:spLocks noGrp="1"/>
          </p:cNvSpPr>
          <p:nvPr>
            <p:ph type="title"/>
          </p:nvPr>
        </p:nvSpPr>
        <p:spPr>
          <a:xfrm>
            <a:off x="482600" y="1339851"/>
            <a:ext cx="2522981" cy="1197986"/>
          </a:xfrm>
          <a:noFill/>
          <a:ln w="19050">
            <a:solidFill>
              <a:schemeClr val="bg1"/>
            </a:solidFill>
          </a:ln>
        </p:spPr>
        <p:txBody>
          <a:bodyPr wrap="square">
            <a:normAutofit/>
          </a:bodyPr>
          <a:lstStyle/>
          <a:p>
            <a:pPr algn="ctr"/>
            <a:r>
              <a:rPr lang="en-US" sz="2100">
                <a:solidFill>
                  <a:schemeClr val="bg1"/>
                </a:solidFill>
              </a:rPr>
              <a:t>Medication Waste effective August 2019</a:t>
            </a:r>
          </a:p>
        </p:txBody>
      </p:sp>
      <p:sp>
        <p:nvSpPr>
          <p:cNvPr id="3" name="Content Placeholder 2">
            <a:extLst>
              <a:ext uri="{FF2B5EF4-FFF2-40B4-BE49-F238E27FC236}">
                <a16:creationId xmlns:a16="http://schemas.microsoft.com/office/drawing/2014/main" id="{469B2E41-14BD-467B-91D0-4F986598E732}"/>
              </a:ext>
            </a:extLst>
          </p:cNvPr>
          <p:cNvSpPr>
            <a:spLocks noGrp="1"/>
          </p:cNvSpPr>
          <p:nvPr>
            <p:ph idx="1"/>
          </p:nvPr>
        </p:nvSpPr>
        <p:spPr>
          <a:xfrm>
            <a:off x="482601" y="2835783"/>
            <a:ext cx="2522981" cy="2561717"/>
          </a:xfrm>
        </p:spPr>
        <p:txBody>
          <a:bodyPr>
            <a:normAutofit/>
          </a:bodyPr>
          <a:lstStyle/>
          <a:p>
            <a:r>
              <a:rPr lang="en-US" sz="1500">
                <a:solidFill>
                  <a:schemeClr val="bg1"/>
                </a:solidFill>
              </a:rPr>
              <a:t>Work with Pharmacy on new requirements</a:t>
            </a:r>
          </a:p>
          <a:p>
            <a:r>
              <a:rPr lang="en-US" sz="1500">
                <a:solidFill>
                  <a:schemeClr val="bg1"/>
                </a:solidFill>
              </a:rPr>
              <a:t>Updated Policies and Procedures </a:t>
            </a:r>
          </a:p>
        </p:txBody>
      </p:sp>
      <p:pic>
        <p:nvPicPr>
          <p:cNvPr id="4" name="Picture 3">
            <a:extLst>
              <a:ext uri="{FF2B5EF4-FFF2-40B4-BE49-F238E27FC236}">
                <a16:creationId xmlns:a16="http://schemas.microsoft.com/office/drawing/2014/main" id="{39F9C25C-A17F-482D-800D-86A139CB55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2391" y="0"/>
            <a:ext cx="3932225" cy="5313819"/>
          </a:xfrm>
          <a:prstGeom prst="rect">
            <a:avLst/>
          </a:prstGeom>
        </p:spPr>
      </p:pic>
      <p:sp>
        <p:nvSpPr>
          <p:cNvPr id="5" name="Rectangle 4">
            <a:extLst>
              <a:ext uri="{FF2B5EF4-FFF2-40B4-BE49-F238E27FC236}">
                <a16:creationId xmlns:a16="http://schemas.microsoft.com/office/drawing/2014/main" id="{D3BE7C44-DED5-4C34-B13E-E69A8FB6D633}"/>
              </a:ext>
            </a:extLst>
          </p:cNvPr>
          <p:cNvSpPr/>
          <p:nvPr/>
        </p:nvSpPr>
        <p:spPr>
          <a:xfrm>
            <a:off x="3855028" y="5397500"/>
            <a:ext cx="4572000" cy="584775"/>
          </a:xfrm>
          <a:prstGeom prst="rect">
            <a:avLst/>
          </a:prstGeom>
        </p:spPr>
        <p:txBody>
          <a:bodyPr>
            <a:spAutoFit/>
          </a:bodyPr>
          <a:lstStyle/>
          <a:p>
            <a:pPr algn="r"/>
            <a:r>
              <a:rPr lang="en-US" sz="1600" dirty="0">
                <a:hlinkClick r:id="rId4"/>
              </a:rPr>
              <a:t>https://www.epa.gov/hwgenerators/management-pharmaceutical-hazardous-waste#standards</a:t>
            </a:r>
            <a:endParaRPr lang="en-US" sz="1600" dirty="0"/>
          </a:p>
        </p:txBody>
      </p:sp>
      <p:pic>
        <p:nvPicPr>
          <p:cNvPr id="6" name="Picture 5">
            <a:extLst>
              <a:ext uri="{FF2B5EF4-FFF2-40B4-BE49-F238E27FC236}">
                <a16:creationId xmlns:a16="http://schemas.microsoft.com/office/drawing/2014/main" id="{9D776753-A2A2-430E-80A3-172A5EA2A180}"/>
              </a:ext>
            </a:extLst>
          </p:cNvPr>
          <p:cNvPicPr>
            <a:picLocks noChangeAspect="1"/>
          </p:cNvPicPr>
          <p:nvPr/>
        </p:nvPicPr>
        <p:blipFill>
          <a:blip r:embed="rId5"/>
          <a:stretch>
            <a:fillRect/>
          </a:stretch>
        </p:blipFill>
        <p:spPr>
          <a:xfrm>
            <a:off x="116993" y="257588"/>
            <a:ext cx="3496385" cy="5156389"/>
          </a:xfrm>
          <a:prstGeom prst="rect">
            <a:avLst/>
          </a:prstGeom>
        </p:spPr>
      </p:pic>
    </p:spTree>
    <p:extLst>
      <p:ext uri="{BB962C8B-B14F-4D97-AF65-F5344CB8AC3E}">
        <p14:creationId xmlns:p14="http://schemas.microsoft.com/office/powerpoint/2010/main" val="1099203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67A7-0C51-4B80-82E7-D942CED6DF90}"/>
              </a:ext>
            </a:extLst>
          </p:cNvPr>
          <p:cNvSpPr>
            <a:spLocks noGrp="1"/>
          </p:cNvSpPr>
          <p:nvPr>
            <p:ph type="title"/>
          </p:nvPr>
        </p:nvSpPr>
        <p:spPr>
          <a:xfrm>
            <a:off x="1769185" y="186258"/>
            <a:ext cx="5605629" cy="994172"/>
          </a:xfrm>
        </p:spPr>
        <p:txBody>
          <a:bodyPr>
            <a:normAutofit/>
          </a:bodyPr>
          <a:lstStyle/>
          <a:p>
            <a:r>
              <a:rPr lang="en-US" dirty="0"/>
              <a:t>Inhalation Medications</a:t>
            </a:r>
          </a:p>
        </p:txBody>
      </p:sp>
      <p:sp>
        <p:nvSpPr>
          <p:cNvPr id="3" name="Content Placeholder 2">
            <a:extLst>
              <a:ext uri="{FF2B5EF4-FFF2-40B4-BE49-F238E27FC236}">
                <a16:creationId xmlns:a16="http://schemas.microsoft.com/office/drawing/2014/main" id="{D920EFF7-7CC9-481B-96E6-B0A51A374129}"/>
              </a:ext>
            </a:extLst>
          </p:cNvPr>
          <p:cNvSpPr>
            <a:spLocks noGrp="1"/>
          </p:cNvSpPr>
          <p:nvPr>
            <p:ph idx="1"/>
          </p:nvPr>
        </p:nvSpPr>
        <p:spPr>
          <a:xfrm>
            <a:off x="304800" y="1918351"/>
            <a:ext cx="6450942" cy="3021298"/>
          </a:xfrm>
        </p:spPr>
        <p:txBody>
          <a:bodyPr anchor="ctr">
            <a:noAutofit/>
          </a:bodyPr>
          <a:lstStyle/>
          <a:p>
            <a:pPr marL="0" indent="0">
              <a:buNone/>
            </a:pPr>
            <a:r>
              <a:rPr lang="en-US" sz="2000" b="1" dirty="0"/>
              <a:t>Metered Dose Inhaler (MDI)</a:t>
            </a:r>
          </a:p>
          <a:p>
            <a:pPr marL="0" indent="0" fontAlgn="base">
              <a:buNone/>
            </a:pPr>
            <a:r>
              <a:rPr lang="en-US" sz="1800" dirty="0"/>
              <a:t>• “Shake the container well; </a:t>
            </a:r>
          </a:p>
          <a:p>
            <a:pPr marL="0" indent="0" fontAlgn="base">
              <a:buNone/>
            </a:pPr>
            <a:r>
              <a:rPr lang="en-US" sz="1800" dirty="0"/>
              <a:t>• Position the inhaler in front of or in the resident’s mouth.  Alternatively a spacer or valved holding chamber may be used; </a:t>
            </a:r>
          </a:p>
          <a:p>
            <a:pPr marL="0" indent="0" fontAlgn="base">
              <a:buNone/>
            </a:pPr>
            <a:r>
              <a:rPr lang="en-US" sz="1800" dirty="0"/>
              <a:t>• For cognitively impaired residents, many clinicians believe that the closed mouth technique is easier for the resident and more likely to be successful.  However, the open mouth technique often results in better and deeper penetration of the medication(s) into the lungs, when this method can be used. </a:t>
            </a:r>
          </a:p>
          <a:p>
            <a:pPr marL="0" indent="0" fontAlgn="base">
              <a:buNone/>
            </a:pPr>
            <a:r>
              <a:rPr lang="en-US" sz="1800" dirty="0"/>
              <a:t>• If more than one puff is required (whether the same medication or a different medication), follow the manufacturer’s product information for administration instructions including the acceptable wait time between inhalations”</a:t>
            </a:r>
          </a:p>
          <a:p>
            <a:pPr fontAlgn="base"/>
            <a:r>
              <a:rPr lang="en-US" sz="1800" dirty="0"/>
              <a:t>Follow manufacturers recommendations related to rinse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0831" y="2514600"/>
            <a:ext cx="1918173" cy="1280379"/>
          </a:xfrm>
          <a:prstGeom prst="rect">
            <a:avLst/>
          </a:prstGeom>
        </p:spPr>
      </p:pic>
      <p:sp>
        <p:nvSpPr>
          <p:cNvPr id="4" name="Rectangle 3">
            <a:extLst>
              <a:ext uri="{FF2B5EF4-FFF2-40B4-BE49-F238E27FC236}">
                <a16:creationId xmlns:a16="http://schemas.microsoft.com/office/drawing/2014/main" id="{FE3BDBCC-3F44-477A-B116-DB68E8AAD7A7}"/>
              </a:ext>
            </a:extLst>
          </p:cNvPr>
          <p:cNvSpPr/>
          <p:nvPr/>
        </p:nvSpPr>
        <p:spPr>
          <a:xfrm>
            <a:off x="4267200" y="5492904"/>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133746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AF61-EDDA-4D03-AC37-FBCBA44EE9A0}"/>
              </a:ext>
            </a:extLst>
          </p:cNvPr>
          <p:cNvSpPr>
            <a:spLocks noGrp="1"/>
          </p:cNvSpPr>
          <p:nvPr>
            <p:ph type="title"/>
          </p:nvPr>
        </p:nvSpPr>
        <p:spPr>
          <a:xfrm>
            <a:off x="3724073" y="610915"/>
            <a:ext cx="4939868" cy="964620"/>
          </a:xfrm>
        </p:spPr>
        <p:txBody>
          <a:bodyPr anchor="b">
            <a:normAutofit fontScale="90000"/>
          </a:bodyPr>
          <a:lstStyle/>
          <a:p>
            <a:r>
              <a:rPr lang="en-US" dirty="0"/>
              <a:t>Injection of Medications</a:t>
            </a:r>
          </a:p>
        </p:txBody>
      </p:sp>
      <p:pic>
        <p:nvPicPr>
          <p:cNvPr id="6" name="Picture Placeholder 6"/>
          <p:cNvPicPr>
            <a:picLocks noChangeAspect="1"/>
          </p:cNvPicPr>
          <p:nvPr/>
        </p:nvPicPr>
        <p:blipFill rotWithShape="1">
          <a:blip r:embed="rId3" cstate="email">
            <a:extLst>
              <a:ext uri="{28A0092B-C50C-407E-A947-70E740481C1C}">
                <a14:useLocalDpi xmlns:a14="http://schemas.microsoft.com/office/drawing/2010/main"/>
              </a:ext>
            </a:extLst>
          </a:blip>
          <a:srcRect l="30333" r="24548" b="-1"/>
          <a:stretch/>
        </p:blipFill>
        <p:spPr>
          <a:xfrm>
            <a:off x="304800" y="1093225"/>
            <a:ext cx="3157674" cy="4671549"/>
          </a:xfrm>
          <a:prstGeom prst="rect">
            <a:avLst/>
          </a:prstGeom>
          <a:ln>
            <a:noFill/>
          </a:ln>
          <a:effectLst>
            <a:softEdge rad="112500"/>
          </a:effectLst>
        </p:spPr>
      </p:pic>
      <p:sp>
        <p:nvSpPr>
          <p:cNvPr id="3" name="Content Placeholder 2">
            <a:extLst>
              <a:ext uri="{FF2B5EF4-FFF2-40B4-BE49-F238E27FC236}">
                <a16:creationId xmlns:a16="http://schemas.microsoft.com/office/drawing/2014/main" id="{314F647F-BD23-4381-B94C-3108B5FD0F67}"/>
              </a:ext>
            </a:extLst>
          </p:cNvPr>
          <p:cNvSpPr>
            <a:spLocks noGrp="1"/>
          </p:cNvSpPr>
          <p:nvPr>
            <p:ph idx="1"/>
          </p:nvPr>
        </p:nvSpPr>
        <p:spPr>
          <a:xfrm>
            <a:off x="3825520" y="1828800"/>
            <a:ext cx="4939867" cy="2839064"/>
          </a:xfrm>
        </p:spPr>
        <p:txBody>
          <a:bodyPr>
            <a:noAutofit/>
          </a:bodyPr>
          <a:lstStyle/>
          <a:p>
            <a:r>
              <a:rPr lang="en-US" sz="2000" dirty="0"/>
              <a:t>Purpose</a:t>
            </a:r>
          </a:p>
          <a:p>
            <a:pPr lvl="1"/>
            <a:r>
              <a:rPr lang="en-US" sz="2000" dirty="0"/>
              <a:t>Achieve rapid and systemic effect of the medication</a:t>
            </a:r>
          </a:p>
          <a:p>
            <a:pPr lvl="1"/>
            <a:r>
              <a:rPr lang="en-US" sz="2000" dirty="0"/>
              <a:t>Provide needed effect when the resident is unconscious, unable to swallow</a:t>
            </a:r>
          </a:p>
          <a:p>
            <a:r>
              <a:rPr lang="en-US" sz="2000" dirty="0"/>
              <a:t>Types</a:t>
            </a:r>
          </a:p>
          <a:p>
            <a:pPr lvl="1"/>
            <a:r>
              <a:rPr lang="en-US" sz="2000" dirty="0"/>
              <a:t>Intradermal</a:t>
            </a:r>
          </a:p>
          <a:p>
            <a:pPr lvl="1"/>
            <a:r>
              <a:rPr lang="en-US" sz="2000" dirty="0"/>
              <a:t>Subcutaneous</a:t>
            </a:r>
          </a:p>
          <a:p>
            <a:pPr lvl="1"/>
            <a:r>
              <a:rPr lang="en-US" sz="2000" dirty="0"/>
              <a:t>Intramuscular</a:t>
            </a:r>
          </a:p>
          <a:p>
            <a:pPr lvl="1"/>
            <a:r>
              <a:rPr lang="en-US" sz="2000" dirty="0"/>
              <a:t>Intravenous</a:t>
            </a:r>
          </a:p>
          <a:p>
            <a:endParaRPr lang="en-US" sz="2000" dirty="0"/>
          </a:p>
          <a:p>
            <a:pPr marL="257175" lvl="1" indent="0">
              <a:buNone/>
            </a:pPr>
            <a:endParaRPr lang="en-US" sz="2000" dirty="0"/>
          </a:p>
        </p:txBody>
      </p:sp>
    </p:spTree>
    <p:extLst>
      <p:ext uri="{BB962C8B-B14F-4D97-AF65-F5344CB8AC3E}">
        <p14:creationId xmlns:p14="http://schemas.microsoft.com/office/powerpoint/2010/main" val="3312602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3207"/>
            <a:ext cx="3840086" cy="1269596"/>
          </a:xfrm>
        </p:spPr>
        <p:txBody>
          <a:bodyPr>
            <a:normAutofit/>
          </a:bodyPr>
          <a:lstStyle/>
          <a:p>
            <a:r>
              <a:rPr lang="en-US" dirty="0"/>
              <a:t>Insulin</a:t>
            </a:r>
          </a:p>
        </p:txBody>
      </p:sp>
      <p:sp>
        <p:nvSpPr>
          <p:cNvPr id="3" name="Content Placeholder 2"/>
          <p:cNvSpPr>
            <a:spLocks noGrp="1"/>
          </p:cNvSpPr>
          <p:nvPr>
            <p:ph idx="1"/>
          </p:nvPr>
        </p:nvSpPr>
        <p:spPr>
          <a:xfrm>
            <a:off x="398826" y="2130664"/>
            <a:ext cx="3840085" cy="2596671"/>
          </a:xfrm>
        </p:spPr>
        <p:txBody>
          <a:bodyPr>
            <a:noAutofit/>
          </a:bodyPr>
          <a:lstStyle/>
          <a:p>
            <a:pPr marL="0" indent="0">
              <a:buNone/>
            </a:pPr>
            <a:r>
              <a:rPr lang="en-US" sz="2000" dirty="0"/>
              <a:t>Different types.</a:t>
            </a:r>
          </a:p>
          <a:p>
            <a:pPr lvl="1"/>
            <a:r>
              <a:rPr lang="en-US" sz="2000" dirty="0"/>
              <a:t>There are rapid-, short-, intermediate-, and long-acting insulins. </a:t>
            </a:r>
          </a:p>
          <a:p>
            <a:pPr lvl="1"/>
            <a:r>
              <a:rPr lang="en-US" sz="2000" dirty="0"/>
              <a:t>For each type of insulin, it is important to know how the insulin works and the onset, peak, and duration of the insulin.</a:t>
            </a:r>
          </a:p>
          <a:p>
            <a:endParaRPr lang="en-US" sz="20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20641" r="18142"/>
          <a:stretch/>
        </p:blipFill>
        <p:spPr>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0186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70C9-D0F1-47E3-B418-0EE536FDA1A0}"/>
              </a:ext>
            </a:extLst>
          </p:cNvPr>
          <p:cNvSpPr>
            <a:spLocks noGrp="1"/>
          </p:cNvSpPr>
          <p:nvPr>
            <p:ph type="title"/>
          </p:nvPr>
        </p:nvSpPr>
        <p:spPr>
          <a:xfrm>
            <a:off x="363072" y="1616253"/>
            <a:ext cx="2846319" cy="3596556"/>
          </a:xfrm>
        </p:spPr>
        <p:txBody>
          <a:bodyPr>
            <a:normAutofit/>
          </a:bodyPr>
          <a:lstStyle/>
          <a:p>
            <a:pPr algn="l"/>
            <a:r>
              <a:rPr lang="en-US" dirty="0"/>
              <a:t>Review Facility Procedures </a:t>
            </a:r>
          </a:p>
        </p:txBody>
      </p:sp>
      <p:graphicFrame>
        <p:nvGraphicFramePr>
          <p:cNvPr id="5" name="Content Placeholder 2">
            <a:extLst>
              <a:ext uri="{FF2B5EF4-FFF2-40B4-BE49-F238E27FC236}">
                <a16:creationId xmlns:a16="http://schemas.microsoft.com/office/drawing/2014/main" id="{CBC9951F-D734-4114-85E8-216151489DD2}"/>
              </a:ext>
            </a:extLst>
          </p:cNvPr>
          <p:cNvGraphicFramePr>
            <a:graphicFrameLocks noGrp="1"/>
          </p:cNvGraphicFramePr>
          <p:nvPr>
            <p:ph idx="1"/>
            <p:extLst>
              <p:ext uri="{D42A27DB-BD31-4B8C-83A1-F6EECF244321}">
                <p14:modId xmlns:p14="http://schemas.microsoft.com/office/powerpoint/2010/main" val="1545865537"/>
              </p:ext>
            </p:extLst>
          </p:nvPr>
        </p:nvGraphicFramePr>
        <p:xfrm>
          <a:off x="3209391" y="381000"/>
          <a:ext cx="5571537" cy="524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282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46EE-125D-4404-B49E-6738C9C0CA6A}"/>
              </a:ext>
            </a:extLst>
          </p:cNvPr>
          <p:cNvSpPr>
            <a:spLocks noGrp="1"/>
          </p:cNvSpPr>
          <p:nvPr>
            <p:ph type="title"/>
          </p:nvPr>
        </p:nvSpPr>
        <p:spPr>
          <a:xfrm>
            <a:off x="393192" y="4432554"/>
            <a:ext cx="4945642" cy="1218908"/>
          </a:xfrm>
        </p:spPr>
        <p:txBody>
          <a:bodyPr>
            <a:normAutofit fontScale="90000"/>
          </a:bodyPr>
          <a:lstStyle/>
          <a:p>
            <a:pPr algn="r"/>
            <a:r>
              <a:rPr lang="en-US" dirty="0"/>
              <a:t>Medication Administration</a:t>
            </a:r>
          </a:p>
        </p:txBody>
      </p:sp>
      <p:pic>
        <p:nvPicPr>
          <p:cNvPr id="5" name="Picture 4" descr="A person posing for the camera&#10;&#10;Description automatically generated">
            <a:extLst>
              <a:ext uri="{FF2B5EF4-FFF2-40B4-BE49-F238E27FC236}">
                <a16:creationId xmlns:a16="http://schemas.microsoft.com/office/drawing/2014/main" id="{C7A8B61A-AE93-4FF3-B5E9-EF80142F65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820" r="1" b="1"/>
          <a:stretch/>
        </p:blipFill>
        <p:spPr>
          <a:xfrm>
            <a:off x="245660" y="1371600"/>
            <a:ext cx="4824510" cy="280749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C2F385B6-A961-4D2E-AC0A-A9B357984A9F}"/>
              </a:ext>
            </a:extLst>
          </p:cNvPr>
          <p:cNvSpPr>
            <a:spLocks noGrp="1"/>
          </p:cNvSpPr>
          <p:nvPr>
            <p:ph idx="1"/>
          </p:nvPr>
        </p:nvSpPr>
        <p:spPr>
          <a:xfrm>
            <a:off x="5257800" y="1206538"/>
            <a:ext cx="3332744" cy="3978278"/>
          </a:xfrm>
        </p:spPr>
        <p:txBody>
          <a:bodyPr anchor="ctr">
            <a:noAutofit/>
          </a:bodyPr>
          <a:lstStyle/>
          <a:p>
            <a:pPr marL="0" indent="0">
              <a:buNone/>
            </a:pPr>
            <a:r>
              <a:rPr lang="en-US" sz="2000" dirty="0"/>
              <a:t>During Preparation</a:t>
            </a:r>
          </a:p>
          <a:p>
            <a:pPr lvl="1"/>
            <a:r>
              <a:rPr lang="en-US" sz="2000" dirty="0"/>
              <a:t>Read the entire order</a:t>
            </a:r>
          </a:p>
          <a:p>
            <a:pPr lvl="1"/>
            <a:r>
              <a:rPr lang="en-US" sz="2000" dirty="0"/>
              <a:t>Avoid conversations or distraction</a:t>
            </a:r>
          </a:p>
          <a:p>
            <a:pPr lvl="1"/>
            <a:r>
              <a:rPr lang="en-US" sz="2000" dirty="0"/>
              <a:t>Calculate the dosage accurately</a:t>
            </a:r>
          </a:p>
          <a:p>
            <a:pPr lvl="1"/>
            <a:r>
              <a:rPr lang="en-US" sz="2000" dirty="0"/>
              <a:t>Give medication only from a clearly labeled container</a:t>
            </a:r>
          </a:p>
          <a:p>
            <a:pPr lvl="1"/>
            <a:r>
              <a:rPr lang="en-US" sz="2000" dirty="0"/>
              <a:t>Read the label and compare it with the order 3 times</a:t>
            </a:r>
          </a:p>
        </p:txBody>
      </p:sp>
    </p:spTree>
    <p:extLst>
      <p:ext uri="{BB962C8B-B14F-4D97-AF65-F5344CB8AC3E}">
        <p14:creationId xmlns:p14="http://schemas.microsoft.com/office/powerpoint/2010/main" val="2028926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C3F6-6ED1-4AE1-9530-123D6F4D44FE}"/>
              </a:ext>
            </a:extLst>
          </p:cNvPr>
          <p:cNvSpPr>
            <a:spLocks noGrp="1"/>
          </p:cNvSpPr>
          <p:nvPr>
            <p:ph type="title"/>
          </p:nvPr>
        </p:nvSpPr>
        <p:spPr>
          <a:xfrm>
            <a:off x="3810000" y="685800"/>
            <a:ext cx="4939868" cy="964620"/>
          </a:xfrm>
        </p:spPr>
        <p:txBody>
          <a:bodyPr anchor="b">
            <a:noAutofit/>
          </a:bodyPr>
          <a:lstStyle/>
          <a:p>
            <a:r>
              <a:rPr lang="en-US" sz="4000" dirty="0"/>
              <a:t>Rules of Medication Administration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1691" r="43189" b="-1"/>
          <a:stretch/>
        </p:blipFill>
        <p:spPr>
          <a:xfrm>
            <a:off x="16" y="857257"/>
            <a:ext cx="3476678" cy="514349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32E7A126-225B-43A9-BCD1-4D98FCEA2BF4}"/>
              </a:ext>
            </a:extLst>
          </p:cNvPr>
          <p:cNvSpPr>
            <a:spLocks noGrp="1"/>
          </p:cNvSpPr>
          <p:nvPr>
            <p:ph idx="1"/>
          </p:nvPr>
        </p:nvSpPr>
        <p:spPr>
          <a:xfrm>
            <a:off x="3810001" y="1905000"/>
            <a:ext cx="4939867" cy="2839064"/>
          </a:xfrm>
        </p:spPr>
        <p:txBody>
          <a:bodyPr>
            <a:noAutofit/>
          </a:bodyPr>
          <a:lstStyle/>
          <a:p>
            <a:pPr marL="0" indent="0">
              <a:buNone/>
            </a:pPr>
            <a:r>
              <a:rPr lang="en-US" sz="2400" dirty="0"/>
              <a:t>During Preparation</a:t>
            </a:r>
          </a:p>
          <a:p>
            <a:pPr lvl="1"/>
            <a:r>
              <a:rPr lang="en-US" sz="2400" dirty="0"/>
              <a:t>Do not touch medications with your hand.  </a:t>
            </a:r>
          </a:p>
          <a:p>
            <a:pPr lvl="1"/>
            <a:r>
              <a:rPr lang="en-US" sz="2400" dirty="0"/>
              <a:t>Prepare the medication just before the time of administration.</a:t>
            </a:r>
          </a:p>
          <a:p>
            <a:pPr lvl="2"/>
            <a:r>
              <a:rPr lang="en-US" dirty="0">
                <a:solidFill>
                  <a:srgbClr val="FF0000"/>
                </a:solidFill>
              </a:rPr>
              <a:t>Never pre-pour</a:t>
            </a:r>
          </a:p>
          <a:p>
            <a:pPr lvl="2"/>
            <a:r>
              <a:rPr lang="en-US" dirty="0"/>
              <a:t>Never leave medication on or in the medication cart without proper identification</a:t>
            </a:r>
          </a:p>
        </p:txBody>
      </p:sp>
    </p:spTree>
    <p:extLst>
      <p:ext uri="{BB962C8B-B14F-4D97-AF65-F5344CB8AC3E}">
        <p14:creationId xmlns:p14="http://schemas.microsoft.com/office/powerpoint/2010/main" val="2110652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E95E-F3E6-4696-944C-43B0B923A437}"/>
              </a:ext>
            </a:extLst>
          </p:cNvPr>
          <p:cNvSpPr>
            <a:spLocks noGrp="1"/>
          </p:cNvSpPr>
          <p:nvPr>
            <p:ph type="title"/>
          </p:nvPr>
        </p:nvSpPr>
        <p:spPr>
          <a:xfrm>
            <a:off x="288269" y="4353108"/>
            <a:ext cx="4455800" cy="822248"/>
          </a:xfrm>
        </p:spPr>
        <p:txBody>
          <a:bodyPr>
            <a:noAutofit/>
          </a:bodyPr>
          <a:lstStyle/>
          <a:p>
            <a:r>
              <a:rPr lang="en-US" sz="4000" dirty="0">
                <a:solidFill>
                  <a:srgbClr val="303030"/>
                </a:solidFill>
              </a:rPr>
              <a:t>Rules of Medication Administration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8269" y="1066800"/>
            <a:ext cx="4455801" cy="2974247"/>
          </a:xfrm>
          <a:prstGeom prst="rect">
            <a:avLst/>
          </a:prstGeom>
          <a:ln>
            <a:noFill/>
          </a:ln>
          <a:effectLst>
            <a:softEdge rad="112500"/>
          </a:effectLst>
        </p:spPr>
      </p:pic>
      <p:sp>
        <p:nvSpPr>
          <p:cNvPr id="3" name="Content Placeholder 2">
            <a:extLst>
              <a:ext uri="{FF2B5EF4-FFF2-40B4-BE49-F238E27FC236}">
                <a16:creationId xmlns:a16="http://schemas.microsoft.com/office/drawing/2014/main" id="{91907E0F-A705-4EA7-9A48-E07EE080338C}"/>
              </a:ext>
            </a:extLst>
          </p:cNvPr>
          <p:cNvSpPr>
            <a:spLocks noGrp="1"/>
          </p:cNvSpPr>
          <p:nvPr>
            <p:ph idx="1"/>
          </p:nvPr>
        </p:nvSpPr>
        <p:spPr>
          <a:xfrm>
            <a:off x="5029200" y="1470314"/>
            <a:ext cx="3865418" cy="3293918"/>
          </a:xfrm>
        </p:spPr>
        <p:txBody>
          <a:bodyPr anchor="ctr">
            <a:noAutofit/>
          </a:bodyPr>
          <a:lstStyle/>
          <a:p>
            <a:pPr marL="0" indent="0">
              <a:buNone/>
            </a:pPr>
            <a:r>
              <a:rPr lang="en-US" sz="2000" dirty="0"/>
              <a:t>During Administration</a:t>
            </a:r>
          </a:p>
          <a:p>
            <a:pPr lvl="1"/>
            <a:r>
              <a:rPr lang="en-US" sz="2000" dirty="0"/>
              <a:t>Identify the resident correctly.</a:t>
            </a:r>
          </a:p>
          <a:p>
            <a:pPr lvl="1"/>
            <a:r>
              <a:rPr lang="en-US" sz="2000" dirty="0"/>
              <a:t>Only give medications prepared by yourself.</a:t>
            </a:r>
          </a:p>
          <a:p>
            <a:pPr lvl="1"/>
            <a:r>
              <a:rPr lang="en-US" sz="2000" dirty="0"/>
              <a:t>Do not leave medications with the resident.</a:t>
            </a:r>
          </a:p>
          <a:p>
            <a:pPr lvl="1"/>
            <a:r>
              <a:rPr lang="en-US" sz="2000" dirty="0"/>
              <a:t>Stay with the resident until he/she has taken the medication(s) completely.</a:t>
            </a:r>
          </a:p>
          <a:p>
            <a:pPr lvl="1"/>
            <a:r>
              <a:rPr lang="en-US" sz="2000" dirty="0"/>
              <a:t>Medication errors must be reported immediately to the supervisor.</a:t>
            </a:r>
          </a:p>
        </p:txBody>
      </p:sp>
    </p:spTree>
    <p:extLst>
      <p:ext uri="{BB962C8B-B14F-4D97-AF65-F5344CB8AC3E}">
        <p14:creationId xmlns:p14="http://schemas.microsoft.com/office/powerpoint/2010/main" val="868675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41A2-5868-4801-9306-8AB1F8FB6DEF}"/>
              </a:ext>
            </a:extLst>
          </p:cNvPr>
          <p:cNvSpPr>
            <a:spLocks noGrp="1"/>
          </p:cNvSpPr>
          <p:nvPr>
            <p:ph type="title"/>
          </p:nvPr>
        </p:nvSpPr>
        <p:spPr>
          <a:xfrm>
            <a:off x="393192" y="4432554"/>
            <a:ext cx="4945642" cy="1218908"/>
          </a:xfrm>
        </p:spPr>
        <p:txBody>
          <a:bodyPr>
            <a:normAutofit fontScale="90000"/>
          </a:bodyPr>
          <a:lstStyle/>
          <a:p>
            <a:pPr algn="r"/>
            <a:r>
              <a:rPr lang="en-US" dirty="0"/>
              <a:t>Monitoring First Dose of Medication</a:t>
            </a:r>
          </a:p>
        </p:txBody>
      </p:sp>
      <p:pic>
        <p:nvPicPr>
          <p:cNvPr id="5" name="Picture 4" descr="A person in a blue shirt&#10;&#10;Description automatically generated">
            <a:extLst>
              <a:ext uri="{FF2B5EF4-FFF2-40B4-BE49-F238E27FC236}">
                <a16:creationId xmlns:a16="http://schemas.microsoft.com/office/drawing/2014/main" id="{1998D238-01B9-41FC-8800-B8AAB29576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206538"/>
            <a:ext cx="5108159" cy="297255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A967864A-6EE1-4251-A27F-BF6EA6E034C6}"/>
              </a:ext>
            </a:extLst>
          </p:cNvPr>
          <p:cNvSpPr>
            <a:spLocks noGrp="1"/>
          </p:cNvSpPr>
          <p:nvPr>
            <p:ph idx="1"/>
          </p:nvPr>
        </p:nvSpPr>
        <p:spPr>
          <a:xfrm>
            <a:off x="5317960" y="1379461"/>
            <a:ext cx="3640540" cy="3662547"/>
          </a:xfrm>
        </p:spPr>
        <p:txBody>
          <a:bodyPr anchor="ctr">
            <a:noAutofit/>
          </a:bodyPr>
          <a:lstStyle/>
          <a:p>
            <a:pPr marL="0" indent="0">
              <a:buNone/>
            </a:pPr>
            <a:r>
              <a:rPr lang="en-US" sz="1800" dirty="0"/>
              <a:t>Before administering the drug:</a:t>
            </a:r>
          </a:p>
          <a:p>
            <a:pPr lvl="1"/>
            <a:r>
              <a:rPr lang="en-US" sz="1800" dirty="0"/>
              <a:t>Ask the resident if he/she has taken the medication before.</a:t>
            </a:r>
          </a:p>
          <a:p>
            <a:pPr lvl="1"/>
            <a:r>
              <a:rPr lang="en-US" sz="1800" dirty="0"/>
              <a:t>Review documented allergies.</a:t>
            </a:r>
          </a:p>
          <a:p>
            <a:pPr lvl="1"/>
            <a:r>
              <a:rPr lang="en-US" sz="1800" dirty="0"/>
              <a:t>Review drug resources for drug/drug, drug/herb, and drug/food interactions.</a:t>
            </a:r>
          </a:p>
          <a:p>
            <a:pPr lvl="1"/>
            <a:r>
              <a:rPr lang="en-US" sz="1800" dirty="0"/>
              <a:t>Review diagnoses.</a:t>
            </a:r>
          </a:p>
          <a:p>
            <a:pPr lvl="1"/>
            <a:r>
              <a:rPr lang="en-US" sz="1800" dirty="0"/>
              <a:t>Review lab values.</a:t>
            </a:r>
          </a:p>
          <a:p>
            <a:pPr lvl="1"/>
            <a:r>
              <a:rPr lang="en-US" sz="1800" dirty="0"/>
              <a:t>Read the order for the right resident, medication, dose, route, time, and reason.</a:t>
            </a:r>
          </a:p>
          <a:p>
            <a:pPr lvl="1"/>
            <a:r>
              <a:rPr lang="en-US" sz="1800" dirty="0"/>
              <a:t>Explain to the resident the medication’s name, purpose, and potential side effects.</a:t>
            </a:r>
          </a:p>
        </p:txBody>
      </p:sp>
    </p:spTree>
    <p:extLst>
      <p:ext uri="{BB962C8B-B14F-4D97-AF65-F5344CB8AC3E}">
        <p14:creationId xmlns:p14="http://schemas.microsoft.com/office/powerpoint/2010/main" val="237615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8665-B7F5-480F-97EE-34832EF0D57F}"/>
              </a:ext>
            </a:extLst>
          </p:cNvPr>
          <p:cNvSpPr>
            <a:spLocks noGrp="1"/>
          </p:cNvSpPr>
          <p:nvPr>
            <p:ph type="title"/>
          </p:nvPr>
        </p:nvSpPr>
        <p:spPr>
          <a:xfrm>
            <a:off x="3861232" y="457200"/>
            <a:ext cx="4939868" cy="1257452"/>
          </a:xfrm>
        </p:spPr>
        <p:txBody>
          <a:bodyPr>
            <a:normAutofit fontScale="90000"/>
          </a:bodyPr>
          <a:lstStyle/>
          <a:p>
            <a:r>
              <a:rPr lang="en-US" dirty="0"/>
              <a:t>Regulations Associated with Medication Management</a:t>
            </a:r>
          </a:p>
        </p:txBody>
      </p:sp>
      <p:pic>
        <p:nvPicPr>
          <p:cNvPr id="5" name="Picture 4" descr="A girl in a blue shirt&#10;&#10;Description automatically generated">
            <a:extLst>
              <a:ext uri="{FF2B5EF4-FFF2-40B4-BE49-F238E27FC236}">
                <a16:creationId xmlns:a16="http://schemas.microsoft.com/office/drawing/2014/main" id="{F680AFE7-10BE-4980-8A73-4C792F98FA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324" r="37575" b="2"/>
          <a:stretch/>
        </p:blipFill>
        <p:spPr>
          <a:xfrm>
            <a:off x="16" y="857257"/>
            <a:ext cx="3476678" cy="514349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9EDA8C10-CD46-4625-ADCD-C215ECE9EE1F}"/>
              </a:ext>
            </a:extLst>
          </p:cNvPr>
          <p:cNvSpPr>
            <a:spLocks noGrp="1"/>
          </p:cNvSpPr>
          <p:nvPr>
            <p:ph idx="1"/>
          </p:nvPr>
        </p:nvSpPr>
        <p:spPr>
          <a:xfrm>
            <a:off x="3733800" y="2304285"/>
            <a:ext cx="4939867" cy="2839064"/>
          </a:xfrm>
        </p:spPr>
        <p:txBody>
          <a:bodyPr>
            <a:normAutofit/>
          </a:bodyPr>
          <a:lstStyle/>
          <a:p>
            <a:r>
              <a:rPr lang="en-US" sz="2800" dirty="0"/>
              <a:t>F726:  Nursing Services</a:t>
            </a:r>
          </a:p>
          <a:p>
            <a:pPr lvl="1"/>
            <a:r>
              <a:rPr lang="en-US" dirty="0"/>
              <a:t>Competency in skills and techniques necessary to care for residents’ needs – Medication Management</a:t>
            </a:r>
          </a:p>
          <a:p>
            <a:endParaRPr lang="en-US" sz="2800" dirty="0"/>
          </a:p>
        </p:txBody>
      </p:sp>
      <p:sp>
        <p:nvSpPr>
          <p:cNvPr id="6" name="Rectangle 5">
            <a:extLst>
              <a:ext uri="{FF2B5EF4-FFF2-40B4-BE49-F238E27FC236}">
                <a16:creationId xmlns:a16="http://schemas.microsoft.com/office/drawing/2014/main" id="{E6EAE768-1D45-4EF7-BD18-880EE3F4C1E0}"/>
              </a:ext>
            </a:extLst>
          </p:cNvPr>
          <p:cNvSpPr/>
          <p:nvPr/>
        </p:nvSpPr>
        <p:spPr>
          <a:xfrm>
            <a:off x="4229100" y="5178866"/>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3849248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45" y="228600"/>
            <a:ext cx="5821309" cy="994172"/>
          </a:xfrm>
        </p:spPr>
        <p:txBody>
          <a:bodyPr>
            <a:normAutofit fontScale="90000"/>
          </a:bodyPr>
          <a:lstStyle/>
          <a:p>
            <a:r>
              <a:rPr lang="en-US" dirty="0"/>
              <a:t>Regulatory Requirements</a:t>
            </a:r>
          </a:p>
        </p:txBody>
      </p:sp>
      <p:pic>
        <p:nvPicPr>
          <p:cNvPr id="7" name="Picture 6">
            <a:extLst>
              <a:ext uri="{FF2B5EF4-FFF2-40B4-BE49-F238E27FC236}">
                <a16:creationId xmlns:a16="http://schemas.microsoft.com/office/drawing/2014/main" id="{E6D0B623-80EF-47F7-BBBE-3698005B39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600200"/>
            <a:ext cx="3078956" cy="3078956"/>
          </a:xfrm>
          <a:prstGeom prst="rect">
            <a:avLst/>
          </a:prstGeom>
        </p:spPr>
      </p:pic>
      <p:sp>
        <p:nvSpPr>
          <p:cNvPr id="3" name="Content Placeholder 2"/>
          <p:cNvSpPr>
            <a:spLocks noGrp="1"/>
          </p:cNvSpPr>
          <p:nvPr>
            <p:ph idx="1"/>
          </p:nvPr>
        </p:nvSpPr>
        <p:spPr>
          <a:xfrm>
            <a:off x="4038600" y="1828800"/>
            <a:ext cx="4592952" cy="2386263"/>
          </a:xfrm>
        </p:spPr>
        <p:txBody>
          <a:bodyPr anchor="t">
            <a:noAutofit/>
          </a:bodyPr>
          <a:lstStyle/>
          <a:p>
            <a:pPr marL="0" indent="0">
              <a:buNone/>
            </a:pPr>
            <a:r>
              <a:rPr lang="en-US" sz="2400" dirty="0"/>
              <a:t>Surveyors look at determining whether an error is “significant” or “non-significant” based upon 3 general guidelines:</a:t>
            </a:r>
          </a:p>
          <a:p>
            <a:pPr marL="385763" indent="-385763">
              <a:buAutoNum type="arabicPeriod"/>
            </a:pPr>
            <a:r>
              <a:rPr lang="en-US" sz="2400" dirty="0"/>
              <a:t>Resident condition</a:t>
            </a:r>
          </a:p>
          <a:p>
            <a:pPr marL="385763" indent="-385763">
              <a:buAutoNum type="arabicPeriod"/>
            </a:pPr>
            <a:r>
              <a:rPr lang="en-US" sz="2400" dirty="0"/>
              <a:t>Drug Category</a:t>
            </a:r>
          </a:p>
          <a:p>
            <a:pPr marL="385763" indent="-385763">
              <a:buAutoNum type="arabicPeriod"/>
            </a:pPr>
            <a:r>
              <a:rPr lang="en-US" sz="2400" dirty="0"/>
              <a:t>Frequency of Error</a:t>
            </a:r>
          </a:p>
        </p:txBody>
      </p:sp>
    </p:spTree>
    <p:extLst>
      <p:ext uri="{BB962C8B-B14F-4D97-AF65-F5344CB8AC3E}">
        <p14:creationId xmlns:p14="http://schemas.microsoft.com/office/powerpoint/2010/main" val="2858698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5BD2-6D22-4E31-8974-5B4589BC5FE3}"/>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dirty="0"/>
              <a:t>CMS State Operations Manual-F760</a:t>
            </a:r>
          </a:p>
        </p:txBody>
      </p:sp>
      <p:pic>
        <p:nvPicPr>
          <p:cNvPr id="4" name="Content Placeholder 3">
            <a:extLst>
              <a:ext uri="{FF2B5EF4-FFF2-40B4-BE49-F238E27FC236}">
                <a16:creationId xmlns:a16="http://schemas.microsoft.com/office/drawing/2014/main" id="{578325A1-60E8-4913-BA67-3F049313B14F}"/>
              </a:ext>
            </a:extLst>
          </p:cNvPr>
          <p:cNvPicPr>
            <a:picLocks noGrp="1" noChangeAspect="1"/>
          </p:cNvPicPr>
          <p:nvPr>
            <p:ph idx="1"/>
          </p:nvPr>
        </p:nvPicPr>
        <p:blipFill>
          <a:blip r:embed="rId3"/>
          <a:stretch>
            <a:fillRect/>
          </a:stretch>
        </p:blipFill>
        <p:spPr>
          <a:xfrm>
            <a:off x="3222155" y="762000"/>
            <a:ext cx="5903034" cy="5082887"/>
          </a:xfrm>
          <a:prstGeom prst="rect">
            <a:avLst/>
          </a:prstGeom>
        </p:spPr>
      </p:pic>
      <p:sp>
        <p:nvSpPr>
          <p:cNvPr id="5" name="Rectangle 4">
            <a:extLst>
              <a:ext uri="{FF2B5EF4-FFF2-40B4-BE49-F238E27FC236}">
                <a16:creationId xmlns:a16="http://schemas.microsoft.com/office/drawing/2014/main" id="{450A5DAD-0CB6-4710-8514-BE2FD1DFC234}"/>
              </a:ext>
            </a:extLst>
          </p:cNvPr>
          <p:cNvSpPr/>
          <p:nvPr/>
        </p:nvSpPr>
        <p:spPr>
          <a:xfrm>
            <a:off x="4267200" y="5492904"/>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3270970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5BD2-6D22-4E31-8974-5B4589BC5FE3}"/>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dirty="0"/>
              <a:t>CMS State Operations Manual-F760</a:t>
            </a:r>
          </a:p>
        </p:txBody>
      </p:sp>
      <p:pic>
        <p:nvPicPr>
          <p:cNvPr id="5" name="Content Placeholder 4">
            <a:extLst>
              <a:ext uri="{FF2B5EF4-FFF2-40B4-BE49-F238E27FC236}">
                <a16:creationId xmlns:a16="http://schemas.microsoft.com/office/drawing/2014/main" id="{A1F99BC0-8561-4519-BA3F-6DBE3E3C222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62325" y="381000"/>
            <a:ext cx="5642460" cy="5600142"/>
          </a:xfrm>
          <a:prstGeom prst="rect">
            <a:avLst/>
          </a:prstGeom>
        </p:spPr>
      </p:pic>
      <p:sp>
        <p:nvSpPr>
          <p:cNvPr id="4" name="Rectangle 3">
            <a:extLst>
              <a:ext uri="{FF2B5EF4-FFF2-40B4-BE49-F238E27FC236}">
                <a16:creationId xmlns:a16="http://schemas.microsoft.com/office/drawing/2014/main" id="{4AA7186B-C888-4DF4-8CE2-4D1056A72ABB}"/>
              </a:ext>
            </a:extLst>
          </p:cNvPr>
          <p:cNvSpPr/>
          <p:nvPr/>
        </p:nvSpPr>
        <p:spPr>
          <a:xfrm>
            <a:off x="381000" y="5321876"/>
            <a:ext cx="2743200" cy="507831"/>
          </a:xfrm>
          <a:prstGeom prst="rect">
            <a:avLst/>
          </a:prstGeom>
        </p:spPr>
        <p:txBody>
          <a:bodyPr wrap="square">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1964369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B837-B052-4AF6-A920-05891852A47D}"/>
              </a:ext>
            </a:extLst>
          </p:cNvPr>
          <p:cNvSpPr>
            <a:spLocks noGrp="1"/>
          </p:cNvSpPr>
          <p:nvPr>
            <p:ph type="title"/>
          </p:nvPr>
        </p:nvSpPr>
        <p:spPr>
          <a:xfrm>
            <a:off x="393192" y="4432554"/>
            <a:ext cx="4945642" cy="1218908"/>
          </a:xfrm>
        </p:spPr>
        <p:txBody>
          <a:bodyPr>
            <a:normAutofit fontScale="90000"/>
          </a:bodyPr>
          <a:lstStyle/>
          <a:p>
            <a:pPr algn="r"/>
            <a:r>
              <a:rPr lang="en-US" dirty="0"/>
              <a:t>CMS State Operations Manual</a:t>
            </a:r>
          </a:p>
        </p:txBody>
      </p:sp>
      <p:pic>
        <p:nvPicPr>
          <p:cNvPr id="5" name="Picture 4">
            <a:extLst>
              <a:ext uri="{FF2B5EF4-FFF2-40B4-BE49-F238E27FC236}">
                <a16:creationId xmlns:a16="http://schemas.microsoft.com/office/drawing/2014/main" id="{8DDFD621-E6EF-45D8-9506-64F94830E0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687" r="1" b="9135"/>
          <a:stretch/>
        </p:blipFill>
        <p:spPr>
          <a:xfrm>
            <a:off x="433574" y="1410462"/>
            <a:ext cx="4757728" cy="2768632"/>
          </a:xfrm>
          <a:prstGeom prst="rect">
            <a:avLst/>
          </a:prstGeom>
          <a:ln>
            <a:noFill/>
          </a:ln>
          <a:effectLst>
            <a:softEdge rad="112500"/>
          </a:effectLst>
        </p:spPr>
      </p:pic>
      <p:sp>
        <p:nvSpPr>
          <p:cNvPr id="3" name="Content Placeholder 2">
            <a:extLst>
              <a:ext uri="{FF2B5EF4-FFF2-40B4-BE49-F238E27FC236}">
                <a16:creationId xmlns:a16="http://schemas.microsoft.com/office/drawing/2014/main" id="{616EE9D7-82B8-4D81-BDAC-0761FC06F0D0}"/>
              </a:ext>
            </a:extLst>
          </p:cNvPr>
          <p:cNvSpPr>
            <a:spLocks noGrp="1"/>
          </p:cNvSpPr>
          <p:nvPr>
            <p:ph idx="1"/>
          </p:nvPr>
        </p:nvSpPr>
        <p:spPr>
          <a:xfrm>
            <a:off x="5338834" y="1410462"/>
            <a:ext cx="3411974" cy="3779798"/>
          </a:xfrm>
        </p:spPr>
        <p:txBody>
          <a:bodyPr anchor="ctr">
            <a:noAutofit/>
          </a:bodyPr>
          <a:lstStyle/>
          <a:p>
            <a:pPr marL="0" indent="0">
              <a:buNone/>
            </a:pPr>
            <a:r>
              <a:rPr lang="en-US" sz="2000" dirty="0"/>
              <a:t>Following Manufacturers Specifications OR Accepted Professional Standards:</a:t>
            </a:r>
          </a:p>
          <a:p>
            <a:r>
              <a:rPr lang="en-US" sz="2000" dirty="0"/>
              <a:t>Failure to shake or mix a suspension</a:t>
            </a:r>
          </a:p>
          <a:p>
            <a:r>
              <a:rPr lang="en-US" sz="2000" dirty="0"/>
              <a:t>Crushing medications</a:t>
            </a:r>
          </a:p>
          <a:p>
            <a:pPr lvl="1"/>
            <a:r>
              <a:rPr lang="en-US" sz="2000" dirty="0"/>
              <a:t> The standard of practice is that crushed medications should not be combined and given all at once via feeding tube.</a:t>
            </a:r>
          </a:p>
          <a:p>
            <a:r>
              <a:rPr lang="en-US" sz="2000" dirty="0"/>
              <a:t>Giving adequate fluids with medications</a:t>
            </a:r>
          </a:p>
          <a:p>
            <a:r>
              <a:rPr lang="en-US" sz="2000" dirty="0"/>
              <a:t>Nutritional and Dietary Supplements</a:t>
            </a:r>
          </a:p>
        </p:txBody>
      </p:sp>
      <p:sp>
        <p:nvSpPr>
          <p:cNvPr id="6" name="Rectangle 5">
            <a:extLst>
              <a:ext uri="{FF2B5EF4-FFF2-40B4-BE49-F238E27FC236}">
                <a16:creationId xmlns:a16="http://schemas.microsoft.com/office/drawing/2014/main" id="{E13A7ED3-86EF-4683-9432-82FC199B5E6B}"/>
              </a:ext>
            </a:extLst>
          </p:cNvPr>
          <p:cNvSpPr/>
          <p:nvPr/>
        </p:nvSpPr>
        <p:spPr>
          <a:xfrm>
            <a:off x="5882917" y="5943600"/>
            <a:ext cx="2867891" cy="473206"/>
          </a:xfrm>
          <a:prstGeom prst="rect">
            <a:avLst/>
          </a:prstGeom>
        </p:spPr>
        <p:txBody>
          <a:bodyPr wrap="square">
            <a:spAutoFit/>
          </a:bodyPr>
          <a:lstStyle/>
          <a:p>
            <a:pPr algn="r"/>
            <a:r>
              <a:rPr lang="en-US" sz="825"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825" dirty="0">
                <a:solidFill>
                  <a:schemeClr val="tx2">
                    <a:lumMod val="60000"/>
                    <a:lumOff val="40000"/>
                  </a:schemeClr>
                </a:solidFill>
              </a:rPr>
              <a:t> </a:t>
            </a:r>
          </a:p>
        </p:txBody>
      </p:sp>
    </p:spTree>
    <p:extLst>
      <p:ext uri="{BB962C8B-B14F-4D97-AF65-F5344CB8AC3E}">
        <p14:creationId xmlns:p14="http://schemas.microsoft.com/office/powerpoint/2010/main" val="1773974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4432554"/>
            <a:ext cx="4945642" cy="1218908"/>
          </a:xfrm>
        </p:spPr>
        <p:txBody>
          <a:bodyPr>
            <a:normAutofit fontScale="90000"/>
          </a:bodyPr>
          <a:lstStyle/>
          <a:p>
            <a:pPr algn="r"/>
            <a:r>
              <a:rPr lang="en-US" dirty="0"/>
              <a:t>Regulatory Requirements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t="7606" r="1" b="34203"/>
          <a:stretch/>
        </p:blipFill>
        <p:spPr>
          <a:xfrm>
            <a:off x="1066800" y="1746939"/>
            <a:ext cx="4169784" cy="2426494"/>
          </a:xfrm>
          <a:prstGeom prst="rect">
            <a:avLst/>
          </a:prstGeom>
          <a:ln>
            <a:noFill/>
          </a:ln>
          <a:effectLst>
            <a:softEdge rad="112500"/>
          </a:effectLst>
        </p:spPr>
      </p:pic>
      <p:sp>
        <p:nvSpPr>
          <p:cNvPr id="3" name="Content Placeholder 2"/>
          <p:cNvSpPr>
            <a:spLocks noGrp="1"/>
          </p:cNvSpPr>
          <p:nvPr>
            <p:ph idx="1"/>
          </p:nvPr>
        </p:nvSpPr>
        <p:spPr>
          <a:xfrm>
            <a:off x="5486400" y="1545544"/>
            <a:ext cx="3264409" cy="3208298"/>
          </a:xfrm>
        </p:spPr>
        <p:txBody>
          <a:bodyPr anchor="ctr">
            <a:noAutofit/>
          </a:bodyPr>
          <a:lstStyle/>
          <a:p>
            <a:pPr marL="0" indent="0">
              <a:buNone/>
            </a:pPr>
            <a:r>
              <a:rPr lang="en-US" sz="2000" dirty="0"/>
              <a:t>“Observe whether the crushed medications are combined for administration via feeding tube and flushed between each medication. If so, the number of errors would equal the number of medications that were combined. For example, if four medications were crushed and combined to be administered all at once via feeding tube, then four errors have occurred before the medications have been administered.”</a:t>
            </a:r>
          </a:p>
        </p:txBody>
      </p:sp>
      <p:sp>
        <p:nvSpPr>
          <p:cNvPr id="5" name="Rectangle 4">
            <a:extLst>
              <a:ext uri="{FF2B5EF4-FFF2-40B4-BE49-F238E27FC236}">
                <a16:creationId xmlns:a16="http://schemas.microsoft.com/office/drawing/2014/main" id="{3091D037-9CC1-4283-A078-035B3E6D8213}"/>
              </a:ext>
            </a:extLst>
          </p:cNvPr>
          <p:cNvSpPr/>
          <p:nvPr/>
        </p:nvSpPr>
        <p:spPr>
          <a:xfrm>
            <a:off x="6404125" y="5636415"/>
            <a:ext cx="2367465" cy="473206"/>
          </a:xfrm>
          <a:prstGeom prst="rect">
            <a:avLst/>
          </a:prstGeom>
        </p:spPr>
        <p:txBody>
          <a:bodyPr wrap="square">
            <a:spAutoFit/>
          </a:bodyPr>
          <a:lstStyle/>
          <a:p>
            <a:pPr algn="r"/>
            <a:r>
              <a:rPr lang="en-US" sz="825" dirty="0">
                <a:solidFill>
                  <a:schemeClr val="bg1"/>
                </a:solidFill>
                <a:hlinkClick r:id="rId4">
                  <a:extLst>
                    <a:ext uri="{A12FA001-AC4F-418D-AE19-62706E023703}">
                      <ahyp:hlinkClr xmlns:ahyp="http://schemas.microsoft.com/office/drawing/2018/hyperlinkcolor" val="tx"/>
                    </a:ext>
                  </a:extLst>
                </a:hlinkClick>
              </a:rPr>
              <a:t>https://www.cms</a:t>
            </a:r>
            <a:r>
              <a:rPr lang="en-US" sz="825" dirty="0">
                <a:solidFill>
                  <a:schemeClr val="tx2">
                    <a:lumMod val="60000"/>
                    <a:lumOff val="40000"/>
                  </a:schemeClr>
                </a:solidFill>
                <a:hlinkClick r:id="rId4">
                  <a:extLst>
                    <a:ext uri="{A12FA001-AC4F-418D-AE19-62706E023703}">
                      <ahyp:hlinkClr xmlns:ahyp="http://schemas.microsoft.com/office/drawing/2018/hyperlinkcolor" val="tx"/>
                    </a:ext>
                  </a:extLst>
                </a:hlinkClick>
              </a:rPr>
              <a:t>.gov/Regulations-and-Guidance/Guidance/Manuals/downloads/som107ap_pp_guidelines_ltcf.pdf</a:t>
            </a:r>
            <a:r>
              <a:rPr lang="en-US" sz="825" dirty="0">
                <a:solidFill>
                  <a:schemeClr val="tx2">
                    <a:lumMod val="60000"/>
                    <a:lumOff val="40000"/>
                  </a:schemeClr>
                </a:solidFill>
              </a:rPr>
              <a:t> </a:t>
            </a:r>
          </a:p>
        </p:txBody>
      </p:sp>
    </p:spTree>
    <p:extLst>
      <p:ext uri="{BB962C8B-B14F-4D97-AF65-F5344CB8AC3E}">
        <p14:creationId xmlns:p14="http://schemas.microsoft.com/office/powerpoint/2010/main" val="310399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DF52-7142-4322-B24A-ADCDE8346F94}"/>
              </a:ext>
            </a:extLst>
          </p:cNvPr>
          <p:cNvSpPr>
            <a:spLocks noGrp="1"/>
          </p:cNvSpPr>
          <p:nvPr>
            <p:ph type="title"/>
          </p:nvPr>
        </p:nvSpPr>
        <p:spPr/>
        <p:txBody>
          <a:bodyPr/>
          <a:lstStyle/>
          <a:p>
            <a:r>
              <a:rPr lang="en-US" dirty="0"/>
              <a:t>Demonstration</a:t>
            </a:r>
          </a:p>
        </p:txBody>
      </p:sp>
      <p:sp>
        <p:nvSpPr>
          <p:cNvPr id="3" name="Content Placeholder 2">
            <a:extLst>
              <a:ext uri="{FF2B5EF4-FFF2-40B4-BE49-F238E27FC236}">
                <a16:creationId xmlns:a16="http://schemas.microsoft.com/office/drawing/2014/main" id="{48F9BBBB-F7FF-4E3A-8CC9-376414D0412C}"/>
              </a:ext>
            </a:extLst>
          </p:cNvPr>
          <p:cNvSpPr>
            <a:spLocks noGrp="1"/>
          </p:cNvSpPr>
          <p:nvPr>
            <p:ph idx="1"/>
          </p:nvPr>
        </p:nvSpPr>
        <p:spPr/>
        <p:txBody>
          <a:bodyPr/>
          <a:lstStyle/>
          <a:p>
            <a:pPr marL="0" indent="0">
              <a:buNone/>
            </a:pPr>
            <a:r>
              <a:rPr lang="en-US" dirty="0">
                <a:highlight>
                  <a:srgbClr val="FFFF00"/>
                </a:highlight>
              </a:rPr>
              <a:t>This is where you will perform demonstration of Medication Administration and Management per facility policy</a:t>
            </a:r>
          </a:p>
        </p:txBody>
      </p:sp>
    </p:spTree>
    <p:extLst>
      <p:ext uri="{BB962C8B-B14F-4D97-AF65-F5344CB8AC3E}">
        <p14:creationId xmlns:p14="http://schemas.microsoft.com/office/powerpoint/2010/main" val="3479459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A9C5-F046-43EA-868E-19603F48CEEF}"/>
              </a:ext>
            </a:extLst>
          </p:cNvPr>
          <p:cNvSpPr>
            <a:spLocks noGrp="1"/>
          </p:cNvSpPr>
          <p:nvPr>
            <p:ph type="title"/>
          </p:nvPr>
        </p:nvSpPr>
        <p:spPr>
          <a:xfrm>
            <a:off x="628650" y="373855"/>
            <a:ext cx="7886700" cy="994172"/>
          </a:xfrm>
        </p:spPr>
        <p:txBody>
          <a:bodyPr>
            <a:normAutofit/>
          </a:bodyPr>
          <a:lstStyle/>
          <a:p>
            <a:r>
              <a:rPr lang="en-US" dirty="0"/>
              <a:t>Resident Monitoring</a:t>
            </a:r>
          </a:p>
        </p:txBody>
      </p:sp>
      <p:sp>
        <p:nvSpPr>
          <p:cNvPr id="3" name="Content Placeholder 2">
            <a:extLst>
              <a:ext uri="{FF2B5EF4-FFF2-40B4-BE49-F238E27FC236}">
                <a16:creationId xmlns:a16="http://schemas.microsoft.com/office/drawing/2014/main" id="{4C5913F9-88E3-4982-8FDB-B5D04BCDB2CB}"/>
              </a:ext>
            </a:extLst>
          </p:cNvPr>
          <p:cNvSpPr>
            <a:spLocks noGrp="1"/>
          </p:cNvSpPr>
          <p:nvPr>
            <p:ph idx="1"/>
          </p:nvPr>
        </p:nvSpPr>
        <p:spPr>
          <a:xfrm>
            <a:off x="152400" y="1797248"/>
            <a:ext cx="3962400" cy="3263504"/>
          </a:xfrm>
        </p:spPr>
        <p:txBody>
          <a:bodyPr>
            <a:noAutofit/>
          </a:bodyPr>
          <a:lstStyle/>
          <a:p>
            <a:r>
              <a:rPr lang="en-US" sz="2000" dirty="0"/>
              <a:t>All caregivers will need to monitor resident for:</a:t>
            </a:r>
          </a:p>
          <a:p>
            <a:pPr lvl="1"/>
            <a:r>
              <a:rPr lang="en-US" sz="2000" dirty="0"/>
              <a:t>Change in conditions</a:t>
            </a:r>
          </a:p>
          <a:p>
            <a:pPr lvl="1"/>
            <a:r>
              <a:rPr lang="en-US" sz="2000" dirty="0"/>
              <a:t>Adverse Consequences</a:t>
            </a:r>
          </a:p>
          <a:p>
            <a:pPr lvl="1"/>
            <a:r>
              <a:rPr lang="en-US" sz="2000" dirty="0"/>
              <a:t>Effectiveness of Medications</a:t>
            </a:r>
          </a:p>
          <a:p>
            <a:pPr lvl="1"/>
            <a:r>
              <a:rPr lang="en-US" sz="2000" dirty="0"/>
              <a:t>Documentation of notification of the change in condition to and resident representative as well as actions taken</a:t>
            </a:r>
          </a:p>
          <a:p>
            <a:endParaRPr lang="en-US" sz="2000" dirty="0"/>
          </a:p>
        </p:txBody>
      </p:sp>
      <p:pic>
        <p:nvPicPr>
          <p:cNvPr id="5" name="Picture 4" descr="A group of people posing for a photo&#10;&#10;Description automatically generated">
            <a:extLst>
              <a:ext uri="{FF2B5EF4-FFF2-40B4-BE49-F238E27FC236}">
                <a16:creationId xmlns:a16="http://schemas.microsoft.com/office/drawing/2014/main" id="{F8FD5F57-8D33-4FA4-948A-219A3A59E5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625" b="3"/>
          <a:stretch/>
        </p:blipFill>
        <p:spPr>
          <a:xfrm>
            <a:off x="4585447" y="2226731"/>
            <a:ext cx="3740585" cy="2564081"/>
          </a:xfrm>
          <a:prstGeom prst="rect">
            <a:avLst/>
          </a:prstGeom>
          <a:ln>
            <a:noFill/>
          </a:ln>
          <a:effectLst>
            <a:softEdge rad="112500"/>
          </a:effectLst>
        </p:spPr>
      </p:pic>
    </p:spTree>
    <p:extLst>
      <p:ext uri="{BB962C8B-B14F-4D97-AF65-F5344CB8AC3E}">
        <p14:creationId xmlns:p14="http://schemas.microsoft.com/office/powerpoint/2010/main" val="123643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359E-EC63-48A9-B207-9D3D38EF9CFF}"/>
              </a:ext>
            </a:extLst>
          </p:cNvPr>
          <p:cNvSpPr>
            <a:spLocks noGrp="1"/>
          </p:cNvSpPr>
          <p:nvPr>
            <p:ph type="title"/>
          </p:nvPr>
        </p:nvSpPr>
        <p:spPr>
          <a:xfrm>
            <a:off x="3724074" y="1219200"/>
            <a:ext cx="4939866" cy="964620"/>
          </a:xfrm>
        </p:spPr>
        <p:txBody>
          <a:bodyPr anchor="b">
            <a:noAutofit/>
          </a:bodyPr>
          <a:lstStyle/>
          <a:p>
            <a:r>
              <a:rPr lang="en-US" sz="4000" dirty="0"/>
              <a:t>Supervise CNA’s with Non-Medication Interventions</a:t>
            </a:r>
          </a:p>
        </p:txBody>
      </p:sp>
      <p:pic>
        <p:nvPicPr>
          <p:cNvPr id="5" name="Picture 4" descr="A person standing on a beach&#10;&#10;Description automatically generated">
            <a:extLst>
              <a:ext uri="{FF2B5EF4-FFF2-40B4-BE49-F238E27FC236}">
                <a16:creationId xmlns:a16="http://schemas.microsoft.com/office/drawing/2014/main" id="{172F748E-1015-41F0-A73A-3AC5FB1DB8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598" r="51339" b="-1"/>
          <a:stretch/>
        </p:blipFill>
        <p:spPr>
          <a:xfrm>
            <a:off x="453165" y="999511"/>
            <a:ext cx="2922989" cy="432435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5B40DD2-DC73-4373-8C43-AC80D2438D7C}"/>
              </a:ext>
            </a:extLst>
          </p:cNvPr>
          <p:cNvSpPr>
            <a:spLocks noGrp="1"/>
          </p:cNvSpPr>
          <p:nvPr>
            <p:ph idx="1"/>
          </p:nvPr>
        </p:nvSpPr>
        <p:spPr>
          <a:xfrm>
            <a:off x="3724074" y="2183820"/>
            <a:ext cx="4939867" cy="2839064"/>
          </a:xfrm>
        </p:spPr>
        <p:txBody>
          <a:bodyPr>
            <a:noAutofit/>
          </a:bodyPr>
          <a:lstStyle/>
          <a:p>
            <a:r>
              <a:rPr lang="en-US" sz="2000" dirty="0"/>
              <a:t>On the resident care plan, there may be approaches for resident conditions that interventions other than medications should be implemented for the resident care:</a:t>
            </a:r>
          </a:p>
          <a:p>
            <a:pPr lvl="1"/>
            <a:r>
              <a:rPr lang="en-US" sz="2000" dirty="0"/>
              <a:t>Repositioning</a:t>
            </a:r>
          </a:p>
          <a:p>
            <a:pPr lvl="1"/>
            <a:r>
              <a:rPr lang="en-US" sz="2000" dirty="0"/>
              <a:t>Heat or Ice</a:t>
            </a:r>
          </a:p>
          <a:p>
            <a:pPr lvl="1"/>
            <a:r>
              <a:rPr lang="en-US" sz="2000" dirty="0"/>
              <a:t>Massage</a:t>
            </a:r>
          </a:p>
          <a:p>
            <a:pPr lvl="1"/>
            <a:r>
              <a:rPr lang="en-US" sz="2000" dirty="0"/>
              <a:t>Music</a:t>
            </a:r>
          </a:p>
          <a:p>
            <a:pPr lvl="1"/>
            <a:r>
              <a:rPr lang="en-US" sz="2000" dirty="0"/>
              <a:t>Redirect</a:t>
            </a:r>
          </a:p>
          <a:p>
            <a:pPr lvl="1"/>
            <a:r>
              <a:rPr lang="en-US" sz="2000" dirty="0"/>
              <a:t>Exercise</a:t>
            </a:r>
          </a:p>
          <a:p>
            <a:pPr lvl="1"/>
            <a:r>
              <a:rPr lang="en-US" sz="2000" dirty="0"/>
              <a:t>Etc.</a:t>
            </a:r>
          </a:p>
        </p:txBody>
      </p:sp>
    </p:spTree>
    <p:extLst>
      <p:ext uri="{BB962C8B-B14F-4D97-AF65-F5344CB8AC3E}">
        <p14:creationId xmlns:p14="http://schemas.microsoft.com/office/powerpoint/2010/main" val="198108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7A4-222B-4FC2-8685-C08E84A60B44}"/>
              </a:ext>
            </a:extLst>
          </p:cNvPr>
          <p:cNvSpPr>
            <a:spLocks noGrp="1"/>
          </p:cNvSpPr>
          <p:nvPr>
            <p:ph type="title"/>
          </p:nvPr>
        </p:nvSpPr>
        <p:spPr>
          <a:xfrm>
            <a:off x="0" y="-84958"/>
            <a:ext cx="4939868" cy="964620"/>
          </a:xfrm>
        </p:spPr>
        <p:txBody>
          <a:bodyPr anchor="b">
            <a:normAutofit fontScale="90000"/>
          </a:bodyPr>
          <a:lstStyle/>
          <a:p>
            <a:r>
              <a:rPr lang="en-US" dirty="0"/>
              <a:t>When Leading CNA’s: </a:t>
            </a:r>
          </a:p>
        </p:txBody>
      </p:sp>
      <p:pic>
        <p:nvPicPr>
          <p:cNvPr id="5" name="Picture 4" descr="A person posing for the camera&#10;&#10;Description automatically generated">
            <a:extLst>
              <a:ext uri="{FF2B5EF4-FFF2-40B4-BE49-F238E27FC236}">
                <a16:creationId xmlns:a16="http://schemas.microsoft.com/office/drawing/2014/main" id="{4C002B65-9652-4E10-B5AA-DCF8BDBFDF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250"/>
          <a:stretch/>
        </p:blipFill>
        <p:spPr>
          <a:xfrm>
            <a:off x="304800" y="1676400"/>
            <a:ext cx="2716963" cy="4019550"/>
          </a:xfrm>
          <a:prstGeom prst="rect">
            <a:avLst/>
          </a:prstGeom>
          <a:effectLst/>
        </p:spPr>
      </p:pic>
      <p:sp>
        <p:nvSpPr>
          <p:cNvPr id="3" name="Content Placeholder 2">
            <a:extLst>
              <a:ext uri="{FF2B5EF4-FFF2-40B4-BE49-F238E27FC236}">
                <a16:creationId xmlns:a16="http://schemas.microsoft.com/office/drawing/2014/main" id="{DE3D7DF9-4DBB-4E71-948A-7E5B9D1D8206}"/>
              </a:ext>
            </a:extLst>
          </p:cNvPr>
          <p:cNvSpPr>
            <a:spLocks noGrp="1"/>
          </p:cNvSpPr>
          <p:nvPr>
            <p:ph idx="1"/>
          </p:nvPr>
        </p:nvSpPr>
        <p:spPr>
          <a:xfrm>
            <a:off x="3335344" y="990600"/>
            <a:ext cx="5573789" cy="3005303"/>
          </a:xfrm>
        </p:spPr>
        <p:txBody>
          <a:bodyPr>
            <a:noAutofit/>
          </a:bodyPr>
          <a:lstStyle/>
          <a:p>
            <a:pPr marL="0" indent="0">
              <a:buNone/>
            </a:pPr>
            <a:r>
              <a:rPr lang="en-US" sz="1800" dirty="0"/>
              <a:t>Key items ALL CNA’s must remember:</a:t>
            </a:r>
          </a:p>
          <a:p>
            <a:pPr marL="385763" indent="-385763">
              <a:buAutoNum type="arabicPeriod"/>
            </a:pPr>
            <a:r>
              <a:rPr lang="en-US" sz="1800" dirty="0"/>
              <a:t>If they find any sharps (i.e. lancets, syringes, needles, etc.) that are NOT in the sharp’s container they MUST immediately let the nurse know in order for them to be properly disposed of in the sharp’s container</a:t>
            </a:r>
          </a:p>
          <a:p>
            <a:pPr marL="385763" indent="-385763">
              <a:buAutoNum type="arabicPeriod"/>
            </a:pPr>
            <a:r>
              <a:rPr lang="en-US" sz="1800" dirty="0"/>
              <a:t>If a resident is found NOT to have taken their medication (i.e. find pills in the bed, garbage, floor, etc.) they should bring the medication to the nurse right away.</a:t>
            </a:r>
          </a:p>
          <a:p>
            <a:pPr marL="385763" indent="-385763">
              <a:buAutoNum type="arabicPeriod"/>
            </a:pPr>
            <a:r>
              <a:rPr lang="en-US" sz="1800" dirty="0"/>
              <a:t>If a resident was started on a new medication the CNA should watch for certain symptoms.  Report to the nurse immediately any change of resident condition</a:t>
            </a:r>
          </a:p>
          <a:p>
            <a:pPr marL="385763" indent="-385763">
              <a:buAutoNum type="arabicPeriod"/>
            </a:pPr>
            <a:r>
              <a:rPr lang="en-US" sz="1800" dirty="0"/>
              <a:t>If they notice that any medication carts are not locked when unattended by the nurse they need to immediately safeguard the situation and get the nurse</a:t>
            </a:r>
          </a:p>
        </p:txBody>
      </p:sp>
    </p:spTree>
    <p:extLst>
      <p:ext uri="{BB962C8B-B14F-4D97-AF65-F5344CB8AC3E}">
        <p14:creationId xmlns:p14="http://schemas.microsoft.com/office/powerpoint/2010/main" val="3149261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DFDD-9E8F-4147-90F0-BCED43E146FE}"/>
              </a:ext>
            </a:extLst>
          </p:cNvPr>
          <p:cNvSpPr>
            <a:spLocks noGrp="1"/>
          </p:cNvSpPr>
          <p:nvPr>
            <p:ph type="title"/>
          </p:nvPr>
        </p:nvSpPr>
        <p:spPr>
          <a:xfrm>
            <a:off x="125532" y="304800"/>
            <a:ext cx="6427667" cy="1269596"/>
          </a:xfrm>
        </p:spPr>
        <p:txBody>
          <a:bodyPr>
            <a:noAutofit/>
          </a:bodyPr>
          <a:lstStyle/>
          <a:p>
            <a:r>
              <a:rPr lang="en-US" sz="4000" dirty="0"/>
              <a:t>Regulations Associated with Medication Management</a:t>
            </a:r>
          </a:p>
        </p:txBody>
      </p:sp>
      <p:sp>
        <p:nvSpPr>
          <p:cNvPr id="3" name="Content Placeholder 2">
            <a:extLst>
              <a:ext uri="{FF2B5EF4-FFF2-40B4-BE49-F238E27FC236}">
                <a16:creationId xmlns:a16="http://schemas.microsoft.com/office/drawing/2014/main" id="{745536F0-9709-4B28-A58F-8A11E75EBFCA}"/>
              </a:ext>
            </a:extLst>
          </p:cNvPr>
          <p:cNvSpPr>
            <a:spLocks noGrp="1"/>
          </p:cNvSpPr>
          <p:nvPr>
            <p:ph idx="1"/>
          </p:nvPr>
        </p:nvSpPr>
        <p:spPr>
          <a:xfrm>
            <a:off x="125533" y="2130664"/>
            <a:ext cx="4812004" cy="2596671"/>
          </a:xfrm>
        </p:spPr>
        <p:txBody>
          <a:bodyPr>
            <a:noAutofit/>
          </a:bodyPr>
          <a:lstStyle/>
          <a:p>
            <a:r>
              <a:rPr lang="en-US" sz="2000" b="1" dirty="0"/>
              <a:t>F757:  Unnecessary Drugs</a:t>
            </a:r>
          </a:p>
          <a:p>
            <a:pPr lvl="1"/>
            <a:r>
              <a:rPr lang="en-US" sz="2000" b="1" dirty="0"/>
              <a:t>Medication management </a:t>
            </a:r>
            <a:r>
              <a:rPr lang="en-US" sz="2000" dirty="0"/>
              <a:t>is based in the care process and includes recognition or identification of the problem/need, assessment, diagnosis/cause identification, management/treatment, monitoring, and revising interventions, as warranted as well as documenting medication management steps</a:t>
            </a:r>
          </a:p>
          <a:p>
            <a:endParaRPr lang="en-US" sz="2000" dirty="0"/>
          </a:p>
        </p:txBody>
      </p:sp>
      <p:pic>
        <p:nvPicPr>
          <p:cNvPr id="5" name="Picture 4" descr="A person in a blue shirt&#10;&#10;Description automatically generated">
            <a:extLst>
              <a:ext uri="{FF2B5EF4-FFF2-40B4-BE49-F238E27FC236}">
                <a16:creationId xmlns:a16="http://schemas.microsoft.com/office/drawing/2014/main" id="{DA46D937-AD5E-42E0-97D2-ADF9E48F41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321" r="12232" b="-1"/>
          <a:stretch/>
        </p:blipFill>
        <p:spPr>
          <a:xfrm>
            <a:off x="5303494" y="1828800"/>
            <a:ext cx="3840506" cy="417194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tangle 6">
            <a:extLst>
              <a:ext uri="{FF2B5EF4-FFF2-40B4-BE49-F238E27FC236}">
                <a16:creationId xmlns:a16="http://schemas.microsoft.com/office/drawing/2014/main" id="{1AF92F46-C668-40C1-9E5F-01415AC11F4B}"/>
              </a:ext>
            </a:extLst>
          </p:cNvPr>
          <p:cNvSpPr/>
          <p:nvPr/>
        </p:nvSpPr>
        <p:spPr>
          <a:xfrm>
            <a:off x="125533" y="5385197"/>
            <a:ext cx="4572000" cy="369332"/>
          </a:xfrm>
          <a:prstGeom prst="rect">
            <a:avLst/>
          </a:prstGeom>
        </p:spPr>
        <p:txBody>
          <a:bodyPr>
            <a:spAutoFit/>
          </a:bodyPr>
          <a:lstStyle/>
          <a:p>
            <a:pPr algn="r"/>
            <a:r>
              <a:rPr lang="en-US" sz="900" dirty="0">
                <a:hlinkClick r:id="rId4"/>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1380005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77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r>
              <a:rPr lang="en-US" sz="2800" dirty="0"/>
              <a:t>Centers for Medicare &amp; Medicaid Services Long-Term Care Facility Resident Assessment Instrument 3.0 User’s Manual, Version 1.16.  October 2018:  </a:t>
            </a:r>
            <a:r>
              <a:rPr lang="en-US" sz="2800" u="sng" dirty="0">
                <a:hlinkClick r:id="rId4"/>
              </a:rPr>
              <a:t>https://www.cms.gov/Medicare/Quality-Initiatives-Patient-Assessment-Instruments/NursingHomeQualityInits/MDS30RAIManual.html</a:t>
            </a:r>
            <a:endParaRPr lang="en-US" sz="2800" u="sng"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CD96-04F0-4A78-B96F-59AA69A36296}"/>
              </a:ext>
            </a:extLst>
          </p:cNvPr>
          <p:cNvSpPr>
            <a:spLocks noGrp="1"/>
          </p:cNvSpPr>
          <p:nvPr>
            <p:ph type="title"/>
          </p:nvPr>
        </p:nvSpPr>
        <p:spPr/>
        <p:txBody>
          <a:bodyPr/>
          <a:lstStyle/>
          <a:p>
            <a:r>
              <a:rPr lang="en-US" dirty="0"/>
              <a:t>Important Resources</a:t>
            </a:r>
          </a:p>
        </p:txBody>
      </p:sp>
      <p:sp>
        <p:nvSpPr>
          <p:cNvPr id="3" name="Content Placeholder 2">
            <a:extLst>
              <a:ext uri="{FF2B5EF4-FFF2-40B4-BE49-F238E27FC236}">
                <a16:creationId xmlns:a16="http://schemas.microsoft.com/office/drawing/2014/main" id="{FAF560EA-C3A5-4F8E-ABBB-7E912ED40876}"/>
              </a:ext>
            </a:extLst>
          </p:cNvPr>
          <p:cNvSpPr>
            <a:spLocks noGrp="1"/>
          </p:cNvSpPr>
          <p:nvPr>
            <p:ph idx="1"/>
          </p:nvPr>
        </p:nvSpPr>
        <p:spPr/>
        <p:txBody>
          <a:bodyPr>
            <a:normAutofit fontScale="62500" lnSpcReduction="20000"/>
          </a:bodyPr>
          <a:lstStyle/>
          <a:p>
            <a:r>
              <a:rPr lang="en-US" dirty="0"/>
              <a:t>Institute for Safe Medication Practices </a:t>
            </a:r>
            <a:r>
              <a:rPr lang="en-US" dirty="0">
                <a:hlinkClick r:id="rId2"/>
              </a:rPr>
              <a:t>http://www.ismp.org</a:t>
            </a:r>
            <a:endParaRPr lang="en-US" dirty="0"/>
          </a:p>
          <a:p>
            <a:pPr lvl="1"/>
            <a:r>
              <a:rPr lang="en-US" dirty="0"/>
              <a:t>ISMP List of High-Alert Medications in Long-Term Care (LTC) Settings  </a:t>
            </a:r>
            <a:r>
              <a:rPr lang="en-US" u="sng" dirty="0">
                <a:hlinkClick r:id="rId3"/>
              </a:rPr>
              <a:t>https://www.ismp.org/Tools/LTC-High-Alert-List.pdf</a:t>
            </a:r>
            <a:endParaRPr lang="en-US" dirty="0"/>
          </a:p>
          <a:p>
            <a:pPr lvl="1"/>
            <a:r>
              <a:rPr lang="en-US" dirty="0"/>
              <a:t>Oral Dosage Forms That Should Not Be Crushed 2016  </a:t>
            </a:r>
            <a:r>
              <a:rPr lang="en-US" u="sng" dirty="0">
                <a:hlinkClick r:id="rId4"/>
              </a:rPr>
              <a:t>http://www.ismp.org/tools/DoNotCrush.pdf</a:t>
            </a:r>
            <a:endParaRPr lang="en-US" dirty="0"/>
          </a:p>
          <a:p>
            <a:pPr lvl="1"/>
            <a:r>
              <a:rPr lang="en-US" dirty="0"/>
              <a:t>ISMP’s List of Error-Prone Abbreviations, Symbols, and Dose Designations  </a:t>
            </a:r>
            <a:r>
              <a:rPr lang="en-US" u="sng" dirty="0">
                <a:hlinkClick r:id="rId5"/>
              </a:rPr>
              <a:t>http://www.ismp.org/tools/errorproneabbreviations.pdf</a:t>
            </a:r>
            <a:endParaRPr lang="en-US" dirty="0"/>
          </a:p>
          <a:p>
            <a:pPr lvl="1"/>
            <a:r>
              <a:rPr lang="en-US" dirty="0"/>
              <a:t>ISMP Guidelines for Optimizing Safe Subcutaneous Insulin Use in Adults 2017  </a:t>
            </a:r>
            <a:r>
              <a:rPr lang="en-US" u="sng" dirty="0">
                <a:hlinkClick r:id="rId6"/>
              </a:rPr>
              <a:t>http://www.ismp.org/tools/guidelines/Insulin-Guideline.pdf</a:t>
            </a:r>
            <a:endParaRPr lang="en-US" dirty="0"/>
          </a:p>
          <a:p>
            <a:pPr lvl="1"/>
            <a:r>
              <a:rPr lang="en-US" dirty="0"/>
              <a:t>ISMP Safe Practice Guidelines for Adult IV Push Medications  </a:t>
            </a:r>
            <a:r>
              <a:rPr lang="en-US" u="sng" dirty="0">
                <a:hlinkClick r:id="rId7"/>
              </a:rPr>
              <a:t>http://www.ismp.org/tools/guidelines/IVSummitPush/IVPushMedGuidelines.pdf</a:t>
            </a:r>
            <a:endParaRPr lang="en-US" dirty="0"/>
          </a:p>
          <a:p>
            <a:pPr lvl="1"/>
            <a:r>
              <a:rPr lang="en-US" dirty="0"/>
              <a:t>ISMP’s List of Confused Drug Names </a:t>
            </a:r>
            <a:r>
              <a:rPr lang="en-US" u="sng" dirty="0">
                <a:hlinkClick r:id="rId8"/>
              </a:rPr>
              <a:t>https://www.ismp.org/Tools/confuseddrugnames.pdf</a:t>
            </a:r>
            <a:endParaRPr lang="en-US" u="sng" dirty="0"/>
          </a:p>
          <a:p>
            <a:pPr lvl="1"/>
            <a:r>
              <a:rPr lang="en-US" dirty="0"/>
              <a:t>ISMP Medication Safety Self-Assessment for Antithrombotic Therapy  </a:t>
            </a:r>
            <a:r>
              <a:rPr lang="en-US" u="sng" dirty="0">
                <a:hlinkClick r:id="rId9"/>
              </a:rPr>
              <a:t>https://www.ismp.org/selfassessments/Antithrombotic/2017/2017_ISMP_Antithrombotic_Self_Assessment.pdf</a:t>
            </a:r>
            <a:endParaRPr lang="en-US" dirty="0"/>
          </a:p>
          <a:p>
            <a:pPr marL="257175" lvl="1" indent="0">
              <a:buNone/>
            </a:pPr>
            <a:endParaRPr lang="en-US" dirty="0"/>
          </a:p>
        </p:txBody>
      </p:sp>
    </p:spTree>
    <p:extLst>
      <p:ext uri="{BB962C8B-B14F-4D97-AF65-F5344CB8AC3E}">
        <p14:creationId xmlns:p14="http://schemas.microsoft.com/office/powerpoint/2010/main" val="4227033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575A-A8C8-433C-AB91-186BED501E8E}"/>
              </a:ext>
            </a:extLst>
          </p:cNvPr>
          <p:cNvSpPr>
            <a:spLocks noGrp="1"/>
          </p:cNvSpPr>
          <p:nvPr>
            <p:ph type="title"/>
          </p:nvPr>
        </p:nvSpPr>
        <p:spPr>
          <a:xfrm>
            <a:off x="381000" y="362586"/>
            <a:ext cx="8620327" cy="964620"/>
          </a:xfrm>
        </p:spPr>
        <p:txBody>
          <a:bodyPr anchor="b">
            <a:noAutofit/>
          </a:bodyPr>
          <a:lstStyle/>
          <a:p>
            <a:r>
              <a:rPr lang="en-US" sz="4000" dirty="0"/>
              <a:t>Regulations Associated with Medication Management</a:t>
            </a:r>
          </a:p>
        </p:txBody>
      </p:sp>
      <p:pic>
        <p:nvPicPr>
          <p:cNvPr id="6" name="Picture 5" descr="A picture containing indoor&#10;&#10;Description automatically generated">
            <a:extLst>
              <a:ext uri="{FF2B5EF4-FFF2-40B4-BE49-F238E27FC236}">
                <a16:creationId xmlns:a16="http://schemas.microsoft.com/office/drawing/2014/main" id="{4FEB54FC-9534-46F3-9EDF-CB8483ADB6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49" r="21156"/>
          <a:stretch/>
        </p:blipFill>
        <p:spPr>
          <a:xfrm>
            <a:off x="493506" y="1533525"/>
            <a:ext cx="2562444" cy="3790950"/>
          </a:xfrm>
          <a:prstGeom prst="rect">
            <a:avLst/>
          </a:prstGeom>
          <a:ln>
            <a:noFill/>
          </a:ln>
          <a:effectLst>
            <a:softEdge rad="112500"/>
          </a:effectLst>
        </p:spPr>
      </p:pic>
      <p:sp>
        <p:nvSpPr>
          <p:cNvPr id="4" name="Content Placeholder 2">
            <a:extLst>
              <a:ext uri="{FF2B5EF4-FFF2-40B4-BE49-F238E27FC236}">
                <a16:creationId xmlns:a16="http://schemas.microsoft.com/office/drawing/2014/main" id="{D8727039-B040-41F3-874A-FAE2113035BD}"/>
              </a:ext>
            </a:extLst>
          </p:cNvPr>
          <p:cNvSpPr>
            <a:spLocks noGrp="1"/>
          </p:cNvSpPr>
          <p:nvPr>
            <p:ph idx="1"/>
          </p:nvPr>
        </p:nvSpPr>
        <p:spPr>
          <a:xfrm>
            <a:off x="3618118" y="1923530"/>
            <a:ext cx="4939867" cy="2839064"/>
          </a:xfrm>
        </p:spPr>
        <p:txBody>
          <a:bodyPr>
            <a:noAutofit/>
          </a:bodyPr>
          <a:lstStyle/>
          <a:p>
            <a:pPr marL="0" indent="0">
              <a:buNone/>
            </a:pPr>
            <a:r>
              <a:rPr lang="en-US" sz="2400" b="1" dirty="0"/>
              <a:t>F755</a:t>
            </a:r>
            <a:r>
              <a:rPr lang="en-US" sz="2400" dirty="0"/>
              <a:t> - </a:t>
            </a:r>
            <a:r>
              <a:rPr lang="en-US" sz="2400" b="1" dirty="0"/>
              <a:t>§483.45 Pharmacy Services </a:t>
            </a:r>
          </a:p>
          <a:p>
            <a:r>
              <a:rPr lang="en-US" sz="2400" b="1" dirty="0"/>
              <a:t>§483.45(a) Procedures. </a:t>
            </a:r>
            <a:endParaRPr lang="en-US" sz="2400" dirty="0"/>
          </a:p>
          <a:p>
            <a:r>
              <a:rPr lang="en-US" sz="2400" dirty="0"/>
              <a:t>A facility must provide pharmaceutical services (including procedures that assure the accurate acquiring, receiving, dispensing, and administering of all drugs and biologicals) to meet the needs of each resident.</a:t>
            </a:r>
          </a:p>
          <a:p>
            <a:endParaRPr lang="en-US" sz="2400" dirty="0"/>
          </a:p>
          <a:p>
            <a:endParaRPr lang="en-US" sz="2400" dirty="0"/>
          </a:p>
        </p:txBody>
      </p:sp>
      <p:sp>
        <p:nvSpPr>
          <p:cNvPr id="8" name="Rectangle 7">
            <a:extLst>
              <a:ext uri="{FF2B5EF4-FFF2-40B4-BE49-F238E27FC236}">
                <a16:creationId xmlns:a16="http://schemas.microsoft.com/office/drawing/2014/main" id="{EAA23E1D-C5E1-47FA-A136-E268EEE6E4F5}"/>
              </a:ext>
            </a:extLst>
          </p:cNvPr>
          <p:cNvSpPr/>
          <p:nvPr/>
        </p:nvSpPr>
        <p:spPr>
          <a:xfrm>
            <a:off x="4229100" y="5403742"/>
            <a:ext cx="4572000" cy="346249"/>
          </a:xfrm>
          <a:prstGeom prst="rect">
            <a:avLst/>
          </a:prstGeom>
        </p:spPr>
        <p:txBody>
          <a:bodyPr>
            <a:spAutoFit/>
          </a:bodyPr>
          <a:lstStyle/>
          <a:p>
            <a:pPr algn="r"/>
            <a:r>
              <a:rPr lang="en-US" sz="825" dirty="0">
                <a:hlinkClick r:id="rId4"/>
              </a:rPr>
              <a:t>https://www.cms.gov/Regulations-and-Guidance/Guidance/Manuals/downloads/som107ap_pp_guidelines_ltcf.pdf</a:t>
            </a:r>
            <a:r>
              <a:rPr lang="en-US" sz="825" dirty="0"/>
              <a:t> </a:t>
            </a:r>
          </a:p>
        </p:txBody>
      </p:sp>
    </p:spTree>
    <p:extLst>
      <p:ext uri="{BB962C8B-B14F-4D97-AF65-F5344CB8AC3E}">
        <p14:creationId xmlns:p14="http://schemas.microsoft.com/office/powerpoint/2010/main" val="187471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Survey Requirements for Medication Administration</a:t>
            </a:r>
          </a:p>
        </p:txBody>
      </p:sp>
      <p:sp>
        <p:nvSpPr>
          <p:cNvPr id="5" name="Content Placeholder 4"/>
          <p:cNvSpPr>
            <a:spLocks noGrp="1"/>
          </p:cNvSpPr>
          <p:nvPr>
            <p:ph idx="1"/>
          </p:nvPr>
        </p:nvSpPr>
        <p:spPr>
          <a:xfrm>
            <a:off x="457200" y="2057400"/>
            <a:ext cx="2914650" cy="3165872"/>
          </a:xfrm>
        </p:spPr>
        <p:txBody>
          <a:bodyPr/>
          <a:lstStyle/>
          <a:p>
            <a:pPr marL="0" indent="0">
              <a:buNone/>
            </a:pPr>
            <a:r>
              <a:rPr lang="en-US" b="1" dirty="0"/>
              <a:t>F759</a:t>
            </a:r>
          </a:p>
          <a:p>
            <a:pPr marL="0" indent="0">
              <a:buNone/>
            </a:pPr>
            <a:r>
              <a:rPr lang="en-US" dirty="0"/>
              <a:t>“Free of medication error rates of 5% or more”</a:t>
            </a:r>
          </a:p>
          <a:p>
            <a:pPr marL="0" indent="0">
              <a:buNone/>
            </a:pPr>
            <a:endParaRPr lang="en-US" dirty="0"/>
          </a:p>
        </p:txBody>
      </p:sp>
      <p:sp>
        <p:nvSpPr>
          <p:cNvPr id="6" name="Content Placeholder 5"/>
          <p:cNvSpPr>
            <a:spLocks noGrp="1"/>
          </p:cNvSpPr>
          <p:nvPr>
            <p:ph sz="half" idx="4294967295"/>
          </p:nvPr>
        </p:nvSpPr>
        <p:spPr>
          <a:xfrm>
            <a:off x="5782542" y="2057400"/>
            <a:ext cx="3018558" cy="3165872"/>
          </a:xfrm>
        </p:spPr>
        <p:txBody>
          <a:bodyPr/>
          <a:lstStyle/>
          <a:p>
            <a:pPr marL="0" indent="0">
              <a:buNone/>
            </a:pPr>
            <a:r>
              <a:rPr lang="en-US" b="1" dirty="0"/>
              <a:t>F760</a:t>
            </a:r>
          </a:p>
          <a:p>
            <a:pPr marL="0" indent="0">
              <a:buNone/>
            </a:pPr>
            <a:r>
              <a:rPr lang="en-US" dirty="0"/>
              <a:t>“Residents are free of significant medication errors”</a:t>
            </a:r>
          </a:p>
          <a:p>
            <a:pPr marL="0" indent="0">
              <a:buNone/>
            </a:pP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057400"/>
            <a:ext cx="2362200" cy="2819400"/>
          </a:xfrm>
          <a:prstGeom prst="rect">
            <a:avLst/>
          </a:prstGeom>
          <a:ln>
            <a:noFill/>
          </a:ln>
          <a:effectLst>
            <a:softEdge rad="112500"/>
          </a:effectLst>
        </p:spPr>
      </p:pic>
      <p:sp>
        <p:nvSpPr>
          <p:cNvPr id="7" name="Rectangle 6">
            <a:extLst>
              <a:ext uri="{FF2B5EF4-FFF2-40B4-BE49-F238E27FC236}">
                <a16:creationId xmlns:a16="http://schemas.microsoft.com/office/drawing/2014/main" id="{4496F7A8-817E-4ACA-9A04-ACC6013395C4}"/>
              </a:ext>
            </a:extLst>
          </p:cNvPr>
          <p:cNvSpPr/>
          <p:nvPr/>
        </p:nvSpPr>
        <p:spPr>
          <a:xfrm>
            <a:off x="4229100" y="5403742"/>
            <a:ext cx="4572000" cy="346249"/>
          </a:xfrm>
          <a:prstGeom prst="rect">
            <a:avLst/>
          </a:prstGeom>
        </p:spPr>
        <p:txBody>
          <a:bodyPr>
            <a:spAutoFit/>
          </a:bodyPr>
          <a:lstStyle/>
          <a:p>
            <a:pPr algn="r"/>
            <a:r>
              <a:rPr lang="en-US" sz="825" dirty="0">
                <a:hlinkClick r:id="rId4"/>
              </a:rPr>
              <a:t>https://www.cms.gov/Regulations-and-Guidance/Guidance/Manuals/downloads/som107ap_pp_guidelines_ltcf.pdf</a:t>
            </a:r>
            <a:r>
              <a:rPr lang="en-US" sz="825" dirty="0"/>
              <a:t> </a:t>
            </a:r>
          </a:p>
        </p:txBody>
      </p:sp>
    </p:spTree>
    <p:extLst>
      <p:ext uri="{BB962C8B-B14F-4D97-AF65-F5344CB8AC3E}">
        <p14:creationId xmlns:p14="http://schemas.microsoft.com/office/powerpoint/2010/main" val="425703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199" y="538981"/>
            <a:ext cx="4939868" cy="964620"/>
          </a:xfrm>
        </p:spPr>
        <p:txBody>
          <a:bodyPr anchor="b">
            <a:normAutofit fontScale="90000"/>
          </a:bodyPr>
          <a:lstStyle/>
          <a:p>
            <a:r>
              <a:rPr lang="en-US" dirty="0"/>
              <a:t>Regulatory Requirements</a:t>
            </a:r>
          </a:p>
        </p:txBody>
      </p:sp>
      <p:pic>
        <p:nvPicPr>
          <p:cNvPr id="6" name="Picture 5" descr="A picture containing person, woman&#10;&#10;Description automatically generated">
            <a:extLst>
              <a:ext uri="{FF2B5EF4-FFF2-40B4-BE49-F238E27FC236}">
                <a16:creationId xmlns:a16="http://schemas.microsoft.com/office/drawing/2014/main" id="{0BFF3A35-AD0D-447E-BE38-9C6C8D5957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630" r="38251" b="-1"/>
          <a:stretch/>
        </p:blipFill>
        <p:spPr>
          <a:xfrm>
            <a:off x="435415" y="1057150"/>
            <a:ext cx="2871482" cy="4248150"/>
          </a:xfrm>
          <a:prstGeom prst="rect">
            <a:avLst/>
          </a:prstGeom>
          <a:ln>
            <a:noFill/>
          </a:ln>
          <a:effectLst>
            <a:softEdge rad="112500"/>
          </a:effectLst>
        </p:spPr>
      </p:pic>
      <p:sp>
        <p:nvSpPr>
          <p:cNvPr id="3" name="Content Placeholder 2"/>
          <p:cNvSpPr>
            <a:spLocks noGrp="1"/>
          </p:cNvSpPr>
          <p:nvPr>
            <p:ph idx="1"/>
          </p:nvPr>
        </p:nvSpPr>
        <p:spPr>
          <a:xfrm>
            <a:off x="3603842" y="1752600"/>
            <a:ext cx="5278581" cy="3117266"/>
          </a:xfrm>
        </p:spPr>
        <p:txBody>
          <a:bodyPr>
            <a:noAutofit/>
          </a:bodyPr>
          <a:lstStyle/>
          <a:p>
            <a:pPr marL="0" indent="0">
              <a:buNone/>
            </a:pPr>
            <a:r>
              <a:rPr lang="en-US" sz="1800" b="1" dirty="0"/>
              <a:t>Definitions:</a:t>
            </a:r>
          </a:p>
          <a:p>
            <a:pPr marL="0" indent="0">
              <a:buNone/>
            </a:pPr>
            <a:r>
              <a:rPr lang="en-US" sz="1800" b="1" dirty="0"/>
              <a:t>“Medication Error” </a:t>
            </a:r>
            <a:r>
              <a:rPr lang="en-US" sz="1800" dirty="0"/>
              <a:t>means the observed or identified preparation or administration of medications or biologicals which is not in accordance with: </a:t>
            </a:r>
          </a:p>
          <a:p>
            <a:pPr>
              <a:buAutoNum type="arabicPeriod"/>
            </a:pPr>
            <a:r>
              <a:rPr lang="en-US" sz="1800" dirty="0"/>
              <a:t>The prescriber’s order; </a:t>
            </a:r>
          </a:p>
          <a:p>
            <a:pPr>
              <a:buAutoNum type="arabicPeriod"/>
            </a:pPr>
            <a:r>
              <a:rPr lang="en-US" sz="1800" dirty="0"/>
              <a:t>Manufacturer’s specifications (not recommendations) regarding the preparation and administration of the medication or biological; or </a:t>
            </a:r>
          </a:p>
          <a:p>
            <a:pPr>
              <a:buAutoNum type="arabicPeriod"/>
            </a:pPr>
            <a:r>
              <a:rPr lang="en-US" sz="1800" dirty="0"/>
              <a:t>Accepted professional standards and principles which apply to professionals providing services. Accepted professional standards and principles include the various practice regulations in each State, and current commonly accepted health standards established by national organizations, boards, and councils.</a:t>
            </a:r>
            <a:endParaRPr lang="en-US" sz="1800" b="1" dirty="0"/>
          </a:p>
          <a:p>
            <a:pPr marL="0" indent="0">
              <a:buNone/>
            </a:pPr>
            <a:endParaRPr lang="en-US" sz="1800" dirty="0"/>
          </a:p>
        </p:txBody>
      </p:sp>
      <p:sp>
        <p:nvSpPr>
          <p:cNvPr id="10" name="Rectangle 9">
            <a:extLst>
              <a:ext uri="{FF2B5EF4-FFF2-40B4-BE49-F238E27FC236}">
                <a16:creationId xmlns:a16="http://schemas.microsoft.com/office/drawing/2014/main" id="{10A3BA06-8282-4573-82D3-EC64D4C30636}"/>
              </a:ext>
            </a:extLst>
          </p:cNvPr>
          <p:cNvSpPr/>
          <p:nvPr/>
        </p:nvSpPr>
        <p:spPr>
          <a:xfrm>
            <a:off x="-776389" y="5623118"/>
            <a:ext cx="4572000" cy="346249"/>
          </a:xfrm>
          <a:prstGeom prst="rect">
            <a:avLst/>
          </a:prstGeom>
        </p:spPr>
        <p:txBody>
          <a:bodyPr>
            <a:spAutoFit/>
          </a:bodyPr>
          <a:lstStyle/>
          <a:p>
            <a:pPr algn="r"/>
            <a:r>
              <a:rPr lang="en-US" sz="825" dirty="0">
                <a:hlinkClick r:id="rId4"/>
              </a:rPr>
              <a:t>https://www.cms.gov/Regulations-and-Guidance/Guidance/Manuals/downloads/som107ap_pp_guidelines_ltcf.pdf</a:t>
            </a:r>
            <a:r>
              <a:rPr lang="en-US" sz="825" dirty="0"/>
              <a:t> </a:t>
            </a:r>
          </a:p>
        </p:txBody>
      </p:sp>
    </p:spTree>
    <p:extLst>
      <p:ext uri="{BB962C8B-B14F-4D97-AF65-F5344CB8AC3E}">
        <p14:creationId xmlns:p14="http://schemas.microsoft.com/office/powerpoint/2010/main" val="414922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232" y="479283"/>
            <a:ext cx="4939868" cy="1257452"/>
          </a:xfrm>
        </p:spPr>
        <p:txBody>
          <a:bodyPr>
            <a:normAutofit fontScale="90000"/>
          </a:bodyPr>
          <a:lstStyle/>
          <a:p>
            <a:r>
              <a:rPr lang="en-US" dirty="0"/>
              <a:t>Regulatory Requirements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27016" r="28034"/>
          <a:stretch/>
        </p:blipFill>
        <p:spPr>
          <a:xfrm>
            <a:off x="16" y="857257"/>
            <a:ext cx="3476678" cy="5143493"/>
          </a:xfrm>
          <a:prstGeom prst="rect">
            <a:avLst/>
          </a:prstGeom>
          <a:ln>
            <a:noFill/>
          </a:ln>
          <a:effectLst>
            <a:softEdge rad="112500"/>
          </a:effectLst>
        </p:spPr>
      </p:pic>
      <p:sp>
        <p:nvSpPr>
          <p:cNvPr id="3" name="Content Placeholder 2"/>
          <p:cNvSpPr>
            <a:spLocks noGrp="1"/>
          </p:cNvSpPr>
          <p:nvPr>
            <p:ph idx="1"/>
          </p:nvPr>
        </p:nvSpPr>
        <p:spPr>
          <a:xfrm>
            <a:off x="3847785" y="2300131"/>
            <a:ext cx="4939867" cy="2839064"/>
          </a:xfrm>
        </p:spPr>
        <p:txBody>
          <a:bodyPr>
            <a:normAutofit/>
          </a:bodyPr>
          <a:lstStyle/>
          <a:p>
            <a:pPr marL="0" indent="0">
              <a:buNone/>
            </a:pPr>
            <a:r>
              <a:rPr lang="en-US" sz="2400" b="1" dirty="0"/>
              <a:t>Definitions-continued:</a:t>
            </a:r>
          </a:p>
          <a:p>
            <a:pPr marL="0" indent="0">
              <a:buNone/>
            </a:pPr>
            <a:r>
              <a:rPr lang="en-US" sz="2400" dirty="0"/>
              <a:t>“</a:t>
            </a:r>
            <a:r>
              <a:rPr lang="en-US" sz="2400" b="1" dirty="0"/>
              <a:t>Significant medication error” </a:t>
            </a:r>
            <a:r>
              <a:rPr lang="en-US" sz="2400" dirty="0"/>
              <a:t>means one which causes the resident discomfort or jeopardizes his or her health and safety. </a:t>
            </a:r>
          </a:p>
        </p:txBody>
      </p:sp>
      <p:sp>
        <p:nvSpPr>
          <p:cNvPr id="7" name="Rectangle 6">
            <a:extLst>
              <a:ext uri="{FF2B5EF4-FFF2-40B4-BE49-F238E27FC236}">
                <a16:creationId xmlns:a16="http://schemas.microsoft.com/office/drawing/2014/main" id="{9A4EA0B2-FB24-4E0F-9EEC-C548BDF15127}"/>
              </a:ext>
            </a:extLst>
          </p:cNvPr>
          <p:cNvSpPr/>
          <p:nvPr/>
        </p:nvSpPr>
        <p:spPr>
          <a:xfrm>
            <a:off x="4229100" y="5403742"/>
            <a:ext cx="4572000" cy="346249"/>
          </a:xfrm>
          <a:prstGeom prst="rect">
            <a:avLst/>
          </a:prstGeom>
        </p:spPr>
        <p:txBody>
          <a:bodyPr>
            <a:spAutoFit/>
          </a:bodyPr>
          <a:lstStyle/>
          <a:p>
            <a:pPr algn="r"/>
            <a:r>
              <a:rPr lang="en-US" sz="825" dirty="0">
                <a:hlinkClick r:id="rId4"/>
              </a:rPr>
              <a:t>https://www.cms.gov/Regulations-and-Guidance/Guidance/Manuals/downloads/som107ap_pp_guidelines_ltcf.pdf</a:t>
            </a:r>
            <a:r>
              <a:rPr lang="en-US" sz="825" dirty="0"/>
              <a:t> </a:t>
            </a:r>
          </a:p>
        </p:txBody>
      </p:sp>
    </p:spTree>
    <p:extLst>
      <p:ext uri="{BB962C8B-B14F-4D97-AF65-F5344CB8AC3E}">
        <p14:creationId xmlns:p14="http://schemas.microsoft.com/office/powerpoint/2010/main" val="430521866"/>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1247</TotalTime>
  <Words>5636</Words>
  <Application>Microsoft Office PowerPoint</Application>
  <PresentationFormat>On-screen Show (4:3)</PresentationFormat>
  <Paragraphs>490</Paragraphs>
  <Slides>53</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1_2012LeadingAge_gray2PPT</vt:lpstr>
      <vt:lpstr>Medication Management Competency </vt:lpstr>
      <vt:lpstr>Objectives</vt:lpstr>
      <vt:lpstr>Medication Administration</vt:lpstr>
      <vt:lpstr>Regulations Associated with Medication Management</vt:lpstr>
      <vt:lpstr>Regulations Associated with Medication Management</vt:lpstr>
      <vt:lpstr>Regulations Associated with Medication Management</vt:lpstr>
      <vt:lpstr>Survey Requirements for Medication Administration</vt:lpstr>
      <vt:lpstr>Regulatory Requirements</vt:lpstr>
      <vt:lpstr>Regulatory Requirements</vt:lpstr>
      <vt:lpstr>Additional Definitions</vt:lpstr>
      <vt:lpstr>Essentials of Medication Management</vt:lpstr>
      <vt:lpstr>Resident/Resident Representative Involvement</vt:lpstr>
      <vt:lpstr>Medication Management</vt:lpstr>
      <vt:lpstr>Medication Management</vt:lpstr>
      <vt:lpstr>Medication Management</vt:lpstr>
      <vt:lpstr>Medication Management</vt:lpstr>
      <vt:lpstr>Medication Management</vt:lpstr>
      <vt:lpstr>Medication Management</vt:lpstr>
      <vt:lpstr>Basic Safety Principles</vt:lpstr>
      <vt:lpstr>Right Resident</vt:lpstr>
      <vt:lpstr>Right Drug</vt:lpstr>
      <vt:lpstr>Right Dose</vt:lpstr>
      <vt:lpstr>Right Route</vt:lpstr>
      <vt:lpstr>Right Time </vt:lpstr>
      <vt:lpstr>Right Reason</vt:lpstr>
      <vt:lpstr>Right Documentation</vt:lpstr>
      <vt:lpstr>General Medication Administration Tips</vt:lpstr>
      <vt:lpstr>Oral Medications</vt:lpstr>
      <vt:lpstr>Nasogastric, Gastric, or PEG Tube Medications</vt:lpstr>
      <vt:lpstr>Transdermal Medications</vt:lpstr>
      <vt:lpstr>Medication Waste effective August 2019</vt:lpstr>
      <vt:lpstr>Inhalation Medications</vt:lpstr>
      <vt:lpstr>Injection of Medications</vt:lpstr>
      <vt:lpstr>Insulin</vt:lpstr>
      <vt:lpstr>Review Facility Procedures </vt:lpstr>
      <vt:lpstr>Medication Administration</vt:lpstr>
      <vt:lpstr>Rules of Medication Administration</vt:lpstr>
      <vt:lpstr>Rules of Medication Administration</vt:lpstr>
      <vt:lpstr>Monitoring First Dose of Medication</vt:lpstr>
      <vt:lpstr>Regulatory Requirements</vt:lpstr>
      <vt:lpstr>CMS State Operations Manual-F760</vt:lpstr>
      <vt:lpstr>CMS State Operations Manual-F760</vt:lpstr>
      <vt:lpstr>CMS State Operations Manual</vt:lpstr>
      <vt:lpstr>Regulatory Requirements</vt:lpstr>
      <vt:lpstr>Demonstration</vt:lpstr>
      <vt:lpstr>Resident Monitoring</vt:lpstr>
      <vt:lpstr>Supervise CNA’s with Non-Medication Interventions</vt:lpstr>
      <vt:lpstr>When Leading CNA’s: </vt:lpstr>
      <vt:lpstr>PowerPoint Presentation</vt:lpstr>
      <vt:lpstr>PowerPoint Presentation</vt:lpstr>
      <vt:lpstr>References and Resources </vt:lpstr>
      <vt:lpstr>Important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142</cp:revision>
  <dcterms:created xsi:type="dcterms:W3CDTF">2012-09-27T17:39:50Z</dcterms:created>
  <dcterms:modified xsi:type="dcterms:W3CDTF">2019-05-13T18:58:13Z</dcterms:modified>
  <cp:contentStatus/>
</cp:coreProperties>
</file>