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2"/>
  </p:notesMasterIdLst>
  <p:handoutMasterIdLst>
    <p:handoutMasterId r:id="rId43"/>
  </p:handoutMasterIdLst>
  <p:sldIdLst>
    <p:sldId id="276" r:id="rId2"/>
    <p:sldId id="300" r:id="rId3"/>
    <p:sldId id="258" r:id="rId4"/>
    <p:sldId id="277" r:id="rId5"/>
    <p:sldId id="259" r:id="rId6"/>
    <p:sldId id="278" r:id="rId7"/>
    <p:sldId id="279" r:id="rId8"/>
    <p:sldId id="280" r:id="rId9"/>
    <p:sldId id="282" r:id="rId10"/>
    <p:sldId id="281" r:id="rId11"/>
    <p:sldId id="381" r:id="rId12"/>
    <p:sldId id="284" r:id="rId13"/>
    <p:sldId id="285" r:id="rId14"/>
    <p:sldId id="286" r:id="rId15"/>
    <p:sldId id="287" r:id="rId16"/>
    <p:sldId id="382" r:id="rId17"/>
    <p:sldId id="289" r:id="rId18"/>
    <p:sldId id="290" r:id="rId19"/>
    <p:sldId id="383" r:id="rId20"/>
    <p:sldId id="295" r:id="rId21"/>
    <p:sldId id="384" r:id="rId22"/>
    <p:sldId id="333" r:id="rId23"/>
    <p:sldId id="270" r:id="rId24"/>
    <p:sldId id="267" r:id="rId25"/>
    <p:sldId id="296" r:id="rId26"/>
    <p:sldId id="319" r:id="rId27"/>
    <p:sldId id="313" r:id="rId28"/>
    <p:sldId id="328" r:id="rId29"/>
    <p:sldId id="329" r:id="rId30"/>
    <p:sldId id="330" r:id="rId31"/>
    <p:sldId id="334" r:id="rId32"/>
    <p:sldId id="332" r:id="rId33"/>
    <p:sldId id="380" r:id="rId34"/>
    <p:sldId id="341" r:id="rId35"/>
    <p:sldId id="342" r:id="rId36"/>
    <p:sldId id="385" r:id="rId37"/>
    <p:sldId id="386" r:id="rId38"/>
    <p:sldId id="387" r:id="rId39"/>
    <p:sldId id="388" r:id="rId40"/>
    <p:sldId id="34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A3185-34A8-4C6C-8A04-F7EB1FE7F177}" type="doc">
      <dgm:prSet loTypeId="urn:microsoft.com/office/officeart/2016/7/layout/BasicLinearProcessNumbered" loCatId="process" qsTypeId="urn:microsoft.com/office/officeart/2005/8/quickstyle/simple5" qsCatId="simple" csTypeId="urn:microsoft.com/office/officeart/2005/8/colors/colorful1" csCatId="colorful" phldr="1"/>
      <dgm:spPr/>
      <dgm:t>
        <a:bodyPr/>
        <a:lstStyle/>
        <a:p>
          <a:endParaRPr lang="en-US"/>
        </a:p>
      </dgm:t>
    </dgm:pt>
    <dgm:pt modelId="{3C729B79-9FAF-4B05-B5DB-6B4CAEFACDA4}">
      <dgm:prSet/>
      <dgm:spPr/>
      <dgm:t>
        <a:bodyPr/>
        <a:lstStyle/>
        <a:p>
          <a:r>
            <a:rPr lang="en-US" dirty="0"/>
            <a:t>F636: Resident Assessment</a:t>
          </a:r>
        </a:p>
      </dgm:t>
    </dgm:pt>
    <dgm:pt modelId="{602DBECB-799B-4765-AF11-C77EB13032CC}" type="parTrans" cxnId="{AD39597D-F15F-469D-A6A6-30244506E04F}">
      <dgm:prSet/>
      <dgm:spPr/>
      <dgm:t>
        <a:bodyPr/>
        <a:lstStyle/>
        <a:p>
          <a:endParaRPr lang="en-US"/>
        </a:p>
      </dgm:t>
    </dgm:pt>
    <dgm:pt modelId="{3965C765-D088-45BA-ACA1-1B55E9E6FFB1}" type="sibTrans" cxnId="{AD39597D-F15F-469D-A6A6-30244506E04F}">
      <dgm:prSet phldrT="1" phldr="0"/>
      <dgm:spPr/>
      <dgm:t>
        <a:bodyPr/>
        <a:lstStyle/>
        <a:p>
          <a:r>
            <a:rPr lang="en-US" dirty="0"/>
            <a:t>1</a:t>
          </a:r>
        </a:p>
      </dgm:t>
    </dgm:pt>
    <dgm:pt modelId="{78A072B6-758F-4E85-8F84-30092BB5497A}">
      <dgm:prSet/>
      <dgm:spPr/>
      <dgm:t>
        <a:bodyPr/>
        <a:lstStyle/>
        <a:p>
          <a:r>
            <a:rPr lang="en-US" dirty="0"/>
            <a:t>F641:  Accuracy of Assessments</a:t>
          </a:r>
        </a:p>
      </dgm:t>
    </dgm:pt>
    <dgm:pt modelId="{6A043CFA-651E-4C06-B7CD-8DFD40D7EF62}" type="parTrans" cxnId="{2D30BDC8-2D49-4413-B783-59E860BBA51E}">
      <dgm:prSet/>
      <dgm:spPr/>
      <dgm:t>
        <a:bodyPr/>
        <a:lstStyle/>
        <a:p>
          <a:endParaRPr lang="en-US"/>
        </a:p>
      </dgm:t>
    </dgm:pt>
    <dgm:pt modelId="{B3A0342C-E114-4266-90C6-C320993A8373}" type="sibTrans" cxnId="{2D30BDC8-2D49-4413-B783-59E860BBA51E}">
      <dgm:prSet phldrT="2" phldr="0"/>
      <dgm:spPr/>
      <dgm:t>
        <a:bodyPr/>
        <a:lstStyle/>
        <a:p>
          <a:r>
            <a:rPr lang="en-US" dirty="0"/>
            <a:t>2</a:t>
          </a:r>
        </a:p>
      </dgm:t>
    </dgm:pt>
    <dgm:pt modelId="{D26A51DC-BD87-46C6-8768-6FF774D78C37}">
      <dgm:prSet/>
      <dgm:spPr/>
      <dgm:t>
        <a:bodyPr/>
        <a:lstStyle/>
        <a:p>
          <a:r>
            <a:rPr lang="en-US" dirty="0"/>
            <a:t>F726:  Nursing Services (competencies and skills sets)</a:t>
          </a:r>
        </a:p>
      </dgm:t>
    </dgm:pt>
    <dgm:pt modelId="{6A1C9ECC-CAD0-4A86-8C75-6F444C97F3FF}" type="parTrans" cxnId="{B036C2DA-C34A-4BBE-883C-1DC0A5015A9B}">
      <dgm:prSet/>
      <dgm:spPr/>
      <dgm:t>
        <a:bodyPr/>
        <a:lstStyle/>
        <a:p>
          <a:endParaRPr lang="en-US"/>
        </a:p>
      </dgm:t>
    </dgm:pt>
    <dgm:pt modelId="{705E407C-5ADD-4018-8ED9-8F0CAC76CB3A}" type="sibTrans" cxnId="{B036C2DA-C34A-4BBE-883C-1DC0A5015A9B}">
      <dgm:prSet phldrT="3" phldr="0"/>
      <dgm:spPr/>
      <dgm:t>
        <a:bodyPr/>
        <a:lstStyle/>
        <a:p>
          <a:r>
            <a:rPr lang="en-US" dirty="0"/>
            <a:t>3</a:t>
          </a:r>
        </a:p>
      </dgm:t>
    </dgm:pt>
    <dgm:pt modelId="{26F0D87B-D28F-4E88-A430-CECE6EC5CB33}">
      <dgm:prSet/>
      <dgm:spPr/>
      <dgm:t>
        <a:bodyPr/>
        <a:lstStyle/>
        <a:p>
          <a:r>
            <a:rPr lang="en-US" dirty="0"/>
            <a:t>F684:  Quality of Care (and more!)</a:t>
          </a:r>
        </a:p>
      </dgm:t>
    </dgm:pt>
    <dgm:pt modelId="{79D50110-2C7B-4356-B7B4-84A920C4CBD2}" type="parTrans" cxnId="{BB6FDD93-1093-4E9F-83D5-B8BC8604C749}">
      <dgm:prSet/>
      <dgm:spPr/>
      <dgm:t>
        <a:bodyPr/>
        <a:lstStyle/>
        <a:p>
          <a:endParaRPr lang="en-US"/>
        </a:p>
      </dgm:t>
    </dgm:pt>
    <dgm:pt modelId="{B64EDF40-53A2-4CCC-9ACF-27343116FB8E}" type="sibTrans" cxnId="{BB6FDD93-1093-4E9F-83D5-B8BC8604C749}">
      <dgm:prSet phldrT="4" phldr="0"/>
      <dgm:spPr/>
      <dgm:t>
        <a:bodyPr/>
        <a:lstStyle/>
        <a:p>
          <a:r>
            <a:rPr lang="en-US" dirty="0"/>
            <a:t>4</a:t>
          </a:r>
        </a:p>
      </dgm:t>
    </dgm:pt>
    <dgm:pt modelId="{C14104B6-5EEC-4E13-BA59-718801E7DCBF}" type="pres">
      <dgm:prSet presAssocID="{0D1A3185-34A8-4C6C-8A04-F7EB1FE7F177}" presName="Name0" presStyleCnt="0">
        <dgm:presLayoutVars>
          <dgm:animLvl val="lvl"/>
          <dgm:resizeHandles val="exact"/>
        </dgm:presLayoutVars>
      </dgm:prSet>
      <dgm:spPr/>
    </dgm:pt>
    <dgm:pt modelId="{59FF0574-573F-4D3E-BA66-1E87CEF008A6}" type="pres">
      <dgm:prSet presAssocID="{3C729B79-9FAF-4B05-B5DB-6B4CAEFACDA4}" presName="compositeNode" presStyleCnt="0">
        <dgm:presLayoutVars>
          <dgm:bulletEnabled val="1"/>
        </dgm:presLayoutVars>
      </dgm:prSet>
      <dgm:spPr/>
    </dgm:pt>
    <dgm:pt modelId="{D16CC041-65E9-47C9-88AA-D66E9705CAD4}" type="pres">
      <dgm:prSet presAssocID="{3C729B79-9FAF-4B05-B5DB-6B4CAEFACDA4}" presName="bgRect" presStyleLbl="bgAccFollowNode1" presStyleIdx="0" presStyleCnt="4"/>
      <dgm:spPr/>
    </dgm:pt>
    <dgm:pt modelId="{383DF4E2-A57E-4ED5-A049-18C7472EA9C4}" type="pres">
      <dgm:prSet presAssocID="{3965C765-D088-45BA-ACA1-1B55E9E6FFB1}" presName="sibTransNodeCircle" presStyleLbl="alignNode1" presStyleIdx="0" presStyleCnt="8">
        <dgm:presLayoutVars>
          <dgm:chMax val="0"/>
          <dgm:bulletEnabled/>
        </dgm:presLayoutVars>
      </dgm:prSet>
      <dgm:spPr/>
    </dgm:pt>
    <dgm:pt modelId="{48475490-3933-44CA-B612-71B9394A752D}" type="pres">
      <dgm:prSet presAssocID="{3C729B79-9FAF-4B05-B5DB-6B4CAEFACDA4}" presName="bottomLine" presStyleLbl="alignNode1" presStyleIdx="1" presStyleCnt="8">
        <dgm:presLayoutVars/>
      </dgm:prSet>
      <dgm:spPr/>
    </dgm:pt>
    <dgm:pt modelId="{B0EF7797-AC11-45ED-A6EE-3391B0D2F6FA}" type="pres">
      <dgm:prSet presAssocID="{3C729B79-9FAF-4B05-B5DB-6B4CAEFACDA4}" presName="nodeText" presStyleLbl="bgAccFollowNode1" presStyleIdx="0" presStyleCnt="4">
        <dgm:presLayoutVars>
          <dgm:bulletEnabled val="1"/>
        </dgm:presLayoutVars>
      </dgm:prSet>
      <dgm:spPr/>
    </dgm:pt>
    <dgm:pt modelId="{E34EED20-E61F-433C-B8F4-DFD9D291BE75}" type="pres">
      <dgm:prSet presAssocID="{3965C765-D088-45BA-ACA1-1B55E9E6FFB1}" presName="sibTrans" presStyleCnt="0"/>
      <dgm:spPr/>
    </dgm:pt>
    <dgm:pt modelId="{83CBFB3F-BBE0-42E9-B382-E6B1998C3DD2}" type="pres">
      <dgm:prSet presAssocID="{78A072B6-758F-4E85-8F84-30092BB5497A}" presName="compositeNode" presStyleCnt="0">
        <dgm:presLayoutVars>
          <dgm:bulletEnabled val="1"/>
        </dgm:presLayoutVars>
      </dgm:prSet>
      <dgm:spPr/>
    </dgm:pt>
    <dgm:pt modelId="{AB9888B8-717D-411A-BC62-AD17DCC77DCF}" type="pres">
      <dgm:prSet presAssocID="{78A072B6-758F-4E85-8F84-30092BB5497A}" presName="bgRect" presStyleLbl="bgAccFollowNode1" presStyleIdx="1" presStyleCnt="4"/>
      <dgm:spPr/>
    </dgm:pt>
    <dgm:pt modelId="{1F67C6DE-BDFB-47AF-8B2A-A54F4818DD35}" type="pres">
      <dgm:prSet presAssocID="{B3A0342C-E114-4266-90C6-C320993A8373}" presName="sibTransNodeCircle" presStyleLbl="alignNode1" presStyleIdx="2" presStyleCnt="8">
        <dgm:presLayoutVars>
          <dgm:chMax val="0"/>
          <dgm:bulletEnabled/>
        </dgm:presLayoutVars>
      </dgm:prSet>
      <dgm:spPr/>
    </dgm:pt>
    <dgm:pt modelId="{FE9DACAE-CA1F-40BB-B409-B8D7B8CF2C6E}" type="pres">
      <dgm:prSet presAssocID="{78A072B6-758F-4E85-8F84-30092BB5497A}" presName="bottomLine" presStyleLbl="alignNode1" presStyleIdx="3" presStyleCnt="8">
        <dgm:presLayoutVars/>
      </dgm:prSet>
      <dgm:spPr/>
    </dgm:pt>
    <dgm:pt modelId="{161B9FEA-29D4-43A1-97C1-B1E84A9E1F1D}" type="pres">
      <dgm:prSet presAssocID="{78A072B6-758F-4E85-8F84-30092BB5497A}" presName="nodeText" presStyleLbl="bgAccFollowNode1" presStyleIdx="1" presStyleCnt="4">
        <dgm:presLayoutVars>
          <dgm:bulletEnabled val="1"/>
        </dgm:presLayoutVars>
      </dgm:prSet>
      <dgm:spPr/>
    </dgm:pt>
    <dgm:pt modelId="{CFE6E5A3-AA23-42F8-A80E-63FFA78EA353}" type="pres">
      <dgm:prSet presAssocID="{B3A0342C-E114-4266-90C6-C320993A8373}" presName="sibTrans" presStyleCnt="0"/>
      <dgm:spPr/>
    </dgm:pt>
    <dgm:pt modelId="{ECEC0F2C-EC59-4C17-85BD-22639A4222FE}" type="pres">
      <dgm:prSet presAssocID="{D26A51DC-BD87-46C6-8768-6FF774D78C37}" presName="compositeNode" presStyleCnt="0">
        <dgm:presLayoutVars>
          <dgm:bulletEnabled val="1"/>
        </dgm:presLayoutVars>
      </dgm:prSet>
      <dgm:spPr/>
    </dgm:pt>
    <dgm:pt modelId="{D38E8EA2-E790-4629-9A5D-194A13E4FCD3}" type="pres">
      <dgm:prSet presAssocID="{D26A51DC-BD87-46C6-8768-6FF774D78C37}" presName="bgRect" presStyleLbl="bgAccFollowNode1" presStyleIdx="2" presStyleCnt="4"/>
      <dgm:spPr/>
    </dgm:pt>
    <dgm:pt modelId="{75929072-02CC-4BA5-A3CB-7EE68FEC48A1}" type="pres">
      <dgm:prSet presAssocID="{705E407C-5ADD-4018-8ED9-8F0CAC76CB3A}" presName="sibTransNodeCircle" presStyleLbl="alignNode1" presStyleIdx="4" presStyleCnt="8">
        <dgm:presLayoutVars>
          <dgm:chMax val="0"/>
          <dgm:bulletEnabled/>
        </dgm:presLayoutVars>
      </dgm:prSet>
      <dgm:spPr/>
    </dgm:pt>
    <dgm:pt modelId="{1D08AC62-EE30-4FA8-A071-E1B5A312DFD8}" type="pres">
      <dgm:prSet presAssocID="{D26A51DC-BD87-46C6-8768-6FF774D78C37}" presName="bottomLine" presStyleLbl="alignNode1" presStyleIdx="5" presStyleCnt="8">
        <dgm:presLayoutVars/>
      </dgm:prSet>
      <dgm:spPr/>
    </dgm:pt>
    <dgm:pt modelId="{6B74EF88-9E3B-4B66-9ED3-DD3809EAF3A9}" type="pres">
      <dgm:prSet presAssocID="{D26A51DC-BD87-46C6-8768-6FF774D78C37}" presName="nodeText" presStyleLbl="bgAccFollowNode1" presStyleIdx="2" presStyleCnt="4">
        <dgm:presLayoutVars>
          <dgm:bulletEnabled val="1"/>
        </dgm:presLayoutVars>
      </dgm:prSet>
      <dgm:spPr/>
    </dgm:pt>
    <dgm:pt modelId="{F0E9CD39-1E81-43B5-8C5F-66F1528423BE}" type="pres">
      <dgm:prSet presAssocID="{705E407C-5ADD-4018-8ED9-8F0CAC76CB3A}" presName="sibTrans" presStyleCnt="0"/>
      <dgm:spPr/>
    </dgm:pt>
    <dgm:pt modelId="{C6342EB7-4A31-40CD-BC8D-8BEBE6D06161}" type="pres">
      <dgm:prSet presAssocID="{26F0D87B-D28F-4E88-A430-CECE6EC5CB33}" presName="compositeNode" presStyleCnt="0">
        <dgm:presLayoutVars>
          <dgm:bulletEnabled val="1"/>
        </dgm:presLayoutVars>
      </dgm:prSet>
      <dgm:spPr/>
    </dgm:pt>
    <dgm:pt modelId="{9157328D-1690-4DA3-9631-BE87B31A45B4}" type="pres">
      <dgm:prSet presAssocID="{26F0D87B-D28F-4E88-A430-CECE6EC5CB33}" presName="bgRect" presStyleLbl="bgAccFollowNode1" presStyleIdx="3" presStyleCnt="4" custScaleX="107092" custScaleY="101483"/>
      <dgm:spPr/>
    </dgm:pt>
    <dgm:pt modelId="{F05CA577-D15E-46BD-A4D0-BACD91BF47FF}" type="pres">
      <dgm:prSet presAssocID="{B64EDF40-53A2-4CCC-9ACF-27343116FB8E}" presName="sibTransNodeCircle" presStyleLbl="alignNode1" presStyleIdx="6" presStyleCnt="8">
        <dgm:presLayoutVars>
          <dgm:chMax val="0"/>
          <dgm:bulletEnabled/>
        </dgm:presLayoutVars>
      </dgm:prSet>
      <dgm:spPr/>
    </dgm:pt>
    <dgm:pt modelId="{D327FE4F-9FED-46F7-9C05-50528DE30D28}" type="pres">
      <dgm:prSet presAssocID="{26F0D87B-D28F-4E88-A430-CECE6EC5CB33}" presName="bottomLine" presStyleLbl="alignNode1" presStyleIdx="7" presStyleCnt="8">
        <dgm:presLayoutVars/>
      </dgm:prSet>
      <dgm:spPr/>
    </dgm:pt>
    <dgm:pt modelId="{11BAEF1D-FC0D-4501-816F-B2B9D3C3E4CF}" type="pres">
      <dgm:prSet presAssocID="{26F0D87B-D28F-4E88-A430-CECE6EC5CB33}" presName="nodeText" presStyleLbl="bgAccFollowNode1" presStyleIdx="3" presStyleCnt="4">
        <dgm:presLayoutVars>
          <dgm:bulletEnabled val="1"/>
        </dgm:presLayoutVars>
      </dgm:prSet>
      <dgm:spPr/>
    </dgm:pt>
  </dgm:ptLst>
  <dgm:cxnLst>
    <dgm:cxn modelId="{122FCC17-A8EC-45DF-A488-DD43F75E815F}" type="presOf" srcId="{78A072B6-758F-4E85-8F84-30092BB5497A}" destId="{AB9888B8-717D-411A-BC62-AD17DCC77DCF}" srcOrd="0" destOrd="0" presId="urn:microsoft.com/office/officeart/2016/7/layout/BasicLinearProcessNumbered"/>
    <dgm:cxn modelId="{51EBA61D-7EFA-4C46-BD5C-C2E64804F944}" type="presOf" srcId="{B3A0342C-E114-4266-90C6-C320993A8373}" destId="{1F67C6DE-BDFB-47AF-8B2A-A54F4818DD35}" srcOrd="0" destOrd="0" presId="urn:microsoft.com/office/officeart/2016/7/layout/BasicLinearProcessNumbered"/>
    <dgm:cxn modelId="{FD82E51E-FCCB-4431-A2F9-036599C2D1A9}" type="presOf" srcId="{3C729B79-9FAF-4B05-B5DB-6B4CAEFACDA4}" destId="{D16CC041-65E9-47C9-88AA-D66E9705CAD4}" srcOrd="0" destOrd="0" presId="urn:microsoft.com/office/officeart/2016/7/layout/BasicLinearProcessNumbered"/>
    <dgm:cxn modelId="{44BD2A20-A07F-4302-BADC-1EA61B2CB9C9}" type="presOf" srcId="{D26A51DC-BD87-46C6-8768-6FF774D78C37}" destId="{D38E8EA2-E790-4629-9A5D-194A13E4FCD3}" srcOrd="0" destOrd="0" presId="urn:microsoft.com/office/officeart/2016/7/layout/BasicLinearProcessNumbered"/>
    <dgm:cxn modelId="{339E3F43-73FB-4EB2-B713-FEEBC841CF4A}" type="presOf" srcId="{26F0D87B-D28F-4E88-A430-CECE6EC5CB33}" destId="{11BAEF1D-FC0D-4501-816F-B2B9D3C3E4CF}" srcOrd="1" destOrd="0" presId="urn:microsoft.com/office/officeart/2016/7/layout/BasicLinearProcessNumbered"/>
    <dgm:cxn modelId="{971B2267-0421-4F5A-82F7-6B03ADF79DB1}" type="presOf" srcId="{3C729B79-9FAF-4B05-B5DB-6B4CAEFACDA4}" destId="{B0EF7797-AC11-45ED-A6EE-3391B0D2F6FA}" srcOrd="1" destOrd="0" presId="urn:microsoft.com/office/officeart/2016/7/layout/BasicLinearProcessNumbered"/>
    <dgm:cxn modelId="{AD39597D-F15F-469D-A6A6-30244506E04F}" srcId="{0D1A3185-34A8-4C6C-8A04-F7EB1FE7F177}" destId="{3C729B79-9FAF-4B05-B5DB-6B4CAEFACDA4}" srcOrd="0" destOrd="0" parTransId="{602DBECB-799B-4765-AF11-C77EB13032CC}" sibTransId="{3965C765-D088-45BA-ACA1-1B55E9E6FFB1}"/>
    <dgm:cxn modelId="{44188091-E876-45AF-8FA2-C13F4B424BA2}" type="presOf" srcId="{705E407C-5ADD-4018-8ED9-8F0CAC76CB3A}" destId="{75929072-02CC-4BA5-A3CB-7EE68FEC48A1}" srcOrd="0" destOrd="0" presId="urn:microsoft.com/office/officeart/2016/7/layout/BasicLinearProcessNumbered"/>
    <dgm:cxn modelId="{BB6FDD93-1093-4E9F-83D5-B8BC8604C749}" srcId="{0D1A3185-34A8-4C6C-8A04-F7EB1FE7F177}" destId="{26F0D87B-D28F-4E88-A430-CECE6EC5CB33}" srcOrd="3" destOrd="0" parTransId="{79D50110-2C7B-4356-B7B4-84A920C4CBD2}" sibTransId="{B64EDF40-53A2-4CCC-9ACF-27343116FB8E}"/>
    <dgm:cxn modelId="{F0E3CC95-3AB1-4C69-8670-1257D12F9CA9}" type="presOf" srcId="{3965C765-D088-45BA-ACA1-1B55E9E6FFB1}" destId="{383DF4E2-A57E-4ED5-A049-18C7472EA9C4}" srcOrd="0" destOrd="0" presId="urn:microsoft.com/office/officeart/2016/7/layout/BasicLinearProcessNumbered"/>
    <dgm:cxn modelId="{49F649A5-E09F-4C9E-842E-021BA2518078}" type="presOf" srcId="{78A072B6-758F-4E85-8F84-30092BB5497A}" destId="{161B9FEA-29D4-43A1-97C1-B1E84A9E1F1D}" srcOrd="1" destOrd="0" presId="urn:microsoft.com/office/officeart/2016/7/layout/BasicLinearProcessNumbered"/>
    <dgm:cxn modelId="{0138F0B9-3264-4912-AE3B-DB7119273C34}" type="presOf" srcId="{26F0D87B-D28F-4E88-A430-CECE6EC5CB33}" destId="{9157328D-1690-4DA3-9631-BE87B31A45B4}" srcOrd="0" destOrd="0" presId="urn:microsoft.com/office/officeart/2016/7/layout/BasicLinearProcessNumbered"/>
    <dgm:cxn modelId="{55E9E7BE-6613-4BBE-8587-6A5EBB755B32}" type="presOf" srcId="{B64EDF40-53A2-4CCC-9ACF-27343116FB8E}" destId="{F05CA577-D15E-46BD-A4D0-BACD91BF47FF}" srcOrd="0" destOrd="0" presId="urn:microsoft.com/office/officeart/2016/7/layout/BasicLinearProcessNumbered"/>
    <dgm:cxn modelId="{7F2E72C4-B880-4210-96AC-50EF9E97940A}" type="presOf" srcId="{0D1A3185-34A8-4C6C-8A04-F7EB1FE7F177}" destId="{C14104B6-5EEC-4E13-BA59-718801E7DCBF}" srcOrd="0" destOrd="0" presId="urn:microsoft.com/office/officeart/2016/7/layout/BasicLinearProcessNumbered"/>
    <dgm:cxn modelId="{2D30BDC8-2D49-4413-B783-59E860BBA51E}" srcId="{0D1A3185-34A8-4C6C-8A04-F7EB1FE7F177}" destId="{78A072B6-758F-4E85-8F84-30092BB5497A}" srcOrd="1" destOrd="0" parTransId="{6A043CFA-651E-4C06-B7CD-8DFD40D7EF62}" sibTransId="{B3A0342C-E114-4266-90C6-C320993A8373}"/>
    <dgm:cxn modelId="{2A5E1FCB-DC78-416A-858F-08AF1A6EA40B}" type="presOf" srcId="{D26A51DC-BD87-46C6-8768-6FF774D78C37}" destId="{6B74EF88-9E3B-4B66-9ED3-DD3809EAF3A9}" srcOrd="1" destOrd="0" presId="urn:microsoft.com/office/officeart/2016/7/layout/BasicLinearProcessNumbered"/>
    <dgm:cxn modelId="{B036C2DA-C34A-4BBE-883C-1DC0A5015A9B}" srcId="{0D1A3185-34A8-4C6C-8A04-F7EB1FE7F177}" destId="{D26A51DC-BD87-46C6-8768-6FF774D78C37}" srcOrd="2" destOrd="0" parTransId="{6A1C9ECC-CAD0-4A86-8C75-6F444C97F3FF}" sibTransId="{705E407C-5ADD-4018-8ED9-8F0CAC76CB3A}"/>
    <dgm:cxn modelId="{B4A0A59A-EED5-43F8-9B97-AE9E73E53343}" type="presParOf" srcId="{C14104B6-5EEC-4E13-BA59-718801E7DCBF}" destId="{59FF0574-573F-4D3E-BA66-1E87CEF008A6}" srcOrd="0" destOrd="0" presId="urn:microsoft.com/office/officeart/2016/7/layout/BasicLinearProcessNumbered"/>
    <dgm:cxn modelId="{753D35AA-39F4-4C2D-82A5-07EB617C1993}" type="presParOf" srcId="{59FF0574-573F-4D3E-BA66-1E87CEF008A6}" destId="{D16CC041-65E9-47C9-88AA-D66E9705CAD4}" srcOrd="0" destOrd="0" presId="urn:microsoft.com/office/officeart/2016/7/layout/BasicLinearProcessNumbered"/>
    <dgm:cxn modelId="{5AC329D1-B170-49FF-9517-1C76E80B4BE5}" type="presParOf" srcId="{59FF0574-573F-4D3E-BA66-1E87CEF008A6}" destId="{383DF4E2-A57E-4ED5-A049-18C7472EA9C4}" srcOrd="1" destOrd="0" presId="urn:microsoft.com/office/officeart/2016/7/layout/BasicLinearProcessNumbered"/>
    <dgm:cxn modelId="{FB2CE013-654A-40DB-9C9A-57B18F7E9AA0}" type="presParOf" srcId="{59FF0574-573F-4D3E-BA66-1E87CEF008A6}" destId="{48475490-3933-44CA-B612-71B9394A752D}" srcOrd="2" destOrd="0" presId="urn:microsoft.com/office/officeart/2016/7/layout/BasicLinearProcessNumbered"/>
    <dgm:cxn modelId="{CEAEE9A5-B69B-4BE0-A4F8-089352D70650}" type="presParOf" srcId="{59FF0574-573F-4D3E-BA66-1E87CEF008A6}" destId="{B0EF7797-AC11-45ED-A6EE-3391B0D2F6FA}" srcOrd="3" destOrd="0" presId="urn:microsoft.com/office/officeart/2016/7/layout/BasicLinearProcessNumbered"/>
    <dgm:cxn modelId="{1C2F7FB2-A735-4131-84BE-D2BABA623AAB}" type="presParOf" srcId="{C14104B6-5EEC-4E13-BA59-718801E7DCBF}" destId="{E34EED20-E61F-433C-B8F4-DFD9D291BE75}" srcOrd="1" destOrd="0" presId="urn:microsoft.com/office/officeart/2016/7/layout/BasicLinearProcessNumbered"/>
    <dgm:cxn modelId="{57AEC93D-5E93-4995-81FA-355BB6DBC441}" type="presParOf" srcId="{C14104B6-5EEC-4E13-BA59-718801E7DCBF}" destId="{83CBFB3F-BBE0-42E9-B382-E6B1998C3DD2}" srcOrd="2" destOrd="0" presId="urn:microsoft.com/office/officeart/2016/7/layout/BasicLinearProcessNumbered"/>
    <dgm:cxn modelId="{DD72601C-DF8E-433E-82BB-52B3ECD9A366}" type="presParOf" srcId="{83CBFB3F-BBE0-42E9-B382-E6B1998C3DD2}" destId="{AB9888B8-717D-411A-BC62-AD17DCC77DCF}" srcOrd="0" destOrd="0" presId="urn:microsoft.com/office/officeart/2016/7/layout/BasicLinearProcessNumbered"/>
    <dgm:cxn modelId="{F455F119-7C2D-484F-80FA-C5615FF163AD}" type="presParOf" srcId="{83CBFB3F-BBE0-42E9-B382-E6B1998C3DD2}" destId="{1F67C6DE-BDFB-47AF-8B2A-A54F4818DD35}" srcOrd="1" destOrd="0" presId="urn:microsoft.com/office/officeart/2016/7/layout/BasicLinearProcessNumbered"/>
    <dgm:cxn modelId="{E2C3D8A8-4091-4EB6-B9D6-8FFEF730092D}" type="presParOf" srcId="{83CBFB3F-BBE0-42E9-B382-E6B1998C3DD2}" destId="{FE9DACAE-CA1F-40BB-B409-B8D7B8CF2C6E}" srcOrd="2" destOrd="0" presId="urn:microsoft.com/office/officeart/2016/7/layout/BasicLinearProcessNumbered"/>
    <dgm:cxn modelId="{9FC45C3B-3125-4138-B52D-29E03CE2EFF8}" type="presParOf" srcId="{83CBFB3F-BBE0-42E9-B382-E6B1998C3DD2}" destId="{161B9FEA-29D4-43A1-97C1-B1E84A9E1F1D}" srcOrd="3" destOrd="0" presId="urn:microsoft.com/office/officeart/2016/7/layout/BasicLinearProcessNumbered"/>
    <dgm:cxn modelId="{E483C2EF-D49B-432D-94D4-CD9CE0FE677C}" type="presParOf" srcId="{C14104B6-5EEC-4E13-BA59-718801E7DCBF}" destId="{CFE6E5A3-AA23-42F8-A80E-63FFA78EA353}" srcOrd="3" destOrd="0" presId="urn:microsoft.com/office/officeart/2016/7/layout/BasicLinearProcessNumbered"/>
    <dgm:cxn modelId="{DE9E5D64-3FBB-484D-A6E5-0941B8F32216}" type="presParOf" srcId="{C14104B6-5EEC-4E13-BA59-718801E7DCBF}" destId="{ECEC0F2C-EC59-4C17-85BD-22639A4222FE}" srcOrd="4" destOrd="0" presId="urn:microsoft.com/office/officeart/2016/7/layout/BasicLinearProcessNumbered"/>
    <dgm:cxn modelId="{BF026094-FE09-4A1B-988F-544AED6F9205}" type="presParOf" srcId="{ECEC0F2C-EC59-4C17-85BD-22639A4222FE}" destId="{D38E8EA2-E790-4629-9A5D-194A13E4FCD3}" srcOrd="0" destOrd="0" presId="urn:microsoft.com/office/officeart/2016/7/layout/BasicLinearProcessNumbered"/>
    <dgm:cxn modelId="{2A185C4A-833E-452E-96EE-976FDE31B2F4}" type="presParOf" srcId="{ECEC0F2C-EC59-4C17-85BD-22639A4222FE}" destId="{75929072-02CC-4BA5-A3CB-7EE68FEC48A1}" srcOrd="1" destOrd="0" presId="urn:microsoft.com/office/officeart/2016/7/layout/BasicLinearProcessNumbered"/>
    <dgm:cxn modelId="{2A2AD03A-FE9C-4C70-86D4-E9C9DEC4D2D9}" type="presParOf" srcId="{ECEC0F2C-EC59-4C17-85BD-22639A4222FE}" destId="{1D08AC62-EE30-4FA8-A071-E1B5A312DFD8}" srcOrd="2" destOrd="0" presId="urn:microsoft.com/office/officeart/2016/7/layout/BasicLinearProcessNumbered"/>
    <dgm:cxn modelId="{97B1A2AD-BAE9-407C-A880-B3FB062C187A}" type="presParOf" srcId="{ECEC0F2C-EC59-4C17-85BD-22639A4222FE}" destId="{6B74EF88-9E3B-4B66-9ED3-DD3809EAF3A9}" srcOrd="3" destOrd="0" presId="urn:microsoft.com/office/officeart/2016/7/layout/BasicLinearProcessNumbered"/>
    <dgm:cxn modelId="{1B5C0ABA-FD22-431D-94E1-2327B9CA42A4}" type="presParOf" srcId="{C14104B6-5EEC-4E13-BA59-718801E7DCBF}" destId="{F0E9CD39-1E81-43B5-8C5F-66F1528423BE}" srcOrd="5" destOrd="0" presId="urn:microsoft.com/office/officeart/2016/7/layout/BasicLinearProcessNumbered"/>
    <dgm:cxn modelId="{D7F2B1CC-9499-4E5C-ADA9-4B0E6EA37DC3}" type="presParOf" srcId="{C14104B6-5EEC-4E13-BA59-718801E7DCBF}" destId="{C6342EB7-4A31-40CD-BC8D-8BEBE6D06161}" srcOrd="6" destOrd="0" presId="urn:microsoft.com/office/officeart/2016/7/layout/BasicLinearProcessNumbered"/>
    <dgm:cxn modelId="{D79D5D58-8539-4475-9994-889C43EC4326}" type="presParOf" srcId="{C6342EB7-4A31-40CD-BC8D-8BEBE6D06161}" destId="{9157328D-1690-4DA3-9631-BE87B31A45B4}" srcOrd="0" destOrd="0" presId="urn:microsoft.com/office/officeart/2016/7/layout/BasicLinearProcessNumbered"/>
    <dgm:cxn modelId="{8A236368-FC33-4F07-B5CA-52921719EC37}" type="presParOf" srcId="{C6342EB7-4A31-40CD-BC8D-8BEBE6D06161}" destId="{F05CA577-D15E-46BD-A4D0-BACD91BF47FF}" srcOrd="1" destOrd="0" presId="urn:microsoft.com/office/officeart/2016/7/layout/BasicLinearProcessNumbered"/>
    <dgm:cxn modelId="{36B049AB-323F-478F-8A10-FF44BA23481B}" type="presParOf" srcId="{C6342EB7-4A31-40CD-BC8D-8BEBE6D06161}" destId="{D327FE4F-9FED-46F7-9C05-50528DE30D28}" srcOrd="2" destOrd="0" presId="urn:microsoft.com/office/officeart/2016/7/layout/BasicLinearProcessNumbered"/>
    <dgm:cxn modelId="{A8CFB40B-7B87-4086-96A9-E14C11846720}" type="presParOf" srcId="{C6342EB7-4A31-40CD-BC8D-8BEBE6D06161}" destId="{11BAEF1D-FC0D-4501-816F-B2B9D3C3E4C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F5953B-9D3B-4BB5-B5C0-A9FB8A91F349}" type="doc">
      <dgm:prSet loTypeId="urn:microsoft.com/office/officeart/2005/8/layout/chart3" loCatId="cycle" qsTypeId="urn:microsoft.com/office/officeart/2005/8/quickstyle/simple5" qsCatId="simple" csTypeId="urn:microsoft.com/office/officeart/2005/8/colors/colorful1" csCatId="colorful" phldr="1"/>
      <dgm:spPr/>
      <dgm:t>
        <a:bodyPr/>
        <a:lstStyle/>
        <a:p>
          <a:endParaRPr lang="en-US"/>
        </a:p>
      </dgm:t>
    </dgm:pt>
    <dgm:pt modelId="{76894657-A535-4B48-B2C4-B5456E665C18}">
      <dgm:prSet/>
      <dgm:spPr/>
      <dgm:t>
        <a:bodyPr/>
        <a:lstStyle/>
        <a:p>
          <a:pPr>
            <a:lnSpc>
              <a:spcPct val="100000"/>
            </a:lnSpc>
          </a:pPr>
          <a:r>
            <a:rPr lang="en-US" dirty="0"/>
            <a:t>Inspection</a:t>
          </a:r>
        </a:p>
      </dgm:t>
    </dgm:pt>
    <dgm:pt modelId="{26AD8BDB-DFBF-46E5-8969-E4DDF84F0992}" type="parTrans" cxnId="{19AA13ED-9FF8-411B-9851-C420E9F025D8}">
      <dgm:prSet/>
      <dgm:spPr/>
      <dgm:t>
        <a:bodyPr/>
        <a:lstStyle/>
        <a:p>
          <a:endParaRPr lang="en-US"/>
        </a:p>
      </dgm:t>
    </dgm:pt>
    <dgm:pt modelId="{7425786A-BAE2-4263-8170-C59CB57EBA18}" type="sibTrans" cxnId="{19AA13ED-9FF8-411B-9851-C420E9F025D8}">
      <dgm:prSet/>
      <dgm:spPr/>
      <dgm:t>
        <a:bodyPr/>
        <a:lstStyle/>
        <a:p>
          <a:endParaRPr lang="en-US"/>
        </a:p>
      </dgm:t>
    </dgm:pt>
    <dgm:pt modelId="{F6EC82F7-D05F-471F-BBCF-4E47AEFA143A}">
      <dgm:prSet/>
      <dgm:spPr/>
      <dgm:t>
        <a:bodyPr/>
        <a:lstStyle/>
        <a:p>
          <a:pPr>
            <a:lnSpc>
              <a:spcPct val="100000"/>
            </a:lnSpc>
          </a:pPr>
          <a:r>
            <a:rPr lang="en-US" dirty="0"/>
            <a:t>Palpation</a:t>
          </a:r>
        </a:p>
      </dgm:t>
    </dgm:pt>
    <dgm:pt modelId="{C35C1366-780A-4CE8-984E-5774C922FC5D}" type="parTrans" cxnId="{72AEA59B-D87A-4D43-BF4D-8946E18D5380}">
      <dgm:prSet/>
      <dgm:spPr/>
      <dgm:t>
        <a:bodyPr/>
        <a:lstStyle/>
        <a:p>
          <a:endParaRPr lang="en-US"/>
        </a:p>
      </dgm:t>
    </dgm:pt>
    <dgm:pt modelId="{A61336E0-1F26-478F-8503-6EF5828E26A1}" type="sibTrans" cxnId="{72AEA59B-D87A-4D43-BF4D-8946E18D5380}">
      <dgm:prSet/>
      <dgm:spPr/>
      <dgm:t>
        <a:bodyPr/>
        <a:lstStyle/>
        <a:p>
          <a:endParaRPr lang="en-US"/>
        </a:p>
      </dgm:t>
    </dgm:pt>
    <dgm:pt modelId="{89212360-A046-4B7B-8B85-60B8E37F4E07}">
      <dgm:prSet/>
      <dgm:spPr/>
      <dgm:t>
        <a:bodyPr/>
        <a:lstStyle/>
        <a:p>
          <a:pPr>
            <a:lnSpc>
              <a:spcPct val="100000"/>
            </a:lnSpc>
          </a:pPr>
          <a:r>
            <a:rPr lang="en-US" dirty="0"/>
            <a:t>Percussion</a:t>
          </a:r>
        </a:p>
      </dgm:t>
    </dgm:pt>
    <dgm:pt modelId="{CEF928AD-2241-4FAE-812D-FD192B7519DC}" type="parTrans" cxnId="{C22BA54C-F560-4890-9C4D-F8E71905BADC}">
      <dgm:prSet/>
      <dgm:spPr/>
      <dgm:t>
        <a:bodyPr/>
        <a:lstStyle/>
        <a:p>
          <a:endParaRPr lang="en-US"/>
        </a:p>
      </dgm:t>
    </dgm:pt>
    <dgm:pt modelId="{584BEE18-A211-4FB4-903B-AE916859238E}" type="sibTrans" cxnId="{C22BA54C-F560-4890-9C4D-F8E71905BADC}">
      <dgm:prSet/>
      <dgm:spPr/>
      <dgm:t>
        <a:bodyPr/>
        <a:lstStyle/>
        <a:p>
          <a:endParaRPr lang="en-US"/>
        </a:p>
      </dgm:t>
    </dgm:pt>
    <dgm:pt modelId="{8216AEE3-5B72-4FB5-9391-451BEE0F1B3F}">
      <dgm:prSet/>
      <dgm:spPr/>
      <dgm:t>
        <a:bodyPr/>
        <a:lstStyle/>
        <a:p>
          <a:pPr>
            <a:lnSpc>
              <a:spcPct val="100000"/>
            </a:lnSpc>
          </a:pPr>
          <a:r>
            <a:rPr lang="en-US" dirty="0"/>
            <a:t>Auscultation</a:t>
          </a:r>
        </a:p>
      </dgm:t>
    </dgm:pt>
    <dgm:pt modelId="{1D55FFC1-F3FB-4F2E-BA22-D45A2729D08E}" type="parTrans" cxnId="{9DAC56B9-BB3E-4A6A-8CAD-C62420360C2E}">
      <dgm:prSet/>
      <dgm:spPr/>
      <dgm:t>
        <a:bodyPr/>
        <a:lstStyle/>
        <a:p>
          <a:endParaRPr lang="en-US"/>
        </a:p>
      </dgm:t>
    </dgm:pt>
    <dgm:pt modelId="{C2057F8C-D57A-4AEC-8891-6A70F81C5623}" type="sibTrans" cxnId="{9DAC56B9-BB3E-4A6A-8CAD-C62420360C2E}">
      <dgm:prSet/>
      <dgm:spPr/>
      <dgm:t>
        <a:bodyPr/>
        <a:lstStyle/>
        <a:p>
          <a:endParaRPr lang="en-US"/>
        </a:p>
      </dgm:t>
    </dgm:pt>
    <dgm:pt modelId="{04EC2EBC-00BE-4124-A84F-289DAE1F7323}" type="pres">
      <dgm:prSet presAssocID="{33F5953B-9D3B-4BB5-B5C0-A9FB8A91F349}" presName="compositeShape" presStyleCnt="0">
        <dgm:presLayoutVars>
          <dgm:chMax val="7"/>
          <dgm:dir/>
          <dgm:resizeHandles val="exact"/>
        </dgm:presLayoutVars>
      </dgm:prSet>
      <dgm:spPr/>
    </dgm:pt>
    <dgm:pt modelId="{6E7BF91F-62F7-4B8C-8B24-FB354AFB34EB}" type="pres">
      <dgm:prSet presAssocID="{33F5953B-9D3B-4BB5-B5C0-A9FB8A91F349}" presName="wedge1" presStyleLbl="node1" presStyleIdx="0" presStyleCnt="4"/>
      <dgm:spPr/>
    </dgm:pt>
    <dgm:pt modelId="{ACEB4E3C-61DD-4ED8-9E5D-30C168F18F44}" type="pres">
      <dgm:prSet presAssocID="{33F5953B-9D3B-4BB5-B5C0-A9FB8A91F349}" presName="wedge1Tx" presStyleLbl="node1" presStyleIdx="0" presStyleCnt="4">
        <dgm:presLayoutVars>
          <dgm:chMax val="0"/>
          <dgm:chPref val="0"/>
          <dgm:bulletEnabled val="1"/>
        </dgm:presLayoutVars>
      </dgm:prSet>
      <dgm:spPr/>
    </dgm:pt>
    <dgm:pt modelId="{D28EFCFB-4085-4C7F-A196-FFE1A71502BA}" type="pres">
      <dgm:prSet presAssocID="{33F5953B-9D3B-4BB5-B5C0-A9FB8A91F349}" presName="wedge2" presStyleLbl="node1" presStyleIdx="1" presStyleCnt="4"/>
      <dgm:spPr/>
    </dgm:pt>
    <dgm:pt modelId="{718120F3-6BC2-4AFB-8E62-CF25510F4BD2}" type="pres">
      <dgm:prSet presAssocID="{33F5953B-9D3B-4BB5-B5C0-A9FB8A91F349}" presName="wedge2Tx" presStyleLbl="node1" presStyleIdx="1" presStyleCnt="4">
        <dgm:presLayoutVars>
          <dgm:chMax val="0"/>
          <dgm:chPref val="0"/>
          <dgm:bulletEnabled val="1"/>
        </dgm:presLayoutVars>
      </dgm:prSet>
      <dgm:spPr/>
    </dgm:pt>
    <dgm:pt modelId="{9D82F0C4-9DB6-4A70-B5C8-05A8EA2B78F3}" type="pres">
      <dgm:prSet presAssocID="{33F5953B-9D3B-4BB5-B5C0-A9FB8A91F349}" presName="wedge3" presStyleLbl="node1" presStyleIdx="2" presStyleCnt="4"/>
      <dgm:spPr/>
    </dgm:pt>
    <dgm:pt modelId="{2BCD7A94-757B-4BA2-8F2C-5FC258A0FF12}" type="pres">
      <dgm:prSet presAssocID="{33F5953B-9D3B-4BB5-B5C0-A9FB8A91F349}" presName="wedge3Tx" presStyleLbl="node1" presStyleIdx="2" presStyleCnt="4">
        <dgm:presLayoutVars>
          <dgm:chMax val="0"/>
          <dgm:chPref val="0"/>
          <dgm:bulletEnabled val="1"/>
        </dgm:presLayoutVars>
      </dgm:prSet>
      <dgm:spPr/>
    </dgm:pt>
    <dgm:pt modelId="{3EA14BA7-18CC-4872-AC16-2FD58546B098}" type="pres">
      <dgm:prSet presAssocID="{33F5953B-9D3B-4BB5-B5C0-A9FB8A91F349}" presName="wedge4" presStyleLbl="node1" presStyleIdx="3" presStyleCnt="4"/>
      <dgm:spPr/>
    </dgm:pt>
    <dgm:pt modelId="{6753C944-9ACB-4F2E-B4C2-1022DA2CD737}" type="pres">
      <dgm:prSet presAssocID="{33F5953B-9D3B-4BB5-B5C0-A9FB8A91F349}" presName="wedge4Tx" presStyleLbl="node1" presStyleIdx="3" presStyleCnt="4">
        <dgm:presLayoutVars>
          <dgm:chMax val="0"/>
          <dgm:chPref val="0"/>
          <dgm:bulletEnabled val="1"/>
        </dgm:presLayoutVars>
      </dgm:prSet>
      <dgm:spPr/>
    </dgm:pt>
  </dgm:ptLst>
  <dgm:cxnLst>
    <dgm:cxn modelId="{FED92B1D-8B0D-4A8A-9D26-59C18E96C27D}" type="presOf" srcId="{F6EC82F7-D05F-471F-BBCF-4E47AEFA143A}" destId="{718120F3-6BC2-4AFB-8E62-CF25510F4BD2}" srcOrd="1" destOrd="0" presId="urn:microsoft.com/office/officeart/2005/8/layout/chart3"/>
    <dgm:cxn modelId="{90B28630-B1A4-41AB-98EF-5A5E4DA76EDD}" type="presOf" srcId="{76894657-A535-4B48-B2C4-B5456E665C18}" destId="{6E7BF91F-62F7-4B8C-8B24-FB354AFB34EB}" srcOrd="0" destOrd="0" presId="urn:microsoft.com/office/officeart/2005/8/layout/chart3"/>
    <dgm:cxn modelId="{C22BA54C-F560-4890-9C4D-F8E71905BADC}" srcId="{33F5953B-9D3B-4BB5-B5C0-A9FB8A91F349}" destId="{89212360-A046-4B7B-8B85-60B8E37F4E07}" srcOrd="2" destOrd="0" parTransId="{CEF928AD-2241-4FAE-812D-FD192B7519DC}" sibTransId="{584BEE18-A211-4FB4-903B-AE916859238E}"/>
    <dgm:cxn modelId="{CDDC5D7E-C932-42E7-9492-7294C2E715E7}" type="presOf" srcId="{8216AEE3-5B72-4FB5-9391-451BEE0F1B3F}" destId="{6753C944-9ACB-4F2E-B4C2-1022DA2CD737}" srcOrd="1" destOrd="0" presId="urn:microsoft.com/office/officeart/2005/8/layout/chart3"/>
    <dgm:cxn modelId="{1B9EA18B-8350-4A4F-B1C9-C0ECBE15D945}" type="presOf" srcId="{F6EC82F7-D05F-471F-BBCF-4E47AEFA143A}" destId="{D28EFCFB-4085-4C7F-A196-FFE1A71502BA}" srcOrd="0" destOrd="0" presId="urn:microsoft.com/office/officeart/2005/8/layout/chart3"/>
    <dgm:cxn modelId="{7ADA378D-4744-4C78-8AF3-CEEB74CAE875}" type="presOf" srcId="{89212360-A046-4B7B-8B85-60B8E37F4E07}" destId="{9D82F0C4-9DB6-4A70-B5C8-05A8EA2B78F3}" srcOrd="0" destOrd="0" presId="urn:microsoft.com/office/officeart/2005/8/layout/chart3"/>
    <dgm:cxn modelId="{72AEA59B-D87A-4D43-BF4D-8946E18D5380}" srcId="{33F5953B-9D3B-4BB5-B5C0-A9FB8A91F349}" destId="{F6EC82F7-D05F-471F-BBCF-4E47AEFA143A}" srcOrd="1" destOrd="0" parTransId="{C35C1366-780A-4CE8-984E-5774C922FC5D}" sibTransId="{A61336E0-1F26-478F-8503-6EF5828E26A1}"/>
    <dgm:cxn modelId="{B541B1B7-EFBE-422F-B637-A20414CF2AAF}" type="presOf" srcId="{76894657-A535-4B48-B2C4-B5456E665C18}" destId="{ACEB4E3C-61DD-4ED8-9E5D-30C168F18F44}" srcOrd="1" destOrd="0" presId="urn:microsoft.com/office/officeart/2005/8/layout/chart3"/>
    <dgm:cxn modelId="{9DAC56B9-BB3E-4A6A-8CAD-C62420360C2E}" srcId="{33F5953B-9D3B-4BB5-B5C0-A9FB8A91F349}" destId="{8216AEE3-5B72-4FB5-9391-451BEE0F1B3F}" srcOrd="3" destOrd="0" parTransId="{1D55FFC1-F3FB-4F2E-BA22-D45A2729D08E}" sibTransId="{C2057F8C-D57A-4AEC-8891-6A70F81C5623}"/>
    <dgm:cxn modelId="{4F988DBD-E7AD-4C76-8A83-7121918AF822}" type="presOf" srcId="{8216AEE3-5B72-4FB5-9391-451BEE0F1B3F}" destId="{3EA14BA7-18CC-4872-AC16-2FD58546B098}" srcOrd="0" destOrd="0" presId="urn:microsoft.com/office/officeart/2005/8/layout/chart3"/>
    <dgm:cxn modelId="{C2F558C7-B90B-461A-BA1F-AF482B18D208}" type="presOf" srcId="{33F5953B-9D3B-4BB5-B5C0-A9FB8A91F349}" destId="{04EC2EBC-00BE-4124-A84F-289DAE1F7323}" srcOrd="0" destOrd="0" presId="urn:microsoft.com/office/officeart/2005/8/layout/chart3"/>
    <dgm:cxn modelId="{4F53EDE4-2E21-4170-A488-5F7C3E3112E9}" type="presOf" srcId="{89212360-A046-4B7B-8B85-60B8E37F4E07}" destId="{2BCD7A94-757B-4BA2-8F2C-5FC258A0FF12}" srcOrd="1" destOrd="0" presId="urn:microsoft.com/office/officeart/2005/8/layout/chart3"/>
    <dgm:cxn modelId="{19AA13ED-9FF8-411B-9851-C420E9F025D8}" srcId="{33F5953B-9D3B-4BB5-B5C0-A9FB8A91F349}" destId="{76894657-A535-4B48-B2C4-B5456E665C18}" srcOrd="0" destOrd="0" parTransId="{26AD8BDB-DFBF-46E5-8969-E4DDF84F0992}" sibTransId="{7425786A-BAE2-4263-8170-C59CB57EBA18}"/>
    <dgm:cxn modelId="{1D567A55-C267-44A2-8BF1-79ADE579BA73}" type="presParOf" srcId="{04EC2EBC-00BE-4124-A84F-289DAE1F7323}" destId="{6E7BF91F-62F7-4B8C-8B24-FB354AFB34EB}" srcOrd="0" destOrd="0" presId="urn:microsoft.com/office/officeart/2005/8/layout/chart3"/>
    <dgm:cxn modelId="{5E242285-C75A-460B-9B02-A122EC6F3BF6}" type="presParOf" srcId="{04EC2EBC-00BE-4124-A84F-289DAE1F7323}" destId="{ACEB4E3C-61DD-4ED8-9E5D-30C168F18F44}" srcOrd="1" destOrd="0" presId="urn:microsoft.com/office/officeart/2005/8/layout/chart3"/>
    <dgm:cxn modelId="{BB932061-8228-4278-84B0-70FF167EEA65}" type="presParOf" srcId="{04EC2EBC-00BE-4124-A84F-289DAE1F7323}" destId="{D28EFCFB-4085-4C7F-A196-FFE1A71502BA}" srcOrd="2" destOrd="0" presId="urn:microsoft.com/office/officeart/2005/8/layout/chart3"/>
    <dgm:cxn modelId="{8FA0ACF3-C2B6-423A-80DC-1192D073D06B}" type="presParOf" srcId="{04EC2EBC-00BE-4124-A84F-289DAE1F7323}" destId="{718120F3-6BC2-4AFB-8E62-CF25510F4BD2}" srcOrd="3" destOrd="0" presId="urn:microsoft.com/office/officeart/2005/8/layout/chart3"/>
    <dgm:cxn modelId="{79EAB978-D802-4D34-B53B-077DCD5E8843}" type="presParOf" srcId="{04EC2EBC-00BE-4124-A84F-289DAE1F7323}" destId="{9D82F0C4-9DB6-4A70-B5C8-05A8EA2B78F3}" srcOrd="4" destOrd="0" presId="urn:microsoft.com/office/officeart/2005/8/layout/chart3"/>
    <dgm:cxn modelId="{0DDA0FAB-A4AB-428F-ADEB-F9BED7B48195}" type="presParOf" srcId="{04EC2EBC-00BE-4124-A84F-289DAE1F7323}" destId="{2BCD7A94-757B-4BA2-8F2C-5FC258A0FF12}" srcOrd="5" destOrd="0" presId="urn:microsoft.com/office/officeart/2005/8/layout/chart3"/>
    <dgm:cxn modelId="{7249C36D-1DEB-44D1-95EC-4F013EFB9A93}" type="presParOf" srcId="{04EC2EBC-00BE-4124-A84F-289DAE1F7323}" destId="{3EA14BA7-18CC-4872-AC16-2FD58546B098}" srcOrd="6" destOrd="0" presId="urn:microsoft.com/office/officeart/2005/8/layout/chart3"/>
    <dgm:cxn modelId="{B6943D92-A59D-4A7D-9F5E-004A6008B042}" type="presParOf" srcId="{04EC2EBC-00BE-4124-A84F-289DAE1F7323}" destId="{6753C944-9ACB-4F2E-B4C2-1022DA2CD737}"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CC041-65E9-47C9-88AA-D66E9705CAD4}">
      <dsp:nvSpPr>
        <dsp:cNvPr id="0" name=""/>
        <dsp:cNvSpPr/>
      </dsp:nvSpPr>
      <dsp:spPr>
        <a:xfrm>
          <a:off x="483" y="317958"/>
          <a:ext cx="2022053" cy="283087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7647" tIns="330200" rIns="157647" bIns="330200" numCol="1" spcCol="1270" anchor="t" anchorCtr="0">
          <a:noAutofit/>
        </a:bodyPr>
        <a:lstStyle/>
        <a:p>
          <a:pPr marL="0" lvl="0" indent="0" algn="l" defTabSz="800100">
            <a:lnSpc>
              <a:spcPct val="90000"/>
            </a:lnSpc>
            <a:spcBef>
              <a:spcPct val="0"/>
            </a:spcBef>
            <a:spcAft>
              <a:spcPct val="35000"/>
            </a:spcAft>
            <a:buNone/>
          </a:pPr>
          <a:r>
            <a:rPr lang="en-US" sz="1800" kern="1200" dirty="0"/>
            <a:t>F636: Resident Assessment</a:t>
          </a:r>
        </a:p>
      </dsp:txBody>
      <dsp:txXfrm>
        <a:off x="483" y="1393690"/>
        <a:ext cx="2022053" cy="1698524"/>
      </dsp:txXfrm>
    </dsp:sp>
    <dsp:sp modelId="{383DF4E2-A57E-4ED5-A049-18C7472EA9C4}">
      <dsp:nvSpPr>
        <dsp:cNvPr id="0" name=""/>
        <dsp:cNvSpPr/>
      </dsp:nvSpPr>
      <dsp:spPr>
        <a:xfrm>
          <a:off x="586878" y="601045"/>
          <a:ext cx="849262" cy="84926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6212" tIns="12700" rIns="66212" bIns="12700" numCol="1" spcCol="1270" anchor="ctr" anchorCtr="0">
          <a:noAutofit/>
        </a:bodyPr>
        <a:lstStyle/>
        <a:p>
          <a:pPr marL="0" lvl="0" indent="0" algn="ctr" defTabSz="1822450">
            <a:lnSpc>
              <a:spcPct val="90000"/>
            </a:lnSpc>
            <a:spcBef>
              <a:spcPct val="0"/>
            </a:spcBef>
            <a:spcAft>
              <a:spcPct val="35000"/>
            </a:spcAft>
            <a:buNone/>
          </a:pPr>
          <a:r>
            <a:rPr lang="en-US" sz="4100" kern="1200" dirty="0"/>
            <a:t>1</a:t>
          </a:r>
        </a:p>
      </dsp:txBody>
      <dsp:txXfrm>
        <a:off x="711250" y="725417"/>
        <a:ext cx="600518" cy="600518"/>
      </dsp:txXfrm>
    </dsp:sp>
    <dsp:sp modelId="{48475490-3933-44CA-B612-71B9394A752D}">
      <dsp:nvSpPr>
        <dsp:cNvPr id="0" name=""/>
        <dsp:cNvSpPr/>
      </dsp:nvSpPr>
      <dsp:spPr>
        <a:xfrm>
          <a:off x="483" y="3148760"/>
          <a:ext cx="2022053" cy="7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B9888B8-717D-411A-BC62-AD17DCC77DCF}">
      <dsp:nvSpPr>
        <dsp:cNvPr id="0" name=""/>
        <dsp:cNvSpPr/>
      </dsp:nvSpPr>
      <dsp:spPr>
        <a:xfrm>
          <a:off x="2224742" y="317958"/>
          <a:ext cx="2022053" cy="283087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7647" tIns="330200" rIns="157647" bIns="330200" numCol="1" spcCol="1270" anchor="t" anchorCtr="0">
          <a:noAutofit/>
        </a:bodyPr>
        <a:lstStyle/>
        <a:p>
          <a:pPr marL="0" lvl="0" indent="0" algn="l" defTabSz="800100">
            <a:lnSpc>
              <a:spcPct val="90000"/>
            </a:lnSpc>
            <a:spcBef>
              <a:spcPct val="0"/>
            </a:spcBef>
            <a:spcAft>
              <a:spcPct val="35000"/>
            </a:spcAft>
            <a:buNone/>
          </a:pPr>
          <a:r>
            <a:rPr lang="en-US" sz="1800" kern="1200" dirty="0"/>
            <a:t>F641:  Accuracy of Assessments</a:t>
          </a:r>
        </a:p>
      </dsp:txBody>
      <dsp:txXfrm>
        <a:off x="2224742" y="1393690"/>
        <a:ext cx="2022053" cy="1698524"/>
      </dsp:txXfrm>
    </dsp:sp>
    <dsp:sp modelId="{1F67C6DE-BDFB-47AF-8B2A-A54F4818DD35}">
      <dsp:nvSpPr>
        <dsp:cNvPr id="0" name=""/>
        <dsp:cNvSpPr/>
      </dsp:nvSpPr>
      <dsp:spPr>
        <a:xfrm>
          <a:off x="2811137" y="601045"/>
          <a:ext cx="849262" cy="84926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6212" tIns="12700" rIns="66212" bIns="12700" numCol="1" spcCol="1270" anchor="ctr" anchorCtr="0">
          <a:noAutofit/>
        </a:bodyPr>
        <a:lstStyle/>
        <a:p>
          <a:pPr marL="0" lvl="0" indent="0" algn="ctr" defTabSz="1822450">
            <a:lnSpc>
              <a:spcPct val="90000"/>
            </a:lnSpc>
            <a:spcBef>
              <a:spcPct val="0"/>
            </a:spcBef>
            <a:spcAft>
              <a:spcPct val="35000"/>
            </a:spcAft>
            <a:buNone/>
          </a:pPr>
          <a:r>
            <a:rPr lang="en-US" sz="4100" kern="1200" dirty="0"/>
            <a:t>2</a:t>
          </a:r>
        </a:p>
      </dsp:txBody>
      <dsp:txXfrm>
        <a:off x="2935509" y="725417"/>
        <a:ext cx="600518" cy="600518"/>
      </dsp:txXfrm>
    </dsp:sp>
    <dsp:sp modelId="{FE9DACAE-CA1F-40BB-B409-B8D7B8CF2C6E}">
      <dsp:nvSpPr>
        <dsp:cNvPr id="0" name=""/>
        <dsp:cNvSpPr/>
      </dsp:nvSpPr>
      <dsp:spPr>
        <a:xfrm>
          <a:off x="2224742" y="3148760"/>
          <a:ext cx="2022053" cy="7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38E8EA2-E790-4629-9A5D-194A13E4FCD3}">
      <dsp:nvSpPr>
        <dsp:cNvPr id="0" name=""/>
        <dsp:cNvSpPr/>
      </dsp:nvSpPr>
      <dsp:spPr>
        <a:xfrm>
          <a:off x="4449000" y="317958"/>
          <a:ext cx="2022053" cy="283087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7647" tIns="330200" rIns="157647" bIns="330200" numCol="1" spcCol="1270" anchor="t" anchorCtr="0">
          <a:noAutofit/>
        </a:bodyPr>
        <a:lstStyle/>
        <a:p>
          <a:pPr marL="0" lvl="0" indent="0" algn="l" defTabSz="800100">
            <a:lnSpc>
              <a:spcPct val="90000"/>
            </a:lnSpc>
            <a:spcBef>
              <a:spcPct val="0"/>
            </a:spcBef>
            <a:spcAft>
              <a:spcPct val="35000"/>
            </a:spcAft>
            <a:buNone/>
          </a:pPr>
          <a:r>
            <a:rPr lang="en-US" sz="1800" kern="1200" dirty="0"/>
            <a:t>F726:  Nursing Services (competencies and skills sets)</a:t>
          </a:r>
        </a:p>
      </dsp:txBody>
      <dsp:txXfrm>
        <a:off x="4449000" y="1393690"/>
        <a:ext cx="2022053" cy="1698524"/>
      </dsp:txXfrm>
    </dsp:sp>
    <dsp:sp modelId="{75929072-02CC-4BA5-A3CB-7EE68FEC48A1}">
      <dsp:nvSpPr>
        <dsp:cNvPr id="0" name=""/>
        <dsp:cNvSpPr/>
      </dsp:nvSpPr>
      <dsp:spPr>
        <a:xfrm>
          <a:off x="5035396" y="601045"/>
          <a:ext cx="849262" cy="84926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6212" tIns="12700" rIns="66212" bIns="12700" numCol="1" spcCol="1270" anchor="ctr" anchorCtr="0">
          <a:noAutofit/>
        </a:bodyPr>
        <a:lstStyle/>
        <a:p>
          <a:pPr marL="0" lvl="0" indent="0" algn="ctr" defTabSz="1822450">
            <a:lnSpc>
              <a:spcPct val="90000"/>
            </a:lnSpc>
            <a:spcBef>
              <a:spcPct val="0"/>
            </a:spcBef>
            <a:spcAft>
              <a:spcPct val="35000"/>
            </a:spcAft>
            <a:buNone/>
          </a:pPr>
          <a:r>
            <a:rPr lang="en-US" sz="4100" kern="1200" dirty="0"/>
            <a:t>3</a:t>
          </a:r>
        </a:p>
      </dsp:txBody>
      <dsp:txXfrm>
        <a:off x="5159768" y="725417"/>
        <a:ext cx="600518" cy="600518"/>
      </dsp:txXfrm>
    </dsp:sp>
    <dsp:sp modelId="{1D08AC62-EE30-4FA8-A071-E1B5A312DFD8}">
      <dsp:nvSpPr>
        <dsp:cNvPr id="0" name=""/>
        <dsp:cNvSpPr/>
      </dsp:nvSpPr>
      <dsp:spPr>
        <a:xfrm>
          <a:off x="4449000" y="3148760"/>
          <a:ext cx="2022053" cy="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157328D-1690-4DA3-9631-BE87B31A45B4}">
      <dsp:nvSpPr>
        <dsp:cNvPr id="0" name=""/>
        <dsp:cNvSpPr/>
      </dsp:nvSpPr>
      <dsp:spPr>
        <a:xfrm>
          <a:off x="6673259" y="317958"/>
          <a:ext cx="2165457" cy="287285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7647" tIns="330200" rIns="157647" bIns="330200" numCol="1" spcCol="1270" anchor="t" anchorCtr="0">
          <a:noAutofit/>
        </a:bodyPr>
        <a:lstStyle/>
        <a:p>
          <a:pPr marL="0" lvl="0" indent="0" algn="l" defTabSz="800100">
            <a:lnSpc>
              <a:spcPct val="90000"/>
            </a:lnSpc>
            <a:spcBef>
              <a:spcPct val="0"/>
            </a:spcBef>
            <a:spcAft>
              <a:spcPct val="35000"/>
            </a:spcAft>
            <a:buNone/>
          </a:pPr>
          <a:r>
            <a:rPr lang="en-US" sz="1800" kern="1200" dirty="0"/>
            <a:t>F684:  Quality of Care (and more!)</a:t>
          </a:r>
        </a:p>
      </dsp:txBody>
      <dsp:txXfrm>
        <a:off x="6673259" y="1409643"/>
        <a:ext cx="2165457" cy="1723713"/>
      </dsp:txXfrm>
    </dsp:sp>
    <dsp:sp modelId="{F05CA577-D15E-46BD-A4D0-BACD91BF47FF}">
      <dsp:nvSpPr>
        <dsp:cNvPr id="0" name=""/>
        <dsp:cNvSpPr/>
      </dsp:nvSpPr>
      <dsp:spPr>
        <a:xfrm>
          <a:off x="7331356" y="622036"/>
          <a:ext cx="849262" cy="84926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6212" tIns="12700" rIns="66212" bIns="12700" numCol="1" spcCol="1270" anchor="ctr" anchorCtr="0">
          <a:noAutofit/>
        </a:bodyPr>
        <a:lstStyle/>
        <a:p>
          <a:pPr marL="0" lvl="0" indent="0" algn="ctr" defTabSz="1822450">
            <a:lnSpc>
              <a:spcPct val="90000"/>
            </a:lnSpc>
            <a:spcBef>
              <a:spcPct val="0"/>
            </a:spcBef>
            <a:spcAft>
              <a:spcPct val="35000"/>
            </a:spcAft>
            <a:buNone/>
          </a:pPr>
          <a:r>
            <a:rPr lang="en-US" sz="4100" kern="1200" dirty="0"/>
            <a:t>4</a:t>
          </a:r>
        </a:p>
      </dsp:txBody>
      <dsp:txXfrm>
        <a:off x="7455728" y="746408"/>
        <a:ext cx="600518" cy="600518"/>
      </dsp:txXfrm>
    </dsp:sp>
    <dsp:sp modelId="{D327FE4F-9FED-46F7-9C05-50528DE30D28}">
      <dsp:nvSpPr>
        <dsp:cNvPr id="0" name=""/>
        <dsp:cNvSpPr/>
      </dsp:nvSpPr>
      <dsp:spPr>
        <a:xfrm>
          <a:off x="6744961" y="3169751"/>
          <a:ext cx="2022053" cy="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BF91F-62F7-4B8C-8B24-FB354AFB34EB}">
      <dsp:nvSpPr>
        <dsp:cNvPr id="0" name=""/>
        <dsp:cNvSpPr/>
      </dsp:nvSpPr>
      <dsp:spPr>
        <a:xfrm>
          <a:off x="699308" y="288766"/>
          <a:ext cx="3893487" cy="3893487"/>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ct val="35000"/>
            </a:spcAft>
            <a:buNone/>
          </a:pPr>
          <a:r>
            <a:rPr lang="en-US" sz="2100" kern="1200" dirty="0"/>
            <a:t>Inspection</a:t>
          </a:r>
        </a:p>
      </dsp:txBody>
      <dsp:txXfrm>
        <a:off x="2690549" y="1009062"/>
        <a:ext cx="1436882" cy="1158776"/>
      </dsp:txXfrm>
    </dsp:sp>
    <dsp:sp modelId="{D28EFCFB-4085-4C7F-A196-FFE1A71502BA}">
      <dsp:nvSpPr>
        <dsp:cNvPr id="0" name=""/>
        <dsp:cNvSpPr/>
      </dsp:nvSpPr>
      <dsp:spPr>
        <a:xfrm>
          <a:off x="535225" y="452849"/>
          <a:ext cx="3893487" cy="3893487"/>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ct val="35000"/>
            </a:spcAft>
            <a:buNone/>
          </a:pPr>
          <a:r>
            <a:rPr lang="en-US" sz="2100" kern="1200" dirty="0"/>
            <a:t>Palpation</a:t>
          </a:r>
        </a:p>
      </dsp:txBody>
      <dsp:txXfrm>
        <a:off x="2551496" y="2469119"/>
        <a:ext cx="1436882" cy="1158776"/>
      </dsp:txXfrm>
    </dsp:sp>
    <dsp:sp modelId="{9D82F0C4-9DB6-4A70-B5C8-05A8EA2B78F3}">
      <dsp:nvSpPr>
        <dsp:cNvPr id="0" name=""/>
        <dsp:cNvSpPr/>
      </dsp:nvSpPr>
      <dsp:spPr>
        <a:xfrm>
          <a:off x="535225" y="452849"/>
          <a:ext cx="3893487" cy="3893487"/>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ct val="35000"/>
            </a:spcAft>
            <a:buNone/>
          </a:pPr>
          <a:r>
            <a:rPr lang="en-US" sz="2100" kern="1200" dirty="0"/>
            <a:t>Percussion</a:t>
          </a:r>
        </a:p>
      </dsp:txBody>
      <dsp:txXfrm>
        <a:off x="975560" y="2469119"/>
        <a:ext cx="1436882" cy="1158776"/>
      </dsp:txXfrm>
    </dsp:sp>
    <dsp:sp modelId="{3EA14BA7-18CC-4872-AC16-2FD58546B098}">
      <dsp:nvSpPr>
        <dsp:cNvPr id="0" name=""/>
        <dsp:cNvSpPr/>
      </dsp:nvSpPr>
      <dsp:spPr>
        <a:xfrm>
          <a:off x="535225" y="452849"/>
          <a:ext cx="3893487" cy="3893487"/>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ct val="35000"/>
            </a:spcAft>
            <a:buNone/>
          </a:pPr>
          <a:r>
            <a:rPr lang="en-US" sz="2100" kern="1200" dirty="0"/>
            <a:t>Auscultation</a:t>
          </a:r>
        </a:p>
      </dsp:txBody>
      <dsp:txXfrm>
        <a:off x="975560" y="1171290"/>
        <a:ext cx="1436882" cy="115877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ayoclinic.org/healthy-lifestyle/healthy-aging/in-depth/aging/art-2004607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heart.org/HEARTORG/Conditions/Arrhythmia/SymptomsDiagnosisMonitoringofArrhythmia/Syncope-Fainting_UCM_430006_Article.j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lm.nih.gov/medlineplus/emphysema.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nhlbi.nih.gov/health/health-topics/topics/brnchi/" TargetMode="External"/><Relationship Id="rId4" Type="http://schemas.openxmlformats.org/officeDocument/2006/relationships/hyperlink" Target="https://www.nhlbi.nih.gov/health-topics/copd"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hlbi.nih.gov/health-topics/copd"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cdc.gov/copd/for-clinicians.html" TargetMode="External"/><Relationship Id="rId4" Type="http://schemas.openxmlformats.org/officeDocument/2006/relationships/hyperlink" Target="https://goldcopd.org/gold-report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program</a:t>
            </a:r>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26557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74320" indent="-274320">
              <a:spcBef>
                <a:spcPts val="600"/>
              </a:spcBef>
              <a:spcAft>
                <a:spcPts val="600"/>
              </a:spcAft>
              <a:buFont typeface="Arial" panose="020B0604020202020204" pitchFamily="34" charset="0"/>
              <a:buChar char="•"/>
            </a:pPr>
            <a:r>
              <a:rPr lang="en-US" sz="2800" dirty="0"/>
              <a:t>Cultural Considerations</a:t>
            </a:r>
          </a:p>
          <a:p>
            <a:pPr marL="548640" lvl="1" indent="-274320">
              <a:spcBef>
                <a:spcPts val="600"/>
              </a:spcBef>
              <a:spcAft>
                <a:spcPts val="600"/>
              </a:spcAft>
              <a:buFont typeface="Symbol" panose="05050102010706020507" pitchFamily="18" charset="2"/>
              <a:buChar char="-"/>
            </a:pPr>
            <a:r>
              <a:rPr lang="en-US" sz="2800" dirty="0"/>
              <a:t>Head – Asian descent ask permission to touch head</a:t>
            </a:r>
          </a:p>
          <a:p>
            <a:pPr marL="274320" indent="-274320">
              <a:spcBef>
                <a:spcPts val="600"/>
              </a:spcBef>
              <a:spcAft>
                <a:spcPts val="600"/>
              </a:spcAft>
              <a:buFont typeface="Arial" panose="020B0604020202020204" pitchFamily="34" charset="0"/>
              <a:buChar char="•"/>
            </a:pPr>
            <a:r>
              <a:rPr lang="en-US" sz="2800" dirty="0"/>
              <a:t>Age-related changes</a:t>
            </a:r>
          </a:p>
          <a:p>
            <a:pPr marL="548640" lvl="1" indent="-274320">
              <a:spcBef>
                <a:spcPts val="600"/>
              </a:spcBef>
              <a:spcAft>
                <a:spcPts val="600"/>
              </a:spcAft>
              <a:buFont typeface="Symbol" panose="05050102010706020507" pitchFamily="18" charset="2"/>
              <a:buChar char="-"/>
            </a:pPr>
            <a:r>
              <a:rPr lang="en-US" sz="2800" dirty="0"/>
              <a:t>Tonsils shrink</a:t>
            </a:r>
          </a:p>
          <a:p>
            <a:pPr marL="548640" lvl="1" indent="-274320">
              <a:spcBef>
                <a:spcPts val="600"/>
              </a:spcBef>
              <a:spcAft>
                <a:spcPts val="600"/>
              </a:spcAft>
              <a:buFont typeface="Symbol" panose="05050102010706020507" pitchFamily="18" charset="2"/>
              <a:buChar char="-"/>
            </a:pPr>
            <a:r>
              <a:rPr lang="en-US" sz="2800" dirty="0"/>
              <a:t>Lymph nodes – non-tender submandibular glands can be normal</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12</a:t>
            </a:fld>
            <a:endParaRPr lang="en-US" dirty="0"/>
          </a:p>
        </p:txBody>
      </p:sp>
    </p:spTree>
    <p:extLst>
      <p:ext uri="{BB962C8B-B14F-4D97-AF65-F5344CB8AC3E}">
        <p14:creationId xmlns:p14="http://schemas.microsoft.com/office/powerpoint/2010/main" val="68831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Normal findings:</a:t>
            </a:r>
          </a:p>
          <a:p>
            <a:r>
              <a:rPr lang="en-US" baseline="0" dirty="0"/>
              <a:t>Symmetrical</a:t>
            </a:r>
          </a:p>
          <a:p>
            <a:r>
              <a:rPr lang="en-US" baseline="0" dirty="0"/>
              <a:t>Eyelids smooth, nontender and free of discharge -ectropin – eyelids are everted due to loss of skin elasticity and entropion – eyelids inverted common with aging</a:t>
            </a:r>
          </a:p>
          <a:p>
            <a:r>
              <a:rPr lang="en-US" baseline="0" dirty="0"/>
              <a:t>Tear ducts non tender and free of discharge</a:t>
            </a:r>
          </a:p>
          <a:p>
            <a:r>
              <a:rPr lang="en-US" baseline="0" dirty="0"/>
              <a:t>Eyelashes without scales</a:t>
            </a:r>
          </a:p>
          <a:p>
            <a:r>
              <a:rPr lang="en-US" baseline="0" dirty="0"/>
              <a:t>Surface lubrication and moisture adequate</a:t>
            </a:r>
          </a:p>
          <a:p>
            <a:r>
              <a:rPr lang="en-US" baseline="0" dirty="0"/>
              <a:t>Conjuctivae clear and moist</a:t>
            </a:r>
          </a:p>
          <a:p>
            <a:r>
              <a:rPr lang="en-US" baseline="0" dirty="0"/>
              <a:t>Sclera white and opaque</a:t>
            </a:r>
          </a:p>
          <a:p>
            <a:r>
              <a:rPr lang="en-US" baseline="0" dirty="0"/>
              <a:t>Corneas smooth and transparent</a:t>
            </a:r>
          </a:p>
          <a:p>
            <a:r>
              <a:rPr lang="en-US" baseline="0" dirty="0"/>
              <a:t>Pupils round, reactive to light and accommodation</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13</a:t>
            </a:fld>
            <a:endParaRPr lang="en-US" dirty="0"/>
          </a:p>
        </p:txBody>
      </p:sp>
    </p:spTree>
    <p:extLst>
      <p:ext uri="{BB962C8B-B14F-4D97-AF65-F5344CB8AC3E}">
        <p14:creationId xmlns:p14="http://schemas.microsoft.com/office/powerpoint/2010/main" val="341079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74320" indent="-274320">
              <a:spcBef>
                <a:spcPts val="600"/>
              </a:spcBef>
              <a:spcAft>
                <a:spcPts val="600"/>
              </a:spcAft>
              <a:buFont typeface="Arial" panose="020B0604020202020204" pitchFamily="34" charset="0"/>
              <a:buChar char="•"/>
            </a:pPr>
            <a:r>
              <a:rPr lang="en-US" sz="2800" dirty="0"/>
              <a:t>Age-related changes</a:t>
            </a:r>
          </a:p>
          <a:p>
            <a:pPr marL="548640" lvl="1" indent="-274320">
              <a:spcBef>
                <a:spcPts val="600"/>
              </a:spcBef>
              <a:spcAft>
                <a:spcPts val="600"/>
              </a:spcAft>
              <a:buFont typeface="Symbol" panose="05050102010706020507" pitchFamily="18" charset="2"/>
              <a:buChar char="-"/>
            </a:pPr>
            <a:r>
              <a:rPr lang="en-US" sz="2800" dirty="0"/>
              <a:t>Chest – convexity of the thoracic spine – kyphosis.</a:t>
            </a:r>
          </a:p>
          <a:p>
            <a:pPr marL="548640" lvl="1" indent="-274320">
              <a:spcBef>
                <a:spcPts val="600"/>
              </a:spcBef>
              <a:spcAft>
                <a:spcPts val="600"/>
              </a:spcAft>
              <a:buFont typeface="Symbol" panose="05050102010706020507" pitchFamily="18" charset="2"/>
              <a:buChar char="-"/>
            </a:pPr>
            <a:r>
              <a:rPr lang="en-US" sz="2800" dirty="0"/>
              <a:t>Heart</a:t>
            </a:r>
          </a:p>
          <a:p>
            <a:pPr marL="822960" lvl="2" indent="-274320">
              <a:spcBef>
                <a:spcPts val="600"/>
              </a:spcBef>
              <a:spcAft>
                <a:spcPts val="600"/>
              </a:spcAft>
              <a:buFont typeface="Courier New" panose="02070309020205020404" pitchFamily="49" charset="0"/>
              <a:buChar char="o"/>
            </a:pPr>
            <a:r>
              <a:rPr lang="en-US" sz="2800" dirty="0"/>
              <a:t>PMI may be more difficult to palpate</a:t>
            </a:r>
          </a:p>
          <a:p>
            <a:pPr marL="822960" lvl="2" indent="-274320">
              <a:spcBef>
                <a:spcPts val="600"/>
              </a:spcBef>
              <a:spcAft>
                <a:spcPts val="600"/>
              </a:spcAft>
              <a:buFont typeface="Courier New" panose="02070309020205020404" pitchFamily="49" charset="0"/>
              <a:buChar char="o"/>
            </a:pPr>
            <a:r>
              <a:rPr lang="en-US" sz="2800" dirty="0"/>
              <a:t>Heart sounds may be more faint due to increased A-P diameter</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14</a:t>
            </a:fld>
            <a:endParaRPr lang="en-US" dirty="0"/>
          </a:p>
        </p:txBody>
      </p:sp>
    </p:spTree>
    <p:extLst>
      <p:ext uri="{BB962C8B-B14F-4D97-AF65-F5344CB8AC3E}">
        <p14:creationId xmlns:p14="http://schemas.microsoft.com/office/powerpoint/2010/main" val="2149777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15</a:t>
            </a:fld>
            <a:endParaRPr lang="en-US" dirty="0"/>
          </a:p>
        </p:txBody>
      </p:sp>
    </p:spTree>
    <p:extLst>
      <p:ext uri="{BB962C8B-B14F-4D97-AF65-F5344CB8AC3E}">
        <p14:creationId xmlns:p14="http://schemas.microsoft.com/office/powerpoint/2010/main" val="161421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0" indent="-274320">
              <a:spcBef>
                <a:spcPts val="600"/>
              </a:spcBef>
              <a:spcAft>
                <a:spcPts val="600"/>
              </a:spcAft>
              <a:buFont typeface="Arial" panose="020B0604020202020204" pitchFamily="34" charset="0"/>
              <a:buChar char="•"/>
            </a:pPr>
            <a:r>
              <a:rPr lang="en-US" sz="2400" dirty="0"/>
              <a:t>Inspect the abdominal skin for discoloration,  scars, lesions, nodules.</a:t>
            </a:r>
          </a:p>
          <a:p>
            <a:pPr marL="548640" lvl="1" indent="-274320">
              <a:spcBef>
                <a:spcPts val="600"/>
              </a:spcBef>
              <a:spcAft>
                <a:spcPts val="600"/>
              </a:spcAft>
              <a:buFont typeface="Symbol" panose="05050102010706020507" pitchFamily="18" charset="2"/>
              <a:buChar char="-"/>
            </a:pPr>
            <a:r>
              <a:rPr lang="en-US" sz="2000" dirty="0"/>
              <a:t>Look for signs of inflammation or herniation</a:t>
            </a:r>
          </a:p>
          <a:p>
            <a:pPr marL="274320" indent="-274320">
              <a:spcBef>
                <a:spcPts val="600"/>
              </a:spcBef>
              <a:spcAft>
                <a:spcPts val="600"/>
              </a:spcAft>
              <a:buFont typeface="Arial" panose="020B0604020202020204" pitchFamily="34" charset="0"/>
              <a:buChar char="•"/>
            </a:pPr>
            <a:r>
              <a:rPr lang="en-US" sz="2400" dirty="0"/>
              <a:t>Observe abd. contour, symmetry, and movement</a:t>
            </a:r>
          </a:p>
          <a:p>
            <a:pPr marL="274320" indent="-274320">
              <a:spcBef>
                <a:spcPts val="600"/>
              </a:spcBef>
              <a:spcAft>
                <a:spcPts val="600"/>
              </a:spcAft>
              <a:buFont typeface="Arial" panose="020B0604020202020204" pitchFamily="34" charset="0"/>
              <a:buChar char="•"/>
            </a:pPr>
            <a:r>
              <a:rPr lang="en-US" sz="2400" dirty="0"/>
              <a:t>Auscultate (diaphragm) for presence and quality of bowel sounds</a:t>
            </a:r>
          </a:p>
          <a:p>
            <a:pPr marL="274320" indent="-274320">
              <a:spcBef>
                <a:spcPts val="600"/>
              </a:spcBef>
              <a:spcAft>
                <a:spcPts val="600"/>
              </a:spcAft>
              <a:buFont typeface="Arial" panose="020B0604020202020204" pitchFamily="34" charset="0"/>
              <a:buChar char="•"/>
            </a:pPr>
            <a:r>
              <a:rPr lang="en-US" sz="2400" dirty="0"/>
              <a:t>Percuss organs</a:t>
            </a:r>
          </a:p>
          <a:p>
            <a:pPr marL="274320" indent="-274320">
              <a:spcBef>
                <a:spcPts val="600"/>
              </a:spcBef>
              <a:spcAft>
                <a:spcPts val="600"/>
              </a:spcAft>
              <a:buFont typeface="Arial" panose="020B0604020202020204" pitchFamily="34" charset="0"/>
              <a:buChar char="•"/>
            </a:pPr>
            <a:r>
              <a:rPr lang="en-US" sz="2400" dirty="0"/>
              <a:t>Palpate for masses and tenderness over all four quadrants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6019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resident complaint, assessment findings, action, notifications and follow up</a:t>
            </a:r>
          </a:p>
          <a:p>
            <a:r>
              <a:rPr lang="en-US" dirty="0"/>
              <a:t>Care plan updates</a:t>
            </a:r>
          </a:p>
        </p:txBody>
      </p:sp>
      <p:sp>
        <p:nvSpPr>
          <p:cNvPr id="4" name="Slide Number Placeholder 3"/>
          <p:cNvSpPr>
            <a:spLocks noGrp="1"/>
          </p:cNvSpPr>
          <p:nvPr>
            <p:ph type="sldNum" sz="quarter" idx="5"/>
          </p:nvPr>
        </p:nvSpPr>
        <p:spPr/>
        <p:txBody>
          <a:bodyPr/>
          <a:lstStyle/>
          <a:p>
            <a:fld id="{21A7B218-C264-4FA7-B256-C4035AB103E5}" type="slidenum">
              <a:rPr lang="en-US" smtClean="0"/>
              <a:t>17</a:t>
            </a:fld>
            <a:endParaRPr lang="en-US" dirty="0"/>
          </a:p>
        </p:txBody>
      </p:sp>
    </p:spTree>
    <p:extLst>
      <p:ext uri="{BB962C8B-B14F-4D97-AF65-F5344CB8AC3E}">
        <p14:creationId xmlns:p14="http://schemas.microsoft.com/office/powerpoint/2010/main" val="186422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Cardiovascular:  </a:t>
            </a:r>
            <a:r>
              <a:rPr lang="en-US" dirty="0"/>
              <a:t>Heart has to work harder d/t stiffening of blood vessels and arteries</a:t>
            </a:r>
          </a:p>
          <a:p>
            <a:r>
              <a:rPr lang="en-US" b="1" dirty="0"/>
              <a:t>Orthopedic changes</a:t>
            </a:r>
            <a:r>
              <a:rPr lang="en-US" dirty="0"/>
              <a:t>:  Weaker bones, strength diminishes</a:t>
            </a:r>
          </a:p>
          <a:p>
            <a:r>
              <a:rPr lang="en-US" b="1" dirty="0"/>
              <a:t>Digestive:  </a:t>
            </a:r>
            <a:r>
              <a:rPr lang="en-US" dirty="0"/>
              <a:t>higher chance of constipation</a:t>
            </a:r>
          </a:p>
          <a:p>
            <a:r>
              <a:rPr lang="en-US" b="1" dirty="0"/>
              <a:t>Bladder:  </a:t>
            </a:r>
            <a:r>
              <a:rPr lang="en-US" dirty="0"/>
              <a:t>bladder muscles weaken, need to go to the bathroom more frequently</a:t>
            </a:r>
          </a:p>
          <a:p>
            <a:r>
              <a:rPr lang="en-US" b="1" dirty="0"/>
              <a:t>Eyes/Ears:  </a:t>
            </a:r>
            <a:r>
              <a:rPr lang="en-US" dirty="0"/>
              <a:t>cataracts can occur, hearing can diminish</a:t>
            </a:r>
          </a:p>
          <a:p>
            <a:r>
              <a:rPr lang="en-US" b="1" dirty="0"/>
              <a:t>Skin:  </a:t>
            </a:r>
            <a:r>
              <a:rPr lang="en-US" dirty="0"/>
              <a:t>Becomes thinner and more fragile and the resident may bruise easier</a:t>
            </a:r>
          </a:p>
          <a:p>
            <a:r>
              <a:rPr lang="en-US" dirty="0"/>
              <a:t>WebMD “Is This Normal Aging or Not?”:  https://www.webmd.com/healthy-aging/features/normal-aging-changes-and-symptoms#1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Mayo Clinic:  Healthy Aging: (Retrieved From) </a:t>
            </a:r>
            <a:r>
              <a:rPr lang="en-US" sz="1200" dirty="0">
                <a:hlinkClick r:id="rId3">
                  <a:extLst>
                    <a:ext uri="{A12FA001-AC4F-418D-AE19-62706E023703}">
                      <ahyp:hlinkClr xmlns:ahyp="http://schemas.microsoft.com/office/drawing/2018/hyperlinkcolor" val="tx"/>
                    </a:ext>
                  </a:extLst>
                </a:hlinkClick>
              </a:rPr>
              <a:t>https://www.mayoclinic.org/healthy-lifestyle/healthy-aging/in-depth/aging/art-20046070</a:t>
            </a:r>
            <a:r>
              <a:rPr lang="en-US" sz="1200" dirty="0"/>
              <a:t>   </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18</a:t>
            </a:fld>
            <a:endParaRPr lang="en-US" dirty="0"/>
          </a:p>
        </p:txBody>
      </p:sp>
    </p:spTree>
    <p:extLst>
      <p:ext uri="{BB962C8B-B14F-4D97-AF65-F5344CB8AC3E}">
        <p14:creationId xmlns:p14="http://schemas.microsoft.com/office/powerpoint/2010/main" val="126889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New York Heart Association Classification is used to quantify functional limitation that is caused by heart failure</a:t>
            </a:r>
          </a:p>
          <a:p>
            <a:r>
              <a:rPr lang="en-US" b="1" dirty="0">
                <a:effectLst/>
              </a:rPr>
              <a:t>Class</a:t>
            </a:r>
            <a:r>
              <a:rPr lang="en-US" dirty="0"/>
              <a:t> </a:t>
            </a:r>
            <a:r>
              <a:rPr lang="en-US" b="1" dirty="0">
                <a:effectLst/>
              </a:rPr>
              <a:t>Patient Symptoms</a:t>
            </a:r>
          </a:p>
          <a:p>
            <a:r>
              <a:rPr lang="en-US" dirty="0"/>
              <a:t> </a:t>
            </a:r>
            <a:r>
              <a:rPr lang="en-US" dirty="0">
                <a:effectLst/>
              </a:rPr>
              <a:t>I</a:t>
            </a:r>
            <a:r>
              <a:rPr lang="en-US" dirty="0"/>
              <a:t> </a:t>
            </a:r>
            <a:r>
              <a:rPr lang="en-US" dirty="0">
                <a:effectLst/>
              </a:rPr>
              <a:t>No limitation of physical activity. Ordinary physical activity does not cause undue fatigue, palpitation, dyspnea (shortness of breath).</a:t>
            </a:r>
          </a:p>
          <a:p>
            <a:r>
              <a:rPr lang="en-US" dirty="0"/>
              <a:t> </a:t>
            </a:r>
            <a:r>
              <a:rPr lang="en-US" dirty="0">
                <a:effectLst/>
              </a:rPr>
              <a:t>II</a:t>
            </a:r>
            <a:r>
              <a:rPr lang="en-US" dirty="0"/>
              <a:t> </a:t>
            </a:r>
            <a:r>
              <a:rPr lang="en-US" dirty="0">
                <a:effectLst/>
              </a:rPr>
              <a:t>Slight limitation of physical activity. Comfortable at rest. Ordinary physical activity results in fatigue, palpitation, dyspnea (shortness of breath).</a:t>
            </a:r>
          </a:p>
          <a:p>
            <a:r>
              <a:rPr lang="en-US" dirty="0"/>
              <a:t> </a:t>
            </a:r>
            <a:r>
              <a:rPr lang="en-US" dirty="0">
                <a:effectLst/>
              </a:rPr>
              <a:t>III</a:t>
            </a:r>
            <a:r>
              <a:rPr lang="en-US" dirty="0"/>
              <a:t> </a:t>
            </a:r>
            <a:r>
              <a:rPr lang="en-US" dirty="0">
                <a:effectLst/>
              </a:rPr>
              <a:t>Marked limitation of physical activity. Comfortable at rest. Less than ordinary activity causes fatigue, palpitation, or dyspnea.</a:t>
            </a:r>
          </a:p>
          <a:p>
            <a:r>
              <a:rPr lang="en-US" dirty="0"/>
              <a:t> </a:t>
            </a:r>
            <a:r>
              <a:rPr lang="en-US" dirty="0">
                <a:effectLst/>
              </a:rPr>
              <a:t>IV</a:t>
            </a:r>
            <a:r>
              <a:rPr lang="en-US" dirty="0"/>
              <a:t> </a:t>
            </a:r>
            <a:r>
              <a:rPr lang="en-US" dirty="0">
                <a:effectLst/>
              </a:rPr>
              <a:t>Unable to carry on any physical activity without discomfort. Symptoms of heart failure at rest. If any physical activity is undertaken, discomfort increases.</a:t>
            </a:r>
          </a:p>
          <a:p>
            <a:r>
              <a:rPr lang="en-US" b="1" dirty="0">
                <a:effectLst/>
              </a:rPr>
              <a:t>Class</a:t>
            </a:r>
            <a:r>
              <a:rPr lang="en-US" dirty="0"/>
              <a:t> </a:t>
            </a:r>
            <a:r>
              <a:rPr lang="en-US" b="1" dirty="0">
                <a:effectLst/>
              </a:rPr>
              <a:t>Objective Assessment</a:t>
            </a:r>
            <a:r>
              <a:rPr lang="en-US" dirty="0"/>
              <a:t> </a:t>
            </a:r>
          </a:p>
          <a:p>
            <a:r>
              <a:rPr lang="en-US" dirty="0">
                <a:effectLst/>
              </a:rPr>
              <a:t>A</a:t>
            </a:r>
            <a:r>
              <a:rPr lang="en-US" dirty="0"/>
              <a:t> </a:t>
            </a:r>
            <a:r>
              <a:rPr lang="en-US" dirty="0">
                <a:effectLst/>
              </a:rPr>
              <a:t>No objective evidence of cardiovascular disease. No symptoms and no limitation in ordinary physical activity.</a:t>
            </a:r>
            <a:r>
              <a:rPr lang="en-US" dirty="0"/>
              <a:t> </a:t>
            </a:r>
          </a:p>
          <a:p>
            <a:r>
              <a:rPr lang="en-US" dirty="0">
                <a:effectLst/>
              </a:rPr>
              <a:t>B</a:t>
            </a:r>
            <a:r>
              <a:rPr lang="en-US" dirty="0"/>
              <a:t> </a:t>
            </a:r>
            <a:r>
              <a:rPr lang="en-US" dirty="0">
                <a:effectLst/>
              </a:rPr>
              <a:t>Objective evidence of minimal cardiovascular disease. Mild symptoms and slight limitation during ordinary activity. Comfortable at rest.</a:t>
            </a:r>
            <a:r>
              <a:rPr lang="en-US" dirty="0"/>
              <a:t> </a:t>
            </a:r>
          </a:p>
          <a:p>
            <a:r>
              <a:rPr lang="en-US" dirty="0">
                <a:effectLst/>
              </a:rPr>
              <a:t>C</a:t>
            </a:r>
            <a:r>
              <a:rPr lang="en-US" dirty="0"/>
              <a:t> </a:t>
            </a:r>
            <a:r>
              <a:rPr lang="en-US" dirty="0">
                <a:effectLst/>
              </a:rPr>
              <a:t>Objective evidence of moderately severe cardiovascular disease. Marked limitation in activity due to symptoms, even during less-than-ordinary activity. Comfortable only at rest.</a:t>
            </a:r>
            <a:r>
              <a:rPr lang="en-US" dirty="0"/>
              <a:t> </a:t>
            </a:r>
          </a:p>
          <a:p>
            <a:r>
              <a:rPr lang="en-US" dirty="0">
                <a:effectLst/>
              </a:rPr>
              <a:t>D</a:t>
            </a:r>
            <a:r>
              <a:rPr lang="en-US" dirty="0"/>
              <a:t> </a:t>
            </a:r>
            <a:r>
              <a:rPr lang="en-US" dirty="0">
                <a:effectLst/>
              </a:rPr>
              <a:t>Objective evidence of severe cardiovascular disease. Severe limitations. Experiences symptoms even while at rest.</a:t>
            </a:r>
            <a:endParaRPr lang="en-US" dirty="0"/>
          </a:p>
        </p:txBody>
      </p:sp>
      <p:sp>
        <p:nvSpPr>
          <p:cNvPr id="4" name="Slide Number Placeholder 3"/>
          <p:cNvSpPr>
            <a:spLocks noGrp="1"/>
          </p:cNvSpPr>
          <p:nvPr>
            <p:ph type="sldNum" sz="quarter" idx="5"/>
          </p:nvPr>
        </p:nvSpPr>
        <p:spPr/>
        <p:txBody>
          <a:bodyPr/>
          <a:lstStyle/>
          <a:p>
            <a:fld id="{3F6C8AC2-5CB4-48B4-8B13-E6A625C23363}" type="slidenum">
              <a:rPr lang="en-US" smtClean="0"/>
              <a:t>20</a:t>
            </a:fld>
            <a:endParaRPr lang="en-US" dirty="0"/>
          </a:p>
        </p:txBody>
      </p:sp>
    </p:spTree>
    <p:extLst>
      <p:ext uri="{BB962C8B-B14F-4D97-AF65-F5344CB8AC3E}">
        <p14:creationId xmlns:p14="http://schemas.microsoft.com/office/powerpoint/2010/main" val="149672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SOB on exertion, rest or when lying flat in bed—this is because blood basically backs up and fluid leaks into the lungs</a:t>
            </a:r>
          </a:p>
          <a:p>
            <a:r>
              <a:rPr lang="en-US" dirty="0"/>
              <a:t>Inability to exercise or even sometimes usual activity</a:t>
            </a:r>
          </a:p>
          <a:p>
            <a:r>
              <a:rPr lang="en-US" dirty="0"/>
              <a:t>Rapid or irregular heartbeat</a:t>
            </a:r>
          </a:p>
          <a:p>
            <a:r>
              <a:rPr lang="en-US" dirty="0"/>
              <a:t>Ascites</a:t>
            </a:r>
          </a:p>
          <a:p>
            <a:r>
              <a:rPr lang="en-US" dirty="0"/>
              <a:t>Even chest pain</a:t>
            </a:r>
          </a:p>
          <a:p>
            <a:r>
              <a:rPr lang="en-US" dirty="0"/>
              <a:t>Increase in heart rate because when the heart is trying to catch up for the lack of pumping action, the heart will beat quicker</a:t>
            </a:r>
          </a:p>
          <a:p>
            <a:r>
              <a:rPr lang="en-US" dirty="0"/>
              <a:t>https://www.cdc.gov/dhdsp/data_statistics/fact_sheets/fs_heart_failure.htm</a:t>
            </a:r>
          </a:p>
          <a:p>
            <a:r>
              <a:rPr lang="en-US" dirty="0"/>
              <a:t>https://www.heart.org/en/health-topics/heart-failure </a:t>
            </a:r>
          </a:p>
        </p:txBody>
      </p:sp>
      <p:sp>
        <p:nvSpPr>
          <p:cNvPr id="4" name="Slide Number Placeholder 3"/>
          <p:cNvSpPr>
            <a:spLocks noGrp="1"/>
          </p:cNvSpPr>
          <p:nvPr>
            <p:ph type="sldNum" sz="quarter" idx="5"/>
          </p:nvPr>
        </p:nvSpPr>
        <p:spPr/>
        <p:txBody>
          <a:bodyPr/>
          <a:lstStyle/>
          <a:p>
            <a:fld id="{3F6C8AC2-5CB4-48B4-8B13-E6A625C23363}" type="slidenum">
              <a:rPr lang="en-US" smtClean="0"/>
              <a:t>21</a:t>
            </a:fld>
            <a:endParaRPr lang="en-US" dirty="0"/>
          </a:p>
        </p:txBody>
      </p:sp>
    </p:spTree>
    <p:extLst>
      <p:ext uri="{BB962C8B-B14F-4D97-AF65-F5344CB8AC3E}">
        <p14:creationId xmlns:p14="http://schemas.microsoft.com/office/powerpoint/2010/main" val="217972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women’s symptoms are not the same as men. The American Heart Association indicates, </a:t>
            </a:r>
            <a:r>
              <a:rPr lang="en-US" sz="1200" b="0" i="0" u="none" strike="noStrike" kern="1200" dirty="0">
                <a:solidFill>
                  <a:schemeClr val="tx1"/>
                </a:solidFill>
                <a:effectLst/>
                <a:latin typeface="+mn-lt"/>
                <a:ea typeface="+mn-ea"/>
                <a:cs typeface="+mn-cs"/>
              </a:rPr>
              <a:t>“Although men and women can experience chest pressure that feels like an elephant sitting across the chest, women can experience a heart attack without chest pressure, ” said Nieca Goldberg, M.D., medical director for the Joan H. Tisch Center for Women's Health at NYU’s Langone Medical Center and an American Heart Association volunteer. “Instead they may experience shortness of breath, pressure or pain in the lower chest or upper abdomen, dizziness, lightheadedness or </a:t>
            </a:r>
            <a:r>
              <a:rPr lang="en-US" sz="1200" b="0" i="0" u="none" strike="noStrike" kern="1200" dirty="0">
                <a:solidFill>
                  <a:schemeClr val="tx1"/>
                </a:solidFill>
                <a:effectLst/>
                <a:latin typeface="+mn-lt"/>
                <a:ea typeface="+mn-ea"/>
                <a:cs typeface="+mn-cs"/>
                <a:hlinkClick r:id="rId3"/>
              </a:rPr>
              <a:t>fainting</a:t>
            </a:r>
            <a:r>
              <a:rPr lang="en-US" sz="1200" b="0" i="0" u="none" strike="noStrike" kern="1200" dirty="0">
                <a:solidFill>
                  <a:schemeClr val="tx1"/>
                </a:solidFill>
                <a:effectLst/>
                <a:latin typeface="+mn-lt"/>
                <a:ea typeface="+mn-ea"/>
                <a:cs typeface="+mn-cs"/>
              </a:rPr>
              <a:t>, upper back pressure or extreme fatigue.”</a:t>
            </a:r>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22</a:t>
            </a:fld>
            <a:endParaRPr lang="en-US" dirty="0"/>
          </a:p>
        </p:txBody>
      </p:sp>
    </p:spTree>
    <p:extLst>
      <p:ext uri="{BB962C8B-B14F-4D97-AF65-F5344CB8AC3E}">
        <p14:creationId xmlns:p14="http://schemas.microsoft.com/office/powerpoint/2010/main" val="1969159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and Risk Factors for Heart Failure include anything that may damage the heart</a:t>
            </a:r>
          </a:p>
          <a:p>
            <a:pPr marL="171450" indent="-171450">
              <a:buFont typeface="Arial" panose="020B0604020202020204" pitchFamily="34" charset="0"/>
              <a:buChar char="•"/>
            </a:pPr>
            <a:r>
              <a:rPr lang="en-US" dirty="0"/>
              <a:t>Coronary Artery disease</a:t>
            </a:r>
          </a:p>
          <a:p>
            <a:pPr marL="171450" indent="-171450">
              <a:buFont typeface="Arial" panose="020B0604020202020204" pitchFamily="34" charset="0"/>
              <a:buChar char="•"/>
            </a:pPr>
            <a:r>
              <a:rPr lang="en-US" dirty="0"/>
              <a:t>Hypertension</a:t>
            </a:r>
          </a:p>
          <a:p>
            <a:pPr marL="171450" indent="-171450">
              <a:buFont typeface="Arial" panose="020B0604020202020204" pitchFamily="34" charset="0"/>
              <a:buChar char="•"/>
            </a:pPr>
            <a:r>
              <a:rPr lang="en-US" dirty="0"/>
              <a:t>Diabetes</a:t>
            </a:r>
          </a:p>
          <a:p>
            <a:pPr marL="171450" indent="-171450">
              <a:buFont typeface="Arial" panose="020B0604020202020204" pitchFamily="34" charset="0"/>
              <a:buChar char="•"/>
            </a:pPr>
            <a:r>
              <a:rPr lang="en-US" dirty="0"/>
              <a:t>Chronic lung disease</a:t>
            </a:r>
          </a:p>
          <a:p>
            <a:pPr marL="171450" indent="-171450">
              <a:buFont typeface="Arial" panose="020B0604020202020204" pitchFamily="34" charset="0"/>
              <a:buChar char="•"/>
            </a:pPr>
            <a:r>
              <a:rPr lang="en-US" dirty="0"/>
              <a:t>Damage to heart muscles</a:t>
            </a:r>
          </a:p>
          <a:p>
            <a:pPr marL="171450" indent="-171450">
              <a:buFont typeface="Arial" panose="020B0604020202020204" pitchFamily="34" charset="0"/>
              <a:buChar char="•"/>
            </a:pPr>
            <a:r>
              <a:rPr lang="en-US" dirty="0"/>
              <a:t>Thyroid disease</a:t>
            </a:r>
          </a:p>
          <a:p>
            <a:pPr marL="171450" indent="-171450">
              <a:buFont typeface="Arial" panose="020B0604020202020204" pitchFamily="34" charset="0"/>
              <a:buChar char="•"/>
            </a:pPr>
            <a:r>
              <a:rPr lang="en-US" dirty="0"/>
              <a:t>Valvular heart disease</a:t>
            </a:r>
          </a:p>
          <a:p>
            <a:pPr marL="171450" indent="-171450">
              <a:buFont typeface="Arial" panose="020B0604020202020204" pitchFamily="34" charset="0"/>
              <a:buChar char="•"/>
            </a:pPr>
            <a:r>
              <a:rPr lang="en-US" dirty="0"/>
              <a:t>Abnormal heart rhythms</a:t>
            </a:r>
          </a:p>
          <a:p>
            <a:pPr marL="171450" indent="-171450">
              <a:buFont typeface="Arial" panose="020B0604020202020204" pitchFamily="34" charset="0"/>
              <a:buChar char="•"/>
            </a:pPr>
            <a:r>
              <a:rPr lang="en-US" dirty="0"/>
              <a:t>Anemia</a:t>
            </a:r>
          </a:p>
          <a:p>
            <a:pPr marL="171450" indent="-171450">
              <a:buFont typeface="Arial" panose="020B0604020202020204" pitchFamily="34" charset="0"/>
              <a:buChar char="•"/>
            </a:pPr>
            <a:r>
              <a:rPr lang="en-US" dirty="0"/>
              <a:t>Medications and more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are some reversible causes of heart failure</a:t>
            </a:r>
          </a:p>
          <a:p>
            <a:pPr marL="0" indent="0">
              <a:buFont typeface="Arial" panose="020B0604020202020204" pitchFamily="34" charset="0"/>
              <a:buNone/>
            </a:pPr>
            <a:r>
              <a:rPr lang="en-US" dirty="0"/>
              <a:t>Medications</a:t>
            </a:r>
          </a:p>
          <a:p>
            <a:pPr marL="0" indent="0">
              <a:buFont typeface="Arial" panose="020B0604020202020204" pitchFamily="34" charset="0"/>
              <a:buNone/>
            </a:pPr>
            <a:r>
              <a:rPr lang="en-US" dirty="0"/>
              <a:t>High sodium intake</a:t>
            </a:r>
          </a:p>
          <a:p>
            <a:pPr marL="0" indent="0">
              <a:buFont typeface="Arial" panose="020B0604020202020204" pitchFamily="34" charset="0"/>
              <a:buNone/>
            </a:pPr>
            <a:r>
              <a:rPr lang="en-US" dirty="0"/>
              <a:t>Anemia</a:t>
            </a:r>
          </a:p>
          <a:p>
            <a:pPr marL="0" indent="0">
              <a:buFont typeface="Arial" panose="020B0604020202020204" pitchFamily="34" charset="0"/>
              <a:buNone/>
            </a:pPr>
            <a:r>
              <a:rPr lang="en-US" dirty="0"/>
              <a:t>Thyroid disease</a:t>
            </a:r>
          </a:p>
          <a:p>
            <a:pPr marL="0" indent="0">
              <a:buFont typeface="Arial" panose="020B0604020202020204" pitchFamily="34" charset="0"/>
              <a:buNone/>
            </a:pPr>
            <a:r>
              <a:rPr lang="en-US" dirty="0"/>
              <a:t>Uncontrolled HTN</a:t>
            </a:r>
          </a:p>
          <a:p>
            <a:pPr marL="0" indent="0">
              <a:buFont typeface="Arial" panose="020B0604020202020204" pitchFamily="34" charset="0"/>
              <a:buNone/>
            </a:pPr>
            <a:r>
              <a:rPr lang="en-US" dirty="0"/>
              <a:t>Atrial Fib</a:t>
            </a:r>
          </a:p>
        </p:txBody>
      </p:sp>
      <p:sp>
        <p:nvSpPr>
          <p:cNvPr id="4" name="Slide Number Placeholder 3"/>
          <p:cNvSpPr>
            <a:spLocks noGrp="1"/>
          </p:cNvSpPr>
          <p:nvPr>
            <p:ph type="sldNum" sz="quarter" idx="5"/>
          </p:nvPr>
        </p:nvSpPr>
        <p:spPr/>
        <p:txBody>
          <a:bodyPr/>
          <a:lstStyle/>
          <a:p>
            <a:fld id="{3F6C8AC2-5CB4-48B4-8B13-E6A625C23363}" type="slidenum">
              <a:rPr lang="en-US" smtClean="0"/>
              <a:t>23</a:t>
            </a:fld>
            <a:endParaRPr lang="en-US" dirty="0"/>
          </a:p>
        </p:txBody>
      </p:sp>
    </p:spTree>
    <p:extLst>
      <p:ext uri="{BB962C8B-B14F-4D97-AF65-F5344CB8AC3E}">
        <p14:creationId xmlns:p14="http://schemas.microsoft.com/office/powerpoint/2010/main" val="144304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preadmission, the facility will need to get a good history of the resident condition in order to prepare for the admission.  Upon admission, a good head-to-toe assessment to identify a baseline.  A good medication reconciliation should be completed upon admission along with identification of advance directives.  Using resident choice, review of history, and a comprehensive assessment upon admission will be able to assist you in the development of the 48 hour baseline care plan.</a:t>
            </a:r>
          </a:p>
        </p:txBody>
      </p:sp>
      <p:sp>
        <p:nvSpPr>
          <p:cNvPr id="4" name="Slide Number Placeholder 3"/>
          <p:cNvSpPr>
            <a:spLocks noGrp="1"/>
          </p:cNvSpPr>
          <p:nvPr>
            <p:ph type="sldNum" sz="quarter" idx="5"/>
          </p:nvPr>
        </p:nvSpPr>
        <p:spPr/>
        <p:txBody>
          <a:bodyPr/>
          <a:lstStyle/>
          <a:p>
            <a:fld id="{3F6C8AC2-5CB4-48B4-8B13-E6A625C23363}" type="slidenum">
              <a:rPr lang="en-US" smtClean="0"/>
              <a:t>24</a:t>
            </a:fld>
            <a:endParaRPr lang="en-US" dirty="0"/>
          </a:p>
        </p:txBody>
      </p:sp>
    </p:spTree>
    <p:extLst>
      <p:ext uri="{BB962C8B-B14F-4D97-AF65-F5344CB8AC3E}">
        <p14:creationId xmlns:p14="http://schemas.microsoft.com/office/powerpoint/2010/main" val="2973413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1" u="none" strike="noStrike" kern="1200" dirty="0">
                <a:solidFill>
                  <a:schemeClr val="tx1"/>
                </a:solidFill>
                <a:effectLst/>
                <a:latin typeface="+mn-lt"/>
                <a:ea typeface="+mn-ea"/>
                <a:cs typeface="+mn-cs"/>
              </a:rPr>
              <a:t>Also known as chronic obstructive pulmonary disease; chronic bronchitis; or emphysema. The National Heart, Lung, and Blood Institute indicates that:</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COPD, or chronic obstructive pulmonary disease, is a progressive disease that makes it hard to breathe and it gets worse over time.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 the United States, the term COPD includes two main conditions—</a:t>
            </a:r>
            <a:r>
              <a:rPr lang="en-US" sz="1200" b="0" i="0" u="none" strike="noStrike" kern="1200" dirty="0">
                <a:solidFill>
                  <a:schemeClr val="tx1"/>
                </a:solidFill>
                <a:effectLst/>
                <a:latin typeface="+mn-lt"/>
                <a:ea typeface="+mn-ea"/>
                <a:cs typeface="+mn-cs"/>
                <a:hlinkClick r:id="rId3" tooltip="Hyperlink"/>
              </a:rPr>
              <a:t>emphysema</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Definition of chronic"/>
              </a:rPr>
              <a:t>chronic</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bronchitis</a:t>
            </a:r>
            <a:r>
              <a:rPr lang="en-US" sz="1200" b="0" i="0" u="none" strike="noStrike"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COPD is a major cause of disability, and is the fourth leading cause of death in the United States. Currently, 16 million people are diagnosed with COPD. Many more people may have the disease and not even know it.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COPD develops slowly. Symptoms often worsen over time and can limit your ability to do routine activities. Severe COPD may prevent you from doing even basic activities like walking, cooking, or taking care of yourself.</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Most of the time, COPD is diagnosed in middle-aged or older adults. The disease is not contagious, meaning it cannot be passed from person to person.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COPD has no cure yet, and doctors do not know how to reverse the damage to the lungs. However, treatments and lifestyle changes can help you feel better, stay more active, and slow the progress of the disease.</a:t>
            </a:r>
          </a:p>
          <a:p>
            <a:endParaRPr lang="en-US" sz="1200" b="0" i="0" u="none" strike="noStrike" kern="1200" dirty="0">
              <a:solidFill>
                <a:schemeClr val="tx1"/>
              </a:solidFill>
              <a:effectLst/>
              <a:latin typeface="+mn-lt"/>
              <a:ea typeface="+mn-ea"/>
              <a:cs typeface="+mn-cs"/>
            </a:endParaRPr>
          </a:p>
          <a:p>
            <a:pPr marL="508000" marR="0" lvl="0" algn="l" defTabSz="914400" rtl="0" eaLnBrk="0" fontAlgn="base" latinLnBrk="0" hangingPunct="0">
              <a:lnSpc>
                <a:spcPct val="100000"/>
              </a:lnSpc>
              <a:spcBef>
                <a:spcPct val="0"/>
              </a:spcBef>
              <a:spcAft>
                <a:spcPct val="0"/>
              </a:spcAft>
              <a:buClrTx/>
              <a:buSzTx/>
              <a:tabLst>
                <a:tab pos="914400" algn="l"/>
              </a:tabLst>
            </a:pPr>
            <a:r>
              <a:rPr kumimoji="0" lang="en-US" altLang="en-US" sz="1200" b="1" i="0" u="none" strike="noStrike" cap="none" normalizeH="0" baseline="0" dirty="0">
                <a:ln>
                  <a:noFill/>
                </a:ln>
                <a:effectLst/>
                <a:cs typeface="Arial" panose="020B0604020202020204" pitchFamily="34" charset="0"/>
              </a:rPr>
              <a:t>Chronic bronchitis</a:t>
            </a:r>
          </a:p>
          <a:p>
            <a:pPr marL="850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defRPr/>
            </a:pPr>
            <a:r>
              <a:rPr lang="en-US" altLang="en-US" sz="1200" b="1" dirty="0">
                <a:cs typeface="Arial" panose="020B0604020202020204" pitchFamily="34" charset="0"/>
              </a:rPr>
              <a:t>	</a:t>
            </a:r>
            <a:r>
              <a:rPr kumimoji="0" lang="en-US" altLang="en-US" sz="1200" b="0" i="0" u="none" strike="noStrike" cap="none" normalizeH="0" baseline="0" dirty="0">
                <a:ln>
                  <a:noFill/>
                </a:ln>
                <a:effectLst/>
                <a:cs typeface="Arial" panose="020B0604020202020204" pitchFamily="34" charset="0"/>
              </a:rPr>
              <a:t>Inflammation of the lining of the bronchial tubes. Bronchial tubes carry air to and from the air sacs (alveoli) of the lungs. It's characterized by daily cough and mucus (sputum) production.</a:t>
            </a:r>
            <a:endParaRPr lang="en-US" sz="1200" b="1" dirty="0"/>
          </a:p>
          <a:p>
            <a:pPr marL="508000" lvl="0" defTabSz="914400">
              <a:tabLst>
                <a:tab pos="914400" algn="l"/>
              </a:tabLst>
            </a:pPr>
            <a:endParaRPr lang="en-US" sz="1200" b="1" dirty="0"/>
          </a:p>
          <a:p>
            <a:pPr marL="508000" lvl="0" defTabSz="914400">
              <a:tabLst>
                <a:tab pos="914400" algn="l"/>
              </a:tabLst>
            </a:pPr>
            <a:r>
              <a:rPr lang="en-US" sz="1200" b="1" dirty="0"/>
              <a:t>Emphysema</a:t>
            </a:r>
            <a:endParaRPr lang="en-US" sz="1200" dirty="0"/>
          </a:p>
          <a:p>
            <a:pPr marL="850900" lvl="0" indent="-342900" defTabSz="914400">
              <a:buFont typeface="Arial" panose="020B0604020202020204" pitchFamily="34" charset="0"/>
              <a:buChar char="•"/>
              <a:tabLst>
                <a:tab pos="914400" algn="l"/>
              </a:tabLst>
            </a:pPr>
            <a:r>
              <a:rPr lang="en-US" sz="1200" dirty="0"/>
              <a:t>Alveoli at the end of the smallest air passages (bronchioles) of the lungs are destroyed as a result of damaging exposure to cigarette smoke and other irritating gases and particulate mater</a:t>
            </a:r>
          </a:p>
          <a:p>
            <a:pPr marL="508000" lvl="0" defTabSz="914400">
              <a:tabLst>
                <a:tab pos="914400" algn="l"/>
              </a:tabLst>
            </a:pPr>
            <a:endParaRPr lang="en-US" sz="1200" b="1" dirty="0"/>
          </a:p>
          <a:p>
            <a:pPr marL="508000" lvl="0" defTabSz="914400">
              <a:tabLst>
                <a:tab pos="914400" algn="l"/>
              </a:tabLst>
            </a:pPr>
            <a:r>
              <a:rPr lang="en-US" sz="1200" b="1" dirty="0"/>
              <a:t>Asthma</a:t>
            </a:r>
          </a:p>
          <a:p>
            <a:pPr marL="850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n-US" sz="1200" dirty="0"/>
              <a:t>Airways narrow, become inflamed and produce extra mucus. </a:t>
            </a:r>
            <a:r>
              <a:rPr lang="en-US" sz="1200" kern="1200" dirty="0">
                <a:solidFill>
                  <a:schemeClr val="tx1"/>
                </a:solidFill>
                <a:effectLst/>
                <a:latin typeface="+mn-lt"/>
                <a:ea typeface="+mn-ea"/>
                <a:cs typeface="+mn-cs"/>
              </a:rPr>
              <a:t>Asthma causes recurring periods of wheezing (a whistling sound when you breathe), chest tightness, shortness of breath, and coughing. The coughing often occurs at night or early in the morning.</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effectLst/>
                <a:cs typeface="Arial" panose="020B0604020202020204" pitchFamily="34" charset="0"/>
              </a:rPr>
              <a:t>**Emphysema and chronic bronchitis are the two most common conditions that contribute to COPD. </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5F6480-F930-457C-8633-BE60E88D109D}" type="slidenum">
              <a:rPr lang="en-US" smtClean="0"/>
              <a:t>25</a:t>
            </a:fld>
            <a:endParaRPr lang="en-US" dirty="0"/>
          </a:p>
        </p:txBody>
      </p:sp>
    </p:spTree>
    <p:extLst>
      <p:ext uri="{BB962C8B-B14F-4D97-AF65-F5344CB8AC3E}">
        <p14:creationId xmlns:p14="http://schemas.microsoft.com/office/powerpoint/2010/main" val="198137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people may have no symptoms.  Some may have just mild symptoms.  Symptoms include:</a:t>
            </a:r>
          </a:p>
          <a:p>
            <a:pPr marL="171450" indent="-171450">
              <a:buFont typeface="Arial" panose="020B0604020202020204" pitchFamily="34" charset="0"/>
              <a:buChar char="•"/>
            </a:pPr>
            <a:r>
              <a:rPr lang="en-US" dirty="0"/>
              <a:t>Cough—many people call it the “Smoker’s cough” and it usually produces considerable mucous</a:t>
            </a:r>
          </a:p>
          <a:p>
            <a:pPr marL="171450" indent="-171450">
              <a:buFont typeface="Arial" panose="020B0604020202020204" pitchFamily="34" charset="0"/>
              <a:buChar char="•"/>
            </a:pPr>
            <a:r>
              <a:rPr lang="en-US" dirty="0"/>
              <a:t>Dyspnea or shortness of breath-with or without physical activity, however it usually starts out with activity—sometimes even makes it difficult to talk or catch breath</a:t>
            </a:r>
          </a:p>
          <a:p>
            <a:pPr marL="171450" indent="-171450">
              <a:buFont typeface="Arial" panose="020B0604020202020204" pitchFamily="34" charset="0"/>
              <a:buChar char="•"/>
            </a:pPr>
            <a:r>
              <a:rPr lang="en-US" dirty="0"/>
              <a:t>Wheezing</a:t>
            </a:r>
          </a:p>
          <a:p>
            <a:pPr marL="171450" indent="-171450">
              <a:buFont typeface="Arial" panose="020B0604020202020204" pitchFamily="34" charset="0"/>
              <a:buChar char="•"/>
            </a:pPr>
            <a:r>
              <a:rPr lang="en-US" dirty="0"/>
              <a:t>Chest tightness</a:t>
            </a:r>
          </a:p>
          <a:p>
            <a:pPr marL="171450" indent="-171450">
              <a:buFont typeface="Arial" panose="020B0604020202020204" pitchFamily="34" charset="0"/>
              <a:buChar char="•"/>
            </a:pPr>
            <a:r>
              <a:rPr lang="en-US" dirty="0"/>
              <a:t>Sometimes even chest tightness</a:t>
            </a:r>
          </a:p>
          <a:p>
            <a:pPr marL="171450" indent="-171450">
              <a:buFont typeface="Arial" panose="020B0604020202020204" pitchFamily="34" charset="0"/>
              <a:buChar char="•"/>
            </a:pPr>
            <a:r>
              <a:rPr lang="en-US" dirty="0"/>
              <a:t>Circum-oral or nail bed cyanosis</a:t>
            </a:r>
          </a:p>
          <a:p>
            <a:pPr marL="171450" indent="-171450">
              <a:buFont typeface="Arial" panose="020B0604020202020204" pitchFamily="34" charset="0"/>
              <a:buChar char="•"/>
            </a:pPr>
            <a:r>
              <a:rPr lang="en-US" dirty="0"/>
              <a:t>Muscle pain due to coughing</a:t>
            </a:r>
          </a:p>
          <a:p>
            <a:pPr marL="171450" indent="-171450">
              <a:buFont typeface="Arial" panose="020B0604020202020204" pitchFamily="34" charset="0"/>
              <a:buChar char="•"/>
            </a:pPr>
            <a:r>
              <a:rPr lang="en-US" dirty="0"/>
              <a:t>Anxiety</a:t>
            </a:r>
          </a:p>
          <a:p>
            <a:pPr marL="171450" indent="-171450">
              <a:buFont typeface="Arial" panose="020B0604020202020204" pitchFamily="34" charset="0"/>
              <a:buChar char="•"/>
            </a:pPr>
            <a:r>
              <a:rPr lang="en-US" dirty="0"/>
              <a:t>Fatigue</a:t>
            </a:r>
          </a:p>
          <a:p>
            <a:pPr marL="171450" indent="-171450">
              <a:buFont typeface="Arial" panose="020B0604020202020204" pitchFamily="34" charset="0"/>
              <a:buChar char="•"/>
            </a:pPr>
            <a:r>
              <a:rPr lang="en-US" dirty="0"/>
              <a:t>Weight gain (edema)</a:t>
            </a:r>
          </a:p>
          <a:p>
            <a:pPr marL="171450" indent="-171450">
              <a:buFont typeface="Arial" panose="020B0604020202020204" pitchFamily="34" charset="0"/>
              <a:buChar char="•"/>
            </a:pPr>
            <a:r>
              <a:rPr lang="en-US" dirty="0"/>
              <a:t>Weight loss</a:t>
            </a:r>
          </a:p>
          <a:p>
            <a:pPr marL="171450" indent="-171450">
              <a:buFont typeface="Arial" panose="020B0604020202020204" pitchFamily="34" charset="0"/>
              <a:buChar char="•"/>
            </a:pPr>
            <a:r>
              <a:rPr lang="en-US" dirty="0"/>
              <a:t>Forward leaning posture which makes it easier to breath for some</a:t>
            </a:r>
          </a:p>
          <a:p>
            <a:pPr marL="171450" indent="-171450">
              <a:buFont typeface="Arial" panose="020B0604020202020204" pitchFamily="34" charset="0"/>
              <a:buChar char="•"/>
            </a:pPr>
            <a:r>
              <a:rPr lang="en-US" dirty="0"/>
              <a:t>Tachycardia</a:t>
            </a:r>
          </a:p>
          <a:p>
            <a:pPr marL="171450" indent="-171450">
              <a:buFont typeface="Arial" panose="020B0604020202020204" pitchFamily="34" charset="0"/>
              <a:buChar char="•"/>
            </a:pPr>
            <a:r>
              <a:rPr lang="en-US" dirty="0"/>
              <a:t>Decrease in cognition or mental awareness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hlinkClick r:id="rId3"/>
              </a:rPr>
              <a:t>https://www.nhlbi.nih.gov/health-topics/copd</a:t>
            </a:r>
            <a:r>
              <a:rPr lang="en-US" dirty="0"/>
              <a:t>  </a:t>
            </a:r>
            <a:r>
              <a:rPr lang="en-US" dirty="0">
                <a:hlinkClick r:id="rId4"/>
              </a:rPr>
              <a:t>https://goldcopd.org/gold-reports/</a:t>
            </a:r>
            <a:r>
              <a:rPr lang="en-US" dirty="0"/>
              <a:t>  </a:t>
            </a:r>
            <a:r>
              <a:rPr lang="en-US" dirty="0">
                <a:hlinkClick r:id="rId5"/>
              </a:rPr>
              <a:t>https://www.cdc.gov/copd/for-clinicians.html</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35F6480-F930-457C-8633-BE60E88D109D}" type="slidenum">
              <a:rPr lang="en-US" smtClean="0"/>
              <a:t>26</a:t>
            </a:fld>
            <a:endParaRPr lang="en-US" dirty="0"/>
          </a:p>
        </p:txBody>
      </p:sp>
    </p:spTree>
    <p:extLst>
      <p:ext uri="{BB962C8B-B14F-4D97-AF65-F5344CB8AC3E}">
        <p14:creationId xmlns:p14="http://schemas.microsoft.com/office/powerpoint/2010/main" val="8489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fontAlgn="base"/>
            <a:r>
              <a:rPr lang="en-US" sz="1200" b="0" i="0" u="none" strike="noStrike" kern="1200" dirty="0">
                <a:solidFill>
                  <a:schemeClr val="tx1"/>
                </a:solidFill>
                <a:effectLst/>
                <a:latin typeface="+mn-lt"/>
                <a:ea typeface="+mn-ea"/>
                <a:cs typeface="+mn-cs"/>
              </a:rPr>
              <a:t>Nursing interventions for the individual with COPD will focus significantly on education.  Since there is not a cure, education on lifestyle changes and available treatments can help to prevent deterioration of the disease process: </a:t>
            </a:r>
          </a:p>
          <a:p>
            <a:pPr rtl="0" fontAlgn="base"/>
            <a:r>
              <a:rPr lang="en-US" sz="1200" b="0" i="0" u="none" strike="noStrike" kern="1200" dirty="0">
                <a:solidFill>
                  <a:schemeClr val="tx1"/>
                </a:solidFill>
                <a:effectLst/>
                <a:latin typeface="+mn-lt"/>
                <a:ea typeface="+mn-ea"/>
                <a:cs typeface="+mn-cs"/>
              </a:rPr>
              <a:t> </a:t>
            </a:r>
            <a:endParaRPr lang="en-US" sz="1200" b="1"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Early recognition of exacerbation of symptoms</a:t>
            </a:r>
            <a:r>
              <a:rPr lang="en-US" sz="1200" b="0" i="0" u="none" strike="noStrike" kern="1200" dirty="0">
                <a:solidFill>
                  <a:schemeClr val="tx1"/>
                </a:solidFill>
                <a:effectLst/>
                <a:latin typeface="+mn-lt"/>
                <a:ea typeface="+mn-ea"/>
                <a:cs typeface="+mn-cs"/>
              </a:rPr>
              <a:t> -both staff and resident.  The nurse can provide education to the resident on how to recognize symptoms and what to do.  Residents with COPD are more prone to respiratory infections.  Discussing the importance of influenza and pneumococcal vaccinations, staying away from people with respiratory symptoms will all be helpful to the resident with COPD.</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Early self-intervention to limit exacerbations</a:t>
            </a:r>
            <a:r>
              <a:rPr lang="en-US" sz="1200" b="0" i="0" u="none" strike="noStrike" kern="1200" dirty="0">
                <a:solidFill>
                  <a:schemeClr val="tx1"/>
                </a:solidFill>
                <a:effectLst/>
                <a:latin typeface="+mn-lt"/>
                <a:ea typeface="+mn-ea"/>
                <a:cs typeface="+mn-cs"/>
              </a:rPr>
              <a:t> - such as oxygen therapy, avoid stressful situations, plan for any activity that would require exertion that could cause an exacerbation</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Lifestyle modifications</a:t>
            </a:r>
            <a:r>
              <a:rPr lang="en-US" sz="1200" b="0" i="0" u="none" strike="noStrike" kern="1200" dirty="0">
                <a:solidFill>
                  <a:schemeClr val="tx1"/>
                </a:solidFill>
                <a:effectLst/>
                <a:latin typeface="+mn-lt"/>
                <a:ea typeface="+mn-ea"/>
                <a:cs typeface="+mn-cs"/>
              </a:rPr>
              <a:t> - If the resident smokes- this is a perfect time to offer support and services for smoking cessation.  If the resident goes out with visitors that smoke, discuss the significance of avoiding secondhand smoke or any other irritants that could be inhaled.</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Medication Management - </a:t>
            </a:r>
            <a:r>
              <a:rPr lang="en-US" sz="1200" b="0" i="0" u="none" strike="noStrike" kern="1200" dirty="0">
                <a:solidFill>
                  <a:schemeClr val="tx1"/>
                </a:solidFill>
                <a:effectLst/>
                <a:latin typeface="+mn-lt"/>
                <a:ea typeface="+mn-ea"/>
                <a:cs typeface="+mn-cs"/>
              </a:rPr>
              <a:t>teaching on the use and importance of bronchodilators and steroids </a:t>
            </a:r>
            <a:endParaRPr lang="en-US" sz="1200" b="1"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Oxygen use / management</a:t>
            </a:r>
            <a:r>
              <a:rPr lang="en-US" sz="1200" b="0" i="0" u="none" strike="noStrike" kern="1200" dirty="0">
                <a:solidFill>
                  <a:schemeClr val="tx1"/>
                </a:solidFill>
                <a:effectLst/>
                <a:latin typeface="+mn-lt"/>
                <a:ea typeface="+mn-ea"/>
                <a:cs typeface="+mn-cs"/>
              </a:rPr>
              <a:t> - Oxygen use should be done only upon order by the physician and discussion on the benefits to the resident.  Oxygen may not be appropriate for all residents with COPD and should be set at 2lpm or less unless the physician has identified reasons why it should be higher and it should be discussed with the physician.</a:t>
            </a:r>
          </a:p>
          <a:p>
            <a:pPr marL="171450" indent="-171450" rtl="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Emotional Management due to the disease process </a:t>
            </a:r>
            <a:r>
              <a:rPr lang="en-US" sz="1200" b="0" i="0" u="none" strike="noStrike" kern="1200" dirty="0">
                <a:solidFill>
                  <a:schemeClr val="tx1"/>
                </a:solidFill>
                <a:effectLst/>
                <a:latin typeface="+mn-lt"/>
                <a:ea typeface="+mn-ea"/>
                <a:cs typeface="+mn-cs"/>
              </a:rPr>
              <a:t>– Preventing or managing anxiety will also be a key component with care of the resident with COPD as an anxiety attack can exacerbate symptoms of COPD in some residents.  </a:t>
            </a:r>
            <a:endParaRPr lang="en-US" sz="1200" b="1"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Discussing appropriate resident activity and exercise with the IDT including the physician and therapy to develop an individualized pulmonary rehab plan for the resident for quality.</a:t>
            </a: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Discussing appropriate resident activity and exercise with the IDT including the physician and therapy to develop an individualized pulmonary rehab plan for the resident for quality.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t>ps://www.nhlbi.nih.gov/health-topics/copd, https://goldcopd.org/gold-reports/, https://www.cdc.gov/copd/for-clinicians.html, https://www.lung.org/lung-health-and-diseases/lung-disease-lookup/copd/ </a:t>
            </a: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5F6480-F930-457C-8633-BE60E88D109D}" type="slidenum">
              <a:rPr lang="en-US" smtClean="0"/>
              <a:t>27</a:t>
            </a:fld>
            <a:endParaRPr lang="en-US" dirty="0"/>
          </a:p>
        </p:txBody>
      </p:sp>
    </p:spTree>
    <p:extLst>
      <p:ext uri="{BB962C8B-B14F-4D97-AF65-F5344CB8AC3E}">
        <p14:creationId xmlns:p14="http://schemas.microsoft.com/office/powerpoint/2010/main" val="3105836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myocardial infarction, also called heart attack, usually occurs when a blood clot blocks the flow of blood through a coronary artery — a blood vessel that feeds blood to a part of the heart muscle. A coronary attack (heart attack) occurs when the blood flow that brings oxygen to the heart muscle is severely reduced or cut off completely. Interrupted blood flow to the heart can damage or destroy a part of the heart muscle. </a:t>
            </a:r>
          </a:p>
        </p:txBody>
      </p:sp>
      <p:sp>
        <p:nvSpPr>
          <p:cNvPr id="4" name="Slide Number Placeholder 3"/>
          <p:cNvSpPr>
            <a:spLocks noGrp="1"/>
          </p:cNvSpPr>
          <p:nvPr>
            <p:ph type="sldNum" sz="quarter" idx="5"/>
          </p:nvPr>
        </p:nvSpPr>
        <p:spPr/>
        <p:txBody>
          <a:bodyPr/>
          <a:lstStyle/>
          <a:p>
            <a:fld id="{21A7B218-C264-4FA7-B256-C4035AB103E5}" type="slidenum">
              <a:rPr lang="en-US" smtClean="0"/>
              <a:t>28</a:t>
            </a:fld>
            <a:endParaRPr lang="en-US" dirty="0"/>
          </a:p>
        </p:txBody>
      </p:sp>
    </p:spTree>
    <p:extLst>
      <p:ext uri="{BB962C8B-B14F-4D97-AF65-F5344CB8AC3E}">
        <p14:creationId xmlns:p14="http://schemas.microsoft.com/office/powerpoint/2010/main" val="3656440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Chest discomfort in center of chest lasting more than a few minutes or that goes away and comes back </a:t>
            </a:r>
          </a:p>
          <a:p>
            <a:r>
              <a:rPr lang="en-US" dirty="0"/>
              <a:t>Pressure , squeezing, fullness or pain </a:t>
            </a:r>
          </a:p>
          <a:p>
            <a:r>
              <a:rPr lang="en-US" dirty="0"/>
              <a:t>Discomfort in one or both of arms, back, neck, jaw or stomach, shortness of breath which may occur with or without chest discomfort </a:t>
            </a:r>
          </a:p>
          <a:p>
            <a:r>
              <a:rPr lang="en-US" dirty="0"/>
              <a:t>Breaking out in cold sweat, nausea, or lightheadedness</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29</a:t>
            </a:fld>
            <a:endParaRPr lang="en-US" dirty="0"/>
          </a:p>
        </p:txBody>
      </p:sp>
    </p:spTree>
    <p:extLst>
      <p:ext uri="{BB962C8B-B14F-4D97-AF65-F5344CB8AC3E}">
        <p14:creationId xmlns:p14="http://schemas.microsoft.com/office/powerpoint/2010/main" val="1518172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notification and communication process in place for your organization.  Identify with he team any obstacles and discuss opportunity for improvement.  </a:t>
            </a:r>
          </a:p>
        </p:txBody>
      </p:sp>
      <p:sp>
        <p:nvSpPr>
          <p:cNvPr id="4" name="Slide Number Placeholder 3"/>
          <p:cNvSpPr>
            <a:spLocks noGrp="1"/>
          </p:cNvSpPr>
          <p:nvPr>
            <p:ph type="sldNum" sz="quarter" idx="5"/>
          </p:nvPr>
        </p:nvSpPr>
        <p:spPr/>
        <p:txBody>
          <a:bodyPr/>
          <a:lstStyle/>
          <a:p>
            <a:fld id="{21A7B218-C264-4FA7-B256-C4035AB103E5}" type="slidenum">
              <a:rPr lang="en-US" smtClean="0"/>
              <a:t>30</a:t>
            </a:fld>
            <a:endParaRPr lang="en-US" dirty="0"/>
          </a:p>
        </p:txBody>
      </p:sp>
    </p:spTree>
    <p:extLst>
      <p:ext uri="{BB962C8B-B14F-4D97-AF65-F5344CB8AC3E}">
        <p14:creationId xmlns:p14="http://schemas.microsoft.com/office/powerpoint/2010/main" val="2660790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b="1" dirty="0"/>
              <a:t>Cognition:  Consistent with the MDS 3.0 Section C:  </a:t>
            </a:r>
            <a:r>
              <a:rPr lang="en-US" b="0" dirty="0"/>
              <a:t>Review resident history and physical, diagnoses, resident assessment process and MDS Section C using the Brief Interview for Mental Status that identifies repetition of 3 words, temporal orientation and recall.  Cognitive status evaluation will assist in care planning resident involvement in their care, decision-making and even understanding of safety.</a:t>
            </a:r>
            <a:endParaRPr lang="en-US" b="1" dirty="0"/>
          </a:p>
          <a:p>
            <a:pPr marL="171450" indent="-171450">
              <a:buFont typeface="Arial" panose="020B0604020202020204" pitchFamily="34" charset="0"/>
              <a:buChar char="•"/>
            </a:pPr>
            <a:r>
              <a:rPr lang="en-US" b="1" dirty="0"/>
              <a:t>Mood and Behaviors:  Consistent with MDS 3.0 Sections D and E:  </a:t>
            </a:r>
            <a:r>
              <a:rPr lang="en-US" b="0" dirty="0"/>
              <a:t>Section D of the MDS looks at resident mood to identify potential for depression.  Identify any diagnosis or information from the history and physical as well as documentation and resident interview.  Even a review of medications or history of antidepressants, antianxiety or antipsychotic medication can give you an idea that you need to explore more in the assessment process.  Section E on Behavior identifies any presence of behaviors or indicators of psychosis.  It is important to also review any preadmission information to identify any previous behaviors or even wandering or diagnosis to plan for quality and safe care for the resident as well as for other residents and staff in the facility..</a:t>
            </a:r>
            <a:r>
              <a:rPr lang="en-US" b="1" dirty="0"/>
              <a:t> </a:t>
            </a:r>
          </a:p>
          <a:p>
            <a:pPr marL="171450" indent="-171450">
              <a:buFont typeface="Arial" panose="020B0604020202020204" pitchFamily="34" charset="0"/>
              <a:buChar char="•"/>
            </a:pPr>
            <a:r>
              <a:rPr lang="en-US" b="1" dirty="0"/>
              <a:t>Mental Health Needs consistent with PASARR</a:t>
            </a:r>
            <a:r>
              <a:rPr lang="en-US" b="0" dirty="0"/>
              <a:t>:  Facilities are required to coordinate assessments with the pre-admission screening and resident review (PASARR) program to ensure that the facility coordinates with the appropriate, State-designated authority, to ensure that individuals with a mental disorder, intellectual disability  or a related condition receives care and services in the most integrated setting appropriate to their needs.   The facility is also required to refer all level II residents and all residents with  newly evident or possible serious mental disorder, intellectual disability, or a related condition for level II resident review upon a significant change in status assessment</a:t>
            </a:r>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31</a:t>
            </a:fld>
            <a:endParaRPr lang="en-US" dirty="0"/>
          </a:p>
        </p:txBody>
      </p:sp>
    </p:spTree>
    <p:extLst>
      <p:ext uri="{BB962C8B-B14F-4D97-AF65-F5344CB8AC3E}">
        <p14:creationId xmlns:p14="http://schemas.microsoft.com/office/powerpoint/2010/main" val="346448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F636</a:t>
            </a:r>
            <a:r>
              <a:rPr lang="en-US" dirty="0"/>
              <a:t>: </a:t>
            </a:r>
            <a:r>
              <a:rPr lang="en-US" sz="1200" kern="1200" dirty="0">
                <a:solidFill>
                  <a:schemeClr val="tx1"/>
                </a:solidFill>
                <a:effectLst/>
                <a:latin typeface="+mn-lt"/>
                <a:ea typeface="+mn-ea"/>
                <a:cs typeface="+mn-cs"/>
              </a:rPr>
              <a:t>The facility must conduct initially and periodically a comprehensive, accurate, standardized reproducible assessment of each resident’s functional capacity.  This includes a comprehensive assessment of resident’s needs, strengths, goals, life history and preferences using the MDS/RAI Process</a:t>
            </a:r>
          </a:p>
          <a:p>
            <a:r>
              <a:rPr lang="en-US" b="1" dirty="0"/>
              <a:t>F641:   </a:t>
            </a:r>
            <a:r>
              <a:rPr lang="en-US" sz="1200" kern="1200" dirty="0">
                <a:solidFill>
                  <a:schemeClr val="tx1"/>
                </a:solidFill>
                <a:effectLst/>
                <a:latin typeface="+mn-lt"/>
                <a:ea typeface="+mn-ea"/>
                <a:cs typeface="+mn-cs"/>
              </a:rPr>
              <a:t>To assure that each resident receives an accurate assessment, reflective of the resident’s status at the time of the assessment, by staff qualified to assess relevant care areas and are knowledgeable about the resident’s status, needs, strengths, and areas of decline.  </a:t>
            </a:r>
          </a:p>
          <a:p>
            <a:r>
              <a:rPr lang="en-US" sz="1200" b="1" kern="1200" dirty="0">
                <a:solidFill>
                  <a:schemeClr val="tx1"/>
                </a:solidFill>
                <a:effectLst/>
                <a:latin typeface="+mn-lt"/>
                <a:ea typeface="+mn-ea"/>
                <a:cs typeface="+mn-cs"/>
              </a:rPr>
              <a:t>F726:  </a:t>
            </a:r>
            <a:r>
              <a:rPr lang="en-US" sz="1200" kern="1200" dirty="0">
                <a:solidFill>
                  <a:schemeClr val="tx1"/>
                </a:solidFill>
                <a:effectLst/>
                <a:latin typeface="+mn-lt"/>
                <a:ea typeface="+mn-ea"/>
                <a:cs typeface="+mn-cs"/>
              </a:rPr>
              <a:t>Nursing Services: “The facility must have sufficient nursing staff with the appropriate </a:t>
            </a:r>
            <a:r>
              <a:rPr lang="en-US" sz="1200" b="1" kern="1200" dirty="0">
                <a:solidFill>
                  <a:schemeClr val="tx1"/>
                </a:solidFill>
                <a:effectLst/>
                <a:latin typeface="+mn-lt"/>
                <a:ea typeface="+mn-ea"/>
                <a:cs typeface="+mn-cs"/>
              </a:rPr>
              <a:t>competencies and skills sets </a:t>
            </a:r>
            <a:r>
              <a:rPr lang="en-US" sz="1200" kern="1200" dirty="0">
                <a:solidFill>
                  <a:schemeClr val="tx1"/>
                </a:solidFill>
                <a:effectLst/>
                <a:latin typeface="+mn-lt"/>
                <a:ea typeface="+mn-ea"/>
                <a:cs typeface="+mn-cs"/>
              </a:rPr>
              <a:t>to provide nursing and related services </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3</a:t>
            </a:fld>
            <a:endParaRPr lang="en-US" dirty="0"/>
          </a:p>
        </p:txBody>
      </p:sp>
    </p:spTree>
    <p:extLst>
      <p:ext uri="{BB962C8B-B14F-4D97-AF65-F5344CB8AC3E}">
        <p14:creationId xmlns:p14="http://schemas.microsoft.com/office/powerpoint/2010/main" val="946105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a:t>
            </a:r>
          </a:p>
          <a:p>
            <a:r>
              <a:rPr lang="en-US" dirty="0"/>
              <a:t>It is essential that all nurses understand the importance with competency:</a:t>
            </a:r>
          </a:p>
          <a:p>
            <a:pPr marL="171450" indent="-171450">
              <a:buFont typeface="Arial" panose="020B0604020202020204" pitchFamily="34" charset="0"/>
              <a:buChar char="•"/>
            </a:pPr>
            <a:r>
              <a:rPr lang="en-US" dirty="0"/>
              <a:t>Head to Toe Assessment</a:t>
            </a:r>
          </a:p>
          <a:p>
            <a:pPr marL="171450" indent="-171450">
              <a:buFont typeface="Arial" panose="020B0604020202020204" pitchFamily="34" charset="0"/>
              <a:buChar char="•"/>
            </a:pPr>
            <a:r>
              <a:rPr lang="en-US" dirty="0"/>
              <a:t>Disease Management</a:t>
            </a:r>
          </a:p>
          <a:p>
            <a:pPr marL="171450" indent="-171450">
              <a:buFont typeface="Arial" panose="020B0604020202020204" pitchFamily="34" charset="0"/>
              <a:buChar char="•"/>
            </a:pPr>
            <a:r>
              <a:rPr lang="en-US" dirty="0"/>
              <a:t>Pharmacology</a:t>
            </a:r>
          </a:p>
          <a:p>
            <a:pPr marL="171450" indent="-171450">
              <a:buFont typeface="Arial" panose="020B0604020202020204" pitchFamily="34" charset="0"/>
              <a:buChar char="•"/>
            </a:pPr>
            <a:r>
              <a:rPr lang="en-US" dirty="0"/>
              <a:t>Care Plan Interventions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33</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34</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4023092" y="8917422"/>
            <a:ext cx="3077739" cy="469424"/>
          </a:xfrm>
          <a:prstGeom prst="rect">
            <a:avLst/>
          </a:prstGeom>
          <a:noFill/>
          <a:ln w="9525">
            <a:noFill/>
            <a:miter lim="800000"/>
            <a:headEnd/>
            <a:tailEnd/>
          </a:ln>
        </p:spPr>
        <p:txBody>
          <a:bodyPr lIns="94191" tIns="47096" rIns="94191" bIns="47096" anchor="b"/>
          <a:lstStyle/>
          <a:p>
            <a:pPr algn="r" defTabSz="930739"/>
            <a:fld id="{76D4DFA6-7D90-4794-8A10-F2153661716F}" type="slidenum">
              <a:rPr lang="en-US" sz="1200"/>
              <a:pPr algn="r" defTabSz="930739"/>
              <a:t>4</a:t>
            </a:fld>
            <a:endParaRPr lang="en-US" sz="1200" dirty="0"/>
          </a:p>
        </p:txBody>
      </p:sp>
      <p:sp>
        <p:nvSpPr>
          <p:cNvPr id="260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0100" name="Rectangle 3"/>
          <p:cNvSpPr>
            <a:spLocks noGrp="1" noChangeArrowheads="1"/>
          </p:cNvSpPr>
          <p:nvPr>
            <p:ph type="body" idx="1"/>
          </p:nvPr>
        </p:nvSpPr>
        <p:spPr bwMode="auto">
          <a:noFill/>
        </p:spPr>
        <p:txBody>
          <a:bodyPr wrap="square" lIns="94191" tIns="47096" rIns="94191" bIns="47096" numCol="1" anchor="t" anchorCtr="0" compatLnSpc="1">
            <a:prstTxWarp prst="textNoShape">
              <a:avLst/>
            </a:prstTxWarp>
          </a:bodyPr>
          <a:lstStyle/>
          <a:p>
            <a:pPr eaLnBrk="1" hangingPunct="1"/>
            <a:r>
              <a:rPr lang="en-US" dirty="0"/>
              <a:t>You have a variety of </a:t>
            </a:r>
            <a:r>
              <a:rPr lang="en-US" b="1" dirty="0"/>
              <a:t>care assessments </a:t>
            </a:r>
            <a:r>
              <a:rPr lang="en-US" dirty="0"/>
              <a:t>that are required upon admission and on an ongoing basis, such as a functional assessment, skin risk assessment, safety risk assessment, smoking assessment, pain assessment, bowel and bladder assessment, etc.,  This information is incorporated into the RAI process to ensure individualized care!  All information is important to be able to develop a meaningful person-centered care plan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274320" indent="-274320">
              <a:spcBef>
                <a:spcPts val="600"/>
              </a:spcBef>
              <a:spcAft>
                <a:spcPts val="600"/>
              </a:spcAft>
            </a:pPr>
            <a:r>
              <a:rPr lang="en-US" b="1" dirty="0"/>
              <a:t>Comprehensive:  </a:t>
            </a:r>
            <a:r>
              <a:rPr lang="en-US" dirty="0"/>
              <a:t>Thorough health history</a:t>
            </a:r>
          </a:p>
          <a:p>
            <a:pPr marL="274320" indent="-274320">
              <a:spcBef>
                <a:spcPts val="600"/>
              </a:spcBef>
              <a:spcAft>
                <a:spcPts val="600"/>
              </a:spcAft>
            </a:pPr>
            <a:r>
              <a:rPr lang="en-US" dirty="0"/>
              <a:t>Physical Examination</a:t>
            </a:r>
          </a:p>
          <a:p>
            <a:pPr marL="274320" indent="-274320">
              <a:spcBef>
                <a:spcPts val="600"/>
              </a:spcBef>
              <a:spcAft>
                <a:spcPts val="600"/>
              </a:spcAft>
            </a:pPr>
            <a:r>
              <a:rPr lang="en-US" dirty="0"/>
              <a:t>Performed:</a:t>
            </a:r>
          </a:p>
          <a:p>
            <a:pPr marL="548640" lvl="1" indent="-274320">
              <a:spcBef>
                <a:spcPts val="600"/>
              </a:spcBef>
              <a:spcAft>
                <a:spcPts val="600"/>
              </a:spcAft>
              <a:buFont typeface="Symbol" panose="05050102010706020507" pitchFamily="18" charset="2"/>
              <a:buChar char="-"/>
            </a:pPr>
            <a:r>
              <a:rPr lang="en-US" sz="2800" dirty="0"/>
              <a:t>Care Transition</a:t>
            </a:r>
          </a:p>
          <a:p>
            <a:pPr marL="548640" lvl="1" indent="-274320">
              <a:spcBef>
                <a:spcPts val="600"/>
              </a:spcBef>
              <a:spcAft>
                <a:spcPts val="600"/>
              </a:spcAft>
              <a:buFont typeface="Symbol" panose="05050102010706020507" pitchFamily="18" charset="2"/>
              <a:buChar char="-"/>
            </a:pPr>
            <a:r>
              <a:rPr lang="en-US" sz="2800" dirty="0"/>
              <a:t>Admission</a:t>
            </a:r>
          </a:p>
          <a:p>
            <a:pPr marL="548640" lvl="1" indent="-274320">
              <a:spcBef>
                <a:spcPts val="600"/>
              </a:spcBef>
              <a:spcAft>
                <a:spcPts val="600"/>
              </a:spcAft>
              <a:buFont typeface="Symbol" panose="05050102010706020507" pitchFamily="18" charset="2"/>
              <a:buChar char="-"/>
            </a:pPr>
            <a:r>
              <a:rPr lang="en-US" sz="2800" dirty="0"/>
              <a:t>Annually</a:t>
            </a:r>
          </a:p>
          <a:p>
            <a:pPr marL="274320" indent="-274320">
              <a:lnSpc>
                <a:spcPct val="150000"/>
              </a:lnSpc>
              <a:spcBef>
                <a:spcPts val="600"/>
              </a:spcBef>
              <a:spcAft>
                <a:spcPts val="600"/>
              </a:spcAft>
            </a:pPr>
            <a:r>
              <a:rPr lang="en-US" b="1" dirty="0"/>
              <a:t>Abbreviated</a:t>
            </a:r>
            <a:r>
              <a:rPr lang="en-US" dirty="0"/>
              <a:t>:  Resident is familiar and been under your care</a:t>
            </a:r>
          </a:p>
          <a:p>
            <a:pPr marL="274320" indent="-274320">
              <a:lnSpc>
                <a:spcPct val="150000"/>
              </a:lnSpc>
              <a:spcBef>
                <a:spcPts val="600"/>
              </a:spcBef>
              <a:spcAft>
                <a:spcPts val="600"/>
              </a:spcAft>
            </a:pPr>
            <a:r>
              <a:rPr lang="en-US" dirty="0"/>
              <a:t>Performed:</a:t>
            </a:r>
          </a:p>
          <a:p>
            <a:pPr marL="548640" lvl="1" indent="-274320">
              <a:lnSpc>
                <a:spcPct val="150000"/>
              </a:lnSpc>
              <a:spcBef>
                <a:spcPts val="600"/>
              </a:spcBef>
              <a:spcAft>
                <a:spcPts val="600"/>
              </a:spcAft>
              <a:buFont typeface="Symbol" panose="05050102010706020507" pitchFamily="18" charset="2"/>
              <a:buChar char="-"/>
            </a:pPr>
            <a:r>
              <a:rPr lang="en-US" sz="2800" dirty="0"/>
              <a:t>Change of shift</a:t>
            </a:r>
          </a:p>
          <a:p>
            <a:pPr marL="548640" lvl="1" indent="-274320">
              <a:lnSpc>
                <a:spcPct val="150000"/>
              </a:lnSpc>
              <a:spcBef>
                <a:spcPts val="600"/>
              </a:spcBef>
              <a:spcAft>
                <a:spcPts val="600"/>
              </a:spcAft>
              <a:buFont typeface="Symbol" panose="05050102010706020507" pitchFamily="18" charset="2"/>
              <a:buChar char="-"/>
            </a:pPr>
            <a:r>
              <a:rPr lang="en-US" sz="2800" dirty="0"/>
              <a:t>Returning from tests, ED, clinic appts, LOA</a:t>
            </a:r>
          </a:p>
          <a:p>
            <a:pPr marL="548640" lvl="1" indent="-274320">
              <a:lnSpc>
                <a:spcPct val="150000"/>
              </a:lnSpc>
              <a:spcBef>
                <a:spcPts val="600"/>
              </a:spcBef>
              <a:spcAft>
                <a:spcPts val="600"/>
              </a:spcAft>
              <a:buFont typeface="Symbol" panose="05050102010706020507" pitchFamily="18" charset="2"/>
              <a:buChar char="-"/>
            </a:pPr>
            <a:r>
              <a:rPr lang="en-US" sz="2800" dirty="0"/>
              <a:t>Transfers within facility</a:t>
            </a:r>
          </a:p>
          <a:p>
            <a:pPr marL="274320" lvl="1" indent="0">
              <a:lnSpc>
                <a:spcPct val="150000"/>
              </a:lnSpc>
              <a:spcBef>
                <a:spcPts val="600"/>
              </a:spcBef>
              <a:spcAft>
                <a:spcPts val="600"/>
              </a:spcAft>
              <a:buFont typeface="Symbol" panose="05050102010706020507" pitchFamily="18" charset="2"/>
              <a:buNone/>
            </a:pPr>
            <a:endParaRPr lang="en-US" sz="2800" dirty="0"/>
          </a:p>
          <a:p>
            <a:pPr marL="0" indent="0">
              <a:spcBef>
                <a:spcPts val="600"/>
              </a:spcBef>
              <a:spcAft>
                <a:spcPts val="600"/>
              </a:spcAft>
              <a:buFont typeface="Arial" panose="020B0604020202020204" pitchFamily="34" charset="0"/>
              <a:buNone/>
            </a:pPr>
            <a:r>
              <a:rPr lang="en-US" b="1" dirty="0"/>
              <a:t>Problem-Focused</a:t>
            </a:r>
            <a:r>
              <a:rPr lang="en-US" dirty="0"/>
              <a:t>: </a:t>
            </a:r>
            <a:r>
              <a:rPr lang="en-US" sz="1200" dirty="0"/>
              <a:t>Comprehensive assessment has identified a potential health problem</a:t>
            </a:r>
          </a:p>
          <a:p>
            <a:pPr marL="274320" indent="-274320">
              <a:spcBef>
                <a:spcPts val="600"/>
              </a:spcBef>
              <a:spcAft>
                <a:spcPts val="600"/>
              </a:spcAft>
              <a:buFont typeface="Arial" panose="020B0604020202020204" pitchFamily="34" charset="0"/>
              <a:buChar char="•"/>
            </a:pPr>
            <a:r>
              <a:rPr lang="en-US" sz="1200" dirty="0"/>
              <a:t>Abbreviated assessment detects a Change in Condition</a:t>
            </a:r>
          </a:p>
          <a:p>
            <a:pPr marL="274320" indent="-274320">
              <a:spcBef>
                <a:spcPts val="600"/>
              </a:spcBef>
              <a:spcAft>
                <a:spcPts val="600"/>
              </a:spcAft>
              <a:buFont typeface="Arial" panose="020B0604020202020204" pitchFamily="34" charset="0"/>
              <a:buChar char="•"/>
            </a:pPr>
            <a:r>
              <a:rPr lang="en-US" sz="1200" dirty="0"/>
              <a:t>This type of assessment focuses the clinician to ask about specific symptoms and conduct a focused physical exam.</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5</a:t>
            </a:fld>
            <a:endParaRPr lang="en-US" dirty="0"/>
          </a:p>
        </p:txBody>
      </p:sp>
    </p:spTree>
    <p:extLst>
      <p:ext uri="{BB962C8B-B14F-4D97-AF65-F5344CB8AC3E}">
        <p14:creationId xmlns:p14="http://schemas.microsoft.com/office/powerpoint/2010/main" val="76968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the key components and tools needed for a physical assessment.  </a:t>
            </a:r>
          </a:p>
          <a:p>
            <a:endParaRPr lang="en-US" dirty="0"/>
          </a:p>
          <a:p>
            <a:r>
              <a:rPr lang="en-US" dirty="0"/>
              <a:t>Discuss with the team </a:t>
            </a:r>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405700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correct component of the</a:t>
            </a:r>
            <a:r>
              <a:rPr lang="en-US" baseline="0" dirty="0"/>
              <a:t> end piece to auscultate.  </a:t>
            </a:r>
            <a:r>
              <a:rPr lang="en-US" dirty="0"/>
              <a:t>Diaphragm – high-pitched sounds like heart, lung, and bowel sounds</a:t>
            </a:r>
          </a:p>
          <a:p>
            <a:r>
              <a:rPr lang="en-US" dirty="0"/>
              <a:t>Bell – low,</a:t>
            </a:r>
            <a:r>
              <a:rPr lang="en-US" baseline="0" dirty="0"/>
              <a:t> soft pitched sounds such as heart murmurs, gallops</a:t>
            </a:r>
          </a:p>
          <a:p>
            <a:endParaRPr lang="en-US" baseline="0" dirty="0"/>
          </a:p>
          <a:p>
            <a:r>
              <a:rPr lang="en-US" baseline="0" dirty="0"/>
              <a:t>Thermometers – most common type is electronic thermometer or tympanic thermometer.  No matter which type you use, always wait 15-20 mins after your pt. has consumed a cold or hot beverage  or eating and 2-3 minutes after smoking a cigarette</a:t>
            </a:r>
          </a:p>
          <a:p>
            <a:endParaRPr lang="en-US" baseline="0" dirty="0"/>
          </a:p>
          <a:p>
            <a:r>
              <a:rPr lang="en-US" baseline="0" dirty="0"/>
              <a:t>Pulse Ox – finger or earlobe measures the patient’s arterial oxygen saturation</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7</a:t>
            </a:fld>
            <a:endParaRPr lang="en-US" dirty="0"/>
          </a:p>
        </p:txBody>
      </p:sp>
    </p:spTree>
    <p:extLst>
      <p:ext uri="{BB962C8B-B14F-4D97-AF65-F5344CB8AC3E}">
        <p14:creationId xmlns:p14="http://schemas.microsoft.com/office/powerpoint/2010/main" val="323216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spcBef>
                <a:spcPts val="600"/>
              </a:spcBef>
              <a:spcAft>
                <a:spcPts val="600"/>
              </a:spcAft>
              <a:buFont typeface="Arial" panose="020B0604020202020204" pitchFamily="34" charset="0"/>
              <a:buChar char="•"/>
            </a:pPr>
            <a:r>
              <a:rPr lang="en-US" sz="1200" dirty="0"/>
              <a:t>Accuracy – represents the most important goal of physical assessment</a:t>
            </a:r>
          </a:p>
          <a:p>
            <a:pPr marL="274320" indent="-274320">
              <a:spcBef>
                <a:spcPts val="600"/>
              </a:spcBef>
              <a:spcAft>
                <a:spcPts val="600"/>
              </a:spcAft>
              <a:buFont typeface="Arial" panose="020B0604020202020204" pitchFamily="34" charset="0"/>
              <a:buChar char="•"/>
            </a:pPr>
            <a:r>
              <a:rPr lang="en-US" sz="1200" dirty="0"/>
              <a:t>IDT – relies on our skill to detect health problems, follow-up and collaborate about the resident’s care</a:t>
            </a:r>
          </a:p>
          <a:p>
            <a:pPr marL="274320" indent="-274320">
              <a:spcBef>
                <a:spcPts val="600"/>
              </a:spcBef>
              <a:spcAft>
                <a:spcPts val="600"/>
              </a:spcAft>
              <a:buFont typeface="Arial" panose="020B0604020202020204" pitchFamily="34" charset="0"/>
              <a:buChar char="•"/>
            </a:pPr>
            <a:r>
              <a:rPr lang="en-US" sz="1200" dirty="0"/>
              <a:t>Time demands are real</a:t>
            </a:r>
          </a:p>
          <a:p>
            <a:pPr marL="274320" indent="-274320">
              <a:spcBef>
                <a:spcPts val="600"/>
              </a:spcBef>
              <a:spcAft>
                <a:spcPts val="600"/>
              </a:spcAft>
              <a:buFont typeface="Arial" panose="020B0604020202020204" pitchFamily="34" charset="0"/>
              <a:buChar char="•"/>
            </a:pPr>
            <a:r>
              <a:rPr lang="en-US" sz="1200" b="1" i="1" dirty="0"/>
              <a:t>St</a:t>
            </a:r>
            <a:r>
              <a:rPr lang="en-US" sz="1200" dirty="0"/>
              <a:t>ay focused and be efficient!</a:t>
            </a:r>
          </a:p>
          <a:p>
            <a:pPr marL="274320" indent="-274320">
              <a:spcBef>
                <a:spcPts val="600"/>
              </a:spcBef>
              <a:spcAft>
                <a:spcPts val="600"/>
              </a:spcAft>
              <a:buFont typeface="Arial" panose="020B0604020202020204" pitchFamily="34" charset="0"/>
              <a:buChar char="•"/>
            </a:pPr>
            <a:r>
              <a:rPr lang="en-US" sz="1200" dirty="0"/>
              <a:t>Efficient, accurate assessments </a:t>
            </a:r>
            <a:r>
              <a:rPr lang="en-US" sz="1200" b="1" i="1" dirty="0"/>
              <a:t>REQUIRE</a:t>
            </a:r>
            <a:r>
              <a:rPr lang="en-US" sz="1200" dirty="0"/>
              <a:t> readiness and repetition!!!!!!</a:t>
            </a:r>
            <a:endParaRPr lang="en-US" sz="1050" dirty="0"/>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8</a:t>
            </a:fld>
            <a:endParaRPr lang="en-US" dirty="0"/>
          </a:p>
        </p:txBody>
      </p:sp>
    </p:spTree>
    <p:extLst>
      <p:ext uri="{BB962C8B-B14F-4D97-AF65-F5344CB8AC3E}">
        <p14:creationId xmlns:p14="http://schemas.microsoft.com/office/powerpoint/2010/main" val="310449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In</a:t>
            </a:r>
            <a:r>
              <a:rPr lang="en-US" sz="1200" dirty="0"/>
              <a:t>spection – 1</a:t>
            </a:r>
            <a:r>
              <a:rPr lang="en-US" sz="1200" baseline="30000" dirty="0"/>
              <a:t>st</a:t>
            </a:r>
            <a:r>
              <a:rPr lang="en-US" sz="1200" dirty="0"/>
              <a:t> step of the physical exam, evaluating what you see in light of your knowledge.</a:t>
            </a:r>
          </a:p>
          <a:p>
            <a:r>
              <a:rPr lang="en-US" sz="1200" dirty="0"/>
              <a:t>Begins the moment you first encounter the patient either for the first time or when you see them for the first time that shift.  Think</a:t>
            </a:r>
            <a:r>
              <a:rPr lang="en-US" sz="1200" baseline="0" dirty="0"/>
              <a:t> of inspection broken up into 2 part:  general and systematic.</a:t>
            </a:r>
          </a:p>
          <a:p>
            <a:r>
              <a:rPr lang="en-US" sz="1200" baseline="0" dirty="0"/>
              <a:t>Inspection is a critical observation that should always occur first during an assessment</a:t>
            </a:r>
          </a:p>
          <a:p>
            <a:endParaRPr lang="en-US" sz="1200" baseline="0" dirty="0"/>
          </a:p>
          <a:p>
            <a:r>
              <a:rPr lang="en-US" sz="1200" baseline="0" dirty="0"/>
              <a:t>Examples of things you may inspect are:  skin color, location of lesions, bruises or rash, symmetry, size of body parts, and abnormal findings, sounds and odors.</a:t>
            </a:r>
          </a:p>
          <a:p>
            <a:r>
              <a:rPr lang="en-US" sz="1200" baseline="0" dirty="0"/>
              <a:t>General = observe patient from front to back, side to side checking for symmetry of body parts, obvious injuries/abnormalities and overall appearance</a:t>
            </a:r>
          </a:p>
          <a:p>
            <a:r>
              <a:rPr lang="en-US" sz="1200" baseline="0" dirty="0"/>
              <a:t>Systematic=inspect each body region systematically from head to toe</a:t>
            </a:r>
          </a:p>
          <a:p>
            <a:endParaRPr lang="en-US" sz="1200" baseline="0" dirty="0"/>
          </a:p>
          <a:p>
            <a:r>
              <a:rPr lang="en-US" sz="1200" baseline="0" dirty="0"/>
              <a:t>Palpation:  use of your hands to obtain information about temperature, pulsations, vibrations, internal masses, tenderness, rigidity</a:t>
            </a:r>
          </a:p>
          <a:p>
            <a:r>
              <a:rPr lang="en-US" sz="1200" baseline="0" dirty="0"/>
              <a:t>Second step of the examination</a:t>
            </a:r>
          </a:p>
          <a:p>
            <a:r>
              <a:rPr lang="en-US" sz="1200" baseline="0" dirty="0"/>
              <a:t>Light or deep, may involve the use of one or both hands</a:t>
            </a:r>
          </a:p>
          <a:p>
            <a:endParaRPr lang="en-US" sz="1200" baseline="0" dirty="0"/>
          </a:p>
          <a:p>
            <a:r>
              <a:rPr lang="en-US" sz="1200" baseline="0" dirty="0"/>
              <a:t>Percussion – most challenging of PE skill</a:t>
            </a:r>
          </a:p>
          <a:p>
            <a:r>
              <a:rPr lang="en-US" sz="1200" baseline="0" dirty="0"/>
              <a:t>Tapping produces an audible vibration that helps reveal the location, size and density of underlying structure</a:t>
            </a:r>
          </a:p>
          <a:p>
            <a:r>
              <a:rPr lang="en-US" sz="1200" baseline="0" dirty="0"/>
              <a:t>3 types of techniques of percussion:  direct, indirect, blunt</a:t>
            </a:r>
          </a:p>
          <a:p>
            <a:r>
              <a:rPr lang="en-US" sz="1200" baseline="0" dirty="0"/>
              <a:t>Produce sounds that differ in loudness, pitch and duration</a:t>
            </a:r>
          </a:p>
          <a:p>
            <a:r>
              <a:rPr lang="en-US" sz="1200" baseline="0" dirty="0"/>
              <a:t>Sounds classified as:  dull, flat, tympanic, resonant and hyperresonant and will varying depending on body part or organ you’re percussing.</a:t>
            </a:r>
          </a:p>
          <a:p>
            <a:r>
              <a:rPr lang="en-US" sz="1200" baseline="0" dirty="0"/>
              <a:t>Dull – soft, high pitched, thudding sound usually heard over dense organs like liver</a:t>
            </a:r>
          </a:p>
          <a:p>
            <a:r>
              <a:rPr lang="en-US" sz="1200" baseline="0" dirty="0"/>
              <a:t>Flat – soft, high pitched sound heard over </a:t>
            </a:r>
            <a:r>
              <a:rPr lang="en-US" sz="1200" baseline="0" dirty="0">
                <a:solidFill>
                  <a:srgbClr val="FF0000"/>
                </a:solidFill>
              </a:rPr>
              <a:t>bones, muscles, tumors</a:t>
            </a:r>
          </a:p>
          <a:p>
            <a:r>
              <a:rPr lang="en-US" sz="1200" baseline="0" dirty="0"/>
              <a:t>Tympany –  high pitched, drum-like heard over </a:t>
            </a:r>
            <a:r>
              <a:rPr lang="en-US" sz="1200" baseline="0" dirty="0">
                <a:solidFill>
                  <a:srgbClr val="FF0000"/>
                </a:solidFill>
              </a:rPr>
              <a:t>stomach</a:t>
            </a:r>
          </a:p>
          <a:p>
            <a:r>
              <a:rPr lang="en-US" sz="1200" baseline="0" dirty="0">
                <a:solidFill>
                  <a:srgbClr val="FF0000"/>
                </a:solidFill>
              </a:rPr>
              <a:t>Resonance – low-pitched, hollow sound, heard over normal lung tissue</a:t>
            </a:r>
          </a:p>
          <a:p>
            <a:r>
              <a:rPr lang="en-US" sz="1200" baseline="0" dirty="0">
                <a:solidFill>
                  <a:srgbClr val="FF0000"/>
                </a:solidFill>
              </a:rPr>
              <a:t>Hyperresonance – loud, booming sound, heard over a hyperinflated lung in patients with emphysema</a:t>
            </a:r>
          </a:p>
          <a:p>
            <a:endParaRPr lang="en-US" dirty="0"/>
          </a:p>
        </p:txBody>
      </p:sp>
      <p:sp>
        <p:nvSpPr>
          <p:cNvPr id="4" name="Slide Number Placeholder 3"/>
          <p:cNvSpPr>
            <a:spLocks noGrp="1"/>
          </p:cNvSpPr>
          <p:nvPr>
            <p:ph type="sldNum" sz="quarter" idx="5"/>
          </p:nvPr>
        </p:nvSpPr>
        <p:spPr/>
        <p:txBody>
          <a:bodyPr/>
          <a:lstStyle/>
          <a:p>
            <a:fld id="{21A7B218-C264-4FA7-B256-C4035AB103E5}" type="slidenum">
              <a:rPr lang="en-US" smtClean="0"/>
              <a:t>9</a:t>
            </a:fld>
            <a:endParaRPr lang="en-US" dirty="0"/>
          </a:p>
        </p:txBody>
      </p:sp>
    </p:spTree>
    <p:extLst>
      <p:ext uri="{BB962C8B-B14F-4D97-AF65-F5344CB8AC3E}">
        <p14:creationId xmlns:p14="http://schemas.microsoft.com/office/powerpoint/2010/main" val="169736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ure_leg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3838"/>
            <a:ext cx="5547360" cy="710882"/>
          </a:xfrm>
        </p:spPr>
        <p:txBody>
          <a:bodyPr>
            <a:normAutofit/>
          </a:bodyPr>
          <a:lstStyle>
            <a:lvl1pPr algn="l">
              <a:defRPr sz="2400"/>
            </a:lvl1pPr>
          </a:lstStyle>
          <a:p>
            <a:r>
              <a:rPr lang="en-US" dirty="0"/>
              <a:t>Click to edit title</a:t>
            </a:r>
          </a:p>
        </p:txBody>
      </p:sp>
      <p:sp>
        <p:nvSpPr>
          <p:cNvPr id="9" name="Date Placeholder 3"/>
          <p:cNvSpPr>
            <a:spLocks noGrp="1"/>
          </p:cNvSpPr>
          <p:nvPr>
            <p:ph type="dt" sz="half" idx="2"/>
          </p:nvPr>
        </p:nvSpPr>
        <p:spPr>
          <a:xfrm>
            <a:off x="457200" y="6356352"/>
            <a:ext cx="2133600" cy="365125"/>
          </a:xfrm>
          <a:prstGeom prst="rect">
            <a:avLst/>
          </a:prstGeom>
          <a:ln>
            <a:noFill/>
          </a:ln>
        </p:spPr>
        <p:txBody>
          <a:bodyPr vert="horz" lIns="91440" tIns="45720" rIns="91440" bIns="45720" rtlCol="0" anchor="ctr"/>
          <a:lstStyle>
            <a:lvl1pPr algn="l">
              <a:defRPr sz="750">
                <a:solidFill>
                  <a:schemeClr val="tx1">
                    <a:tint val="75000"/>
                  </a:schemeClr>
                </a:solidFill>
                <a:latin typeface="Arial"/>
                <a:cs typeface="Arial"/>
              </a:defRPr>
            </a:lvl1pPr>
          </a:lstStyle>
          <a:p>
            <a:fld id="{5603A180-7F6F-40E8-949D-89166226C1C0}" type="datetimeFigureOut">
              <a:rPr lang="en-US" smtClean="0"/>
              <a:t>5/13/2019</a:t>
            </a:fld>
            <a:endParaRPr lang="en-US" dirty="0"/>
          </a:p>
        </p:txBody>
      </p:sp>
      <p:sp>
        <p:nvSpPr>
          <p:cNvPr id="11" name="Text Placeholder 2"/>
          <p:cNvSpPr>
            <a:spLocks noGrp="1"/>
          </p:cNvSpPr>
          <p:nvPr>
            <p:ph idx="1"/>
          </p:nvPr>
        </p:nvSpPr>
        <p:spPr>
          <a:xfrm>
            <a:off x="457200" y="1371601"/>
            <a:ext cx="8229600" cy="4754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65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S:\CREATIVE_SERVICES\LeadingAge%20Collateral\LeadingAge%20PowerPoint\2017%20PPTs\PPT%20images\LeadingAge_PMS%20Cool%20Grey%2011.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3" r:link="rId14"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rt.org/en/health-topics/heart-failure/what-is-heart-failure/classes-of-heart-failu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heart.org/en/health-topics/heart-attack/warning-signs-of-a-heart-attack/heart-attack-symptoms-in-wom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hyperlink" Target="https://www.cms.gov/Regulations-and-Guidance/Guidance/Manuals/downloads/som107ap_pp_guidelines_ltcf.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NursingHomeQualityInits/MDS30RAIManual.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yoclinic.org/healthy-lifestyle/healthy-aging/in-depth/aging/art-20046070" TargetMode="External"/><Relationship Id="rId2" Type="http://schemas.openxmlformats.org/officeDocument/2006/relationships/hyperlink" Target="https://www.webmd.com/healthy-aging/features/normal-aging-changes-and-symptoms" TargetMode="External"/><Relationship Id="rId1" Type="http://schemas.openxmlformats.org/officeDocument/2006/relationships/slideLayout" Target="../slideLayouts/slideLayout2.xml"/><Relationship Id="rId4" Type="http://schemas.openxmlformats.org/officeDocument/2006/relationships/hyperlink" Target="http://www.heart.org/en/health-topics/heart-failur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altc.org/product-store/heart-failure-cpg-pocket-guide" TargetMode="External"/><Relationship Id="rId2" Type="http://schemas.openxmlformats.org/officeDocument/2006/relationships/hyperlink" Target="https://millionhearts.hhs.gov/" TargetMode="External"/><Relationship Id="rId1" Type="http://schemas.openxmlformats.org/officeDocument/2006/relationships/slideLayout" Target="../slideLayouts/slideLayout2.xml"/><Relationship Id="rId5" Type="http://schemas.openxmlformats.org/officeDocument/2006/relationships/hyperlink" Target="https://www.cdc.gov/copd/basics-about.html" TargetMode="External"/><Relationship Id="rId4" Type="http://schemas.openxmlformats.org/officeDocument/2006/relationships/hyperlink" Target="https://www.mayoclinic.org/diseases-conditions/heart-failure/symptoms-causes/syc-2037314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lung.org/" TargetMode="External"/><Relationship Id="rId2" Type="http://schemas.openxmlformats.org/officeDocument/2006/relationships/hyperlink" Target="https://www.nhlbi.nih.gov/health-topics/copd" TargetMode="External"/><Relationship Id="rId1" Type="http://schemas.openxmlformats.org/officeDocument/2006/relationships/slideLayout" Target="../slideLayouts/slideLayout2.xml"/><Relationship Id="rId5" Type="http://schemas.openxmlformats.org/officeDocument/2006/relationships/hyperlink" Target="https://paltc.org/product-type/cpgs-clinical-practice-guidelines" TargetMode="External"/><Relationship Id="rId4" Type="http://schemas.openxmlformats.org/officeDocument/2006/relationships/hyperlink" Target="https://lunginstitute.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heart.org/en/health-topics/heart-attack/warning-signs-of-a-heart-attack/heart-attack-symptoms-in-women" TargetMode="External"/><Relationship Id="rId2" Type="http://schemas.openxmlformats.org/officeDocument/2006/relationships/hyperlink" Target="http://www.heart.org/HEARTORG/Conditions/HeartAttack/WarningSignsforHeartAttack/Heart-Attack-Symptoms-in-Women_UCM_436448_Article.jsp#.XK0Eo3dFy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Physical Assessment and Evaluation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LN 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781859-84F4-4529-8D8E-6A53043BAEBB}"/>
              </a:ext>
            </a:extLst>
          </p:cNvPr>
          <p:cNvSpPr>
            <a:spLocks noGrp="1"/>
          </p:cNvSpPr>
          <p:nvPr>
            <p:ph type="title"/>
          </p:nvPr>
        </p:nvSpPr>
        <p:spPr>
          <a:xfrm>
            <a:off x="393192" y="4432554"/>
            <a:ext cx="4407408" cy="1218908"/>
          </a:xfrm>
        </p:spPr>
        <p:txBody>
          <a:bodyPr>
            <a:normAutofit/>
          </a:bodyPr>
          <a:lstStyle/>
          <a:p>
            <a:pPr algn="r"/>
            <a:r>
              <a:rPr lang="en-US" dirty="0"/>
              <a:t>Key Points</a:t>
            </a:r>
          </a:p>
        </p:txBody>
      </p:sp>
      <p:pic>
        <p:nvPicPr>
          <p:cNvPr id="7" name="Picture 6" descr="A person using a computer&#10;&#10;Description automatically generated">
            <a:extLst>
              <a:ext uri="{FF2B5EF4-FFF2-40B4-BE49-F238E27FC236}">
                <a16:creationId xmlns:a16="http://schemas.microsoft.com/office/drawing/2014/main" id="{4CE2E2F7-9DCB-42BF-AA7B-5980FFD597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4738"/>
          <a:stretch/>
        </p:blipFill>
        <p:spPr>
          <a:xfrm>
            <a:off x="245660" y="1098550"/>
            <a:ext cx="4554940" cy="3080544"/>
          </a:xfrm>
          <a:prstGeom prst="rect">
            <a:avLst/>
          </a:prstGeom>
          <a:ln>
            <a:noFill/>
          </a:ln>
          <a:effectLst>
            <a:softEdge rad="112500"/>
          </a:effectLst>
        </p:spPr>
      </p:pic>
      <p:sp>
        <p:nvSpPr>
          <p:cNvPr id="5" name="Content Placeholder 4">
            <a:extLst>
              <a:ext uri="{FF2B5EF4-FFF2-40B4-BE49-F238E27FC236}">
                <a16:creationId xmlns:a16="http://schemas.microsoft.com/office/drawing/2014/main" id="{7A3CC4DF-6313-49AD-BB13-B46DB1625FC2}"/>
              </a:ext>
            </a:extLst>
          </p:cNvPr>
          <p:cNvSpPr>
            <a:spLocks noGrp="1"/>
          </p:cNvSpPr>
          <p:nvPr>
            <p:ph idx="1"/>
          </p:nvPr>
        </p:nvSpPr>
        <p:spPr>
          <a:xfrm>
            <a:off x="4970929" y="1098550"/>
            <a:ext cx="3945340" cy="4889461"/>
          </a:xfrm>
        </p:spPr>
        <p:txBody>
          <a:bodyPr anchor="ctr">
            <a:noAutofit/>
          </a:bodyPr>
          <a:lstStyle/>
          <a:p>
            <a:pPr marL="205740" indent="-205740">
              <a:spcBef>
                <a:spcPts val="450"/>
              </a:spcBef>
              <a:spcAft>
                <a:spcPts val="450"/>
              </a:spcAft>
            </a:pPr>
            <a:r>
              <a:rPr lang="en-US" sz="2200" dirty="0"/>
              <a:t>The physical exam starts the instance you meet your resident</a:t>
            </a:r>
          </a:p>
          <a:p>
            <a:pPr marL="205740" indent="-205740">
              <a:spcBef>
                <a:spcPts val="450"/>
              </a:spcBef>
              <a:spcAft>
                <a:spcPts val="450"/>
              </a:spcAft>
            </a:pPr>
            <a:r>
              <a:rPr lang="en-US" sz="2200" dirty="0"/>
              <a:t>Know your patient – what is their most pertinent diagnosis</a:t>
            </a:r>
          </a:p>
          <a:p>
            <a:pPr marL="205740" indent="-205740">
              <a:spcBef>
                <a:spcPts val="450"/>
              </a:spcBef>
              <a:spcAft>
                <a:spcPts val="450"/>
              </a:spcAft>
            </a:pPr>
            <a:r>
              <a:rPr lang="en-US" sz="2200" dirty="0"/>
              <a:t>Investigate chief complaint fully</a:t>
            </a:r>
          </a:p>
          <a:p>
            <a:pPr marL="205740" indent="-205740">
              <a:spcBef>
                <a:spcPts val="450"/>
              </a:spcBef>
              <a:spcAft>
                <a:spcPts val="450"/>
              </a:spcAft>
            </a:pPr>
            <a:r>
              <a:rPr lang="en-US" sz="2200" dirty="0"/>
              <a:t>Think critically about chief complaint</a:t>
            </a:r>
          </a:p>
          <a:p>
            <a:pPr marL="205740" indent="-205740">
              <a:spcBef>
                <a:spcPts val="450"/>
              </a:spcBef>
              <a:spcAft>
                <a:spcPts val="450"/>
              </a:spcAft>
            </a:pPr>
            <a:r>
              <a:rPr lang="en-US" sz="2200" dirty="0"/>
              <a:t>Make sure you have proper equipment and conducive environment</a:t>
            </a:r>
          </a:p>
          <a:p>
            <a:pPr marL="205740" indent="-205740">
              <a:spcBef>
                <a:spcPts val="450"/>
              </a:spcBef>
              <a:spcAft>
                <a:spcPts val="450"/>
              </a:spcAft>
            </a:pPr>
            <a:r>
              <a:rPr lang="en-US" sz="2200" dirty="0"/>
              <a:t>Physical examinations are ongoing</a:t>
            </a:r>
          </a:p>
          <a:p>
            <a:pPr marL="0" indent="0">
              <a:buNone/>
            </a:pPr>
            <a:endParaRPr lang="en-US" sz="2200" dirty="0"/>
          </a:p>
        </p:txBody>
      </p:sp>
    </p:spTree>
    <p:extLst>
      <p:ext uri="{BB962C8B-B14F-4D97-AF65-F5344CB8AC3E}">
        <p14:creationId xmlns:p14="http://schemas.microsoft.com/office/powerpoint/2010/main" val="229710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D9B431-6670-4AE1-BA6A-FEE97548F1DE}"/>
              </a:ext>
            </a:extLst>
          </p:cNvPr>
          <p:cNvPicPr>
            <a:picLocks noChangeAspect="1"/>
          </p:cNvPicPr>
          <p:nvPr/>
        </p:nvPicPr>
        <p:blipFill>
          <a:blip r:embed="rId3"/>
          <a:stretch>
            <a:fillRect/>
          </a:stretch>
        </p:blipFill>
        <p:spPr>
          <a:xfrm>
            <a:off x="0" y="381000"/>
            <a:ext cx="9109419" cy="5110162"/>
          </a:xfrm>
          <a:prstGeom prst="rect">
            <a:avLst/>
          </a:prstGeom>
        </p:spPr>
      </p:pic>
    </p:spTree>
    <p:extLst>
      <p:ext uri="{BB962C8B-B14F-4D97-AF65-F5344CB8AC3E}">
        <p14:creationId xmlns:p14="http://schemas.microsoft.com/office/powerpoint/2010/main" val="308369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CD40-35ED-4134-97D3-2835C9BC7507}"/>
              </a:ext>
            </a:extLst>
          </p:cNvPr>
          <p:cNvSpPr>
            <a:spLocks noGrp="1"/>
          </p:cNvSpPr>
          <p:nvPr>
            <p:ph type="title"/>
          </p:nvPr>
        </p:nvSpPr>
        <p:spPr>
          <a:xfrm>
            <a:off x="628650" y="1916616"/>
            <a:ext cx="2174392" cy="3272883"/>
          </a:xfrm>
        </p:spPr>
        <p:txBody>
          <a:bodyPr anchor="t">
            <a:normAutofit/>
          </a:bodyPr>
          <a:lstStyle/>
          <a:p>
            <a:r>
              <a:rPr lang="en-US" sz="3000" dirty="0">
                <a:solidFill>
                  <a:srgbClr val="FFFFFF"/>
                </a:solidFill>
              </a:rPr>
              <a:t>Exam of Head and Neck</a:t>
            </a:r>
          </a:p>
        </p:txBody>
      </p:sp>
      <p:pic>
        <p:nvPicPr>
          <p:cNvPr id="9" name="Picture 8">
            <a:extLst>
              <a:ext uri="{FF2B5EF4-FFF2-40B4-BE49-F238E27FC236}">
                <a16:creationId xmlns:a16="http://schemas.microsoft.com/office/drawing/2014/main" id="{0854D646-3481-466A-9568-DAA8675C1090}"/>
              </a:ext>
            </a:extLst>
          </p:cNvPr>
          <p:cNvPicPr>
            <a:picLocks noChangeAspect="1"/>
          </p:cNvPicPr>
          <p:nvPr/>
        </p:nvPicPr>
        <p:blipFill>
          <a:blip r:embed="rId3"/>
          <a:stretch>
            <a:fillRect/>
          </a:stretch>
        </p:blipFill>
        <p:spPr>
          <a:xfrm>
            <a:off x="-63018" y="762000"/>
            <a:ext cx="9270036" cy="4661028"/>
          </a:xfrm>
          <a:prstGeom prst="rect">
            <a:avLst/>
          </a:prstGeom>
        </p:spPr>
      </p:pic>
    </p:spTree>
    <p:extLst>
      <p:ext uri="{BB962C8B-B14F-4D97-AF65-F5344CB8AC3E}">
        <p14:creationId xmlns:p14="http://schemas.microsoft.com/office/powerpoint/2010/main" val="16069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7469-9748-40BF-9E87-6AF2C7958B11}"/>
              </a:ext>
            </a:extLst>
          </p:cNvPr>
          <p:cNvSpPr>
            <a:spLocks noGrp="1"/>
          </p:cNvSpPr>
          <p:nvPr>
            <p:ph type="title"/>
          </p:nvPr>
        </p:nvSpPr>
        <p:spPr>
          <a:xfrm>
            <a:off x="628650" y="228600"/>
            <a:ext cx="7886700" cy="994172"/>
          </a:xfrm>
        </p:spPr>
        <p:txBody>
          <a:bodyPr>
            <a:normAutofit/>
          </a:bodyPr>
          <a:lstStyle/>
          <a:p>
            <a:r>
              <a:rPr lang="en-US" dirty="0"/>
              <a:t>Eyes and Ears</a:t>
            </a:r>
          </a:p>
        </p:txBody>
      </p:sp>
      <p:sp>
        <p:nvSpPr>
          <p:cNvPr id="5" name="Content Placeholder 3">
            <a:extLst>
              <a:ext uri="{FF2B5EF4-FFF2-40B4-BE49-F238E27FC236}">
                <a16:creationId xmlns:a16="http://schemas.microsoft.com/office/drawing/2014/main" id="{68A31462-A7FF-4838-A3FE-33CFA8E42704}"/>
              </a:ext>
            </a:extLst>
          </p:cNvPr>
          <p:cNvSpPr>
            <a:spLocks noGrp="1"/>
          </p:cNvSpPr>
          <p:nvPr>
            <p:ph sz="half" idx="1"/>
          </p:nvPr>
        </p:nvSpPr>
        <p:spPr>
          <a:xfrm>
            <a:off x="628650" y="1519518"/>
            <a:ext cx="3823335" cy="2846811"/>
          </a:xfrm>
        </p:spPr>
        <p:txBody>
          <a:bodyPr>
            <a:noAutofit/>
          </a:bodyPr>
          <a:lstStyle/>
          <a:p>
            <a:pPr marL="137160" indent="-137160">
              <a:spcBef>
                <a:spcPts val="450"/>
              </a:spcBef>
              <a:spcAft>
                <a:spcPts val="450"/>
              </a:spcAft>
            </a:pPr>
            <a:r>
              <a:rPr lang="en-US" sz="2400" dirty="0"/>
              <a:t>Eyes</a:t>
            </a:r>
          </a:p>
          <a:p>
            <a:pPr marL="411480" lvl="1" indent="-205740">
              <a:spcBef>
                <a:spcPts val="450"/>
              </a:spcBef>
              <a:spcAft>
                <a:spcPts val="450"/>
              </a:spcAft>
            </a:pPr>
            <a:r>
              <a:rPr lang="en-US" dirty="0"/>
              <a:t>Inspect position and movement, EOMs, eyelashes, eyelids, surface, presence of swelling</a:t>
            </a:r>
          </a:p>
          <a:p>
            <a:pPr marL="411480" lvl="1" indent="-205740">
              <a:spcBef>
                <a:spcPts val="450"/>
              </a:spcBef>
              <a:spcAft>
                <a:spcPts val="450"/>
              </a:spcAft>
            </a:pPr>
            <a:r>
              <a:rPr lang="en-US" dirty="0"/>
              <a:t>Check pupil for size, shape, light, response, accommodation</a:t>
            </a:r>
          </a:p>
          <a:p>
            <a:pPr lvl="1">
              <a:spcBef>
                <a:spcPts val="450"/>
              </a:spcBef>
              <a:spcAft>
                <a:spcPts val="450"/>
              </a:spcAft>
            </a:pPr>
            <a:endParaRPr lang="en-US" dirty="0"/>
          </a:p>
        </p:txBody>
      </p:sp>
      <p:sp>
        <p:nvSpPr>
          <p:cNvPr id="6" name="Content Placeholder 4">
            <a:extLst>
              <a:ext uri="{FF2B5EF4-FFF2-40B4-BE49-F238E27FC236}">
                <a16:creationId xmlns:a16="http://schemas.microsoft.com/office/drawing/2014/main" id="{D084C7FB-3B65-4F54-8BF2-A5B47222B584}"/>
              </a:ext>
            </a:extLst>
          </p:cNvPr>
          <p:cNvSpPr>
            <a:spLocks noGrp="1"/>
          </p:cNvSpPr>
          <p:nvPr>
            <p:ph sz="half" idx="2"/>
          </p:nvPr>
        </p:nvSpPr>
        <p:spPr>
          <a:xfrm>
            <a:off x="4876800" y="1524000"/>
            <a:ext cx="3823335" cy="2846811"/>
          </a:xfrm>
        </p:spPr>
        <p:txBody>
          <a:bodyPr>
            <a:noAutofit/>
          </a:bodyPr>
          <a:lstStyle/>
          <a:p>
            <a:pPr marL="137160" indent="-137160">
              <a:spcBef>
                <a:spcPts val="450"/>
              </a:spcBef>
              <a:spcAft>
                <a:spcPts val="450"/>
              </a:spcAft>
            </a:pPr>
            <a:r>
              <a:rPr lang="en-US" sz="2400" dirty="0"/>
              <a:t>Ears</a:t>
            </a:r>
          </a:p>
          <a:p>
            <a:pPr marL="411480" lvl="1" indent="-205740">
              <a:spcBef>
                <a:spcPts val="450"/>
              </a:spcBef>
              <a:spcAft>
                <a:spcPts val="450"/>
              </a:spcAft>
            </a:pPr>
            <a:r>
              <a:rPr lang="en-US" dirty="0"/>
              <a:t>Check skin color and integrity</a:t>
            </a:r>
          </a:p>
          <a:p>
            <a:pPr marL="411480" lvl="1" indent="-205740">
              <a:spcBef>
                <a:spcPts val="450"/>
              </a:spcBef>
              <a:spcAft>
                <a:spcPts val="450"/>
              </a:spcAft>
            </a:pPr>
            <a:r>
              <a:rPr lang="en-US" dirty="0"/>
              <a:t>Inspect for color, discharge, cysts, nodules, lesions and tenderness</a:t>
            </a:r>
          </a:p>
          <a:p>
            <a:pPr marL="411480" lvl="1" indent="-205740">
              <a:spcBef>
                <a:spcPts val="450"/>
              </a:spcBef>
              <a:spcAft>
                <a:spcPts val="450"/>
              </a:spcAft>
            </a:pPr>
            <a:r>
              <a:rPr lang="en-US" dirty="0"/>
              <a:t>Palpate preauricular and postauricular lymph nodes for size, consistency and tenderness</a:t>
            </a:r>
          </a:p>
        </p:txBody>
      </p:sp>
    </p:spTree>
    <p:extLst>
      <p:ext uri="{BB962C8B-B14F-4D97-AF65-F5344CB8AC3E}">
        <p14:creationId xmlns:p14="http://schemas.microsoft.com/office/powerpoint/2010/main" val="1082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515580-8505-4A92-8D8F-41B2FED71661}"/>
              </a:ext>
            </a:extLst>
          </p:cNvPr>
          <p:cNvSpPr>
            <a:spLocks noGrp="1"/>
          </p:cNvSpPr>
          <p:nvPr>
            <p:ph type="title"/>
          </p:nvPr>
        </p:nvSpPr>
        <p:spPr>
          <a:xfrm>
            <a:off x="393192" y="4432554"/>
            <a:ext cx="4945642" cy="1218908"/>
          </a:xfrm>
        </p:spPr>
        <p:txBody>
          <a:bodyPr>
            <a:normAutofit/>
          </a:bodyPr>
          <a:lstStyle/>
          <a:p>
            <a:pPr algn="r"/>
            <a:r>
              <a:rPr lang="en-US" dirty="0"/>
              <a:t>Chest and Back</a:t>
            </a:r>
          </a:p>
        </p:txBody>
      </p:sp>
      <p:pic>
        <p:nvPicPr>
          <p:cNvPr id="7" name="Picture 6" descr="A person posing for the camera&#10;&#10;Description generated with very high confidence">
            <a:extLst>
              <a:ext uri="{FF2B5EF4-FFF2-40B4-BE49-F238E27FC236}">
                <a16:creationId xmlns:a16="http://schemas.microsoft.com/office/drawing/2014/main" id="{C190E38F-5970-48D8-9D10-1252815121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891" r="2" b="47266"/>
          <a:stretch/>
        </p:blipFill>
        <p:spPr>
          <a:xfrm>
            <a:off x="245660" y="1098550"/>
            <a:ext cx="5293730" cy="3080544"/>
          </a:xfrm>
          <a:prstGeom prst="rect">
            <a:avLst/>
          </a:prstGeom>
          <a:ln>
            <a:noFill/>
          </a:ln>
          <a:effectLst>
            <a:softEdge rad="112500"/>
          </a:effectLst>
        </p:spPr>
      </p:pic>
      <p:sp>
        <p:nvSpPr>
          <p:cNvPr id="6" name="Content Placeholder 5">
            <a:extLst>
              <a:ext uri="{FF2B5EF4-FFF2-40B4-BE49-F238E27FC236}">
                <a16:creationId xmlns:a16="http://schemas.microsoft.com/office/drawing/2014/main" id="{568145EE-D85E-4744-93BA-8B627F5235E5}"/>
              </a:ext>
            </a:extLst>
          </p:cNvPr>
          <p:cNvSpPr>
            <a:spLocks noGrp="1"/>
          </p:cNvSpPr>
          <p:nvPr>
            <p:ph idx="1"/>
          </p:nvPr>
        </p:nvSpPr>
        <p:spPr>
          <a:xfrm>
            <a:off x="5630705" y="1609364"/>
            <a:ext cx="3276600" cy="3639272"/>
          </a:xfrm>
        </p:spPr>
        <p:txBody>
          <a:bodyPr anchor="ctr">
            <a:noAutofit/>
          </a:bodyPr>
          <a:lstStyle/>
          <a:p>
            <a:pPr marL="205740" indent="-205740">
              <a:spcBef>
                <a:spcPts val="450"/>
              </a:spcBef>
              <a:spcAft>
                <a:spcPts val="450"/>
              </a:spcAft>
            </a:pPr>
            <a:r>
              <a:rPr lang="en-US" sz="2400" dirty="0"/>
              <a:t>Inspect skin integrity and symmetry of chest and back</a:t>
            </a:r>
          </a:p>
          <a:p>
            <a:pPr marL="205740" indent="-205740">
              <a:spcBef>
                <a:spcPts val="450"/>
              </a:spcBef>
              <a:spcAft>
                <a:spcPts val="450"/>
              </a:spcAft>
            </a:pPr>
            <a:r>
              <a:rPr lang="en-US" sz="2400" dirty="0"/>
              <a:t>Watch for use of accessory muscles during breathing</a:t>
            </a:r>
          </a:p>
          <a:p>
            <a:pPr marL="205740" indent="-205740">
              <a:spcBef>
                <a:spcPts val="450"/>
              </a:spcBef>
              <a:spcAft>
                <a:spcPts val="450"/>
              </a:spcAft>
            </a:pPr>
            <a:r>
              <a:rPr lang="en-US" sz="2400" dirty="0"/>
              <a:t>Auscultate anterior chest for heart sounds</a:t>
            </a:r>
          </a:p>
          <a:p>
            <a:pPr marL="205740" indent="-205740">
              <a:spcBef>
                <a:spcPts val="450"/>
              </a:spcBef>
              <a:spcAft>
                <a:spcPts val="450"/>
              </a:spcAft>
            </a:pPr>
            <a:r>
              <a:rPr lang="en-US" sz="2400" dirty="0"/>
              <a:t>Auscultate chest and back for breath sounds</a:t>
            </a:r>
          </a:p>
          <a:p>
            <a:pPr marL="205740" indent="-205740">
              <a:spcBef>
                <a:spcPts val="450"/>
              </a:spcBef>
              <a:spcAft>
                <a:spcPts val="450"/>
              </a:spcAft>
            </a:pPr>
            <a:r>
              <a:rPr lang="en-US" sz="2400" dirty="0"/>
              <a:t>Palpate and use blunt percussion at the CVA</a:t>
            </a:r>
          </a:p>
          <a:p>
            <a:endParaRPr lang="en-US" sz="2400" dirty="0"/>
          </a:p>
        </p:txBody>
      </p:sp>
    </p:spTree>
    <p:extLst>
      <p:ext uri="{BB962C8B-B14F-4D97-AF65-F5344CB8AC3E}">
        <p14:creationId xmlns:p14="http://schemas.microsoft.com/office/powerpoint/2010/main" val="108052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17E0-E56D-41CC-9B37-F6A9BEE0D1B5}"/>
              </a:ext>
            </a:extLst>
          </p:cNvPr>
          <p:cNvSpPr>
            <a:spLocks noGrp="1"/>
          </p:cNvSpPr>
          <p:nvPr>
            <p:ph type="title"/>
          </p:nvPr>
        </p:nvSpPr>
        <p:spPr>
          <a:xfrm>
            <a:off x="393192" y="4432554"/>
            <a:ext cx="4945642" cy="1218908"/>
          </a:xfrm>
        </p:spPr>
        <p:txBody>
          <a:bodyPr>
            <a:normAutofit/>
          </a:bodyPr>
          <a:lstStyle/>
          <a:p>
            <a:pPr algn="r"/>
            <a:r>
              <a:rPr lang="en-US" dirty="0"/>
              <a:t>Extremities</a:t>
            </a:r>
          </a:p>
        </p:txBody>
      </p:sp>
      <p:pic>
        <p:nvPicPr>
          <p:cNvPr id="10" name="Content Placeholder 6" descr="A baby sleeping in a bed&#10;&#10;Description automatically generated">
            <a:extLst>
              <a:ext uri="{FF2B5EF4-FFF2-40B4-BE49-F238E27FC236}">
                <a16:creationId xmlns:a16="http://schemas.microsoft.com/office/drawing/2014/main" id="{A9DD7474-D086-4AF1-A004-D4469511EE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931" r="1" b="5891"/>
          <a:stretch/>
        </p:blipFill>
        <p:spPr>
          <a:xfrm>
            <a:off x="245660" y="1098550"/>
            <a:ext cx="5293730" cy="3080544"/>
          </a:xfrm>
          <a:prstGeom prst="rect">
            <a:avLst/>
          </a:prstGeom>
          <a:ln>
            <a:noFill/>
          </a:ln>
          <a:effectLst>
            <a:softEdge rad="112500"/>
          </a:effectLst>
        </p:spPr>
      </p:pic>
      <p:sp>
        <p:nvSpPr>
          <p:cNvPr id="12" name="Content Placeholder 11">
            <a:extLst>
              <a:ext uri="{FF2B5EF4-FFF2-40B4-BE49-F238E27FC236}">
                <a16:creationId xmlns:a16="http://schemas.microsoft.com/office/drawing/2014/main" id="{908567FB-5A49-45A9-AFCD-2E616C6741E3}"/>
              </a:ext>
            </a:extLst>
          </p:cNvPr>
          <p:cNvSpPr>
            <a:spLocks noGrp="1"/>
          </p:cNvSpPr>
          <p:nvPr>
            <p:ph idx="1"/>
          </p:nvPr>
        </p:nvSpPr>
        <p:spPr>
          <a:xfrm>
            <a:off x="6021990" y="1545544"/>
            <a:ext cx="2568554" cy="3639272"/>
          </a:xfrm>
        </p:spPr>
        <p:txBody>
          <a:bodyPr anchor="ctr">
            <a:normAutofit/>
          </a:bodyPr>
          <a:lstStyle/>
          <a:p>
            <a:r>
              <a:rPr lang="en-US" sz="2400" dirty="0"/>
              <a:t>Color</a:t>
            </a:r>
          </a:p>
          <a:p>
            <a:r>
              <a:rPr lang="en-US" sz="2400" dirty="0"/>
              <a:t>Temperature</a:t>
            </a:r>
          </a:p>
          <a:p>
            <a:r>
              <a:rPr lang="en-US" sz="2400" dirty="0"/>
              <a:t>Edema</a:t>
            </a:r>
          </a:p>
          <a:p>
            <a:r>
              <a:rPr lang="en-US" sz="2400" dirty="0"/>
              <a:t>Capillary refill</a:t>
            </a:r>
          </a:p>
          <a:p>
            <a:r>
              <a:rPr lang="en-US" sz="2400" dirty="0"/>
              <a:t>ROM </a:t>
            </a:r>
          </a:p>
          <a:p>
            <a:r>
              <a:rPr lang="en-US" sz="2400" dirty="0"/>
              <a:t>Strength</a:t>
            </a:r>
          </a:p>
          <a:p>
            <a:r>
              <a:rPr lang="en-US" sz="2400" dirty="0"/>
              <a:t>Pain</a:t>
            </a:r>
          </a:p>
        </p:txBody>
      </p:sp>
    </p:spTree>
    <p:extLst>
      <p:ext uri="{BB962C8B-B14F-4D97-AF65-F5344CB8AC3E}">
        <p14:creationId xmlns:p14="http://schemas.microsoft.com/office/powerpoint/2010/main" val="411720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2158E-F249-42E7-8C71-5F7B035ED37B}"/>
              </a:ext>
            </a:extLst>
          </p:cNvPr>
          <p:cNvPicPr>
            <a:picLocks noChangeAspect="1"/>
          </p:cNvPicPr>
          <p:nvPr/>
        </p:nvPicPr>
        <p:blipFill>
          <a:blip r:embed="rId3"/>
          <a:stretch>
            <a:fillRect/>
          </a:stretch>
        </p:blipFill>
        <p:spPr>
          <a:xfrm>
            <a:off x="88106" y="457200"/>
            <a:ext cx="8967788" cy="4887104"/>
          </a:xfrm>
          <a:prstGeom prst="rect">
            <a:avLst/>
          </a:prstGeom>
        </p:spPr>
      </p:pic>
    </p:spTree>
    <p:extLst>
      <p:ext uri="{BB962C8B-B14F-4D97-AF65-F5344CB8AC3E}">
        <p14:creationId xmlns:p14="http://schemas.microsoft.com/office/powerpoint/2010/main" val="125849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788D-6422-4B70-8638-A9CFA2BC617B}"/>
              </a:ext>
            </a:extLst>
          </p:cNvPr>
          <p:cNvSpPr>
            <a:spLocks noGrp="1"/>
          </p:cNvSpPr>
          <p:nvPr>
            <p:ph type="title"/>
          </p:nvPr>
        </p:nvSpPr>
        <p:spPr>
          <a:xfrm>
            <a:off x="3724073" y="437126"/>
            <a:ext cx="4939868" cy="964620"/>
          </a:xfrm>
        </p:spPr>
        <p:txBody>
          <a:bodyPr anchor="b">
            <a:normAutofit/>
          </a:bodyPr>
          <a:lstStyle/>
          <a:p>
            <a:r>
              <a:rPr lang="en-US" dirty="0"/>
              <a:t>Documentation</a:t>
            </a:r>
          </a:p>
        </p:txBody>
      </p:sp>
      <p:pic>
        <p:nvPicPr>
          <p:cNvPr id="6" name="Picture 5" descr="A person in a white shirt&#10;&#10;Description automatically generated">
            <a:extLst>
              <a:ext uri="{FF2B5EF4-FFF2-40B4-BE49-F238E27FC236}">
                <a16:creationId xmlns:a16="http://schemas.microsoft.com/office/drawing/2014/main" id="{E60424C6-D927-4409-8144-CCDCFE395E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250"/>
          <a:stretch/>
        </p:blipFill>
        <p:spPr>
          <a:xfrm>
            <a:off x="247395" y="609600"/>
            <a:ext cx="3476678" cy="514349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CF21A81C-C20C-42CF-9EC4-A6880AB4C86D}"/>
              </a:ext>
            </a:extLst>
          </p:cNvPr>
          <p:cNvSpPr>
            <a:spLocks noGrp="1"/>
          </p:cNvSpPr>
          <p:nvPr>
            <p:ph idx="1"/>
          </p:nvPr>
        </p:nvSpPr>
        <p:spPr>
          <a:xfrm>
            <a:off x="3956738" y="1828800"/>
            <a:ext cx="4939867" cy="4038600"/>
          </a:xfrm>
        </p:spPr>
        <p:txBody>
          <a:bodyPr>
            <a:normAutofit/>
          </a:bodyPr>
          <a:lstStyle/>
          <a:p>
            <a:pPr marL="205740" indent="-205740">
              <a:spcBef>
                <a:spcPts val="450"/>
              </a:spcBef>
              <a:spcAft>
                <a:spcPts val="450"/>
              </a:spcAft>
            </a:pPr>
            <a:r>
              <a:rPr lang="en-US" sz="2000" dirty="0"/>
              <a:t>Fundamental responsibility – exam findings, interventions, education</a:t>
            </a:r>
          </a:p>
          <a:p>
            <a:pPr marL="205740" indent="-205740">
              <a:spcBef>
                <a:spcPts val="450"/>
              </a:spcBef>
              <a:spcAft>
                <a:spcPts val="450"/>
              </a:spcAft>
            </a:pPr>
            <a:r>
              <a:rPr lang="en-US" sz="2000" dirty="0"/>
              <a:t>Legal implications</a:t>
            </a:r>
          </a:p>
          <a:p>
            <a:pPr marL="205740" indent="-205740">
              <a:spcBef>
                <a:spcPts val="450"/>
              </a:spcBef>
              <a:spcAft>
                <a:spcPts val="450"/>
              </a:spcAft>
            </a:pPr>
            <a:r>
              <a:rPr lang="en-US" sz="2000" dirty="0"/>
              <a:t>Organize into 3 broad categories:</a:t>
            </a:r>
          </a:p>
          <a:p>
            <a:pPr marL="411480" lvl="1" indent="-205740">
              <a:spcBef>
                <a:spcPts val="450"/>
              </a:spcBef>
              <a:spcAft>
                <a:spcPts val="450"/>
              </a:spcAft>
              <a:buFont typeface="Symbol" panose="05050102010706020507" pitchFamily="18" charset="2"/>
              <a:buChar char="-"/>
            </a:pPr>
            <a:r>
              <a:rPr lang="en-US" sz="2000" dirty="0"/>
              <a:t>Document what the patient tells you</a:t>
            </a:r>
          </a:p>
          <a:p>
            <a:pPr marL="411480" lvl="1" indent="-205740">
              <a:spcBef>
                <a:spcPts val="450"/>
              </a:spcBef>
              <a:spcAft>
                <a:spcPts val="450"/>
              </a:spcAft>
              <a:buFont typeface="Symbol" panose="05050102010706020507" pitchFamily="18" charset="2"/>
              <a:buChar char="-"/>
            </a:pPr>
            <a:r>
              <a:rPr lang="en-US" sz="2000" dirty="0"/>
              <a:t>Document what you assess</a:t>
            </a:r>
          </a:p>
          <a:p>
            <a:pPr marL="411480" lvl="1" indent="-205740">
              <a:spcBef>
                <a:spcPts val="450"/>
              </a:spcBef>
              <a:spcAft>
                <a:spcPts val="450"/>
              </a:spcAft>
              <a:buFont typeface="Symbol" panose="05050102010706020507" pitchFamily="18" charset="2"/>
              <a:buChar char="-"/>
            </a:pPr>
            <a:r>
              <a:rPr lang="en-US" sz="2000" dirty="0"/>
              <a:t>Document what you do and what you teach</a:t>
            </a:r>
          </a:p>
          <a:p>
            <a:pPr marL="0" lvl="1">
              <a:spcBef>
                <a:spcPts val="450"/>
              </a:spcBef>
              <a:spcAft>
                <a:spcPts val="450"/>
              </a:spcAft>
            </a:pPr>
            <a:r>
              <a:rPr lang="en-US" sz="2000" i="1" dirty="0"/>
              <a:t>Examples: Chest pain; Heart Failure; Pneumonia; Confused</a:t>
            </a:r>
          </a:p>
          <a:p>
            <a:pPr marL="0" indent="0">
              <a:buNone/>
            </a:pPr>
            <a:endParaRPr lang="en-US" sz="2000" dirty="0"/>
          </a:p>
        </p:txBody>
      </p:sp>
    </p:spTree>
    <p:extLst>
      <p:ext uri="{BB962C8B-B14F-4D97-AF65-F5344CB8AC3E}">
        <p14:creationId xmlns:p14="http://schemas.microsoft.com/office/powerpoint/2010/main" val="135936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1E8F-C529-4E41-9A29-945C6FB30FC3}"/>
              </a:ext>
            </a:extLst>
          </p:cNvPr>
          <p:cNvSpPr>
            <a:spLocks noGrp="1"/>
          </p:cNvSpPr>
          <p:nvPr>
            <p:ph type="title"/>
          </p:nvPr>
        </p:nvSpPr>
        <p:spPr>
          <a:xfrm>
            <a:off x="393192" y="4432554"/>
            <a:ext cx="4945642" cy="1218908"/>
          </a:xfrm>
        </p:spPr>
        <p:txBody>
          <a:bodyPr>
            <a:normAutofit fontScale="90000"/>
          </a:bodyPr>
          <a:lstStyle/>
          <a:p>
            <a:pPr algn="r"/>
            <a:r>
              <a:rPr lang="en-US" dirty="0"/>
              <a:t>Changes in the Body – Normal Aging Process</a:t>
            </a:r>
          </a:p>
        </p:txBody>
      </p:sp>
      <p:pic>
        <p:nvPicPr>
          <p:cNvPr id="7" name="Picture 6" descr="A person standing in front of a crowd&#10;&#10;Description automatically generated">
            <a:extLst>
              <a:ext uri="{FF2B5EF4-FFF2-40B4-BE49-F238E27FC236}">
                <a16:creationId xmlns:a16="http://schemas.microsoft.com/office/drawing/2014/main" id="{A307F6E1-61A3-4E13-B85E-AEEA014C53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5CF0352-727E-4565-84AF-531D893C0DA8}"/>
              </a:ext>
            </a:extLst>
          </p:cNvPr>
          <p:cNvSpPr>
            <a:spLocks noGrp="1"/>
          </p:cNvSpPr>
          <p:nvPr>
            <p:ph idx="1"/>
          </p:nvPr>
        </p:nvSpPr>
        <p:spPr>
          <a:xfrm>
            <a:off x="6189181" y="1425466"/>
            <a:ext cx="2568554" cy="3639272"/>
          </a:xfrm>
        </p:spPr>
        <p:txBody>
          <a:bodyPr anchor="ctr">
            <a:normAutofit/>
          </a:bodyPr>
          <a:lstStyle/>
          <a:p>
            <a:r>
              <a:rPr lang="en-US" sz="2400" dirty="0"/>
              <a:t>Cardiovascular</a:t>
            </a:r>
          </a:p>
          <a:p>
            <a:r>
              <a:rPr lang="en-US" sz="2400" dirty="0"/>
              <a:t>Orthopedic changes</a:t>
            </a:r>
          </a:p>
          <a:p>
            <a:r>
              <a:rPr lang="en-US" sz="2400" dirty="0"/>
              <a:t>Digestive</a:t>
            </a:r>
          </a:p>
          <a:p>
            <a:r>
              <a:rPr lang="en-US" sz="2400" dirty="0"/>
              <a:t>Bladder</a:t>
            </a:r>
          </a:p>
          <a:p>
            <a:r>
              <a:rPr lang="en-US" sz="2400" dirty="0"/>
              <a:t>Eyes/Ears</a:t>
            </a:r>
          </a:p>
          <a:p>
            <a:r>
              <a:rPr lang="en-US" sz="2400" dirty="0"/>
              <a:t>Skin</a:t>
            </a:r>
          </a:p>
        </p:txBody>
      </p:sp>
    </p:spTree>
    <p:extLst>
      <p:ext uri="{BB962C8B-B14F-4D97-AF65-F5344CB8AC3E}">
        <p14:creationId xmlns:p14="http://schemas.microsoft.com/office/powerpoint/2010/main" val="170390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36347C-B6EC-484A-9277-762D97856542}"/>
              </a:ext>
            </a:extLst>
          </p:cNvPr>
          <p:cNvPicPr>
            <a:picLocks noChangeAspect="1"/>
          </p:cNvPicPr>
          <p:nvPr/>
        </p:nvPicPr>
        <p:blipFill>
          <a:blip r:embed="rId2"/>
          <a:stretch>
            <a:fillRect/>
          </a:stretch>
        </p:blipFill>
        <p:spPr>
          <a:xfrm>
            <a:off x="4482" y="381000"/>
            <a:ext cx="9168477" cy="5057775"/>
          </a:xfrm>
          <a:prstGeom prst="rect">
            <a:avLst/>
          </a:prstGeom>
        </p:spPr>
      </p:pic>
    </p:spTree>
    <p:extLst>
      <p:ext uri="{BB962C8B-B14F-4D97-AF65-F5344CB8AC3E}">
        <p14:creationId xmlns:p14="http://schemas.microsoft.com/office/powerpoint/2010/main" val="267426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Upon completion of the program, attendees should be able to:</a:t>
            </a:r>
          </a:p>
          <a:p>
            <a:r>
              <a:rPr lang="en-US" dirty="0"/>
              <a:t>Understand a systems approach to physical assessment</a:t>
            </a:r>
          </a:p>
          <a:p>
            <a:r>
              <a:rPr lang="en-US" dirty="0"/>
              <a:t>Demonstrate a systematic Head to Toe Assessment</a:t>
            </a:r>
          </a:p>
          <a:p>
            <a:r>
              <a:rPr lang="en-US" dirty="0"/>
              <a:t>Be familiar with common physical changes associated with aging</a:t>
            </a:r>
          </a:p>
          <a:p>
            <a:r>
              <a:rPr lang="en-US" dirty="0"/>
              <a:t>Be familiar with common signs and symptoms of CHF, COPD and MI</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269B-9270-4E68-9E86-34539315CD29}"/>
              </a:ext>
            </a:extLst>
          </p:cNvPr>
          <p:cNvSpPr>
            <a:spLocks noGrp="1"/>
          </p:cNvSpPr>
          <p:nvPr>
            <p:ph type="title"/>
          </p:nvPr>
        </p:nvSpPr>
        <p:spPr>
          <a:xfrm>
            <a:off x="5175251" y="861507"/>
            <a:ext cx="3499164" cy="1197986"/>
          </a:xfrm>
          <a:noFill/>
          <a:ln w="19050">
            <a:solidFill>
              <a:schemeClr val="bg1"/>
            </a:solidFill>
          </a:ln>
        </p:spPr>
        <p:txBody>
          <a:bodyPr wrap="square">
            <a:noAutofit/>
          </a:bodyPr>
          <a:lstStyle/>
          <a:p>
            <a:pPr algn="ctr"/>
            <a:r>
              <a:rPr lang="en-US" sz="2800" b="1" dirty="0"/>
              <a:t>New York Heart Association (NYHA) Functional Classification</a:t>
            </a:r>
          </a:p>
        </p:txBody>
      </p:sp>
      <p:sp>
        <p:nvSpPr>
          <p:cNvPr id="18" name="Content Placeholder 2">
            <a:extLst>
              <a:ext uri="{FF2B5EF4-FFF2-40B4-BE49-F238E27FC236}">
                <a16:creationId xmlns:a16="http://schemas.microsoft.com/office/drawing/2014/main" id="{D3C9D900-2753-4186-9EDD-BCBB3DFF2874}"/>
              </a:ext>
            </a:extLst>
          </p:cNvPr>
          <p:cNvSpPr>
            <a:spLocks noGrp="1"/>
          </p:cNvSpPr>
          <p:nvPr>
            <p:ph idx="1"/>
          </p:nvPr>
        </p:nvSpPr>
        <p:spPr>
          <a:xfrm>
            <a:off x="5663342" y="2514600"/>
            <a:ext cx="2522981" cy="2561717"/>
          </a:xfrm>
        </p:spPr>
        <p:txBody>
          <a:bodyPr>
            <a:normAutofit/>
          </a:bodyPr>
          <a:lstStyle/>
          <a:p>
            <a:r>
              <a:rPr lang="en-US" sz="2400" dirty="0"/>
              <a:t>Class I</a:t>
            </a:r>
          </a:p>
          <a:p>
            <a:r>
              <a:rPr lang="en-US" sz="2400" dirty="0"/>
              <a:t>Class II</a:t>
            </a:r>
          </a:p>
          <a:p>
            <a:r>
              <a:rPr lang="en-US" sz="2400" dirty="0"/>
              <a:t>Class III</a:t>
            </a:r>
          </a:p>
          <a:p>
            <a:r>
              <a:rPr lang="en-US" sz="2400" dirty="0"/>
              <a:t>Class IV</a:t>
            </a:r>
          </a:p>
        </p:txBody>
      </p:sp>
      <p:sp>
        <p:nvSpPr>
          <p:cNvPr id="12" name="Rectangle 11">
            <a:extLst>
              <a:ext uri="{FF2B5EF4-FFF2-40B4-BE49-F238E27FC236}">
                <a16:creationId xmlns:a16="http://schemas.microsoft.com/office/drawing/2014/main" id="{ABFB7B15-1E06-41F3-9E1E-B3429EA0E9D4}"/>
              </a:ext>
            </a:extLst>
          </p:cNvPr>
          <p:cNvSpPr/>
          <p:nvPr/>
        </p:nvSpPr>
        <p:spPr>
          <a:xfrm>
            <a:off x="5581096" y="4798508"/>
            <a:ext cx="2687471" cy="600164"/>
          </a:xfrm>
          <a:prstGeom prst="rect">
            <a:avLst/>
          </a:prstGeom>
        </p:spPr>
        <p:txBody>
          <a:bodyPr wrap="square">
            <a:spAutoFit/>
          </a:bodyPr>
          <a:lstStyle/>
          <a:p>
            <a:pPr algn="r"/>
            <a:r>
              <a:rPr lang="en-US" sz="1100" dirty="0">
                <a:hlinkClick r:id="rId3">
                  <a:extLst>
                    <a:ext uri="{A12FA001-AC4F-418D-AE19-62706E023703}">
                      <ahyp:hlinkClr xmlns:ahyp="http://schemas.microsoft.com/office/drawing/2018/hyperlinkcolor" val="tx"/>
                    </a:ext>
                  </a:extLst>
                </a:hlinkClick>
              </a:rPr>
              <a:t>https://www.heart.org/en/health-topics/heart-failure/what-is-heart-failure/classes-of-heart-failure</a:t>
            </a:r>
            <a:r>
              <a:rPr lang="en-US" sz="1100" dirty="0"/>
              <a:t> </a:t>
            </a:r>
          </a:p>
        </p:txBody>
      </p:sp>
      <p:pic>
        <p:nvPicPr>
          <p:cNvPr id="4" name="Picture 3">
            <a:extLst>
              <a:ext uri="{FF2B5EF4-FFF2-40B4-BE49-F238E27FC236}">
                <a16:creationId xmlns:a16="http://schemas.microsoft.com/office/drawing/2014/main" id="{AC7DD73C-77C4-4EEE-B0A6-6B1A4C6831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998" y="1605828"/>
            <a:ext cx="4114800" cy="3251200"/>
          </a:xfrm>
          <a:prstGeom prst="rect">
            <a:avLst/>
          </a:prstGeom>
        </p:spPr>
      </p:pic>
    </p:spTree>
    <p:extLst>
      <p:ext uri="{BB962C8B-B14F-4D97-AF65-F5344CB8AC3E}">
        <p14:creationId xmlns:p14="http://schemas.microsoft.com/office/powerpoint/2010/main" val="214775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1F80-F821-4AE8-899B-2E10BBEC1E33}"/>
              </a:ext>
            </a:extLst>
          </p:cNvPr>
          <p:cNvSpPr>
            <a:spLocks noGrp="1"/>
          </p:cNvSpPr>
          <p:nvPr>
            <p:ph type="title"/>
          </p:nvPr>
        </p:nvSpPr>
        <p:spPr>
          <a:xfrm>
            <a:off x="387524" y="4596493"/>
            <a:ext cx="4942883" cy="822248"/>
          </a:xfrm>
        </p:spPr>
        <p:txBody>
          <a:bodyPr>
            <a:noAutofit/>
          </a:bodyPr>
          <a:lstStyle/>
          <a:p>
            <a:r>
              <a:rPr lang="en-US" dirty="0">
                <a:solidFill>
                  <a:srgbClr val="303030"/>
                </a:solidFill>
              </a:rPr>
              <a:t>Signs and Symptoms</a:t>
            </a:r>
          </a:p>
        </p:txBody>
      </p:sp>
      <p:pic>
        <p:nvPicPr>
          <p:cNvPr id="8" name="Content Placeholder 4">
            <a:extLst>
              <a:ext uri="{FF2B5EF4-FFF2-40B4-BE49-F238E27FC236}">
                <a16:creationId xmlns:a16="http://schemas.microsoft.com/office/drawing/2014/main" id="{22546C6B-6C9B-4DEA-9514-58B79ABED6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370"/>
          <a:stretch/>
        </p:blipFill>
        <p:spPr>
          <a:xfrm>
            <a:off x="554021" y="1295400"/>
            <a:ext cx="4455801" cy="2592935"/>
          </a:xfrm>
          <a:prstGeom prst="rect">
            <a:avLst/>
          </a:prstGeom>
        </p:spPr>
      </p:pic>
      <p:sp>
        <p:nvSpPr>
          <p:cNvPr id="10" name="Content Placeholder 9">
            <a:extLst>
              <a:ext uri="{FF2B5EF4-FFF2-40B4-BE49-F238E27FC236}">
                <a16:creationId xmlns:a16="http://schemas.microsoft.com/office/drawing/2014/main" id="{C5CF6F72-5B68-4C0C-BD73-25CD644A983A}"/>
              </a:ext>
            </a:extLst>
          </p:cNvPr>
          <p:cNvSpPr>
            <a:spLocks noGrp="1"/>
          </p:cNvSpPr>
          <p:nvPr>
            <p:ph idx="1"/>
          </p:nvPr>
        </p:nvSpPr>
        <p:spPr>
          <a:xfrm>
            <a:off x="5650992" y="1581149"/>
            <a:ext cx="3340608" cy="3015344"/>
          </a:xfrm>
        </p:spPr>
        <p:txBody>
          <a:bodyPr anchor="ctr">
            <a:noAutofit/>
          </a:bodyPr>
          <a:lstStyle/>
          <a:p>
            <a:r>
              <a:rPr lang="en-US" sz="2400" dirty="0"/>
              <a:t>Dyspnea</a:t>
            </a:r>
          </a:p>
          <a:p>
            <a:r>
              <a:rPr lang="en-US" sz="2400" dirty="0"/>
              <a:t>Fatigue or weakness</a:t>
            </a:r>
          </a:p>
          <a:p>
            <a:r>
              <a:rPr lang="en-US" sz="2400" dirty="0"/>
              <a:t>Edema</a:t>
            </a:r>
          </a:p>
          <a:p>
            <a:r>
              <a:rPr lang="en-US" sz="2400" dirty="0"/>
              <a:t>Weight Gain</a:t>
            </a:r>
          </a:p>
          <a:p>
            <a:r>
              <a:rPr lang="en-US" sz="2400" dirty="0"/>
              <a:t>Rales upon auscultation</a:t>
            </a:r>
          </a:p>
          <a:p>
            <a:r>
              <a:rPr lang="en-US" sz="2400" dirty="0"/>
              <a:t>Confusion</a:t>
            </a:r>
          </a:p>
          <a:p>
            <a:r>
              <a:rPr lang="en-US" sz="2400" dirty="0"/>
              <a:t>Unexplained cough or wheezing</a:t>
            </a:r>
          </a:p>
          <a:p>
            <a:r>
              <a:rPr lang="en-US" sz="2400" dirty="0"/>
              <a:t>No appetite</a:t>
            </a:r>
          </a:p>
          <a:p>
            <a:endParaRPr lang="en-US" sz="2400" dirty="0"/>
          </a:p>
        </p:txBody>
      </p:sp>
    </p:spTree>
    <p:extLst>
      <p:ext uri="{BB962C8B-B14F-4D97-AF65-F5344CB8AC3E}">
        <p14:creationId xmlns:p14="http://schemas.microsoft.com/office/powerpoint/2010/main" val="88131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4CDD-AF7D-4287-A450-432A7635CC67}"/>
              </a:ext>
            </a:extLst>
          </p:cNvPr>
          <p:cNvSpPr>
            <a:spLocks noGrp="1"/>
          </p:cNvSpPr>
          <p:nvPr>
            <p:ph type="title"/>
          </p:nvPr>
        </p:nvSpPr>
        <p:spPr>
          <a:xfrm>
            <a:off x="393192" y="4432554"/>
            <a:ext cx="4407822" cy="1218908"/>
          </a:xfrm>
        </p:spPr>
        <p:txBody>
          <a:bodyPr>
            <a:normAutofit fontScale="90000"/>
          </a:bodyPr>
          <a:lstStyle/>
          <a:p>
            <a:r>
              <a:rPr lang="en-US" dirty="0"/>
              <a:t>Symptoms of Acute MI in Women</a:t>
            </a:r>
          </a:p>
        </p:txBody>
      </p:sp>
      <p:pic>
        <p:nvPicPr>
          <p:cNvPr id="8" name="Content Placeholder 4">
            <a:extLst>
              <a:ext uri="{FF2B5EF4-FFF2-40B4-BE49-F238E27FC236}">
                <a16:creationId xmlns:a16="http://schemas.microsoft.com/office/drawing/2014/main" id="{A3E7F6DA-C9D9-49EA-BE7E-5B00114115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474674" y="1242397"/>
            <a:ext cx="4326340" cy="2925940"/>
          </a:xfrm>
          <a:prstGeom prst="rect">
            <a:avLst/>
          </a:prstGeom>
          <a:ln>
            <a:noFill/>
          </a:ln>
          <a:effectLst>
            <a:softEdge rad="112500"/>
          </a:effectLst>
        </p:spPr>
      </p:pic>
      <p:sp>
        <p:nvSpPr>
          <p:cNvPr id="10" name="Content Placeholder 9">
            <a:extLst>
              <a:ext uri="{FF2B5EF4-FFF2-40B4-BE49-F238E27FC236}">
                <a16:creationId xmlns:a16="http://schemas.microsoft.com/office/drawing/2014/main" id="{DADF3506-ABEE-465B-8BD4-C1F7E27EC7AF}"/>
              </a:ext>
            </a:extLst>
          </p:cNvPr>
          <p:cNvSpPr>
            <a:spLocks noGrp="1"/>
          </p:cNvSpPr>
          <p:nvPr>
            <p:ph idx="1"/>
          </p:nvPr>
        </p:nvSpPr>
        <p:spPr>
          <a:xfrm>
            <a:off x="5181600" y="1427141"/>
            <a:ext cx="3962399" cy="2906359"/>
          </a:xfrm>
        </p:spPr>
        <p:txBody>
          <a:bodyPr anchor="ctr">
            <a:noAutofit/>
          </a:bodyPr>
          <a:lstStyle/>
          <a:p>
            <a:r>
              <a:rPr lang="en-US" sz="2400" dirty="0"/>
              <a:t>Shortness of breath</a:t>
            </a:r>
          </a:p>
          <a:p>
            <a:r>
              <a:rPr lang="en-US" sz="2400" dirty="0"/>
              <a:t>Upper back pain or pressure</a:t>
            </a:r>
          </a:p>
          <a:p>
            <a:r>
              <a:rPr lang="en-US" sz="2400" dirty="0"/>
              <a:t>Pain or discomfort arms, neck jaw or stomach</a:t>
            </a:r>
          </a:p>
          <a:p>
            <a:r>
              <a:rPr lang="en-US" sz="2400" dirty="0"/>
              <a:t>Lightheadedness</a:t>
            </a:r>
          </a:p>
          <a:p>
            <a:r>
              <a:rPr lang="en-US" sz="2400" dirty="0"/>
              <a:t>Diaphoresis</a:t>
            </a:r>
          </a:p>
          <a:p>
            <a:r>
              <a:rPr lang="en-US" sz="2400" dirty="0"/>
              <a:t>Nausea</a:t>
            </a:r>
          </a:p>
          <a:p>
            <a:r>
              <a:rPr lang="en-US" sz="2400" dirty="0"/>
              <a:t>Chest Pain</a:t>
            </a:r>
          </a:p>
          <a:p>
            <a:r>
              <a:rPr lang="en-US" sz="2400" dirty="0"/>
              <a:t>Chest Pressure</a:t>
            </a:r>
          </a:p>
        </p:txBody>
      </p:sp>
      <p:sp>
        <p:nvSpPr>
          <p:cNvPr id="6" name="Rectangle 5">
            <a:extLst>
              <a:ext uri="{FF2B5EF4-FFF2-40B4-BE49-F238E27FC236}">
                <a16:creationId xmlns:a16="http://schemas.microsoft.com/office/drawing/2014/main" id="{D3A599AF-28B7-42E8-A802-6A5C44963638}"/>
              </a:ext>
            </a:extLst>
          </p:cNvPr>
          <p:cNvSpPr/>
          <p:nvPr/>
        </p:nvSpPr>
        <p:spPr>
          <a:xfrm>
            <a:off x="5904386" y="5651462"/>
            <a:ext cx="2993953" cy="507831"/>
          </a:xfrm>
          <a:prstGeom prst="rect">
            <a:avLst/>
          </a:prstGeom>
        </p:spPr>
        <p:txBody>
          <a:bodyPr wrap="square">
            <a:spAutoFit/>
          </a:bodyPr>
          <a:lstStyle/>
          <a:p>
            <a:pPr algn="r"/>
            <a:r>
              <a:rPr lang="en-US" sz="900" dirty="0">
                <a:hlinkClick r:id="rId4">
                  <a:extLst>
                    <a:ext uri="{A12FA001-AC4F-418D-AE19-62706E023703}">
                      <ahyp:hlinkClr xmlns:ahyp="http://schemas.microsoft.com/office/drawing/2018/hyperlinkcolor" val="tx"/>
                    </a:ext>
                  </a:extLst>
                </a:hlinkClick>
              </a:rPr>
              <a:t>https://www.heart.org/en/health-topics/heart-attack/warning-signs-of-a-heart-attack/heart-attack-symptoms-in-women</a:t>
            </a:r>
            <a:r>
              <a:rPr lang="en-US" sz="900" dirty="0"/>
              <a:t> </a:t>
            </a:r>
          </a:p>
        </p:txBody>
      </p:sp>
      <p:sp>
        <p:nvSpPr>
          <p:cNvPr id="7" name="Rectangle 6">
            <a:extLst>
              <a:ext uri="{FF2B5EF4-FFF2-40B4-BE49-F238E27FC236}">
                <a16:creationId xmlns:a16="http://schemas.microsoft.com/office/drawing/2014/main" id="{F4E7322B-5965-4C2E-BFC4-D30D89FDA9B4}"/>
              </a:ext>
            </a:extLst>
          </p:cNvPr>
          <p:cNvSpPr/>
          <p:nvPr/>
        </p:nvSpPr>
        <p:spPr>
          <a:xfrm>
            <a:off x="6056400" y="5178256"/>
            <a:ext cx="2846421" cy="473206"/>
          </a:xfrm>
          <a:prstGeom prst="rect">
            <a:avLst/>
          </a:prstGeom>
        </p:spPr>
        <p:txBody>
          <a:bodyPr wrap="square">
            <a:spAutoFit/>
          </a:bodyPr>
          <a:lstStyle/>
          <a:p>
            <a:pPr algn="r"/>
            <a:r>
              <a:rPr lang="en-US" sz="825" dirty="0"/>
              <a:t>http://www.heart.org/HEARTORG/Conditions/HeartAttack/WarningSignsforHeartAttack/Heart-Attack-Symptoms-in-Women_UCM_436448_Article.jsp#.XK0Eo3dFyUk</a:t>
            </a:r>
          </a:p>
        </p:txBody>
      </p:sp>
    </p:spTree>
    <p:extLst>
      <p:ext uri="{BB962C8B-B14F-4D97-AF65-F5344CB8AC3E}">
        <p14:creationId xmlns:p14="http://schemas.microsoft.com/office/powerpoint/2010/main" val="402828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00A2DEF-2335-4DF5-A322-0DDA68A3C405}"/>
              </a:ext>
            </a:extLst>
          </p:cNvPr>
          <p:cNvPicPr>
            <a:picLocks noGrp="1" noChangeAspect="1"/>
          </p:cNvPicPr>
          <p:nvPr>
            <p:ph idx="1"/>
          </p:nvPr>
        </p:nvPicPr>
        <p:blipFill>
          <a:blip r:embed="rId3"/>
          <a:stretch>
            <a:fillRect/>
          </a:stretch>
        </p:blipFill>
        <p:spPr>
          <a:xfrm>
            <a:off x="304800" y="609600"/>
            <a:ext cx="8839200" cy="4878466"/>
          </a:xfrm>
          <a:prstGeom prst="rect">
            <a:avLst/>
          </a:prstGeom>
        </p:spPr>
      </p:pic>
    </p:spTree>
    <p:extLst>
      <p:ext uri="{BB962C8B-B14F-4D97-AF65-F5344CB8AC3E}">
        <p14:creationId xmlns:p14="http://schemas.microsoft.com/office/powerpoint/2010/main" val="366144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7C1C315-0BBE-4913-A332-17CCBC13250B}"/>
              </a:ext>
            </a:extLst>
          </p:cNvPr>
          <p:cNvSpPr>
            <a:spLocks noGrp="1"/>
          </p:cNvSpPr>
          <p:nvPr>
            <p:ph idx="1"/>
          </p:nvPr>
        </p:nvSpPr>
        <p:spPr>
          <a:xfrm>
            <a:off x="152400" y="2667000"/>
            <a:ext cx="3754752" cy="2386263"/>
          </a:xfrm>
        </p:spPr>
        <p:txBody>
          <a:bodyPr anchor="t">
            <a:normAutofit/>
          </a:bodyPr>
          <a:lstStyle/>
          <a:p>
            <a:pPr marL="0" indent="0" algn="ctr">
              <a:buNone/>
            </a:pPr>
            <a:r>
              <a:rPr lang="en-US" sz="3600" dirty="0"/>
              <a:t>Caring for the Resident with Heart Failure</a:t>
            </a:r>
          </a:p>
        </p:txBody>
      </p:sp>
      <p:pic>
        <p:nvPicPr>
          <p:cNvPr id="8" name="Content Placeholder 4">
            <a:extLst>
              <a:ext uri="{FF2B5EF4-FFF2-40B4-BE49-F238E27FC236}">
                <a16:creationId xmlns:a16="http://schemas.microsoft.com/office/drawing/2014/main" id="{BECC8243-560A-42D4-9BF9-89651D0752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308" r="26057" b="-1"/>
          <a:stretch/>
        </p:blipFill>
        <p:spPr>
          <a:xfrm>
            <a:off x="3810000" y="0"/>
            <a:ext cx="5334000" cy="6072308"/>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860292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8BB1D9-1683-43A9-B245-EFD8285BA1F6}"/>
              </a:ext>
            </a:extLst>
          </p:cNvPr>
          <p:cNvSpPr>
            <a:spLocks noGrp="1"/>
          </p:cNvSpPr>
          <p:nvPr>
            <p:ph type="title"/>
          </p:nvPr>
        </p:nvSpPr>
        <p:spPr>
          <a:xfrm>
            <a:off x="6561797" y="580120"/>
            <a:ext cx="2368514" cy="5298948"/>
          </a:xfrm>
          <a:solidFill>
            <a:schemeClr val="accent1">
              <a:lumMod val="75000"/>
            </a:schemeClr>
          </a:solidFill>
        </p:spPr>
        <p:txBody>
          <a:bodyPr vert="horz" lIns="68580" tIns="34290" rIns="68580" bIns="34290" rtlCol="0" anchor="ctr">
            <a:normAutofit/>
          </a:bodyPr>
          <a:lstStyle/>
          <a:p>
            <a:pPr algn="ctr"/>
            <a:r>
              <a:rPr lang="en-US" sz="4800" dirty="0">
                <a:solidFill>
                  <a:schemeClr val="bg1"/>
                </a:solidFill>
              </a:rPr>
              <a:t>COPD</a:t>
            </a:r>
          </a:p>
        </p:txBody>
      </p:sp>
      <p:pic>
        <p:nvPicPr>
          <p:cNvPr id="5" name="Content Placeholder 4">
            <a:extLst>
              <a:ext uri="{FF2B5EF4-FFF2-40B4-BE49-F238E27FC236}">
                <a16:creationId xmlns:a16="http://schemas.microsoft.com/office/drawing/2014/main" id="{39F19301-6CD9-44B1-A8E4-A7633E9976C4}"/>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709" b="18417"/>
          <a:stretch/>
        </p:blipFill>
        <p:spPr>
          <a:xfrm>
            <a:off x="240583" y="990600"/>
            <a:ext cx="6226870" cy="4179803"/>
          </a:xfrm>
          <a:prstGeom prst="rect">
            <a:avLst/>
          </a:prstGeom>
          <a:ln>
            <a:solidFill>
              <a:srgbClr val="002060"/>
            </a:solidFill>
          </a:ln>
          <a:effectLst/>
        </p:spPr>
      </p:pic>
      <p:sp>
        <p:nvSpPr>
          <p:cNvPr id="2" name="Rectangle 1">
            <a:extLst>
              <a:ext uri="{FF2B5EF4-FFF2-40B4-BE49-F238E27FC236}">
                <a16:creationId xmlns:a16="http://schemas.microsoft.com/office/drawing/2014/main" id="{DA889BD7-55B6-4E7B-813A-707897B7E97C}"/>
              </a:ext>
            </a:extLst>
          </p:cNvPr>
          <p:cNvSpPr/>
          <p:nvPr/>
        </p:nvSpPr>
        <p:spPr>
          <a:xfrm>
            <a:off x="6793554" y="4953000"/>
            <a:ext cx="1905000" cy="646331"/>
          </a:xfrm>
          <a:prstGeom prst="rect">
            <a:avLst/>
          </a:prstGeom>
        </p:spPr>
        <p:txBody>
          <a:bodyPr wrap="square">
            <a:spAutoFit/>
          </a:bodyPr>
          <a:lstStyle/>
          <a:p>
            <a:pPr algn="r"/>
            <a:r>
              <a:rPr lang="en-US" dirty="0">
                <a:solidFill>
                  <a:schemeClr val="bg1"/>
                </a:solidFill>
              </a:rPr>
              <a:t>https://www.nhlbi.nih.gov/</a:t>
            </a:r>
          </a:p>
        </p:txBody>
      </p:sp>
    </p:spTree>
    <p:extLst>
      <p:ext uri="{BB962C8B-B14F-4D97-AF65-F5344CB8AC3E}">
        <p14:creationId xmlns:p14="http://schemas.microsoft.com/office/powerpoint/2010/main" val="287446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seball, person, clothing, man&#10;&#10;Description automatically generated">
            <a:extLst>
              <a:ext uri="{FF2B5EF4-FFF2-40B4-BE49-F238E27FC236}">
                <a16:creationId xmlns:a16="http://schemas.microsoft.com/office/drawing/2014/main" id="{6895784D-B062-408C-BD41-010526ADB118}"/>
              </a:ext>
            </a:extLst>
          </p:cNvPr>
          <p:cNvPicPr>
            <a:picLocks noGrp="1" noChangeAspect="1"/>
          </p:cNvPicPr>
          <p:nvPr>
            <p:ph idx="1"/>
          </p:nvPr>
        </p:nvPicPr>
        <p:blipFill rotWithShape="1">
          <a:blip r:embed="rId3">
            <a:alphaModFix amt="50000"/>
            <a:extLst>
              <a:ext uri="{28A0092B-C50C-407E-A947-70E740481C1C}">
                <a14:useLocalDpi xmlns:a14="http://schemas.microsoft.com/office/drawing/2010/main"/>
              </a:ext>
            </a:extLst>
          </a:blip>
          <a:srcRect b="13462"/>
          <a:stretch/>
        </p:blipFill>
        <p:spPr>
          <a:xfrm>
            <a:off x="26909" y="-86215"/>
            <a:ext cx="9143985" cy="6029815"/>
          </a:xfrm>
          <a:prstGeom prst="rect">
            <a:avLst/>
          </a:prstGeom>
        </p:spPr>
      </p:pic>
      <p:sp>
        <p:nvSpPr>
          <p:cNvPr id="2" name="Title 1">
            <a:extLst>
              <a:ext uri="{FF2B5EF4-FFF2-40B4-BE49-F238E27FC236}">
                <a16:creationId xmlns:a16="http://schemas.microsoft.com/office/drawing/2014/main" id="{24DC8D18-A381-4B96-80E5-6B86E5C72C70}"/>
              </a:ext>
            </a:extLst>
          </p:cNvPr>
          <p:cNvSpPr>
            <a:spLocks noGrp="1"/>
          </p:cNvSpPr>
          <p:nvPr>
            <p:ph type="title"/>
          </p:nvPr>
        </p:nvSpPr>
        <p:spPr>
          <a:xfrm>
            <a:off x="1455821" y="2737667"/>
            <a:ext cx="6858000" cy="2175389"/>
          </a:xfrm>
        </p:spPr>
        <p:txBody>
          <a:bodyPr vert="horz" lIns="68580" tIns="34290" rIns="68580" bIns="34290" rtlCol="0" anchor="b">
            <a:normAutofit/>
          </a:bodyPr>
          <a:lstStyle/>
          <a:p>
            <a:pPr algn="ctr"/>
            <a:r>
              <a:rPr lang="en-US" sz="4500" dirty="0"/>
              <a:t>Signs and Symptoms</a:t>
            </a:r>
          </a:p>
        </p:txBody>
      </p:sp>
    </p:spTree>
    <p:extLst>
      <p:ext uri="{BB962C8B-B14F-4D97-AF65-F5344CB8AC3E}">
        <p14:creationId xmlns:p14="http://schemas.microsoft.com/office/powerpoint/2010/main" val="290359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C01D-8843-4A67-80C4-482D108FA955}"/>
              </a:ext>
            </a:extLst>
          </p:cNvPr>
          <p:cNvSpPr>
            <a:spLocks noGrp="1"/>
          </p:cNvSpPr>
          <p:nvPr>
            <p:ph type="title"/>
          </p:nvPr>
        </p:nvSpPr>
        <p:spPr>
          <a:xfrm>
            <a:off x="5334000" y="2743200"/>
            <a:ext cx="3483938" cy="2166836"/>
          </a:xfrm>
        </p:spPr>
        <p:txBody>
          <a:bodyPr vert="horz" lIns="68580" tIns="34290" rIns="68580" bIns="34290" rtlCol="0" anchor="b">
            <a:normAutofit/>
          </a:bodyPr>
          <a:lstStyle/>
          <a:p>
            <a:r>
              <a:rPr lang="en-US" sz="4500" dirty="0"/>
              <a:t>Nursing Interventions</a:t>
            </a:r>
          </a:p>
        </p:txBody>
      </p:sp>
      <p:pic>
        <p:nvPicPr>
          <p:cNvPr id="5" name="Content Placeholder 4" descr="A picture containing person, wine, indoor, food&#10;&#10;Description automatically generated">
            <a:extLst>
              <a:ext uri="{FF2B5EF4-FFF2-40B4-BE49-F238E27FC236}">
                <a16:creationId xmlns:a16="http://schemas.microsoft.com/office/drawing/2014/main" id="{B42D7A06-5531-433E-9E0C-F4CD55405D0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8898" r="-1" b="15397"/>
          <a:stretch/>
        </p:blipFill>
        <p:spPr>
          <a:xfrm>
            <a:off x="15" y="-71561"/>
            <a:ext cx="5333985" cy="6072311"/>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8558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00B2-09C2-4189-B980-B9DFCD7C30B8}"/>
              </a:ext>
            </a:extLst>
          </p:cNvPr>
          <p:cNvSpPr>
            <a:spLocks noGrp="1"/>
          </p:cNvSpPr>
          <p:nvPr>
            <p:ph type="title"/>
          </p:nvPr>
        </p:nvSpPr>
        <p:spPr>
          <a:xfrm>
            <a:off x="487749" y="1852992"/>
            <a:ext cx="2743200" cy="2165684"/>
          </a:xfrm>
        </p:spPr>
        <p:txBody>
          <a:bodyPr vert="horz" lIns="68580" tIns="34290" rIns="68580" bIns="34290" rtlCol="0" anchor="b">
            <a:normAutofit/>
          </a:bodyPr>
          <a:lstStyle/>
          <a:p>
            <a:pPr algn="ctr"/>
            <a:r>
              <a:rPr lang="en-US" sz="4400" dirty="0"/>
              <a:t>Myocardial Infarction (MI)</a:t>
            </a:r>
          </a:p>
        </p:txBody>
      </p:sp>
      <p:pic>
        <p:nvPicPr>
          <p:cNvPr id="5" name="Content Placeholder 4" descr="A picture containing clothing&#10;&#10;Description automatically generated">
            <a:extLst>
              <a:ext uri="{FF2B5EF4-FFF2-40B4-BE49-F238E27FC236}">
                <a16:creationId xmlns:a16="http://schemas.microsoft.com/office/drawing/2014/main" id="{1839E02D-1E78-4A55-8281-585E4A6BC6A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23163" y="1295400"/>
            <a:ext cx="4915159" cy="3280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1566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EB83-4609-49A4-A73A-18E660E1594B}"/>
              </a:ext>
            </a:extLst>
          </p:cNvPr>
          <p:cNvSpPr>
            <a:spLocks noGrp="1"/>
          </p:cNvSpPr>
          <p:nvPr>
            <p:ph type="title"/>
          </p:nvPr>
        </p:nvSpPr>
        <p:spPr>
          <a:xfrm>
            <a:off x="1885315" y="304800"/>
            <a:ext cx="5373370" cy="994172"/>
          </a:xfrm>
        </p:spPr>
        <p:txBody>
          <a:bodyPr vert="horz" lIns="68580" tIns="34290" rIns="68580" bIns="34290" rtlCol="0" anchor="ctr">
            <a:normAutofit/>
          </a:bodyPr>
          <a:lstStyle/>
          <a:p>
            <a:pPr algn="ctr"/>
            <a:r>
              <a:rPr lang="en-US" sz="4400" dirty="0"/>
              <a:t>Signs and Symptoms</a:t>
            </a:r>
          </a:p>
        </p:txBody>
      </p:sp>
      <p:pic>
        <p:nvPicPr>
          <p:cNvPr id="5" name="Picture 4" descr="A person holding a phone&#10;&#10;Description automatically generated">
            <a:extLst>
              <a:ext uri="{FF2B5EF4-FFF2-40B4-BE49-F238E27FC236}">
                <a16:creationId xmlns:a16="http://schemas.microsoft.com/office/drawing/2014/main" id="{2126CC0A-84C7-431F-B793-75F78383A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937" y="1220325"/>
            <a:ext cx="2992755" cy="4417350"/>
          </a:xfrm>
          <a:prstGeom prst="rect">
            <a:avLst/>
          </a:prstGeom>
        </p:spPr>
      </p:pic>
      <p:sp>
        <p:nvSpPr>
          <p:cNvPr id="3" name="Content Placeholder 2">
            <a:extLst>
              <a:ext uri="{FF2B5EF4-FFF2-40B4-BE49-F238E27FC236}">
                <a16:creationId xmlns:a16="http://schemas.microsoft.com/office/drawing/2014/main" id="{9E02ACAA-729F-4FCA-8D9F-2C5C1FC70438}"/>
              </a:ext>
            </a:extLst>
          </p:cNvPr>
          <p:cNvSpPr>
            <a:spLocks noGrp="1"/>
          </p:cNvSpPr>
          <p:nvPr>
            <p:ph idx="1"/>
          </p:nvPr>
        </p:nvSpPr>
        <p:spPr>
          <a:xfrm>
            <a:off x="3959794" y="1532534"/>
            <a:ext cx="5373369" cy="3115771"/>
          </a:xfrm>
        </p:spPr>
        <p:txBody>
          <a:bodyPr vert="horz" lIns="68580" tIns="34290" rIns="68580" bIns="34290" rtlCol="0">
            <a:noAutofit/>
          </a:bodyPr>
          <a:lstStyle/>
          <a:p>
            <a:r>
              <a:rPr lang="en-US" sz="2400" dirty="0"/>
              <a:t>Chest Pain</a:t>
            </a:r>
          </a:p>
          <a:p>
            <a:r>
              <a:rPr lang="en-US" sz="2400" dirty="0"/>
              <a:t>Chest Pressure</a:t>
            </a:r>
          </a:p>
          <a:p>
            <a:r>
              <a:rPr lang="en-US" sz="2400" dirty="0"/>
              <a:t>Other Pain</a:t>
            </a:r>
          </a:p>
          <a:p>
            <a:pPr lvl="1"/>
            <a:r>
              <a:rPr lang="en-US" sz="2400" dirty="0"/>
              <a:t>Arm</a:t>
            </a:r>
          </a:p>
          <a:p>
            <a:pPr lvl="1"/>
            <a:r>
              <a:rPr lang="en-US" sz="2400" dirty="0"/>
              <a:t>Back</a:t>
            </a:r>
          </a:p>
          <a:p>
            <a:pPr lvl="1"/>
            <a:r>
              <a:rPr lang="en-US" sz="2400" dirty="0"/>
              <a:t>Neck</a:t>
            </a:r>
          </a:p>
          <a:p>
            <a:pPr lvl="1"/>
            <a:r>
              <a:rPr lang="en-US" sz="2400" dirty="0"/>
              <a:t>Jaw</a:t>
            </a:r>
          </a:p>
          <a:p>
            <a:r>
              <a:rPr lang="en-US" sz="2400" dirty="0"/>
              <a:t>Shortness of Breath</a:t>
            </a:r>
          </a:p>
          <a:p>
            <a:r>
              <a:rPr lang="en-US" sz="2400" dirty="0"/>
              <a:t>Diaphoresis</a:t>
            </a:r>
          </a:p>
          <a:p>
            <a:r>
              <a:rPr lang="en-US" sz="2400" dirty="0"/>
              <a:t>Nausea</a:t>
            </a:r>
          </a:p>
          <a:p>
            <a:r>
              <a:rPr lang="en-US" sz="2400" dirty="0"/>
              <a:t>Vertigo</a:t>
            </a:r>
          </a:p>
        </p:txBody>
      </p:sp>
    </p:spTree>
    <p:extLst>
      <p:ext uri="{BB962C8B-B14F-4D97-AF65-F5344CB8AC3E}">
        <p14:creationId xmlns:p14="http://schemas.microsoft.com/office/powerpoint/2010/main" val="78587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D26F-D8CF-47FC-B949-B3F14ECC9F44}"/>
              </a:ext>
            </a:extLst>
          </p:cNvPr>
          <p:cNvSpPr>
            <a:spLocks noGrp="1"/>
          </p:cNvSpPr>
          <p:nvPr>
            <p:ph type="title"/>
          </p:nvPr>
        </p:nvSpPr>
        <p:spPr>
          <a:xfrm>
            <a:off x="628650" y="870941"/>
            <a:ext cx="7886700" cy="994172"/>
          </a:xfrm>
        </p:spPr>
        <p:txBody>
          <a:bodyPr>
            <a:normAutofit fontScale="90000"/>
          </a:bodyPr>
          <a:lstStyle/>
          <a:p>
            <a:r>
              <a:rPr lang="en-US" dirty="0"/>
              <a:t>Resident Assessment Regulations:</a:t>
            </a:r>
            <a:br>
              <a:rPr lang="en-US" dirty="0"/>
            </a:br>
            <a:endParaRPr lang="en-US" dirty="0"/>
          </a:p>
        </p:txBody>
      </p:sp>
      <p:graphicFrame>
        <p:nvGraphicFramePr>
          <p:cNvPr id="7" name="Content Placeholder 2">
            <a:extLst>
              <a:ext uri="{FF2B5EF4-FFF2-40B4-BE49-F238E27FC236}">
                <a16:creationId xmlns:a16="http://schemas.microsoft.com/office/drawing/2014/main" id="{1A673A0D-7AD8-40E5-8695-334032A2D201}"/>
              </a:ext>
            </a:extLst>
          </p:cNvPr>
          <p:cNvGraphicFramePr>
            <a:graphicFrameLocks noGrp="1"/>
          </p:cNvGraphicFramePr>
          <p:nvPr>
            <p:ph idx="1"/>
            <p:extLst>
              <p:ext uri="{D42A27DB-BD31-4B8C-83A1-F6EECF244321}">
                <p14:modId xmlns:p14="http://schemas.microsoft.com/office/powerpoint/2010/main" val="1858646687"/>
              </p:ext>
            </p:extLst>
          </p:nvPr>
        </p:nvGraphicFramePr>
        <p:xfrm>
          <a:off x="152400" y="1981200"/>
          <a:ext cx="8839200" cy="3508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13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BBF4-D718-405E-92A0-849FA8DBC985}"/>
              </a:ext>
            </a:extLst>
          </p:cNvPr>
          <p:cNvSpPr>
            <a:spLocks noGrp="1"/>
          </p:cNvSpPr>
          <p:nvPr>
            <p:ph type="title"/>
          </p:nvPr>
        </p:nvSpPr>
        <p:spPr>
          <a:xfrm>
            <a:off x="520883" y="1972704"/>
            <a:ext cx="2057400" cy="2057400"/>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dirty="0">
                <a:solidFill>
                  <a:srgbClr val="FFFFFF"/>
                </a:solidFill>
              </a:rPr>
              <a:t>Assessment Process-Tying it ALL Together</a:t>
            </a:r>
          </a:p>
        </p:txBody>
      </p:sp>
      <p:pic>
        <p:nvPicPr>
          <p:cNvPr id="5" name="Picture 4" descr="A person looking at the camera&#10;&#10;Description automatically generated">
            <a:extLst>
              <a:ext uri="{FF2B5EF4-FFF2-40B4-BE49-F238E27FC236}">
                <a16:creationId xmlns:a16="http://schemas.microsoft.com/office/drawing/2014/main" id="{3360F0B2-E6CB-42C5-A09A-2E70115C8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950" y="1095676"/>
            <a:ext cx="5810250" cy="3064908"/>
          </a:xfrm>
          <a:prstGeom prst="rect">
            <a:avLst/>
          </a:prstGeom>
          <a:ln>
            <a:noFill/>
          </a:ln>
          <a:effectLst>
            <a:softEdge rad="112500"/>
          </a:effectLst>
        </p:spPr>
      </p:pic>
      <p:sp>
        <p:nvSpPr>
          <p:cNvPr id="3" name="Content Placeholder 2">
            <a:extLst>
              <a:ext uri="{FF2B5EF4-FFF2-40B4-BE49-F238E27FC236}">
                <a16:creationId xmlns:a16="http://schemas.microsoft.com/office/drawing/2014/main" id="{A57386E3-7790-42B6-AEB1-40805C7F515D}"/>
              </a:ext>
            </a:extLst>
          </p:cNvPr>
          <p:cNvSpPr>
            <a:spLocks noGrp="1"/>
          </p:cNvSpPr>
          <p:nvPr>
            <p:ph idx="1"/>
          </p:nvPr>
        </p:nvSpPr>
        <p:spPr>
          <a:xfrm>
            <a:off x="3028951" y="4520905"/>
            <a:ext cx="5391149" cy="969068"/>
          </a:xfrm>
        </p:spPr>
        <p:txBody>
          <a:bodyPr vert="horz" lIns="68580" tIns="34290" rIns="68580" bIns="34290" rtlCol="0">
            <a:noAutofit/>
          </a:bodyPr>
          <a:lstStyle/>
          <a:p>
            <a:pPr marL="0" indent="0">
              <a:buNone/>
            </a:pPr>
            <a:r>
              <a:rPr lang="en-US" sz="2400" dirty="0">
                <a:solidFill>
                  <a:srgbClr val="FF0000"/>
                </a:solidFill>
              </a:rPr>
              <a:t>In order to provide good communication to the practitioner, we need a good physical assessment/evaluation process!</a:t>
            </a:r>
          </a:p>
        </p:txBody>
      </p:sp>
    </p:spTree>
    <p:extLst>
      <p:ext uri="{BB962C8B-B14F-4D97-AF65-F5344CB8AC3E}">
        <p14:creationId xmlns:p14="http://schemas.microsoft.com/office/powerpoint/2010/main" val="402982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211-BF1E-43BF-B028-5C4F589AA2BD}"/>
              </a:ext>
            </a:extLst>
          </p:cNvPr>
          <p:cNvSpPr>
            <a:spLocks noGrp="1"/>
          </p:cNvSpPr>
          <p:nvPr>
            <p:ph type="title"/>
          </p:nvPr>
        </p:nvSpPr>
        <p:spPr>
          <a:xfrm>
            <a:off x="310952" y="228531"/>
            <a:ext cx="4939868" cy="1257452"/>
          </a:xfrm>
        </p:spPr>
        <p:txBody>
          <a:bodyPr vert="horz" lIns="68580" tIns="34290" rIns="68580" bIns="34290" rtlCol="0" anchor="ctr">
            <a:noAutofit/>
          </a:bodyPr>
          <a:lstStyle/>
          <a:p>
            <a:r>
              <a:rPr lang="en-US" sz="4400" dirty="0"/>
              <a:t>Other Considerations</a:t>
            </a:r>
          </a:p>
        </p:txBody>
      </p:sp>
      <p:sp>
        <p:nvSpPr>
          <p:cNvPr id="3" name="Content Placeholder 2">
            <a:extLst>
              <a:ext uri="{FF2B5EF4-FFF2-40B4-BE49-F238E27FC236}">
                <a16:creationId xmlns:a16="http://schemas.microsoft.com/office/drawing/2014/main" id="{9B3B84D0-29ED-464E-AA01-5F7CC621A201}"/>
              </a:ext>
            </a:extLst>
          </p:cNvPr>
          <p:cNvSpPr>
            <a:spLocks noGrp="1"/>
          </p:cNvSpPr>
          <p:nvPr>
            <p:ph idx="1"/>
          </p:nvPr>
        </p:nvSpPr>
        <p:spPr>
          <a:xfrm>
            <a:off x="152400" y="1828800"/>
            <a:ext cx="5514907" cy="2839064"/>
          </a:xfrm>
        </p:spPr>
        <p:txBody>
          <a:bodyPr vert="horz" lIns="68580" tIns="34290" rIns="68580" bIns="34290" rtlCol="0">
            <a:noAutofit/>
          </a:bodyPr>
          <a:lstStyle/>
          <a:p>
            <a:r>
              <a:rPr lang="en-US" sz="1600" dirty="0"/>
              <a:t>Cognition:  Consistent with the MDS 3.0 Section C </a:t>
            </a:r>
          </a:p>
          <a:p>
            <a:r>
              <a:rPr lang="en-US" sz="1600" dirty="0"/>
              <a:t>Mood and Behaviors:  Consistent with MDS 3.0 Sections D and E </a:t>
            </a:r>
          </a:p>
          <a:p>
            <a:r>
              <a:rPr lang="en-US" sz="1600" dirty="0"/>
              <a:t>Mental Health Needs consistent with Pre-Admission Screening and Resident Review (PASARR) F644</a:t>
            </a:r>
          </a:p>
          <a:p>
            <a:pPr lvl="1"/>
            <a:r>
              <a:rPr lang="en-US" sz="1600" dirty="0"/>
              <a:t>To ensure coordination for individuals with a mental disorder, ID or related condition receives care and services in most appropriate setting</a:t>
            </a:r>
          </a:p>
          <a:p>
            <a:pPr lvl="1"/>
            <a:r>
              <a:rPr lang="en-US" sz="1600" dirty="0"/>
              <a:t>To refer all level II residents and newly evident or possible serious mental disorder, intellectual disability, or a related condition for level II resident review upon a significant change in status assessment</a:t>
            </a:r>
          </a:p>
        </p:txBody>
      </p:sp>
      <p:pic>
        <p:nvPicPr>
          <p:cNvPr id="5" name="Picture 4" descr="A person sitting on a table&#10;&#10;Description automatically generated">
            <a:extLst>
              <a:ext uri="{FF2B5EF4-FFF2-40B4-BE49-F238E27FC236}">
                <a16:creationId xmlns:a16="http://schemas.microsoft.com/office/drawing/2014/main" id="{477CD388-60B7-4C85-8E3D-F8F96AE80B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893"/>
          <a:stretch/>
        </p:blipFill>
        <p:spPr>
          <a:xfrm>
            <a:off x="5667307" y="741840"/>
            <a:ext cx="3476693" cy="5143493"/>
          </a:xfrm>
          <a:prstGeom prst="rect">
            <a:avLst/>
          </a:prstGeom>
          <a:ln>
            <a:noFill/>
          </a:ln>
          <a:effectLst>
            <a:softEdge rad="112500"/>
          </a:effectLst>
        </p:spPr>
      </p:pic>
      <p:sp>
        <p:nvSpPr>
          <p:cNvPr id="6" name="Rectangle 5">
            <a:extLst>
              <a:ext uri="{FF2B5EF4-FFF2-40B4-BE49-F238E27FC236}">
                <a16:creationId xmlns:a16="http://schemas.microsoft.com/office/drawing/2014/main" id="{427B0C55-7D30-4B52-A365-6BC3CA358C27}"/>
              </a:ext>
            </a:extLst>
          </p:cNvPr>
          <p:cNvSpPr/>
          <p:nvPr/>
        </p:nvSpPr>
        <p:spPr>
          <a:xfrm>
            <a:off x="678820" y="5308252"/>
            <a:ext cx="4572000" cy="577081"/>
          </a:xfrm>
          <a:prstGeom prst="rect">
            <a:avLst/>
          </a:prstGeom>
        </p:spPr>
        <p:txBody>
          <a:bodyPr>
            <a:spAutoFit/>
          </a:bodyPr>
          <a:lstStyle/>
          <a:p>
            <a:pPr algn="r"/>
            <a:r>
              <a:rPr lang="en-US" sz="1050" dirty="0">
                <a:hlinkClick r:id="rId4"/>
              </a:rPr>
              <a:t>https://www.cms.gov/Regulations-and-Guidance/Guidance/Manuals/downloads/som107ap_pp_guidelines_ltcf.pdf</a:t>
            </a:r>
            <a:r>
              <a:rPr lang="en-US" sz="1050" dirty="0"/>
              <a:t> </a:t>
            </a:r>
          </a:p>
        </p:txBody>
      </p:sp>
    </p:spTree>
    <p:extLst>
      <p:ext uri="{BB962C8B-B14F-4D97-AF65-F5344CB8AC3E}">
        <p14:creationId xmlns:p14="http://schemas.microsoft.com/office/powerpoint/2010/main" val="1984444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5625-8F20-4FBC-9DAF-C0F445019790}"/>
              </a:ext>
            </a:extLst>
          </p:cNvPr>
          <p:cNvSpPr>
            <a:spLocks noGrp="1"/>
          </p:cNvSpPr>
          <p:nvPr>
            <p:ph type="title"/>
          </p:nvPr>
        </p:nvSpPr>
        <p:spPr>
          <a:xfrm>
            <a:off x="457200" y="1266607"/>
            <a:ext cx="5547360" cy="533162"/>
          </a:xfrm>
        </p:spPr>
        <p:txBody>
          <a:bodyPr/>
          <a:lstStyle/>
          <a:p>
            <a:r>
              <a:rPr lang="en-US" dirty="0"/>
              <a:t>Break out Session</a:t>
            </a:r>
          </a:p>
        </p:txBody>
      </p:sp>
      <p:sp>
        <p:nvSpPr>
          <p:cNvPr id="3" name="Content Placeholder 2">
            <a:extLst>
              <a:ext uri="{FF2B5EF4-FFF2-40B4-BE49-F238E27FC236}">
                <a16:creationId xmlns:a16="http://schemas.microsoft.com/office/drawing/2014/main" id="{487767D6-959A-42D5-B8C0-F43AE3C1BCF5}"/>
              </a:ext>
            </a:extLst>
          </p:cNvPr>
          <p:cNvSpPr>
            <a:spLocks noGrp="1"/>
          </p:cNvSpPr>
          <p:nvPr>
            <p:ph idx="1"/>
          </p:nvPr>
        </p:nvSpPr>
        <p:spPr>
          <a:xfrm>
            <a:off x="457200" y="2678002"/>
            <a:ext cx="8229600" cy="3565922"/>
          </a:xfrm>
        </p:spPr>
        <p:txBody>
          <a:bodyPr>
            <a:normAutofit/>
          </a:bodyPr>
          <a:lstStyle/>
          <a:p>
            <a:pPr marL="0" indent="0" algn="ctr">
              <a:buNone/>
            </a:pPr>
            <a:r>
              <a:rPr lang="en-US" sz="3600" dirty="0">
                <a:solidFill>
                  <a:srgbClr val="FF0000"/>
                </a:solidFill>
              </a:rPr>
              <a:t>Practice and Return demonstration for head-to-toe physical Assessment</a:t>
            </a:r>
          </a:p>
        </p:txBody>
      </p:sp>
    </p:spTree>
    <p:extLst>
      <p:ext uri="{BB962C8B-B14F-4D97-AF65-F5344CB8AC3E}">
        <p14:creationId xmlns:p14="http://schemas.microsoft.com/office/powerpoint/2010/main" val="1810634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850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Centers for Medicare &amp; Medicaid Services Long-Term Care Facility Resident Assessment Instrument 3.0 User’s Manual, Version 1.16.  October 2018:  </a:t>
            </a:r>
            <a:r>
              <a:rPr lang="en-US" sz="2800" u="sng" dirty="0">
                <a:hlinkClick r:id="rId3"/>
              </a:rPr>
              <a:t>https://www.cms.gov/Medicare/Quality-Initiatives-Patient-Assessment-Instruments/NursingHomeQualityInits/MDS30RAIManual.html</a:t>
            </a:r>
            <a:endParaRPr lang="en-US" sz="2800" u="sng"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lnSpcReduction="10000"/>
          </a:bodyPr>
          <a:lstStyle/>
          <a:p>
            <a:pPr lvl="0"/>
            <a:r>
              <a:rPr lang="en-US" sz="2800" dirty="0"/>
              <a:t>WebMD “Is This Normal Aging or Not?”:  </a:t>
            </a:r>
            <a:r>
              <a:rPr lang="en-US" sz="2800" dirty="0">
                <a:hlinkClick r:id="rId2"/>
              </a:rPr>
              <a:t>https://www.webmd.com/healthy-aging/features/normal-aging-changes-and-symptoms#1</a:t>
            </a:r>
            <a:r>
              <a:rPr lang="en-US" sz="2800" dirty="0"/>
              <a:t>   </a:t>
            </a:r>
          </a:p>
          <a:p>
            <a:pPr lvl="0"/>
            <a:r>
              <a:rPr lang="en-US" sz="2800" dirty="0"/>
              <a:t>Mayo Clinic:  Healthy Aging: (Retrieved From) </a:t>
            </a:r>
            <a:r>
              <a:rPr lang="en-US" sz="2800" dirty="0">
                <a:hlinkClick r:id="rId3"/>
              </a:rPr>
              <a:t>https://www.mayoclinic.org/healthy-lifestyle/healthy-aging/in-depth/aging/art-20046070</a:t>
            </a:r>
            <a:endParaRPr lang="en-US" sz="2800" dirty="0"/>
          </a:p>
          <a:p>
            <a:r>
              <a:rPr lang="en-US" sz="2800" dirty="0"/>
              <a:t>American Heart Association:  Heart Failure:  </a:t>
            </a:r>
            <a:r>
              <a:rPr lang="en-US" sz="2800" dirty="0">
                <a:hlinkClick r:id="rId4"/>
              </a:rPr>
              <a:t>http://www.heart.org/en/health-topics/heart-failure</a:t>
            </a:r>
            <a:r>
              <a:rPr lang="en-US" sz="2800" dirty="0"/>
              <a:t> </a:t>
            </a:r>
          </a:p>
          <a:p>
            <a:pPr lvl="0"/>
            <a:r>
              <a:rPr lang="en-US" sz="2800" dirty="0"/>
              <a:t>   </a:t>
            </a:r>
          </a:p>
          <a:p>
            <a:pPr marL="0" indent="0">
              <a:buNone/>
            </a:pPr>
            <a:endParaRPr lang="en-US" sz="2000" u="sng" dirty="0"/>
          </a:p>
          <a:p>
            <a:endParaRPr lang="en-US" dirty="0"/>
          </a:p>
        </p:txBody>
      </p:sp>
    </p:spTree>
    <p:extLst>
      <p:ext uri="{BB962C8B-B14F-4D97-AF65-F5344CB8AC3E}">
        <p14:creationId xmlns:p14="http://schemas.microsoft.com/office/powerpoint/2010/main" val="2641388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92500" lnSpcReduction="20000"/>
          </a:bodyPr>
          <a:lstStyle/>
          <a:p>
            <a:pPr lvl="0"/>
            <a:r>
              <a:rPr lang="en-US" sz="2800" dirty="0"/>
              <a:t>U.S. Department of Health and Human Services Million Hearts Campaign: </a:t>
            </a:r>
            <a:r>
              <a:rPr lang="en-US" sz="2800" dirty="0">
                <a:hlinkClick r:id="rId2"/>
              </a:rPr>
              <a:t>https://millionhearts.hhs.gov/</a:t>
            </a:r>
            <a:r>
              <a:rPr lang="en-US" sz="2800" dirty="0"/>
              <a:t> </a:t>
            </a:r>
          </a:p>
          <a:p>
            <a:r>
              <a:rPr lang="en-US" sz="2800" dirty="0"/>
              <a:t>American Medical Directors Association (AMDA) Clinical Practice Guideline – Heart Failure:  </a:t>
            </a:r>
            <a:r>
              <a:rPr lang="en-US" sz="2800" dirty="0">
                <a:hlinkClick r:id="rId3"/>
              </a:rPr>
              <a:t>https://paltc.org/product-store/heart-failure-cpg-pocket-guide</a:t>
            </a:r>
            <a:r>
              <a:rPr lang="en-US" sz="2800" dirty="0"/>
              <a:t> </a:t>
            </a:r>
          </a:p>
          <a:p>
            <a:r>
              <a:rPr lang="en-US" sz="2800" dirty="0"/>
              <a:t>Mayo Clinic:  Heart Failure:   </a:t>
            </a:r>
            <a:r>
              <a:rPr lang="en-US" sz="2800" dirty="0">
                <a:hlinkClick r:id="rId4"/>
              </a:rPr>
              <a:t>https://www.mayoclinic.org/diseases-conditions/heart-failure/symptoms-causes/syc-20373142</a:t>
            </a:r>
            <a:endParaRPr lang="en-US" sz="2800" dirty="0"/>
          </a:p>
          <a:p>
            <a:r>
              <a:rPr lang="en-US" sz="2800" dirty="0"/>
              <a:t>Centers for Disease Control and Prevention:  COPD:  </a:t>
            </a:r>
            <a:r>
              <a:rPr lang="en-US" sz="2800" dirty="0">
                <a:hlinkClick r:id="rId5"/>
              </a:rPr>
              <a:t>https://www.cdc.gov/copd/basics-about.html</a:t>
            </a:r>
            <a:r>
              <a:rPr lang="en-US" sz="2800" dirty="0"/>
              <a:t> </a:t>
            </a:r>
          </a:p>
          <a:p>
            <a:r>
              <a:rPr lang="en-US" sz="2800" dirty="0"/>
              <a:t> </a:t>
            </a:r>
          </a:p>
          <a:p>
            <a:endParaRPr lang="en-US" sz="2800" dirty="0"/>
          </a:p>
          <a:p>
            <a:endParaRPr lang="en-US" sz="2800" dirty="0"/>
          </a:p>
          <a:p>
            <a:pPr lvl="0"/>
            <a:endParaRPr lang="en-US" sz="2800" dirty="0"/>
          </a:p>
          <a:p>
            <a:pPr marL="0" indent="0">
              <a:buNone/>
            </a:pPr>
            <a:endParaRPr lang="en-US" sz="2000" u="sng" dirty="0"/>
          </a:p>
          <a:p>
            <a:endParaRPr lang="en-US" dirty="0"/>
          </a:p>
        </p:txBody>
      </p:sp>
    </p:spTree>
    <p:extLst>
      <p:ext uri="{BB962C8B-B14F-4D97-AF65-F5344CB8AC3E}">
        <p14:creationId xmlns:p14="http://schemas.microsoft.com/office/powerpoint/2010/main" val="2517373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a:bodyPr>
          <a:lstStyle/>
          <a:p>
            <a:pPr lvl="0"/>
            <a:r>
              <a:rPr lang="en-US" sz="2800" dirty="0"/>
              <a:t>US. Department of Health &amp; Human Services:  NIH-National Heart, Lung, and Blood Institute.  COPD:  </a:t>
            </a:r>
            <a:r>
              <a:rPr lang="en-US" sz="2800" dirty="0">
                <a:hlinkClick r:id="rId2"/>
              </a:rPr>
              <a:t>https://www.nhlbi.nih.gov/health-topics/copd</a:t>
            </a:r>
            <a:r>
              <a:rPr lang="en-US" sz="2800" dirty="0"/>
              <a:t> </a:t>
            </a:r>
          </a:p>
          <a:p>
            <a:r>
              <a:rPr lang="en-US" sz="2800" dirty="0"/>
              <a:t>American Lung Association:  </a:t>
            </a:r>
            <a:r>
              <a:rPr lang="en-US" sz="2800" dirty="0">
                <a:hlinkClick r:id="rId3"/>
              </a:rPr>
              <a:t>https://www.lung.org/</a:t>
            </a:r>
            <a:r>
              <a:rPr lang="en-US" sz="2800" dirty="0"/>
              <a:t> </a:t>
            </a:r>
          </a:p>
          <a:p>
            <a:r>
              <a:rPr lang="en-US" sz="2800" dirty="0"/>
              <a:t>Lung Institute:  </a:t>
            </a:r>
            <a:r>
              <a:rPr lang="en-US" sz="2800" dirty="0">
                <a:hlinkClick r:id="rId4"/>
              </a:rPr>
              <a:t>https://lunginstitute.com/</a:t>
            </a:r>
            <a:r>
              <a:rPr lang="en-US" sz="2800" dirty="0"/>
              <a:t> </a:t>
            </a:r>
          </a:p>
          <a:p>
            <a:r>
              <a:rPr lang="en-US" sz="2800" dirty="0"/>
              <a:t>American Medical Directors Association (AMDA) Clinical Practice Guidelines:  COPD Management:  </a:t>
            </a:r>
            <a:r>
              <a:rPr lang="en-US" sz="2800" dirty="0">
                <a:hlinkClick r:id="rId5"/>
              </a:rPr>
              <a:t>https://paltc.org/product-type/cpgs-clinical-practice-guidelines</a:t>
            </a:r>
            <a:r>
              <a:rPr lang="en-US" sz="2800" dirty="0"/>
              <a:t> </a:t>
            </a:r>
          </a:p>
          <a:p>
            <a:endParaRPr lang="en-US" sz="2800" dirty="0"/>
          </a:p>
          <a:p>
            <a:endParaRPr lang="en-US" sz="2800" dirty="0"/>
          </a:p>
          <a:p>
            <a:pPr lvl="0"/>
            <a:endParaRPr lang="en-US" sz="2800" dirty="0"/>
          </a:p>
          <a:p>
            <a:pPr marL="0" indent="0">
              <a:buNone/>
            </a:pPr>
            <a:endParaRPr lang="en-US" sz="2000" u="sng" dirty="0"/>
          </a:p>
          <a:p>
            <a:endParaRPr lang="en-US" dirty="0"/>
          </a:p>
        </p:txBody>
      </p:sp>
    </p:spTree>
    <p:extLst>
      <p:ext uri="{BB962C8B-B14F-4D97-AF65-F5344CB8AC3E}">
        <p14:creationId xmlns:p14="http://schemas.microsoft.com/office/powerpoint/2010/main" val="518012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lnSpcReduction="10000"/>
          </a:bodyPr>
          <a:lstStyle/>
          <a:p>
            <a:r>
              <a:rPr lang="en-US" sz="2400" dirty="0"/>
              <a:t>American Heart Association:</a:t>
            </a:r>
          </a:p>
          <a:p>
            <a:pPr marL="0"/>
            <a:endParaRPr lang="en-US" sz="2400" dirty="0"/>
          </a:p>
          <a:p>
            <a:pPr lvl="1"/>
            <a:r>
              <a:rPr lang="en-US" dirty="0">
                <a:hlinkClick r:id="rId2"/>
              </a:rPr>
              <a:t>http://www.heart.org/HEARTORG/Conditions/HeartAttack/WarningSignsforHeartAttack/Heart-Attack-Symptoms-in-Women_UCM_436448_Article.jsp#.XK0Eo3dFyUk</a:t>
            </a:r>
            <a:r>
              <a:rPr lang="en-US" dirty="0"/>
              <a:t>  </a:t>
            </a:r>
          </a:p>
          <a:p>
            <a:pPr lvl="1"/>
            <a:endParaRPr lang="en-US" dirty="0"/>
          </a:p>
          <a:p>
            <a:pPr lvl="1"/>
            <a:r>
              <a:rPr lang="en-US" dirty="0">
                <a:hlinkClick r:id="rId3"/>
              </a:rPr>
              <a:t>https://www.heart.org/en/health-topics/heart-attack/warning-signs-of-a-heart-attack/heart-attack-symptoms-in-women</a:t>
            </a:r>
            <a:r>
              <a:rPr lang="en-US" dirty="0"/>
              <a:t> </a:t>
            </a:r>
          </a:p>
          <a:p>
            <a:endParaRPr lang="en-US" sz="2800" dirty="0"/>
          </a:p>
          <a:p>
            <a:endParaRPr lang="en-US" sz="2800" dirty="0"/>
          </a:p>
          <a:p>
            <a:pPr lvl="0"/>
            <a:endParaRPr lang="en-US" sz="2800" dirty="0"/>
          </a:p>
          <a:p>
            <a:pPr marL="0" indent="0">
              <a:buNone/>
            </a:pPr>
            <a:endParaRPr lang="en-US" sz="2000" u="sng" dirty="0"/>
          </a:p>
          <a:p>
            <a:endParaRPr lang="en-US" dirty="0"/>
          </a:p>
        </p:txBody>
      </p:sp>
    </p:spTree>
    <p:extLst>
      <p:ext uri="{BB962C8B-B14F-4D97-AF65-F5344CB8AC3E}">
        <p14:creationId xmlns:p14="http://schemas.microsoft.com/office/powerpoint/2010/main" val="81811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8F6069-50E0-4016-B774-6E8083FD4AD3}" type="slidenum">
              <a:rPr lang="en-US" smtClean="0"/>
              <a:t>4</a:t>
            </a:fld>
            <a:endParaRPr lang="en-US" dirty="0"/>
          </a:p>
        </p:txBody>
      </p:sp>
      <p:sp>
        <p:nvSpPr>
          <p:cNvPr id="226306" name="Rectangle 4"/>
          <p:cNvSpPr>
            <a:spLocks noGrp="1"/>
          </p:cNvSpPr>
          <p:nvPr>
            <p:ph type="title" idx="4294967295"/>
          </p:nvPr>
        </p:nvSpPr>
        <p:spPr bwMode="auto">
          <a:xfrm>
            <a:off x="277311" y="256533"/>
            <a:ext cx="6765131" cy="342900"/>
          </a:xfrm>
          <a:prstGeom prst="rect">
            <a:avLst/>
          </a:prstGeom>
          <a:noFill/>
          <a:ln>
            <a:miter lim="800000"/>
            <a:headEnd/>
            <a:tailEnd/>
          </a:ln>
        </p:spPr>
        <p:txBody>
          <a:bodyPr vert="horz" wrap="square" lIns="68580" tIns="34290" rIns="68580" bIns="34290" numCol="1" rtlCol="0" anchor="t" anchorCtr="0" compatLnSpc="1">
            <a:prstTxWarp prst="textNoShape">
              <a:avLst/>
            </a:prstTxWarp>
            <a:noAutofit/>
          </a:bodyPr>
          <a:lstStyle/>
          <a:p>
            <a:pPr algn="l" eaLnBrk="1" hangingPunct="1"/>
            <a:r>
              <a:rPr lang="en-US" dirty="0"/>
              <a:t>RAI PROCESS</a:t>
            </a:r>
          </a:p>
        </p:txBody>
      </p:sp>
      <p:sp>
        <p:nvSpPr>
          <p:cNvPr id="226307" name="Text Box 5"/>
          <p:cNvSpPr txBox="1">
            <a:spLocks noChangeArrowheads="1"/>
          </p:cNvSpPr>
          <p:nvPr/>
        </p:nvSpPr>
        <p:spPr bwMode="auto">
          <a:xfrm>
            <a:off x="2173977" y="4632723"/>
            <a:ext cx="148590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t>MDS</a:t>
            </a:r>
          </a:p>
        </p:txBody>
      </p:sp>
      <p:sp>
        <p:nvSpPr>
          <p:cNvPr id="226308" name="Text Box 6"/>
          <p:cNvSpPr txBox="1">
            <a:spLocks noChangeArrowheads="1"/>
          </p:cNvSpPr>
          <p:nvPr/>
        </p:nvSpPr>
        <p:spPr bwMode="auto">
          <a:xfrm>
            <a:off x="3343275" y="3996929"/>
            <a:ext cx="148590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t>CATs</a:t>
            </a:r>
          </a:p>
        </p:txBody>
      </p:sp>
      <p:sp>
        <p:nvSpPr>
          <p:cNvPr id="226309" name="Text Box 7"/>
          <p:cNvSpPr txBox="1">
            <a:spLocks noChangeArrowheads="1"/>
          </p:cNvSpPr>
          <p:nvPr/>
        </p:nvSpPr>
        <p:spPr bwMode="auto">
          <a:xfrm>
            <a:off x="4312547" y="3309544"/>
            <a:ext cx="148590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solidFill>
                  <a:srgbClr val="FF0000"/>
                </a:solidFill>
              </a:rPr>
              <a:t>CAAs</a:t>
            </a:r>
          </a:p>
        </p:txBody>
      </p:sp>
      <p:sp>
        <p:nvSpPr>
          <p:cNvPr id="226310" name="Text Box 8"/>
          <p:cNvSpPr txBox="1">
            <a:spLocks noChangeArrowheads="1"/>
          </p:cNvSpPr>
          <p:nvPr/>
        </p:nvSpPr>
        <p:spPr bwMode="auto">
          <a:xfrm>
            <a:off x="6200775" y="2003822"/>
            <a:ext cx="1485900" cy="646331"/>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solidFill>
                  <a:srgbClr val="FF0000"/>
                </a:solidFill>
              </a:rPr>
              <a:t>CARE PLAN</a:t>
            </a:r>
          </a:p>
        </p:txBody>
      </p:sp>
      <p:sp>
        <p:nvSpPr>
          <p:cNvPr id="226311" name="Text Box 9"/>
          <p:cNvSpPr txBox="1">
            <a:spLocks noChangeArrowheads="1"/>
          </p:cNvSpPr>
          <p:nvPr/>
        </p:nvSpPr>
        <p:spPr bwMode="auto">
          <a:xfrm>
            <a:off x="5222081" y="2728913"/>
            <a:ext cx="2000250" cy="369332"/>
          </a:xfrm>
          <a:prstGeom prst="rect">
            <a:avLst/>
          </a:prstGeom>
          <a:solidFill>
            <a:srgbClr val="F4D6AA"/>
          </a:solidFill>
          <a:ln w="9525">
            <a:solidFill>
              <a:schemeClr val="tx1"/>
            </a:solidFill>
            <a:miter lim="800000"/>
            <a:headEnd/>
            <a:tailEnd/>
          </a:ln>
        </p:spPr>
        <p:txBody>
          <a:bodyPr>
            <a:spAutoFit/>
          </a:bodyPr>
          <a:lstStyle/>
          <a:p>
            <a:pPr algn="ctr">
              <a:spcBef>
                <a:spcPct val="50000"/>
              </a:spcBef>
            </a:pPr>
            <a:r>
              <a:rPr lang="en-US" b="1" dirty="0"/>
              <a:t>CAA SUMMARY</a:t>
            </a:r>
          </a:p>
        </p:txBody>
      </p:sp>
      <p:sp>
        <p:nvSpPr>
          <p:cNvPr id="226312" name="Text Box 10"/>
          <p:cNvSpPr txBox="1">
            <a:spLocks noChangeArrowheads="1"/>
          </p:cNvSpPr>
          <p:nvPr/>
        </p:nvSpPr>
        <p:spPr bwMode="auto">
          <a:xfrm>
            <a:off x="1371600" y="5322095"/>
            <a:ext cx="2628900" cy="369332"/>
          </a:xfrm>
          <a:prstGeom prst="rect">
            <a:avLst/>
          </a:prstGeom>
          <a:solidFill>
            <a:srgbClr val="0066A1"/>
          </a:solidFill>
          <a:ln w="9525">
            <a:solidFill>
              <a:schemeClr val="tx1"/>
            </a:solidFill>
            <a:miter lim="800000"/>
            <a:headEnd/>
            <a:tailEnd/>
          </a:ln>
        </p:spPr>
        <p:txBody>
          <a:bodyPr>
            <a:spAutoFit/>
          </a:bodyPr>
          <a:lstStyle/>
          <a:p>
            <a:pPr algn="ctr">
              <a:spcBef>
                <a:spcPct val="50000"/>
              </a:spcBef>
            </a:pPr>
            <a:r>
              <a:rPr lang="en-US" b="1" dirty="0">
                <a:solidFill>
                  <a:schemeClr val="bg1"/>
                </a:solidFill>
              </a:rPr>
              <a:t>CARE ASSESSMENTS</a:t>
            </a:r>
          </a:p>
        </p:txBody>
      </p:sp>
      <p:sp>
        <p:nvSpPr>
          <p:cNvPr id="226313" name="AutoShape 12"/>
          <p:cNvSpPr>
            <a:spLocks noChangeArrowheads="1"/>
          </p:cNvSpPr>
          <p:nvPr/>
        </p:nvSpPr>
        <p:spPr bwMode="auto">
          <a:xfrm rot="-1572735">
            <a:off x="1281321" y="4143174"/>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4" name="AutoShape 13"/>
          <p:cNvSpPr>
            <a:spLocks noChangeArrowheads="1"/>
          </p:cNvSpPr>
          <p:nvPr/>
        </p:nvSpPr>
        <p:spPr bwMode="auto">
          <a:xfrm rot="-1572735">
            <a:off x="2374002" y="3584579"/>
            <a:ext cx="1085850" cy="457200"/>
          </a:xfrm>
          <a:prstGeom prst="curvedDownArrow">
            <a:avLst>
              <a:gd name="adj1" fmla="val 47082"/>
              <a:gd name="adj2" fmla="val 94582"/>
              <a:gd name="adj3" fmla="val 74236"/>
            </a:avLst>
          </a:prstGeom>
          <a:solidFill>
            <a:srgbClr val="0066A1"/>
          </a:solidFill>
          <a:ln w="9525">
            <a:solidFill>
              <a:schemeClr val="tx1"/>
            </a:solidFill>
            <a:miter lim="800000"/>
            <a:headEnd/>
            <a:tailEnd/>
          </a:ln>
        </p:spPr>
        <p:txBody>
          <a:bodyPr wrap="none" anchor="ctr"/>
          <a:lstStyle/>
          <a:p>
            <a:endParaRPr lang="en-US" dirty="0"/>
          </a:p>
        </p:txBody>
      </p:sp>
      <p:sp>
        <p:nvSpPr>
          <p:cNvPr id="226315" name="AutoShape 14"/>
          <p:cNvSpPr>
            <a:spLocks noChangeArrowheads="1"/>
          </p:cNvSpPr>
          <p:nvPr/>
        </p:nvSpPr>
        <p:spPr bwMode="auto">
          <a:xfrm rot="-1572735">
            <a:off x="3388415" y="2971799"/>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6" name="AutoShape 15"/>
          <p:cNvSpPr>
            <a:spLocks noChangeArrowheads="1"/>
          </p:cNvSpPr>
          <p:nvPr/>
        </p:nvSpPr>
        <p:spPr bwMode="auto">
          <a:xfrm rot="-1572735">
            <a:off x="4286250" y="2373713"/>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7" name="AutoShape 16"/>
          <p:cNvSpPr>
            <a:spLocks noChangeArrowheads="1"/>
          </p:cNvSpPr>
          <p:nvPr/>
        </p:nvSpPr>
        <p:spPr bwMode="auto">
          <a:xfrm rot="-1572735">
            <a:off x="5288963" y="1645050"/>
            <a:ext cx="1085850" cy="457200"/>
          </a:xfrm>
          <a:prstGeom prst="curvedDownArrow">
            <a:avLst>
              <a:gd name="adj1" fmla="val 47082"/>
              <a:gd name="adj2" fmla="val 94582"/>
              <a:gd name="adj3" fmla="val 74236"/>
            </a:avLst>
          </a:prstGeom>
          <a:solidFill>
            <a:srgbClr val="023874"/>
          </a:solidFill>
          <a:ln w="9525">
            <a:solidFill>
              <a:schemeClr val="tx1"/>
            </a:solidFill>
            <a:miter lim="800000"/>
            <a:headEnd/>
            <a:tailEnd/>
          </a:ln>
        </p:spPr>
        <p:txBody>
          <a:bodyPr wrap="none" anchor="ctr"/>
          <a:lstStyle/>
          <a:p>
            <a:endParaRPr lang="en-US" dirty="0"/>
          </a:p>
        </p:txBody>
      </p:sp>
      <p:sp>
        <p:nvSpPr>
          <p:cNvPr id="226318" name="Text Box 17"/>
          <p:cNvSpPr txBox="1">
            <a:spLocks noChangeArrowheads="1"/>
          </p:cNvSpPr>
          <p:nvPr/>
        </p:nvSpPr>
        <p:spPr bwMode="auto">
          <a:xfrm>
            <a:off x="4972050" y="5273875"/>
            <a:ext cx="3409950" cy="369332"/>
          </a:xfrm>
          <a:prstGeom prst="rect">
            <a:avLst/>
          </a:prstGeom>
          <a:solidFill>
            <a:srgbClr val="0066A1"/>
          </a:solidFill>
          <a:ln w="9525">
            <a:solidFill>
              <a:schemeClr val="tx1"/>
            </a:solidFill>
            <a:miter lim="800000"/>
            <a:headEnd/>
            <a:tailEnd/>
          </a:ln>
        </p:spPr>
        <p:txBody>
          <a:bodyPr wrap="square">
            <a:spAutoFit/>
          </a:bodyPr>
          <a:lstStyle/>
          <a:p>
            <a:pPr algn="ctr">
              <a:spcBef>
                <a:spcPct val="50000"/>
              </a:spcBef>
            </a:pPr>
            <a:r>
              <a:rPr lang="en-US" b="1" dirty="0">
                <a:solidFill>
                  <a:schemeClr val="bg1"/>
                </a:solidFill>
              </a:rPr>
              <a:t>RESIDENT INTERVIEWS</a:t>
            </a:r>
          </a:p>
        </p:txBody>
      </p:sp>
      <p:cxnSp>
        <p:nvCxnSpPr>
          <p:cNvPr id="226319" name="AutoShape 19"/>
          <p:cNvCxnSpPr>
            <a:cxnSpLocks noChangeShapeType="1"/>
            <a:stCxn id="226318" idx="1"/>
          </p:cNvCxnSpPr>
          <p:nvPr/>
        </p:nvCxnSpPr>
        <p:spPr bwMode="auto">
          <a:xfrm rot="10800000">
            <a:off x="3829050" y="4816685"/>
            <a:ext cx="1143000" cy="641857"/>
          </a:xfrm>
          <a:prstGeom prst="curvedConnector3">
            <a:avLst>
              <a:gd name="adj1" fmla="val 50000"/>
            </a:avLst>
          </a:prstGeom>
          <a:noFill/>
          <a:ln w="107950">
            <a:solidFill>
              <a:srgbClr val="023874"/>
            </a:solidFill>
            <a:round/>
            <a:headEnd/>
            <a:tailEnd type="triangle" w="med" len="med"/>
          </a:ln>
        </p:spPr>
      </p:cxnSp>
      <p:pic>
        <p:nvPicPr>
          <p:cNvPr id="4" name="Picture 3" descr="A person standing in front of a computer&#10;&#10;Description generated with very high confidence">
            <a:extLst>
              <a:ext uri="{FF2B5EF4-FFF2-40B4-BE49-F238E27FC236}">
                <a16:creationId xmlns:a16="http://schemas.microsoft.com/office/drawing/2014/main" id="{5E655B43-9386-43D5-8691-6D04C028B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66" y="1235366"/>
            <a:ext cx="2075278" cy="1880202"/>
          </a:xfrm>
          <a:prstGeom prst="rect">
            <a:avLst/>
          </a:prstGeom>
          <a:ln>
            <a:noFill/>
          </a:ln>
          <a:effectLst>
            <a:softEdge rad="112500"/>
          </a:effectLst>
        </p:spPr>
      </p:pic>
    </p:spTree>
    <p:extLst>
      <p:ext uri="{BB962C8B-B14F-4D97-AF65-F5344CB8AC3E}">
        <p14:creationId xmlns:p14="http://schemas.microsoft.com/office/powerpoint/2010/main" val="26951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6319"/>
                                        </p:tgtEl>
                                        <p:attrNameLst>
                                          <p:attrName>style.visibility</p:attrName>
                                        </p:attrNameLst>
                                      </p:cBhvr>
                                      <p:to>
                                        <p:strVal val="visible"/>
                                      </p:to>
                                    </p:set>
                                    <p:animEffect transition="in" filter="fade">
                                      <p:cBhvr>
                                        <p:cTn id="7" dur="1000"/>
                                        <p:tgtEl>
                                          <p:spTgt spid="226319"/>
                                        </p:tgtEl>
                                      </p:cBhvr>
                                    </p:animEffect>
                                    <p:anim calcmode="lin" valueType="num">
                                      <p:cBhvr>
                                        <p:cTn id="8" dur="1000" fill="hold"/>
                                        <p:tgtEl>
                                          <p:spTgt spid="226319"/>
                                        </p:tgtEl>
                                        <p:attrNameLst>
                                          <p:attrName>ppt_x</p:attrName>
                                        </p:attrNameLst>
                                      </p:cBhvr>
                                      <p:tavLst>
                                        <p:tav tm="0">
                                          <p:val>
                                            <p:strVal val="#ppt_x"/>
                                          </p:val>
                                        </p:tav>
                                        <p:tav tm="100000">
                                          <p:val>
                                            <p:strVal val="#ppt_x"/>
                                          </p:val>
                                        </p:tav>
                                      </p:tavLst>
                                    </p:anim>
                                    <p:anim calcmode="lin" valueType="num">
                                      <p:cBhvr>
                                        <p:cTn id="9" dur="1000" fill="hold"/>
                                        <p:tgtEl>
                                          <p:spTgt spid="2263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6313"/>
                                        </p:tgtEl>
                                        <p:attrNameLst>
                                          <p:attrName>style.visibility</p:attrName>
                                        </p:attrNameLst>
                                      </p:cBhvr>
                                      <p:to>
                                        <p:strVal val="visible"/>
                                      </p:to>
                                    </p:set>
                                    <p:animEffect transition="in" filter="fade">
                                      <p:cBhvr>
                                        <p:cTn id="14" dur="1000"/>
                                        <p:tgtEl>
                                          <p:spTgt spid="226313"/>
                                        </p:tgtEl>
                                      </p:cBhvr>
                                    </p:animEffect>
                                    <p:anim calcmode="lin" valueType="num">
                                      <p:cBhvr>
                                        <p:cTn id="15" dur="1000" fill="hold"/>
                                        <p:tgtEl>
                                          <p:spTgt spid="226313"/>
                                        </p:tgtEl>
                                        <p:attrNameLst>
                                          <p:attrName>ppt_x</p:attrName>
                                        </p:attrNameLst>
                                      </p:cBhvr>
                                      <p:tavLst>
                                        <p:tav tm="0">
                                          <p:val>
                                            <p:strVal val="#ppt_x"/>
                                          </p:val>
                                        </p:tav>
                                        <p:tav tm="100000">
                                          <p:val>
                                            <p:strVal val="#ppt_x"/>
                                          </p:val>
                                        </p:tav>
                                      </p:tavLst>
                                    </p:anim>
                                    <p:anim calcmode="lin" valueType="num">
                                      <p:cBhvr>
                                        <p:cTn id="16" dur="1000" fill="hold"/>
                                        <p:tgtEl>
                                          <p:spTgt spid="2263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6307"/>
                                        </p:tgtEl>
                                        <p:attrNameLst>
                                          <p:attrName>style.visibility</p:attrName>
                                        </p:attrNameLst>
                                      </p:cBhvr>
                                      <p:to>
                                        <p:strVal val="visible"/>
                                      </p:to>
                                    </p:set>
                                    <p:animEffect transition="in" filter="fade">
                                      <p:cBhvr>
                                        <p:cTn id="21" dur="1000"/>
                                        <p:tgtEl>
                                          <p:spTgt spid="226307"/>
                                        </p:tgtEl>
                                      </p:cBhvr>
                                    </p:animEffect>
                                    <p:anim calcmode="lin" valueType="num">
                                      <p:cBhvr>
                                        <p:cTn id="22" dur="1000" fill="hold"/>
                                        <p:tgtEl>
                                          <p:spTgt spid="226307"/>
                                        </p:tgtEl>
                                        <p:attrNameLst>
                                          <p:attrName>ppt_x</p:attrName>
                                        </p:attrNameLst>
                                      </p:cBhvr>
                                      <p:tavLst>
                                        <p:tav tm="0">
                                          <p:val>
                                            <p:strVal val="#ppt_x"/>
                                          </p:val>
                                        </p:tav>
                                        <p:tav tm="100000">
                                          <p:val>
                                            <p:strVal val="#ppt_x"/>
                                          </p:val>
                                        </p:tav>
                                      </p:tavLst>
                                    </p:anim>
                                    <p:anim calcmode="lin" valueType="num">
                                      <p:cBhvr>
                                        <p:cTn id="23" dur="1000" fill="hold"/>
                                        <p:tgtEl>
                                          <p:spTgt spid="22630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6314"/>
                                        </p:tgtEl>
                                        <p:attrNameLst>
                                          <p:attrName>style.visibility</p:attrName>
                                        </p:attrNameLst>
                                      </p:cBhvr>
                                      <p:to>
                                        <p:strVal val="visible"/>
                                      </p:to>
                                    </p:set>
                                    <p:animEffect transition="in" filter="fade">
                                      <p:cBhvr>
                                        <p:cTn id="28" dur="1000"/>
                                        <p:tgtEl>
                                          <p:spTgt spid="226314"/>
                                        </p:tgtEl>
                                      </p:cBhvr>
                                    </p:animEffect>
                                    <p:anim calcmode="lin" valueType="num">
                                      <p:cBhvr>
                                        <p:cTn id="29" dur="1000" fill="hold"/>
                                        <p:tgtEl>
                                          <p:spTgt spid="226314"/>
                                        </p:tgtEl>
                                        <p:attrNameLst>
                                          <p:attrName>ppt_x</p:attrName>
                                        </p:attrNameLst>
                                      </p:cBhvr>
                                      <p:tavLst>
                                        <p:tav tm="0">
                                          <p:val>
                                            <p:strVal val="#ppt_x"/>
                                          </p:val>
                                        </p:tav>
                                        <p:tav tm="100000">
                                          <p:val>
                                            <p:strVal val="#ppt_x"/>
                                          </p:val>
                                        </p:tav>
                                      </p:tavLst>
                                    </p:anim>
                                    <p:anim calcmode="lin" valueType="num">
                                      <p:cBhvr>
                                        <p:cTn id="30" dur="1000" fill="hold"/>
                                        <p:tgtEl>
                                          <p:spTgt spid="2263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6308"/>
                                        </p:tgtEl>
                                        <p:attrNameLst>
                                          <p:attrName>style.visibility</p:attrName>
                                        </p:attrNameLst>
                                      </p:cBhvr>
                                      <p:to>
                                        <p:strVal val="visible"/>
                                      </p:to>
                                    </p:set>
                                    <p:animEffect transition="in" filter="fade">
                                      <p:cBhvr>
                                        <p:cTn id="35" dur="1000"/>
                                        <p:tgtEl>
                                          <p:spTgt spid="226308"/>
                                        </p:tgtEl>
                                      </p:cBhvr>
                                    </p:animEffect>
                                    <p:anim calcmode="lin" valueType="num">
                                      <p:cBhvr>
                                        <p:cTn id="36" dur="1000" fill="hold"/>
                                        <p:tgtEl>
                                          <p:spTgt spid="226308"/>
                                        </p:tgtEl>
                                        <p:attrNameLst>
                                          <p:attrName>ppt_x</p:attrName>
                                        </p:attrNameLst>
                                      </p:cBhvr>
                                      <p:tavLst>
                                        <p:tav tm="0">
                                          <p:val>
                                            <p:strVal val="#ppt_x"/>
                                          </p:val>
                                        </p:tav>
                                        <p:tav tm="100000">
                                          <p:val>
                                            <p:strVal val="#ppt_x"/>
                                          </p:val>
                                        </p:tav>
                                      </p:tavLst>
                                    </p:anim>
                                    <p:anim calcmode="lin" valueType="num">
                                      <p:cBhvr>
                                        <p:cTn id="37" dur="1000" fill="hold"/>
                                        <p:tgtEl>
                                          <p:spTgt spid="22630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6315"/>
                                        </p:tgtEl>
                                        <p:attrNameLst>
                                          <p:attrName>style.visibility</p:attrName>
                                        </p:attrNameLst>
                                      </p:cBhvr>
                                      <p:to>
                                        <p:strVal val="visible"/>
                                      </p:to>
                                    </p:set>
                                    <p:animEffect transition="in" filter="fade">
                                      <p:cBhvr>
                                        <p:cTn id="42" dur="1000"/>
                                        <p:tgtEl>
                                          <p:spTgt spid="226315"/>
                                        </p:tgtEl>
                                      </p:cBhvr>
                                    </p:animEffect>
                                    <p:anim calcmode="lin" valueType="num">
                                      <p:cBhvr>
                                        <p:cTn id="43" dur="1000" fill="hold"/>
                                        <p:tgtEl>
                                          <p:spTgt spid="226315"/>
                                        </p:tgtEl>
                                        <p:attrNameLst>
                                          <p:attrName>ppt_x</p:attrName>
                                        </p:attrNameLst>
                                      </p:cBhvr>
                                      <p:tavLst>
                                        <p:tav tm="0">
                                          <p:val>
                                            <p:strVal val="#ppt_x"/>
                                          </p:val>
                                        </p:tav>
                                        <p:tav tm="100000">
                                          <p:val>
                                            <p:strVal val="#ppt_x"/>
                                          </p:val>
                                        </p:tav>
                                      </p:tavLst>
                                    </p:anim>
                                    <p:anim calcmode="lin" valueType="num">
                                      <p:cBhvr>
                                        <p:cTn id="44" dur="1000" fill="hold"/>
                                        <p:tgtEl>
                                          <p:spTgt spid="2263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6309"/>
                                        </p:tgtEl>
                                        <p:attrNameLst>
                                          <p:attrName>style.visibility</p:attrName>
                                        </p:attrNameLst>
                                      </p:cBhvr>
                                      <p:to>
                                        <p:strVal val="visible"/>
                                      </p:to>
                                    </p:set>
                                    <p:animEffect transition="in" filter="fade">
                                      <p:cBhvr>
                                        <p:cTn id="49" dur="1000"/>
                                        <p:tgtEl>
                                          <p:spTgt spid="226309"/>
                                        </p:tgtEl>
                                      </p:cBhvr>
                                    </p:animEffect>
                                    <p:anim calcmode="lin" valueType="num">
                                      <p:cBhvr>
                                        <p:cTn id="50" dur="1000" fill="hold"/>
                                        <p:tgtEl>
                                          <p:spTgt spid="226309"/>
                                        </p:tgtEl>
                                        <p:attrNameLst>
                                          <p:attrName>ppt_x</p:attrName>
                                        </p:attrNameLst>
                                      </p:cBhvr>
                                      <p:tavLst>
                                        <p:tav tm="0">
                                          <p:val>
                                            <p:strVal val="#ppt_x"/>
                                          </p:val>
                                        </p:tav>
                                        <p:tav tm="100000">
                                          <p:val>
                                            <p:strVal val="#ppt_x"/>
                                          </p:val>
                                        </p:tav>
                                      </p:tavLst>
                                    </p:anim>
                                    <p:anim calcmode="lin" valueType="num">
                                      <p:cBhvr>
                                        <p:cTn id="51" dur="1000" fill="hold"/>
                                        <p:tgtEl>
                                          <p:spTgt spid="22630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6316"/>
                                        </p:tgtEl>
                                        <p:attrNameLst>
                                          <p:attrName>style.visibility</p:attrName>
                                        </p:attrNameLst>
                                      </p:cBhvr>
                                      <p:to>
                                        <p:strVal val="visible"/>
                                      </p:to>
                                    </p:set>
                                    <p:animEffect transition="in" filter="fade">
                                      <p:cBhvr>
                                        <p:cTn id="56" dur="1000"/>
                                        <p:tgtEl>
                                          <p:spTgt spid="226316"/>
                                        </p:tgtEl>
                                      </p:cBhvr>
                                    </p:animEffect>
                                    <p:anim calcmode="lin" valueType="num">
                                      <p:cBhvr>
                                        <p:cTn id="57" dur="1000" fill="hold"/>
                                        <p:tgtEl>
                                          <p:spTgt spid="226316"/>
                                        </p:tgtEl>
                                        <p:attrNameLst>
                                          <p:attrName>ppt_x</p:attrName>
                                        </p:attrNameLst>
                                      </p:cBhvr>
                                      <p:tavLst>
                                        <p:tav tm="0">
                                          <p:val>
                                            <p:strVal val="#ppt_x"/>
                                          </p:val>
                                        </p:tav>
                                        <p:tav tm="100000">
                                          <p:val>
                                            <p:strVal val="#ppt_x"/>
                                          </p:val>
                                        </p:tav>
                                      </p:tavLst>
                                    </p:anim>
                                    <p:anim calcmode="lin" valueType="num">
                                      <p:cBhvr>
                                        <p:cTn id="58" dur="1000" fill="hold"/>
                                        <p:tgtEl>
                                          <p:spTgt spid="2263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6311"/>
                                        </p:tgtEl>
                                        <p:attrNameLst>
                                          <p:attrName>style.visibility</p:attrName>
                                        </p:attrNameLst>
                                      </p:cBhvr>
                                      <p:to>
                                        <p:strVal val="visible"/>
                                      </p:to>
                                    </p:set>
                                    <p:animEffect transition="in" filter="fade">
                                      <p:cBhvr>
                                        <p:cTn id="63" dur="1000"/>
                                        <p:tgtEl>
                                          <p:spTgt spid="226311"/>
                                        </p:tgtEl>
                                      </p:cBhvr>
                                    </p:animEffect>
                                    <p:anim calcmode="lin" valueType="num">
                                      <p:cBhvr>
                                        <p:cTn id="64" dur="1000" fill="hold"/>
                                        <p:tgtEl>
                                          <p:spTgt spid="226311"/>
                                        </p:tgtEl>
                                        <p:attrNameLst>
                                          <p:attrName>ppt_x</p:attrName>
                                        </p:attrNameLst>
                                      </p:cBhvr>
                                      <p:tavLst>
                                        <p:tav tm="0">
                                          <p:val>
                                            <p:strVal val="#ppt_x"/>
                                          </p:val>
                                        </p:tav>
                                        <p:tav tm="100000">
                                          <p:val>
                                            <p:strVal val="#ppt_x"/>
                                          </p:val>
                                        </p:tav>
                                      </p:tavLst>
                                    </p:anim>
                                    <p:anim calcmode="lin" valueType="num">
                                      <p:cBhvr>
                                        <p:cTn id="65" dur="1000" fill="hold"/>
                                        <p:tgtEl>
                                          <p:spTgt spid="2263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6317"/>
                                        </p:tgtEl>
                                        <p:attrNameLst>
                                          <p:attrName>style.visibility</p:attrName>
                                        </p:attrNameLst>
                                      </p:cBhvr>
                                      <p:to>
                                        <p:strVal val="visible"/>
                                      </p:to>
                                    </p:set>
                                    <p:animEffect transition="in" filter="fade">
                                      <p:cBhvr>
                                        <p:cTn id="70" dur="1000"/>
                                        <p:tgtEl>
                                          <p:spTgt spid="226317"/>
                                        </p:tgtEl>
                                      </p:cBhvr>
                                    </p:animEffect>
                                    <p:anim calcmode="lin" valueType="num">
                                      <p:cBhvr>
                                        <p:cTn id="71" dur="1000" fill="hold"/>
                                        <p:tgtEl>
                                          <p:spTgt spid="226317"/>
                                        </p:tgtEl>
                                        <p:attrNameLst>
                                          <p:attrName>ppt_x</p:attrName>
                                        </p:attrNameLst>
                                      </p:cBhvr>
                                      <p:tavLst>
                                        <p:tav tm="0">
                                          <p:val>
                                            <p:strVal val="#ppt_x"/>
                                          </p:val>
                                        </p:tav>
                                        <p:tav tm="100000">
                                          <p:val>
                                            <p:strVal val="#ppt_x"/>
                                          </p:val>
                                        </p:tav>
                                      </p:tavLst>
                                    </p:anim>
                                    <p:anim calcmode="lin" valueType="num">
                                      <p:cBhvr>
                                        <p:cTn id="72" dur="1000" fill="hold"/>
                                        <p:tgtEl>
                                          <p:spTgt spid="2263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6310"/>
                                        </p:tgtEl>
                                        <p:attrNameLst>
                                          <p:attrName>style.visibility</p:attrName>
                                        </p:attrNameLst>
                                      </p:cBhvr>
                                      <p:to>
                                        <p:strVal val="visible"/>
                                      </p:to>
                                    </p:set>
                                    <p:animEffect transition="in" filter="fade">
                                      <p:cBhvr>
                                        <p:cTn id="77" dur="1000"/>
                                        <p:tgtEl>
                                          <p:spTgt spid="226310"/>
                                        </p:tgtEl>
                                      </p:cBhvr>
                                    </p:animEffect>
                                    <p:anim calcmode="lin" valueType="num">
                                      <p:cBhvr>
                                        <p:cTn id="78" dur="1000" fill="hold"/>
                                        <p:tgtEl>
                                          <p:spTgt spid="226310"/>
                                        </p:tgtEl>
                                        <p:attrNameLst>
                                          <p:attrName>ppt_x</p:attrName>
                                        </p:attrNameLst>
                                      </p:cBhvr>
                                      <p:tavLst>
                                        <p:tav tm="0">
                                          <p:val>
                                            <p:strVal val="#ppt_x"/>
                                          </p:val>
                                        </p:tav>
                                        <p:tav tm="100000">
                                          <p:val>
                                            <p:strVal val="#ppt_x"/>
                                          </p:val>
                                        </p:tav>
                                      </p:tavLst>
                                    </p:anim>
                                    <p:anim calcmode="lin" valueType="num">
                                      <p:cBhvr>
                                        <p:cTn id="79" dur="1000" fill="hold"/>
                                        <p:tgtEl>
                                          <p:spTgt spid="2263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226308" grpId="0" animBg="1"/>
      <p:bldP spid="226309" grpId="0" animBg="1"/>
      <p:bldP spid="226310" grpId="0" animBg="1"/>
      <p:bldP spid="226311" grpId="0" animBg="1"/>
      <p:bldP spid="226313" grpId="0" animBg="1"/>
      <p:bldP spid="226314" grpId="0" animBg="1"/>
      <p:bldP spid="226315" grpId="0" animBg="1"/>
      <p:bldP spid="226316" grpId="0" animBg="1"/>
      <p:bldP spid="2263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computer and smiling at the camera&#10;&#10;Description automatically generated">
            <a:extLst>
              <a:ext uri="{FF2B5EF4-FFF2-40B4-BE49-F238E27FC236}">
                <a16:creationId xmlns:a16="http://schemas.microsoft.com/office/drawing/2014/main" id="{8E4CAC61-62E5-4E87-8D5C-61295619DF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9091" b="23391"/>
          <a:stretch/>
        </p:blipFill>
        <p:spPr>
          <a:xfrm>
            <a:off x="1371600" y="1295400"/>
            <a:ext cx="7772400" cy="4705350"/>
          </a:xfrm>
          <a:prstGeom prst="rect">
            <a:avLst/>
          </a:prstGeom>
        </p:spPr>
      </p:pic>
      <p:sp>
        <p:nvSpPr>
          <p:cNvPr id="2" name="Title 1">
            <a:extLst>
              <a:ext uri="{FF2B5EF4-FFF2-40B4-BE49-F238E27FC236}">
                <a16:creationId xmlns:a16="http://schemas.microsoft.com/office/drawing/2014/main" id="{508EBB57-56B5-406B-934A-166B36F11F0F}"/>
              </a:ext>
            </a:extLst>
          </p:cNvPr>
          <p:cNvSpPr>
            <a:spLocks noGrp="1"/>
          </p:cNvSpPr>
          <p:nvPr>
            <p:ph type="title"/>
          </p:nvPr>
        </p:nvSpPr>
        <p:spPr>
          <a:xfrm>
            <a:off x="609600" y="418461"/>
            <a:ext cx="7772400" cy="782557"/>
          </a:xfrm>
        </p:spPr>
        <p:txBody>
          <a:bodyPr>
            <a:noAutofit/>
          </a:bodyPr>
          <a:lstStyle/>
          <a:p>
            <a:r>
              <a:rPr lang="en-US" dirty="0"/>
              <a:t>Types of General Assessments</a:t>
            </a:r>
          </a:p>
        </p:txBody>
      </p:sp>
      <p:sp>
        <p:nvSpPr>
          <p:cNvPr id="3" name="Content Placeholder 2">
            <a:extLst>
              <a:ext uri="{FF2B5EF4-FFF2-40B4-BE49-F238E27FC236}">
                <a16:creationId xmlns:a16="http://schemas.microsoft.com/office/drawing/2014/main" id="{D0C0655F-9817-4F56-A46D-01012DD1E1C7}"/>
              </a:ext>
            </a:extLst>
          </p:cNvPr>
          <p:cNvSpPr>
            <a:spLocks noGrp="1"/>
          </p:cNvSpPr>
          <p:nvPr>
            <p:ph idx="1"/>
          </p:nvPr>
        </p:nvSpPr>
        <p:spPr>
          <a:xfrm>
            <a:off x="381000" y="1905000"/>
            <a:ext cx="3505200" cy="2065565"/>
          </a:xfrm>
        </p:spPr>
        <p:txBody>
          <a:bodyPr anchor="t">
            <a:noAutofit/>
          </a:bodyPr>
          <a:lstStyle/>
          <a:p>
            <a:pPr marL="205740" indent="-205740">
              <a:spcBef>
                <a:spcPts val="450"/>
              </a:spcBef>
              <a:spcAft>
                <a:spcPts val="450"/>
              </a:spcAft>
            </a:pPr>
            <a:r>
              <a:rPr lang="en-US" sz="2400" dirty="0"/>
              <a:t>Comprehensive Health Assessment</a:t>
            </a:r>
          </a:p>
          <a:p>
            <a:pPr marL="205740" indent="-205740">
              <a:spcBef>
                <a:spcPts val="450"/>
              </a:spcBef>
              <a:spcAft>
                <a:spcPts val="450"/>
              </a:spcAft>
            </a:pPr>
            <a:r>
              <a:rPr lang="en-US" sz="2400" dirty="0"/>
              <a:t>Abbreviated Assessment</a:t>
            </a:r>
          </a:p>
          <a:p>
            <a:pPr marL="205740" indent="-205740">
              <a:spcBef>
                <a:spcPts val="450"/>
              </a:spcBef>
              <a:spcAft>
                <a:spcPts val="450"/>
              </a:spcAft>
            </a:pPr>
            <a:r>
              <a:rPr lang="en-US" sz="2400" dirty="0"/>
              <a:t>Problem-focused Assessment</a:t>
            </a:r>
          </a:p>
          <a:p>
            <a:endParaRPr lang="en-US" sz="2400" dirty="0"/>
          </a:p>
        </p:txBody>
      </p:sp>
    </p:spTree>
    <p:extLst>
      <p:ext uri="{BB962C8B-B14F-4D97-AF65-F5344CB8AC3E}">
        <p14:creationId xmlns:p14="http://schemas.microsoft.com/office/powerpoint/2010/main" val="340098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erson with glasses&#10;&#10;Description generated with high confidence">
            <a:extLst>
              <a:ext uri="{FF2B5EF4-FFF2-40B4-BE49-F238E27FC236}">
                <a16:creationId xmlns:a16="http://schemas.microsoft.com/office/drawing/2014/main" id="{4E25CEF5-8DCB-4F5F-89DE-E2FCC1AF2A9F}"/>
              </a:ext>
            </a:extLst>
          </p:cNvPr>
          <p:cNvPicPr>
            <a:picLocks noChangeAspect="1"/>
          </p:cNvPicPr>
          <p:nvPr/>
        </p:nvPicPr>
        <p:blipFill rotWithShape="1">
          <a:blip r:embed="rId3">
            <a:extLst>
              <a:ext uri="{28A0092B-C50C-407E-A947-70E740481C1C}">
                <a14:useLocalDpi xmlns:a14="http://schemas.microsoft.com/office/drawing/2010/main"/>
              </a:ext>
            </a:extLst>
          </a:blip>
          <a:srcRect t="8665" r="9091" b="14726"/>
          <a:stretch/>
        </p:blipFill>
        <p:spPr>
          <a:xfrm>
            <a:off x="15" y="1"/>
            <a:ext cx="9143985" cy="6000750"/>
          </a:xfrm>
          <a:prstGeom prst="rect">
            <a:avLst/>
          </a:prstGeom>
        </p:spPr>
      </p:pic>
      <p:sp>
        <p:nvSpPr>
          <p:cNvPr id="4" name="Title 3">
            <a:extLst>
              <a:ext uri="{FF2B5EF4-FFF2-40B4-BE49-F238E27FC236}">
                <a16:creationId xmlns:a16="http://schemas.microsoft.com/office/drawing/2014/main" id="{DB8AAA48-F4BC-4316-BCE2-19001E765B24}"/>
              </a:ext>
            </a:extLst>
          </p:cNvPr>
          <p:cNvSpPr>
            <a:spLocks noGrp="1"/>
          </p:cNvSpPr>
          <p:nvPr>
            <p:ph type="title"/>
          </p:nvPr>
        </p:nvSpPr>
        <p:spPr>
          <a:xfrm>
            <a:off x="0" y="3124200"/>
            <a:ext cx="4572000" cy="2209800"/>
          </a:xfrm>
          <a:solidFill>
            <a:schemeClr val="tx1"/>
          </a:solidFill>
        </p:spPr>
        <p:txBody>
          <a:bodyPr vert="horz" lIns="68580" tIns="34290" rIns="68580" bIns="34290" rtlCol="0" anchor="ctr">
            <a:noAutofit/>
          </a:bodyPr>
          <a:lstStyle/>
          <a:p>
            <a:r>
              <a:rPr lang="en-US" sz="4400" b="0" dirty="0">
                <a:solidFill>
                  <a:schemeClr val="bg1"/>
                </a:solidFill>
              </a:rPr>
              <a:t>Physical Assessment</a:t>
            </a:r>
          </a:p>
        </p:txBody>
      </p:sp>
    </p:spTree>
    <p:extLst>
      <p:ext uri="{BB962C8B-B14F-4D97-AF65-F5344CB8AC3E}">
        <p14:creationId xmlns:p14="http://schemas.microsoft.com/office/powerpoint/2010/main" val="98937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8778B-DCE2-45DB-A7A1-C69E88DFA0AE}"/>
              </a:ext>
            </a:extLst>
          </p:cNvPr>
          <p:cNvSpPr>
            <a:spLocks noGrp="1"/>
          </p:cNvSpPr>
          <p:nvPr>
            <p:ph type="title"/>
          </p:nvPr>
        </p:nvSpPr>
        <p:spPr>
          <a:xfrm>
            <a:off x="-188725" y="-22412"/>
            <a:ext cx="3840086" cy="1269596"/>
          </a:xfrm>
        </p:spPr>
        <p:txBody>
          <a:bodyPr>
            <a:normAutofit/>
          </a:bodyPr>
          <a:lstStyle/>
          <a:p>
            <a:r>
              <a:rPr lang="en-US" dirty="0"/>
              <a:t>Equipment</a:t>
            </a:r>
          </a:p>
        </p:txBody>
      </p:sp>
      <p:sp>
        <p:nvSpPr>
          <p:cNvPr id="5" name="Content Placeholder 4">
            <a:extLst>
              <a:ext uri="{FF2B5EF4-FFF2-40B4-BE49-F238E27FC236}">
                <a16:creationId xmlns:a16="http://schemas.microsoft.com/office/drawing/2014/main" id="{DB8F4E81-F63C-4773-BB4E-3E704BC27D94}"/>
              </a:ext>
            </a:extLst>
          </p:cNvPr>
          <p:cNvSpPr>
            <a:spLocks noGrp="1"/>
          </p:cNvSpPr>
          <p:nvPr>
            <p:ph idx="1"/>
          </p:nvPr>
        </p:nvSpPr>
        <p:spPr>
          <a:xfrm>
            <a:off x="152400" y="1447800"/>
            <a:ext cx="5116550" cy="4552941"/>
          </a:xfrm>
        </p:spPr>
        <p:txBody>
          <a:bodyPr>
            <a:noAutofit/>
          </a:bodyPr>
          <a:lstStyle/>
          <a:p>
            <a:pPr marL="205740" indent="-205740">
              <a:spcBef>
                <a:spcPts val="450"/>
              </a:spcBef>
              <a:spcAft>
                <a:spcPts val="225"/>
              </a:spcAft>
            </a:pPr>
            <a:r>
              <a:rPr lang="en-US" sz="1800" dirty="0"/>
              <a:t>Stethoscope</a:t>
            </a:r>
          </a:p>
          <a:p>
            <a:pPr marL="411480" lvl="1" indent="-205740">
              <a:spcBef>
                <a:spcPts val="450"/>
              </a:spcBef>
              <a:spcAft>
                <a:spcPts val="225"/>
              </a:spcAft>
              <a:buFont typeface="Symbol" panose="05050102010706020507" pitchFamily="18" charset="2"/>
              <a:buChar char="-"/>
            </a:pPr>
            <a:r>
              <a:rPr lang="en-US" sz="1800" dirty="0"/>
              <a:t>12-15 inches in length</a:t>
            </a:r>
          </a:p>
          <a:p>
            <a:pPr marL="411480" lvl="1" indent="-205740">
              <a:spcBef>
                <a:spcPts val="450"/>
              </a:spcBef>
              <a:spcAft>
                <a:spcPts val="225"/>
              </a:spcAft>
              <a:buFont typeface="Symbol" panose="05050102010706020507" pitchFamily="18" charset="2"/>
              <a:buChar char="-"/>
            </a:pPr>
            <a:r>
              <a:rPr lang="en-US" sz="1800" dirty="0"/>
              <a:t>Ear pieces – make sure they are comfortable</a:t>
            </a:r>
          </a:p>
          <a:p>
            <a:pPr marL="411480" lvl="1" indent="-205740">
              <a:spcBef>
                <a:spcPts val="450"/>
              </a:spcBef>
              <a:spcAft>
                <a:spcPts val="225"/>
              </a:spcAft>
              <a:buFont typeface="Symbol" panose="05050102010706020507" pitchFamily="18" charset="2"/>
              <a:buChar char="-"/>
            </a:pPr>
            <a:r>
              <a:rPr lang="en-US" sz="1800" dirty="0"/>
              <a:t>2</a:t>
            </a:r>
            <a:r>
              <a:rPr lang="en-US" sz="1800" baseline="30000" dirty="0"/>
              <a:t>nd</a:t>
            </a:r>
            <a:r>
              <a:rPr lang="en-US" sz="1800" dirty="0"/>
              <a:t> &amp; 3</a:t>
            </a:r>
            <a:r>
              <a:rPr lang="en-US" sz="1800" baseline="30000" dirty="0"/>
              <a:t>rd</a:t>
            </a:r>
            <a:r>
              <a:rPr lang="en-US" sz="1800" dirty="0"/>
              <a:t> fingers</a:t>
            </a:r>
          </a:p>
          <a:p>
            <a:pPr marL="411480" lvl="1" indent="-205740">
              <a:spcBef>
                <a:spcPts val="450"/>
              </a:spcBef>
              <a:spcAft>
                <a:spcPts val="225"/>
              </a:spcAft>
              <a:buFont typeface="Symbol" panose="05050102010706020507" pitchFamily="18" charset="2"/>
              <a:buChar char="-"/>
            </a:pPr>
            <a:r>
              <a:rPr lang="en-US" sz="1800" dirty="0"/>
              <a:t>Avoid extraneous noise</a:t>
            </a:r>
          </a:p>
          <a:p>
            <a:pPr marL="411480" lvl="1" indent="-205740">
              <a:spcBef>
                <a:spcPts val="450"/>
              </a:spcBef>
              <a:spcAft>
                <a:spcPts val="225"/>
              </a:spcAft>
              <a:buFont typeface="Symbol" panose="05050102010706020507" pitchFamily="18" charset="2"/>
              <a:buChar char="-"/>
            </a:pPr>
            <a:r>
              <a:rPr lang="en-US" sz="1800" dirty="0"/>
              <a:t>Do not place end piece on patient’s clothing</a:t>
            </a:r>
          </a:p>
          <a:p>
            <a:pPr marL="411480" lvl="1" indent="-205740">
              <a:spcBef>
                <a:spcPts val="450"/>
              </a:spcBef>
              <a:spcAft>
                <a:spcPts val="225"/>
              </a:spcAft>
              <a:buFont typeface="Symbol" panose="05050102010706020507" pitchFamily="18" charset="2"/>
              <a:buChar char="-"/>
            </a:pPr>
            <a:r>
              <a:rPr lang="en-US" sz="1800" dirty="0"/>
              <a:t>Diaphragm vs. Bell</a:t>
            </a:r>
          </a:p>
          <a:p>
            <a:pPr marL="205740" indent="-205740">
              <a:spcBef>
                <a:spcPts val="450"/>
              </a:spcBef>
              <a:spcAft>
                <a:spcPts val="225"/>
              </a:spcAft>
            </a:pPr>
            <a:r>
              <a:rPr lang="en-US" sz="1800" dirty="0"/>
              <a:t>Thermometer</a:t>
            </a:r>
          </a:p>
          <a:p>
            <a:pPr marL="205740" indent="-205740">
              <a:spcBef>
                <a:spcPts val="450"/>
              </a:spcBef>
              <a:spcAft>
                <a:spcPts val="225"/>
              </a:spcAft>
            </a:pPr>
            <a:r>
              <a:rPr lang="en-US" sz="1800" dirty="0"/>
              <a:t>Sphygmomanometer</a:t>
            </a:r>
          </a:p>
          <a:p>
            <a:pPr marL="205740" indent="-205740">
              <a:spcBef>
                <a:spcPts val="450"/>
              </a:spcBef>
              <a:spcAft>
                <a:spcPts val="225"/>
              </a:spcAft>
            </a:pPr>
            <a:r>
              <a:rPr lang="en-US" sz="1800" dirty="0"/>
              <a:t>Pulse Oximeter</a:t>
            </a:r>
          </a:p>
          <a:p>
            <a:pPr marL="205740" indent="-205740">
              <a:spcBef>
                <a:spcPts val="450"/>
              </a:spcBef>
              <a:spcAft>
                <a:spcPts val="225"/>
              </a:spcAft>
            </a:pPr>
            <a:r>
              <a:rPr lang="en-US" sz="1800" dirty="0"/>
              <a:t>Penlight</a:t>
            </a:r>
          </a:p>
          <a:p>
            <a:pPr marL="205740" indent="-205740">
              <a:spcBef>
                <a:spcPts val="450"/>
              </a:spcBef>
              <a:spcAft>
                <a:spcPts val="225"/>
              </a:spcAft>
            </a:pPr>
            <a:r>
              <a:rPr lang="en-US" sz="1800" dirty="0"/>
              <a:t>Pen and paper</a:t>
            </a:r>
          </a:p>
          <a:p>
            <a:endParaRPr lang="en-US" sz="1800" dirty="0"/>
          </a:p>
        </p:txBody>
      </p:sp>
      <p:pic>
        <p:nvPicPr>
          <p:cNvPr id="7" name="Picture 6" descr="A person taking a selfie&#10;&#10;Description automatically generated">
            <a:extLst>
              <a:ext uri="{FF2B5EF4-FFF2-40B4-BE49-F238E27FC236}">
                <a16:creationId xmlns:a16="http://schemas.microsoft.com/office/drawing/2014/main" id="{F3258186-F79E-4D8A-8648-942D113D1F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08" r="1" b="15854"/>
          <a:stretch/>
        </p:blipFill>
        <p:spPr>
          <a:xfrm>
            <a:off x="4953001" y="1052218"/>
            <a:ext cx="4191000" cy="475356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6460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E50933-25E1-46B8-91CD-A1085CF9A6B9}"/>
              </a:ext>
            </a:extLst>
          </p:cNvPr>
          <p:cNvSpPr>
            <a:spLocks noGrp="1"/>
          </p:cNvSpPr>
          <p:nvPr>
            <p:ph type="title"/>
          </p:nvPr>
        </p:nvSpPr>
        <p:spPr>
          <a:xfrm>
            <a:off x="5334000" y="990600"/>
            <a:ext cx="3483938" cy="2166836"/>
          </a:xfrm>
        </p:spPr>
        <p:txBody>
          <a:bodyPr vert="horz" lIns="68580" tIns="34290" rIns="68580" bIns="34290" rtlCol="0" anchor="b">
            <a:normAutofit/>
          </a:bodyPr>
          <a:lstStyle/>
          <a:p>
            <a:r>
              <a:rPr lang="en-US" dirty="0"/>
              <a:t>Accuracy is the GOAL</a:t>
            </a:r>
          </a:p>
        </p:txBody>
      </p:sp>
      <p:sp>
        <p:nvSpPr>
          <p:cNvPr id="5" name="Text Placeholder 4">
            <a:extLst>
              <a:ext uri="{FF2B5EF4-FFF2-40B4-BE49-F238E27FC236}">
                <a16:creationId xmlns:a16="http://schemas.microsoft.com/office/drawing/2014/main" id="{6E394BD7-3AFF-4ADD-A859-4F9ADEC058B5}"/>
              </a:ext>
            </a:extLst>
          </p:cNvPr>
          <p:cNvSpPr>
            <a:spLocks noGrp="1"/>
          </p:cNvSpPr>
          <p:nvPr>
            <p:ph type="body" idx="1"/>
          </p:nvPr>
        </p:nvSpPr>
        <p:spPr>
          <a:xfrm>
            <a:off x="4572000" y="4419600"/>
            <a:ext cx="4245938" cy="860897"/>
          </a:xfrm>
        </p:spPr>
        <p:txBody>
          <a:bodyPr vert="horz" lIns="68580" tIns="34290" rIns="68580" bIns="34290" rtlCol="0" anchor="t">
            <a:noAutofit/>
          </a:bodyPr>
          <a:lstStyle/>
          <a:p>
            <a:r>
              <a:rPr lang="en-US" sz="2800" b="1" dirty="0"/>
              <a:t>Practice Makes Perfection!</a:t>
            </a:r>
          </a:p>
        </p:txBody>
      </p:sp>
      <p:pic>
        <p:nvPicPr>
          <p:cNvPr id="6" name="Content Placeholder 4">
            <a:extLst>
              <a:ext uri="{FF2B5EF4-FFF2-40B4-BE49-F238E27FC236}">
                <a16:creationId xmlns:a16="http://schemas.microsoft.com/office/drawing/2014/main" id="{A13C950E-253F-4407-AAB7-9188C83B50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683" r="20682" b="-1"/>
          <a:stretch/>
        </p:blipFill>
        <p:spPr>
          <a:xfrm>
            <a:off x="15" y="-71561"/>
            <a:ext cx="5333985" cy="6072311"/>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8361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9F9264-EA36-4E7E-847F-43D2177C4342}"/>
              </a:ext>
            </a:extLst>
          </p:cNvPr>
          <p:cNvSpPr>
            <a:spLocks noGrp="1"/>
          </p:cNvSpPr>
          <p:nvPr>
            <p:ph type="title"/>
          </p:nvPr>
        </p:nvSpPr>
        <p:spPr>
          <a:xfrm>
            <a:off x="5204222" y="228600"/>
            <a:ext cx="3711178" cy="5715000"/>
          </a:xfrm>
          <a:solidFill>
            <a:schemeClr val="accent3">
              <a:lumMod val="75000"/>
            </a:schemeClr>
          </a:solidFill>
        </p:spPr>
        <p:txBody>
          <a:bodyPr>
            <a:normAutofit/>
          </a:bodyPr>
          <a:lstStyle/>
          <a:p>
            <a:r>
              <a:rPr lang="en-US" dirty="0">
                <a:solidFill>
                  <a:schemeClr val="bg1"/>
                </a:solidFill>
              </a:rPr>
              <a:t>Physical Assessment Techniques</a:t>
            </a:r>
            <a:br>
              <a:rPr lang="en-US" dirty="0">
                <a:solidFill>
                  <a:schemeClr val="bg1"/>
                </a:solidFill>
              </a:rPr>
            </a:br>
            <a:endParaRPr lang="en-US" dirty="0">
              <a:solidFill>
                <a:schemeClr val="bg1"/>
              </a:solidFill>
            </a:endParaRPr>
          </a:p>
        </p:txBody>
      </p:sp>
      <p:graphicFrame>
        <p:nvGraphicFramePr>
          <p:cNvPr id="7" name="Content Placeholder 4">
            <a:extLst>
              <a:ext uri="{FF2B5EF4-FFF2-40B4-BE49-F238E27FC236}">
                <a16:creationId xmlns:a16="http://schemas.microsoft.com/office/drawing/2014/main" id="{99B27B08-99A4-4A1E-98D1-049D97FA8FAF}"/>
              </a:ext>
            </a:extLst>
          </p:cNvPr>
          <p:cNvGraphicFramePr>
            <a:graphicFrameLocks noGrp="1"/>
          </p:cNvGraphicFramePr>
          <p:nvPr>
            <p:ph idx="1"/>
            <p:extLst>
              <p:ext uri="{D42A27DB-BD31-4B8C-83A1-F6EECF244321}">
                <p14:modId xmlns:p14="http://schemas.microsoft.com/office/powerpoint/2010/main" val="2886571746"/>
              </p:ext>
            </p:extLst>
          </p:nvPr>
        </p:nvGraphicFramePr>
        <p:xfrm>
          <a:off x="76200" y="914400"/>
          <a:ext cx="5128022" cy="463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899792"/>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1168</TotalTime>
  <Words>3543</Words>
  <Application>Microsoft Office PowerPoint</Application>
  <PresentationFormat>On-screen Show (4:3)</PresentationFormat>
  <Paragraphs>413</Paragraphs>
  <Slides>40</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Symbol</vt:lpstr>
      <vt:lpstr>1_2012LeadingAge_gray2PPT</vt:lpstr>
      <vt:lpstr>Physical Assessment and Evaluation Competency </vt:lpstr>
      <vt:lpstr>Objectives</vt:lpstr>
      <vt:lpstr>Resident Assessment Regulations: </vt:lpstr>
      <vt:lpstr>RAI PROCESS</vt:lpstr>
      <vt:lpstr>Types of General Assessments</vt:lpstr>
      <vt:lpstr>Physical Assessment</vt:lpstr>
      <vt:lpstr>Equipment</vt:lpstr>
      <vt:lpstr>Accuracy is the GOAL</vt:lpstr>
      <vt:lpstr>Physical Assessment Techniques </vt:lpstr>
      <vt:lpstr>Key Points</vt:lpstr>
      <vt:lpstr>PowerPoint Presentation</vt:lpstr>
      <vt:lpstr>Exam of Head and Neck</vt:lpstr>
      <vt:lpstr>Eyes and Ears</vt:lpstr>
      <vt:lpstr>Chest and Back</vt:lpstr>
      <vt:lpstr>Extremities</vt:lpstr>
      <vt:lpstr>PowerPoint Presentation</vt:lpstr>
      <vt:lpstr>Documentation</vt:lpstr>
      <vt:lpstr>Changes in the Body – Normal Aging Process</vt:lpstr>
      <vt:lpstr>PowerPoint Presentation</vt:lpstr>
      <vt:lpstr>New York Heart Association (NYHA) Functional Classification</vt:lpstr>
      <vt:lpstr>Signs and Symptoms</vt:lpstr>
      <vt:lpstr>Symptoms of Acute MI in Women</vt:lpstr>
      <vt:lpstr>PowerPoint Presentation</vt:lpstr>
      <vt:lpstr>PowerPoint Presentation</vt:lpstr>
      <vt:lpstr>COPD</vt:lpstr>
      <vt:lpstr>Signs and Symptoms</vt:lpstr>
      <vt:lpstr>Nursing Interventions</vt:lpstr>
      <vt:lpstr>Myocardial Infarction (MI)</vt:lpstr>
      <vt:lpstr>Signs and Symptoms</vt:lpstr>
      <vt:lpstr>Assessment Process-Tying it ALL Together</vt:lpstr>
      <vt:lpstr>Other Considerations</vt:lpstr>
      <vt:lpstr>Break out Session</vt:lpstr>
      <vt:lpstr>PowerPoint Presentation</vt:lpstr>
      <vt:lpstr>PowerPoint Presentation</vt:lpstr>
      <vt:lpstr>References and Resources </vt:lpstr>
      <vt:lpstr>References and Resources </vt:lpstr>
      <vt:lpstr>References and Resources </vt:lpstr>
      <vt:lpstr>References and Resources </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143</cp:revision>
  <dcterms:created xsi:type="dcterms:W3CDTF">2012-09-27T17:39:50Z</dcterms:created>
  <dcterms:modified xsi:type="dcterms:W3CDTF">2019-05-13T20:29:43Z</dcterms:modified>
  <cp:contentStatus/>
</cp:coreProperties>
</file>