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8" r:id="rId1"/>
  </p:sldMasterIdLst>
  <p:notesMasterIdLst>
    <p:notesMasterId r:id="rId31"/>
  </p:notesMasterIdLst>
  <p:handoutMasterIdLst>
    <p:handoutMasterId r:id="rId32"/>
  </p:handoutMasterIdLst>
  <p:sldIdLst>
    <p:sldId id="276" r:id="rId2"/>
    <p:sldId id="300" r:id="rId3"/>
    <p:sldId id="750" r:id="rId4"/>
    <p:sldId id="267" r:id="rId5"/>
    <p:sldId id="257" r:id="rId6"/>
    <p:sldId id="751" r:id="rId7"/>
    <p:sldId id="264" r:id="rId8"/>
    <p:sldId id="752" r:id="rId9"/>
    <p:sldId id="266" r:id="rId10"/>
    <p:sldId id="337" r:id="rId11"/>
    <p:sldId id="338" r:id="rId12"/>
    <p:sldId id="339" r:id="rId13"/>
    <p:sldId id="262" r:id="rId14"/>
    <p:sldId id="269" r:id="rId15"/>
    <p:sldId id="279" r:id="rId16"/>
    <p:sldId id="280" r:id="rId17"/>
    <p:sldId id="265" r:id="rId18"/>
    <p:sldId id="278" r:id="rId19"/>
    <p:sldId id="757" r:id="rId20"/>
    <p:sldId id="261" r:id="rId21"/>
    <p:sldId id="263" r:id="rId22"/>
    <p:sldId id="755" r:id="rId23"/>
    <p:sldId id="754" r:id="rId24"/>
    <p:sldId id="753" r:id="rId25"/>
    <p:sldId id="758" r:id="rId26"/>
    <p:sldId id="380" r:id="rId27"/>
    <p:sldId id="341" r:id="rId28"/>
    <p:sldId id="342" r:id="rId29"/>
    <p:sldId id="343" r:id="rId3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648" autoAdjust="0"/>
    <p:restoredTop sz="65399" autoAdjust="0"/>
  </p:normalViewPr>
  <p:slideViewPr>
    <p:cSldViewPr>
      <p:cViewPr varScale="1">
        <p:scale>
          <a:sx n="72" d="100"/>
          <a:sy n="72" d="100"/>
        </p:scale>
        <p:origin x="1818"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6" d="100"/>
          <a:sy n="86" d="100"/>
        </p:scale>
        <p:origin x="1152"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80C5BF-8B50-451B-8372-1D772D96FA4D}" type="doc">
      <dgm:prSet loTypeId="urn:microsoft.com/office/officeart/2005/8/layout/vList2" loCatId="list" qsTypeId="urn:microsoft.com/office/officeart/2005/8/quickstyle/simple4" qsCatId="simple" csTypeId="urn:microsoft.com/office/officeart/2005/8/colors/colorful3" csCatId="colorful"/>
      <dgm:spPr/>
      <dgm:t>
        <a:bodyPr/>
        <a:lstStyle/>
        <a:p>
          <a:endParaRPr lang="en-US"/>
        </a:p>
      </dgm:t>
    </dgm:pt>
    <dgm:pt modelId="{464CE572-ABF7-4DB7-9402-02FBD5B6C6A7}">
      <dgm:prSet/>
      <dgm:spPr/>
      <dgm:t>
        <a:bodyPr/>
        <a:lstStyle/>
        <a:p>
          <a:r>
            <a:rPr lang="en-US" b="1" dirty="0"/>
            <a:t>F849  Hospice services. </a:t>
          </a:r>
          <a:endParaRPr lang="en-US" dirty="0"/>
        </a:p>
      </dgm:t>
    </dgm:pt>
    <dgm:pt modelId="{006C99D1-C47C-4A40-953E-0DE179A12A65}" type="parTrans" cxnId="{824CFB07-5C83-44F2-84E8-B2235CB1444F}">
      <dgm:prSet/>
      <dgm:spPr/>
      <dgm:t>
        <a:bodyPr/>
        <a:lstStyle/>
        <a:p>
          <a:endParaRPr lang="en-US"/>
        </a:p>
      </dgm:t>
    </dgm:pt>
    <dgm:pt modelId="{400620C1-3D56-4268-87E2-8E4969E36A9A}" type="sibTrans" cxnId="{824CFB07-5C83-44F2-84E8-B2235CB1444F}">
      <dgm:prSet/>
      <dgm:spPr/>
      <dgm:t>
        <a:bodyPr/>
        <a:lstStyle/>
        <a:p>
          <a:endParaRPr lang="en-US"/>
        </a:p>
      </dgm:t>
    </dgm:pt>
    <dgm:pt modelId="{FFAA263C-F037-4117-89DB-57116174F0B8}">
      <dgm:prSet/>
      <dgm:spPr/>
      <dgm:t>
        <a:bodyPr/>
        <a:lstStyle/>
        <a:p>
          <a:r>
            <a:rPr lang="en-US" dirty="0"/>
            <a:t>A long-term care (LTC) facility may do either of the following: </a:t>
          </a:r>
        </a:p>
      </dgm:t>
    </dgm:pt>
    <dgm:pt modelId="{623A34E8-2A58-4DA6-A8A6-481F4BC63F6C}" type="parTrans" cxnId="{FA354A0B-7054-465A-8648-4C177DA94C93}">
      <dgm:prSet/>
      <dgm:spPr/>
      <dgm:t>
        <a:bodyPr/>
        <a:lstStyle/>
        <a:p>
          <a:endParaRPr lang="en-US"/>
        </a:p>
      </dgm:t>
    </dgm:pt>
    <dgm:pt modelId="{B8BA2530-466A-4576-AA91-D17481B3BA10}" type="sibTrans" cxnId="{FA354A0B-7054-465A-8648-4C177DA94C93}">
      <dgm:prSet/>
      <dgm:spPr/>
      <dgm:t>
        <a:bodyPr/>
        <a:lstStyle/>
        <a:p>
          <a:endParaRPr lang="en-US"/>
        </a:p>
      </dgm:t>
    </dgm:pt>
    <dgm:pt modelId="{5562415C-7969-4400-B75C-10BD45D0E80F}">
      <dgm:prSet/>
      <dgm:spPr/>
      <dgm:t>
        <a:bodyPr/>
        <a:lstStyle/>
        <a:p>
          <a:r>
            <a:rPr lang="en-US" dirty="0"/>
            <a:t>Arrange for the provision of hospice services through an agreement with one or more Medicare-certified hospices.   </a:t>
          </a:r>
        </a:p>
      </dgm:t>
    </dgm:pt>
    <dgm:pt modelId="{6425FD6B-3EE6-44D1-8F8E-ECE44C262F67}" type="parTrans" cxnId="{BFAAE85A-5942-4C57-A2D4-29B22C47C57F}">
      <dgm:prSet/>
      <dgm:spPr/>
      <dgm:t>
        <a:bodyPr/>
        <a:lstStyle/>
        <a:p>
          <a:endParaRPr lang="en-US"/>
        </a:p>
      </dgm:t>
    </dgm:pt>
    <dgm:pt modelId="{E930169C-17AA-4C0F-954D-2BD2E9B5D3BE}" type="sibTrans" cxnId="{BFAAE85A-5942-4C57-A2D4-29B22C47C57F}">
      <dgm:prSet/>
      <dgm:spPr/>
      <dgm:t>
        <a:bodyPr/>
        <a:lstStyle/>
        <a:p>
          <a:endParaRPr lang="en-US"/>
        </a:p>
      </dgm:t>
    </dgm:pt>
    <dgm:pt modelId="{E9D2171B-D18B-403B-A6E4-70E99D39681C}">
      <dgm:prSet/>
      <dgm:spPr/>
      <dgm:t>
        <a:bodyPr/>
        <a:lstStyle/>
        <a:p>
          <a:r>
            <a:rPr lang="en-US" dirty="0"/>
            <a:t>Not arrange for the provision of hospice services at the facility through an agreement with a Medicare-certified hospice and assist the resident in transferring to a facility that will arrange for the provision of hospice services when a resident requests a transfer. </a:t>
          </a:r>
        </a:p>
      </dgm:t>
    </dgm:pt>
    <dgm:pt modelId="{9065648B-B052-4219-96A9-13898EF4A136}" type="parTrans" cxnId="{2B95EC81-70BD-4C1B-850D-96810B59DD9A}">
      <dgm:prSet/>
      <dgm:spPr/>
      <dgm:t>
        <a:bodyPr/>
        <a:lstStyle/>
        <a:p>
          <a:endParaRPr lang="en-US"/>
        </a:p>
      </dgm:t>
    </dgm:pt>
    <dgm:pt modelId="{34E00A63-01E9-495A-B059-BE251C4AD24B}" type="sibTrans" cxnId="{2B95EC81-70BD-4C1B-850D-96810B59DD9A}">
      <dgm:prSet/>
      <dgm:spPr/>
      <dgm:t>
        <a:bodyPr/>
        <a:lstStyle/>
        <a:p>
          <a:endParaRPr lang="en-US"/>
        </a:p>
      </dgm:t>
    </dgm:pt>
    <dgm:pt modelId="{31B18376-E792-45D8-B6AE-AD5D3EFA17CC}" type="pres">
      <dgm:prSet presAssocID="{2280C5BF-8B50-451B-8372-1D772D96FA4D}" presName="linear" presStyleCnt="0">
        <dgm:presLayoutVars>
          <dgm:animLvl val="lvl"/>
          <dgm:resizeHandles val="exact"/>
        </dgm:presLayoutVars>
      </dgm:prSet>
      <dgm:spPr/>
    </dgm:pt>
    <dgm:pt modelId="{737250CE-577B-4014-A37D-BD71F3AFC603}" type="pres">
      <dgm:prSet presAssocID="{464CE572-ABF7-4DB7-9402-02FBD5B6C6A7}" presName="parentText" presStyleLbl="node1" presStyleIdx="0" presStyleCnt="2">
        <dgm:presLayoutVars>
          <dgm:chMax val="0"/>
          <dgm:bulletEnabled val="1"/>
        </dgm:presLayoutVars>
      </dgm:prSet>
      <dgm:spPr/>
    </dgm:pt>
    <dgm:pt modelId="{06D44E4D-16B6-4EAE-9A45-EB9C20950CFE}" type="pres">
      <dgm:prSet presAssocID="{400620C1-3D56-4268-87E2-8E4969E36A9A}" presName="spacer" presStyleCnt="0"/>
      <dgm:spPr/>
    </dgm:pt>
    <dgm:pt modelId="{3FA305C2-331C-45BC-B08E-BE39F96EE618}" type="pres">
      <dgm:prSet presAssocID="{FFAA263C-F037-4117-89DB-57116174F0B8}" presName="parentText" presStyleLbl="node1" presStyleIdx="1" presStyleCnt="2">
        <dgm:presLayoutVars>
          <dgm:chMax val="0"/>
          <dgm:bulletEnabled val="1"/>
        </dgm:presLayoutVars>
      </dgm:prSet>
      <dgm:spPr/>
    </dgm:pt>
    <dgm:pt modelId="{3E92AEBB-333D-4F99-9875-436F168B8757}" type="pres">
      <dgm:prSet presAssocID="{FFAA263C-F037-4117-89DB-57116174F0B8}" presName="childText" presStyleLbl="revTx" presStyleIdx="0" presStyleCnt="1">
        <dgm:presLayoutVars>
          <dgm:bulletEnabled val="1"/>
        </dgm:presLayoutVars>
      </dgm:prSet>
      <dgm:spPr/>
    </dgm:pt>
  </dgm:ptLst>
  <dgm:cxnLst>
    <dgm:cxn modelId="{824CFB07-5C83-44F2-84E8-B2235CB1444F}" srcId="{2280C5BF-8B50-451B-8372-1D772D96FA4D}" destId="{464CE572-ABF7-4DB7-9402-02FBD5B6C6A7}" srcOrd="0" destOrd="0" parTransId="{006C99D1-C47C-4A40-953E-0DE179A12A65}" sibTransId="{400620C1-3D56-4268-87E2-8E4969E36A9A}"/>
    <dgm:cxn modelId="{FA354A0B-7054-465A-8648-4C177DA94C93}" srcId="{2280C5BF-8B50-451B-8372-1D772D96FA4D}" destId="{FFAA263C-F037-4117-89DB-57116174F0B8}" srcOrd="1" destOrd="0" parTransId="{623A34E8-2A58-4DA6-A8A6-481F4BC63F6C}" sibTransId="{B8BA2530-466A-4576-AA91-D17481B3BA10}"/>
    <dgm:cxn modelId="{D3BB5610-2C97-4D03-B543-076C554E7F14}" type="presOf" srcId="{464CE572-ABF7-4DB7-9402-02FBD5B6C6A7}" destId="{737250CE-577B-4014-A37D-BD71F3AFC603}" srcOrd="0" destOrd="0" presId="urn:microsoft.com/office/officeart/2005/8/layout/vList2"/>
    <dgm:cxn modelId="{3E12B01A-0AA1-4733-BA65-4A40D56A8C62}" type="presOf" srcId="{2280C5BF-8B50-451B-8372-1D772D96FA4D}" destId="{31B18376-E792-45D8-B6AE-AD5D3EFA17CC}" srcOrd="0" destOrd="0" presId="urn:microsoft.com/office/officeart/2005/8/layout/vList2"/>
    <dgm:cxn modelId="{EDB7AD69-3B61-4594-B31F-4368B616207B}" type="presOf" srcId="{5562415C-7969-4400-B75C-10BD45D0E80F}" destId="{3E92AEBB-333D-4F99-9875-436F168B8757}" srcOrd="0" destOrd="0" presId="urn:microsoft.com/office/officeart/2005/8/layout/vList2"/>
    <dgm:cxn modelId="{CD4EAF4F-A421-445F-A48A-4D8863E2CA6E}" type="presOf" srcId="{FFAA263C-F037-4117-89DB-57116174F0B8}" destId="{3FA305C2-331C-45BC-B08E-BE39F96EE618}" srcOrd="0" destOrd="0" presId="urn:microsoft.com/office/officeart/2005/8/layout/vList2"/>
    <dgm:cxn modelId="{BFAAE85A-5942-4C57-A2D4-29B22C47C57F}" srcId="{FFAA263C-F037-4117-89DB-57116174F0B8}" destId="{5562415C-7969-4400-B75C-10BD45D0E80F}" srcOrd="0" destOrd="0" parTransId="{6425FD6B-3EE6-44D1-8F8E-ECE44C262F67}" sibTransId="{E930169C-17AA-4C0F-954D-2BD2E9B5D3BE}"/>
    <dgm:cxn modelId="{2B95EC81-70BD-4C1B-850D-96810B59DD9A}" srcId="{FFAA263C-F037-4117-89DB-57116174F0B8}" destId="{E9D2171B-D18B-403B-A6E4-70E99D39681C}" srcOrd="1" destOrd="0" parTransId="{9065648B-B052-4219-96A9-13898EF4A136}" sibTransId="{34E00A63-01E9-495A-B059-BE251C4AD24B}"/>
    <dgm:cxn modelId="{3E7680CA-82D6-470D-AA4C-B731C4C82BD6}" type="presOf" srcId="{E9D2171B-D18B-403B-A6E4-70E99D39681C}" destId="{3E92AEBB-333D-4F99-9875-436F168B8757}" srcOrd="0" destOrd="1" presId="urn:microsoft.com/office/officeart/2005/8/layout/vList2"/>
    <dgm:cxn modelId="{F264F5A3-49A1-4A07-AF9D-52CB564A866D}" type="presParOf" srcId="{31B18376-E792-45D8-B6AE-AD5D3EFA17CC}" destId="{737250CE-577B-4014-A37D-BD71F3AFC603}" srcOrd="0" destOrd="0" presId="urn:microsoft.com/office/officeart/2005/8/layout/vList2"/>
    <dgm:cxn modelId="{9649008E-F1A5-43C8-ADEA-0B4185A93A60}" type="presParOf" srcId="{31B18376-E792-45D8-B6AE-AD5D3EFA17CC}" destId="{06D44E4D-16B6-4EAE-9A45-EB9C20950CFE}" srcOrd="1" destOrd="0" presId="urn:microsoft.com/office/officeart/2005/8/layout/vList2"/>
    <dgm:cxn modelId="{F48EDE35-4A3C-4033-8238-DA9EC6394854}" type="presParOf" srcId="{31B18376-E792-45D8-B6AE-AD5D3EFA17CC}" destId="{3FA305C2-331C-45BC-B08E-BE39F96EE618}" srcOrd="2" destOrd="0" presId="urn:microsoft.com/office/officeart/2005/8/layout/vList2"/>
    <dgm:cxn modelId="{C9653E70-D8E8-4178-9A42-DD76CBABF593}" type="presParOf" srcId="{31B18376-E792-45D8-B6AE-AD5D3EFA17CC}" destId="{3E92AEBB-333D-4F99-9875-436F168B8757}"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A6F77D4-4C99-41B8-8AA5-64AC5ECA4CC4}" type="doc">
      <dgm:prSet loTypeId="urn:microsoft.com/office/officeart/2005/8/layout/hierarchy1" loCatId="hierarchy" qsTypeId="urn:microsoft.com/office/officeart/2005/8/quickstyle/simple1" qsCatId="simple" csTypeId="urn:microsoft.com/office/officeart/2005/8/colors/accent0_2" csCatId="mainScheme" phldr="1"/>
      <dgm:spPr/>
      <dgm:t>
        <a:bodyPr/>
        <a:lstStyle/>
        <a:p>
          <a:endParaRPr lang="en-US"/>
        </a:p>
      </dgm:t>
    </dgm:pt>
    <dgm:pt modelId="{F942CDAD-ED67-4220-80C7-8FE22B5CEA1D}">
      <dgm:prSet/>
      <dgm:spPr/>
      <dgm:t>
        <a:bodyPr/>
        <a:lstStyle/>
        <a:p>
          <a:r>
            <a:rPr lang="en-US" dirty="0"/>
            <a:t>LTC facility personnel are responsible for the administration of prescribed therapies, including those therapies determined appropriate by the hospice and delineated in the hospice plan of care, </a:t>
          </a:r>
        </a:p>
      </dgm:t>
    </dgm:pt>
    <dgm:pt modelId="{7D35A9B0-EAAF-451E-935E-43390B26141A}" type="parTrans" cxnId="{55C4286D-BDAC-4CD0-B2C8-A7704CC5211E}">
      <dgm:prSet/>
      <dgm:spPr/>
      <dgm:t>
        <a:bodyPr/>
        <a:lstStyle/>
        <a:p>
          <a:endParaRPr lang="en-US"/>
        </a:p>
      </dgm:t>
    </dgm:pt>
    <dgm:pt modelId="{3CBCF7A4-7FB5-47F8-A100-6209E2321F94}" type="sibTrans" cxnId="{55C4286D-BDAC-4CD0-B2C8-A7704CC5211E}">
      <dgm:prSet/>
      <dgm:spPr/>
      <dgm:t>
        <a:bodyPr/>
        <a:lstStyle/>
        <a:p>
          <a:endParaRPr lang="en-US"/>
        </a:p>
      </dgm:t>
    </dgm:pt>
    <dgm:pt modelId="{A448082D-4813-4E8B-A6B6-20C99E8458BF}">
      <dgm:prSet custT="1"/>
      <dgm:spPr/>
      <dgm:t>
        <a:bodyPr/>
        <a:lstStyle/>
        <a:p>
          <a:r>
            <a:rPr lang="en-US" sz="1800" dirty="0"/>
            <a:t>Input into the facility’s scope of services including the capacity to care for residents with complex or special care needs, such as dialysis, hospice or end-of-life care,…</a:t>
          </a:r>
        </a:p>
      </dgm:t>
    </dgm:pt>
    <dgm:pt modelId="{68725347-42E8-485A-9596-B0CED043F79F}" type="parTrans" cxnId="{CF7B0626-198E-4C8E-9615-79AAB89BFF36}">
      <dgm:prSet/>
      <dgm:spPr/>
      <dgm:t>
        <a:bodyPr/>
        <a:lstStyle/>
        <a:p>
          <a:endParaRPr lang="en-US"/>
        </a:p>
      </dgm:t>
    </dgm:pt>
    <dgm:pt modelId="{DB8794AC-B9FD-4C6A-80CA-7B0DB43FB009}" type="sibTrans" cxnId="{CF7B0626-198E-4C8E-9615-79AAB89BFF36}">
      <dgm:prSet/>
      <dgm:spPr/>
      <dgm:t>
        <a:bodyPr/>
        <a:lstStyle/>
        <a:p>
          <a:endParaRPr lang="en-US"/>
        </a:p>
      </dgm:t>
    </dgm:pt>
    <dgm:pt modelId="{B820894A-5035-44B7-AAF0-3B1614405F3C}" type="pres">
      <dgm:prSet presAssocID="{CA6F77D4-4C99-41B8-8AA5-64AC5ECA4CC4}" presName="hierChild1" presStyleCnt="0">
        <dgm:presLayoutVars>
          <dgm:chPref val="1"/>
          <dgm:dir/>
          <dgm:animOne val="branch"/>
          <dgm:animLvl val="lvl"/>
          <dgm:resizeHandles/>
        </dgm:presLayoutVars>
      </dgm:prSet>
      <dgm:spPr/>
    </dgm:pt>
    <dgm:pt modelId="{BA192066-82A9-4059-B4E8-E0CFAC3819E7}" type="pres">
      <dgm:prSet presAssocID="{F942CDAD-ED67-4220-80C7-8FE22B5CEA1D}" presName="hierRoot1" presStyleCnt="0"/>
      <dgm:spPr/>
    </dgm:pt>
    <dgm:pt modelId="{8F55F6C4-9C17-4421-90B7-87E51A29C542}" type="pres">
      <dgm:prSet presAssocID="{F942CDAD-ED67-4220-80C7-8FE22B5CEA1D}" presName="composite" presStyleCnt="0"/>
      <dgm:spPr/>
    </dgm:pt>
    <dgm:pt modelId="{EBA85CC1-9AB7-4E77-B423-6C2CA0C51516}" type="pres">
      <dgm:prSet presAssocID="{F942CDAD-ED67-4220-80C7-8FE22B5CEA1D}" presName="background" presStyleLbl="node0" presStyleIdx="0" presStyleCnt="2"/>
      <dgm:spPr/>
    </dgm:pt>
    <dgm:pt modelId="{68035246-8F13-4639-879B-29CCEADF0F40}" type="pres">
      <dgm:prSet presAssocID="{F942CDAD-ED67-4220-80C7-8FE22B5CEA1D}" presName="text" presStyleLbl="fgAcc0" presStyleIdx="0" presStyleCnt="2">
        <dgm:presLayoutVars>
          <dgm:chPref val="3"/>
        </dgm:presLayoutVars>
      </dgm:prSet>
      <dgm:spPr/>
    </dgm:pt>
    <dgm:pt modelId="{1B0417A4-E2D7-450B-A8FB-09DD22BE8662}" type="pres">
      <dgm:prSet presAssocID="{F942CDAD-ED67-4220-80C7-8FE22B5CEA1D}" presName="hierChild2" presStyleCnt="0"/>
      <dgm:spPr/>
    </dgm:pt>
    <dgm:pt modelId="{9DE1E387-6239-4729-9F09-06CF3D85C76E}" type="pres">
      <dgm:prSet presAssocID="{A448082D-4813-4E8B-A6B6-20C99E8458BF}" presName="hierRoot1" presStyleCnt="0"/>
      <dgm:spPr/>
    </dgm:pt>
    <dgm:pt modelId="{25F6C2DF-000F-4944-A193-E20E3FF75663}" type="pres">
      <dgm:prSet presAssocID="{A448082D-4813-4E8B-A6B6-20C99E8458BF}" presName="composite" presStyleCnt="0"/>
      <dgm:spPr/>
    </dgm:pt>
    <dgm:pt modelId="{37B9AA9A-843F-4DA9-B27A-5DBCADD37DC1}" type="pres">
      <dgm:prSet presAssocID="{A448082D-4813-4E8B-A6B6-20C99E8458BF}" presName="background" presStyleLbl="node0" presStyleIdx="1" presStyleCnt="2"/>
      <dgm:spPr/>
    </dgm:pt>
    <dgm:pt modelId="{C3E279DF-EEF7-4E26-9A7F-523681EC9870}" type="pres">
      <dgm:prSet presAssocID="{A448082D-4813-4E8B-A6B6-20C99E8458BF}" presName="text" presStyleLbl="fgAcc0" presStyleIdx="1" presStyleCnt="2">
        <dgm:presLayoutVars>
          <dgm:chPref val="3"/>
        </dgm:presLayoutVars>
      </dgm:prSet>
      <dgm:spPr/>
    </dgm:pt>
    <dgm:pt modelId="{E91C8D8C-0AE6-4240-8B1F-9D3F0FF22640}" type="pres">
      <dgm:prSet presAssocID="{A448082D-4813-4E8B-A6B6-20C99E8458BF}" presName="hierChild2" presStyleCnt="0"/>
      <dgm:spPr/>
    </dgm:pt>
  </dgm:ptLst>
  <dgm:cxnLst>
    <dgm:cxn modelId="{CF7B0626-198E-4C8E-9615-79AAB89BFF36}" srcId="{CA6F77D4-4C99-41B8-8AA5-64AC5ECA4CC4}" destId="{A448082D-4813-4E8B-A6B6-20C99E8458BF}" srcOrd="1" destOrd="0" parTransId="{68725347-42E8-485A-9596-B0CED043F79F}" sibTransId="{DB8794AC-B9FD-4C6A-80CA-7B0DB43FB009}"/>
    <dgm:cxn modelId="{D35D152A-13E4-496D-94D0-CD4A78B1CC29}" type="presOf" srcId="{A448082D-4813-4E8B-A6B6-20C99E8458BF}" destId="{C3E279DF-EEF7-4E26-9A7F-523681EC9870}" srcOrd="0" destOrd="0" presId="urn:microsoft.com/office/officeart/2005/8/layout/hierarchy1"/>
    <dgm:cxn modelId="{55C4286D-BDAC-4CD0-B2C8-A7704CC5211E}" srcId="{CA6F77D4-4C99-41B8-8AA5-64AC5ECA4CC4}" destId="{F942CDAD-ED67-4220-80C7-8FE22B5CEA1D}" srcOrd="0" destOrd="0" parTransId="{7D35A9B0-EAAF-451E-935E-43390B26141A}" sibTransId="{3CBCF7A4-7FB5-47F8-A100-6209E2321F94}"/>
    <dgm:cxn modelId="{8BC8AF90-3276-4941-9921-1AD228B35CAD}" type="presOf" srcId="{CA6F77D4-4C99-41B8-8AA5-64AC5ECA4CC4}" destId="{B820894A-5035-44B7-AAF0-3B1614405F3C}" srcOrd="0" destOrd="0" presId="urn:microsoft.com/office/officeart/2005/8/layout/hierarchy1"/>
    <dgm:cxn modelId="{F1BFA1BB-6EEB-4D7E-8C03-E85A10216D1B}" type="presOf" srcId="{F942CDAD-ED67-4220-80C7-8FE22B5CEA1D}" destId="{68035246-8F13-4639-879B-29CCEADF0F40}" srcOrd="0" destOrd="0" presId="urn:microsoft.com/office/officeart/2005/8/layout/hierarchy1"/>
    <dgm:cxn modelId="{2C634226-59AB-4295-B917-4C5640FCDCFB}" type="presParOf" srcId="{B820894A-5035-44B7-AAF0-3B1614405F3C}" destId="{BA192066-82A9-4059-B4E8-E0CFAC3819E7}" srcOrd="0" destOrd="0" presId="urn:microsoft.com/office/officeart/2005/8/layout/hierarchy1"/>
    <dgm:cxn modelId="{CA2C7EB3-EACA-41B1-86BB-FC141E8511AB}" type="presParOf" srcId="{BA192066-82A9-4059-B4E8-E0CFAC3819E7}" destId="{8F55F6C4-9C17-4421-90B7-87E51A29C542}" srcOrd="0" destOrd="0" presId="urn:microsoft.com/office/officeart/2005/8/layout/hierarchy1"/>
    <dgm:cxn modelId="{1FF058FB-4E49-4603-B173-56706282701B}" type="presParOf" srcId="{8F55F6C4-9C17-4421-90B7-87E51A29C542}" destId="{EBA85CC1-9AB7-4E77-B423-6C2CA0C51516}" srcOrd="0" destOrd="0" presId="urn:microsoft.com/office/officeart/2005/8/layout/hierarchy1"/>
    <dgm:cxn modelId="{1FB193DB-67D5-4D3E-9713-D04FD618CCEB}" type="presParOf" srcId="{8F55F6C4-9C17-4421-90B7-87E51A29C542}" destId="{68035246-8F13-4639-879B-29CCEADF0F40}" srcOrd="1" destOrd="0" presId="urn:microsoft.com/office/officeart/2005/8/layout/hierarchy1"/>
    <dgm:cxn modelId="{07D819A3-4939-41D1-8896-628E56479944}" type="presParOf" srcId="{BA192066-82A9-4059-B4E8-E0CFAC3819E7}" destId="{1B0417A4-E2D7-450B-A8FB-09DD22BE8662}" srcOrd="1" destOrd="0" presId="urn:microsoft.com/office/officeart/2005/8/layout/hierarchy1"/>
    <dgm:cxn modelId="{98169E2A-C3B6-434C-8354-97A79DFB5E53}" type="presParOf" srcId="{B820894A-5035-44B7-AAF0-3B1614405F3C}" destId="{9DE1E387-6239-4729-9F09-06CF3D85C76E}" srcOrd="1" destOrd="0" presId="urn:microsoft.com/office/officeart/2005/8/layout/hierarchy1"/>
    <dgm:cxn modelId="{F2F1E036-BE67-425D-9093-F2FA8965B504}" type="presParOf" srcId="{9DE1E387-6239-4729-9F09-06CF3D85C76E}" destId="{25F6C2DF-000F-4944-A193-E20E3FF75663}" srcOrd="0" destOrd="0" presId="urn:microsoft.com/office/officeart/2005/8/layout/hierarchy1"/>
    <dgm:cxn modelId="{B22F8BC5-1F68-49D3-B4A3-DBFEFA248CF0}" type="presParOf" srcId="{25F6C2DF-000F-4944-A193-E20E3FF75663}" destId="{37B9AA9A-843F-4DA9-B27A-5DBCADD37DC1}" srcOrd="0" destOrd="0" presId="urn:microsoft.com/office/officeart/2005/8/layout/hierarchy1"/>
    <dgm:cxn modelId="{EF78AC85-A295-4204-9BDC-F225CCCFCC95}" type="presParOf" srcId="{25F6C2DF-000F-4944-A193-E20E3FF75663}" destId="{C3E279DF-EEF7-4E26-9A7F-523681EC9870}" srcOrd="1" destOrd="0" presId="urn:microsoft.com/office/officeart/2005/8/layout/hierarchy1"/>
    <dgm:cxn modelId="{9C392BFB-C76F-428A-9365-EDDE443D974E}" type="presParOf" srcId="{9DE1E387-6239-4729-9F09-06CF3D85C76E}" destId="{E91C8D8C-0AE6-4240-8B1F-9D3F0FF22640}"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9A7D245-3E2B-4740-A4A7-AA5422E86BE4}" type="doc">
      <dgm:prSet loTypeId="urn:microsoft.com/office/officeart/2005/8/layout/vList2" loCatId="list" qsTypeId="urn:microsoft.com/office/officeart/2005/8/quickstyle/simple4" qsCatId="simple" csTypeId="urn:microsoft.com/office/officeart/2005/8/colors/colorful3" csCatId="colorful"/>
      <dgm:spPr/>
      <dgm:t>
        <a:bodyPr/>
        <a:lstStyle/>
        <a:p>
          <a:endParaRPr lang="en-US"/>
        </a:p>
      </dgm:t>
    </dgm:pt>
    <dgm:pt modelId="{2F35FA35-5DCF-4939-8003-0C181A3C36DD}">
      <dgm:prSet/>
      <dgm:spPr/>
      <dgm:t>
        <a:bodyPr/>
        <a:lstStyle/>
        <a:p>
          <a:r>
            <a:rPr lang="en-US" b="1" dirty="0"/>
            <a:t>“Hospice care” -</a:t>
          </a:r>
          <a:r>
            <a:rPr lang="en-US" dirty="0"/>
            <a:t>means a comprehensive set of services described in Section 1861(dd)(1) of the Social Security Act, identified and coordinated by an interdisciplinary group (IDG) to provide for the physical, psychosocial, spiritual, and emotional needs of a terminally ill patient and/or family members, as delineated in a specific patient plan of care</a:t>
          </a:r>
        </a:p>
      </dgm:t>
    </dgm:pt>
    <dgm:pt modelId="{4209BCFC-C4F4-4F53-B36D-7498CB4F5634}" type="parTrans" cxnId="{071FB89D-EC0E-4C80-9075-12362113AB8B}">
      <dgm:prSet/>
      <dgm:spPr/>
      <dgm:t>
        <a:bodyPr/>
        <a:lstStyle/>
        <a:p>
          <a:endParaRPr lang="en-US"/>
        </a:p>
      </dgm:t>
    </dgm:pt>
    <dgm:pt modelId="{F619DC39-4AA3-46F9-8A2E-1CF1DB1F4405}" type="sibTrans" cxnId="{071FB89D-EC0E-4C80-9075-12362113AB8B}">
      <dgm:prSet/>
      <dgm:spPr/>
      <dgm:t>
        <a:bodyPr/>
        <a:lstStyle/>
        <a:p>
          <a:endParaRPr lang="en-US"/>
        </a:p>
      </dgm:t>
    </dgm:pt>
    <dgm:pt modelId="{09F6DA83-25BF-4E5E-AD78-13E7F20738AA}">
      <dgm:prSet/>
      <dgm:spPr/>
      <dgm:t>
        <a:bodyPr/>
        <a:lstStyle/>
        <a:p>
          <a:r>
            <a:rPr lang="en-US" b="1" dirty="0"/>
            <a:t>“Palliative care” </a:t>
          </a:r>
          <a:r>
            <a:rPr lang="en-US" dirty="0"/>
            <a:t>- means patient and family-centered care that optimizes quality of life by anticipating, preventing, and treating suffering. Palliative care throughout the continuum of illness involves addressing physical, intellectual, emotional, social, and spiritual needs and to facilitate patient autonomy, access to information, and choice</a:t>
          </a:r>
        </a:p>
      </dgm:t>
    </dgm:pt>
    <dgm:pt modelId="{43429E8A-A350-400F-A0AF-93721E12204C}" type="parTrans" cxnId="{0B7FB8AB-99EF-4638-8C65-0642A42F0EE3}">
      <dgm:prSet/>
      <dgm:spPr/>
      <dgm:t>
        <a:bodyPr/>
        <a:lstStyle/>
        <a:p>
          <a:endParaRPr lang="en-US"/>
        </a:p>
      </dgm:t>
    </dgm:pt>
    <dgm:pt modelId="{25450EA6-A99B-4D74-98AD-3CA2C84CE1F1}" type="sibTrans" cxnId="{0B7FB8AB-99EF-4638-8C65-0642A42F0EE3}">
      <dgm:prSet/>
      <dgm:spPr/>
      <dgm:t>
        <a:bodyPr/>
        <a:lstStyle/>
        <a:p>
          <a:endParaRPr lang="en-US"/>
        </a:p>
      </dgm:t>
    </dgm:pt>
    <dgm:pt modelId="{9FBD514C-E9DC-4FD6-A8F1-58D60575DEC2}" type="pres">
      <dgm:prSet presAssocID="{59A7D245-3E2B-4740-A4A7-AA5422E86BE4}" presName="linear" presStyleCnt="0">
        <dgm:presLayoutVars>
          <dgm:animLvl val="lvl"/>
          <dgm:resizeHandles val="exact"/>
        </dgm:presLayoutVars>
      </dgm:prSet>
      <dgm:spPr/>
    </dgm:pt>
    <dgm:pt modelId="{6FFFD5AC-9BCE-44A4-BF1F-E085194424CC}" type="pres">
      <dgm:prSet presAssocID="{2F35FA35-5DCF-4939-8003-0C181A3C36DD}" presName="parentText" presStyleLbl="node1" presStyleIdx="0" presStyleCnt="2">
        <dgm:presLayoutVars>
          <dgm:chMax val="0"/>
          <dgm:bulletEnabled val="1"/>
        </dgm:presLayoutVars>
      </dgm:prSet>
      <dgm:spPr/>
    </dgm:pt>
    <dgm:pt modelId="{EDCA4BC3-7E12-4BE3-98B6-E05E59D5DEEF}" type="pres">
      <dgm:prSet presAssocID="{F619DC39-4AA3-46F9-8A2E-1CF1DB1F4405}" presName="spacer" presStyleCnt="0"/>
      <dgm:spPr/>
    </dgm:pt>
    <dgm:pt modelId="{E74B2717-00BC-43D6-BC93-CAB44BFBDC50}" type="pres">
      <dgm:prSet presAssocID="{09F6DA83-25BF-4E5E-AD78-13E7F20738AA}" presName="parentText" presStyleLbl="node1" presStyleIdx="1" presStyleCnt="2">
        <dgm:presLayoutVars>
          <dgm:chMax val="0"/>
          <dgm:bulletEnabled val="1"/>
        </dgm:presLayoutVars>
      </dgm:prSet>
      <dgm:spPr/>
    </dgm:pt>
  </dgm:ptLst>
  <dgm:cxnLst>
    <dgm:cxn modelId="{5CB20342-79D7-4493-9105-E1DEA77195F3}" type="presOf" srcId="{09F6DA83-25BF-4E5E-AD78-13E7F20738AA}" destId="{E74B2717-00BC-43D6-BC93-CAB44BFBDC50}" srcOrd="0" destOrd="0" presId="urn:microsoft.com/office/officeart/2005/8/layout/vList2"/>
    <dgm:cxn modelId="{A5A2CF57-9DFD-4F45-8CC1-0ED3AA033653}" type="presOf" srcId="{59A7D245-3E2B-4740-A4A7-AA5422E86BE4}" destId="{9FBD514C-E9DC-4FD6-A8F1-58D60575DEC2}" srcOrd="0" destOrd="0" presId="urn:microsoft.com/office/officeart/2005/8/layout/vList2"/>
    <dgm:cxn modelId="{2BAB3582-3A1D-404D-A327-C909646DDEB0}" type="presOf" srcId="{2F35FA35-5DCF-4939-8003-0C181A3C36DD}" destId="{6FFFD5AC-9BCE-44A4-BF1F-E085194424CC}" srcOrd="0" destOrd="0" presId="urn:microsoft.com/office/officeart/2005/8/layout/vList2"/>
    <dgm:cxn modelId="{071FB89D-EC0E-4C80-9075-12362113AB8B}" srcId="{59A7D245-3E2B-4740-A4A7-AA5422E86BE4}" destId="{2F35FA35-5DCF-4939-8003-0C181A3C36DD}" srcOrd="0" destOrd="0" parTransId="{4209BCFC-C4F4-4F53-B36D-7498CB4F5634}" sibTransId="{F619DC39-4AA3-46F9-8A2E-1CF1DB1F4405}"/>
    <dgm:cxn modelId="{0B7FB8AB-99EF-4638-8C65-0642A42F0EE3}" srcId="{59A7D245-3E2B-4740-A4A7-AA5422E86BE4}" destId="{09F6DA83-25BF-4E5E-AD78-13E7F20738AA}" srcOrd="1" destOrd="0" parTransId="{43429E8A-A350-400F-A0AF-93721E12204C}" sibTransId="{25450EA6-A99B-4D74-98AD-3CA2C84CE1F1}"/>
    <dgm:cxn modelId="{AB9AED3C-BFF5-4895-8DDB-D727A4650268}" type="presParOf" srcId="{9FBD514C-E9DC-4FD6-A8F1-58D60575DEC2}" destId="{6FFFD5AC-9BCE-44A4-BF1F-E085194424CC}" srcOrd="0" destOrd="0" presId="urn:microsoft.com/office/officeart/2005/8/layout/vList2"/>
    <dgm:cxn modelId="{507668AC-4FC8-40BA-BF7E-6EDED9D99453}" type="presParOf" srcId="{9FBD514C-E9DC-4FD6-A8F1-58D60575DEC2}" destId="{EDCA4BC3-7E12-4BE3-98B6-E05E59D5DEEF}" srcOrd="1" destOrd="0" presId="urn:microsoft.com/office/officeart/2005/8/layout/vList2"/>
    <dgm:cxn modelId="{CCA688F8-B208-4B1A-B43B-ABE986B2FAB4}" type="presParOf" srcId="{9FBD514C-E9DC-4FD6-A8F1-58D60575DEC2}" destId="{E74B2717-00BC-43D6-BC93-CAB44BFBDC50}"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054240A-C67A-4FB1-9239-9FBC9E115677}" type="doc">
      <dgm:prSet loTypeId="urn:microsoft.com/office/officeart/2005/8/layout/vList2" loCatId="list" qsTypeId="urn:microsoft.com/office/officeart/2005/8/quickstyle/simple4" qsCatId="simple" csTypeId="urn:microsoft.com/office/officeart/2005/8/colors/colorful3" csCatId="colorful"/>
      <dgm:spPr/>
      <dgm:t>
        <a:bodyPr/>
        <a:lstStyle/>
        <a:p>
          <a:endParaRPr lang="en-US"/>
        </a:p>
      </dgm:t>
    </dgm:pt>
    <dgm:pt modelId="{C887B3EA-81E5-46F7-8E5C-85E3C40E9068}">
      <dgm:prSet custT="1"/>
      <dgm:spPr/>
      <dgm:t>
        <a:bodyPr/>
        <a:lstStyle/>
        <a:p>
          <a:r>
            <a:rPr lang="en-US" sz="1800" dirty="0"/>
            <a:t>1. All staff (facility and Hospice) caring for resident need to be aware of the location of the advance directive in the record </a:t>
          </a:r>
        </a:p>
      </dgm:t>
    </dgm:pt>
    <dgm:pt modelId="{1DF1AAA6-92E7-42CA-B0B1-BE156950B4D7}" type="parTrans" cxnId="{FC418F2B-C358-4808-B3AD-C0DF8261B149}">
      <dgm:prSet/>
      <dgm:spPr/>
      <dgm:t>
        <a:bodyPr/>
        <a:lstStyle/>
        <a:p>
          <a:endParaRPr lang="en-US" sz="1800"/>
        </a:p>
      </dgm:t>
    </dgm:pt>
    <dgm:pt modelId="{7C7ED4C6-E83B-4B94-9872-A16C945698A9}" type="sibTrans" cxnId="{FC418F2B-C358-4808-B3AD-C0DF8261B149}">
      <dgm:prSet/>
      <dgm:spPr/>
      <dgm:t>
        <a:bodyPr/>
        <a:lstStyle/>
        <a:p>
          <a:endParaRPr lang="en-US" sz="1800"/>
        </a:p>
      </dgm:t>
    </dgm:pt>
    <dgm:pt modelId="{E4D73ABA-0734-46E6-96D6-7D5F256EC206}">
      <dgm:prSet custT="1"/>
      <dgm:spPr/>
      <dgm:t>
        <a:bodyPr/>
        <a:lstStyle/>
        <a:p>
          <a:r>
            <a:rPr lang="en-US" sz="1800" dirty="0"/>
            <a:t>2. All staff (facility and Hospice) caring for the resident should be involved in the communication process for directions for all current person-centered care plan goals and interventions consistent with resident’s identified choices/wishes </a:t>
          </a:r>
        </a:p>
      </dgm:t>
    </dgm:pt>
    <dgm:pt modelId="{FE740807-C97C-4BBB-B444-09AA0A2B1517}" type="parTrans" cxnId="{3E51F60E-9DBC-4766-BB7F-7FEC4B6BE092}">
      <dgm:prSet/>
      <dgm:spPr/>
      <dgm:t>
        <a:bodyPr/>
        <a:lstStyle/>
        <a:p>
          <a:endParaRPr lang="en-US" sz="1800"/>
        </a:p>
      </dgm:t>
    </dgm:pt>
    <dgm:pt modelId="{A6DFFDCF-377F-4ADC-846F-41AF87D6A924}" type="sibTrans" cxnId="{3E51F60E-9DBC-4766-BB7F-7FEC4B6BE092}">
      <dgm:prSet/>
      <dgm:spPr/>
      <dgm:t>
        <a:bodyPr/>
        <a:lstStyle/>
        <a:p>
          <a:endParaRPr lang="en-US" sz="1800"/>
        </a:p>
      </dgm:t>
    </dgm:pt>
    <dgm:pt modelId="{9A9F4C69-7E43-4BAA-9D55-DA98AFD43B50}">
      <dgm:prSet custT="1"/>
      <dgm:spPr/>
      <dgm:t>
        <a:bodyPr/>
        <a:lstStyle/>
        <a:p>
          <a:r>
            <a:rPr lang="en-US" sz="1800" dirty="0"/>
            <a:t>3. Nurses need to communicate resident’s identified needs, including advance directive wishes to practitioners with consideration of treatment plans </a:t>
          </a:r>
        </a:p>
      </dgm:t>
    </dgm:pt>
    <dgm:pt modelId="{58FB802F-2C51-439D-9E9E-2A90181FD6A4}" type="parTrans" cxnId="{3F6E9468-C224-4D6E-AABD-94C87D13240D}">
      <dgm:prSet/>
      <dgm:spPr/>
      <dgm:t>
        <a:bodyPr/>
        <a:lstStyle/>
        <a:p>
          <a:endParaRPr lang="en-US" sz="1800"/>
        </a:p>
      </dgm:t>
    </dgm:pt>
    <dgm:pt modelId="{B937E19D-12FB-43C3-A5F6-A3B6448FD293}" type="sibTrans" cxnId="{3F6E9468-C224-4D6E-AABD-94C87D13240D}">
      <dgm:prSet/>
      <dgm:spPr/>
      <dgm:t>
        <a:bodyPr/>
        <a:lstStyle/>
        <a:p>
          <a:endParaRPr lang="en-US" sz="1800"/>
        </a:p>
      </dgm:t>
    </dgm:pt>
    <dgm:pt modelId="{47C5AFDB-4F6D-475A-AE40-0D916CE8C175}">
      <dgm:prSet custT="1"/>
      <dgm:spPr/>
      <dgm:t>
        <a:bodyPr/>
        <a:lstStyle/>
        <a:p>
          <a:r>
            <a:rPr lang="en-US" sz="1800" dirty="0"/>
            <a:t>4. All changes in resident care plans will be immediately communicated to all who care for the resident – both facility and Hospice as well as being clearly documented according to facility and Hospice process</a:t>
          </a:r>
        </a:p>
      </dgm:t>
    </dgm:pt>
    <dgm:pt modelId="{D67249D7-5012-475C-930E-B956C51A7C7E}" type="parTrans" cxnId="{5CD31B2D-4211-4425-A3CD-F7B9D8AED78F}">
      <dgm:prSet/>
      <dgm:spPr/>
      <dgm:t>
        <a:bodyPr/>
        <a:lstStyle/>
        <a:p>
          <a:endParaRPr lang="en-US" sz="1800"/>
        </a:p>
      </dgm:t>
    </dgm:pt>
    <dgm:pt modelId="{6E92D203-AA35-43E8-8B13-50BDE41A94FA}" type="sibTrans" cxnId="{5CD31B2D-4211-4425-A3CD-F7B9D8AED78F}">
      <dgm:prSet/>
      <dgm:spPr/>
      <dgm:t>
        <a:bodyPr/>
        <a:lstStyle/>
        <a:p>
          <a:endParaRPr lang="en-US" sz="1800"/>
        </a:p>
      </dgm:t>
    </dgm:pt>
    <dgm:pt modelId="{90673C8D-8E9C-4BDE-8877-E815F9FDD951}" type="pres">
      <dgm:prSet presAssocID="{8054240A-C67A-4FB1-9239-9FBC9E115677}" presName="linear" presStyleCnt="0">
        <dgm:presLayoutVars>
          <dgm:animLvl val="lvl"/>
          <dgm:resizeHandles val="exact"/>
        </dgm:presLayoutVars>
      </dgm:prSet>
      <dgm:spPr/>
    </dgm:pt>
    <dgm:pt modelId="{730DAAB0-0E83-481F-ADCA-953E9417E661}" type="pres">
      <dgm:prSet presAssocID="{C887B3EA-81E5-46F7-8E5C-85E3C40E9068}" presName="parentText" presStyleLbl="node1" presStyleIdx="0" presStyleCnt="4">
        <dgm:presLayoutVars>
          <dgm:chMax val="0"/>
          <dgm:bulletEnabled val="1"/>
        </dgm:presLayoutVars>
      </dgm:prSet>
      <dgm:spPr/>
    </dgm:pt>
    <dgm:pt modelId="{E63FA7CB-2FBB-4E72-809A-9968C610A032}" type="pres">
      <dgm:prSet presAssocID="{7C7ED4C6-E83B-4B94-9872-A16C945698A9}" presName="spacer" presStyleCnt="0"/>
      <dgm:spPr/>
    </dgm:pt>
    <dgm:pt modelId="{ED61148B-18E2-4C44-A0B2-EDFF3C1BA671}" type="pres">
      <dgm:prSet presAssocID="{E4D73ABA-0734-46E6-96D6-7D5F256EC206}" presName="parentText" presStyleLbl="node1" presStyleIdx="1" presStyleCnt="4">
        <dgm:presLayoutVars>
          <dgm:chMax val="0"/>
          <dgm:bulletEnabled val="1"/>
        </dgm:presLayoutVars>
      </dgm:prSet>
      <dgm:spPr/>
    </dgm:pt>
    <dgm:pt modelId="{E249D636-E8B5-4CD3-9EB2-A0CC9ACD224D}" type="pres">
      <dgm:prSet presAssocID="{A6DFFDCF-377F-4ADC-846F-41AF87D6A924}" presName="spacer" presStyleCnt="0"/>
      <dgm:spPr/>
    </dgm:pt>
    <dgm:pt modelId="{A9183D7C-6E29-4A13-906E-ECE5B884C187}" type="pres">
      <dgm:prSet presAssocID="{9A9F4C69-7E43-4BAA-9D55-DA98AFD43B50}" presName="parentText" presStyleLbl="node1" presStyleIdx="2" presStyleCnt="4">
        <dgm:presLayoutVars>
          <dgm:chMax val="0"/>
          <dgm:bulletEnabled val="1"/>
        </dgm:presLayoutVars>
      </dgm:prSet>
      <dgm:spPr/>
    </dgm:pt>
    <dgm:pt modelId="{1F977B52-1B37-46FC-AF30-D0CF19811651}" type="pres">
      <dgm:prSet presAssocID="{B937E19D-12FB-43C3-A5F6-A3B6448FD293}" presName="spacer" presStyleCnt="0"/>
      <dgm:spPr/>
    </dgm:pt>
    <dgm:pt modelId="{FE9AE975-F896-424D-88D5-720242ECE08C}" type="pres">
      <dgm:prSet presAssocID="{47C5AFDB-4F6D-475A-AE40-0D916CE8C175}" presName="parentText" presStyleLbl="node1" presStyleIdx="3" presStyleCnt="4">
        <dgm:presLayoutVars>
          <dgm:chMax val="0"/>
          <dgm:bulletEnabled val="1"/>
        </dgm:presLayoutVars>
      </dgm:prSet>
      <dgm:spPr/>
    </dgm:pt>
  </dgm:ptLst>
  <dgm:cxnLst>
    <dgm:cxn modelId="{BD08A501-4660-4933-B924-B604409F8637}" type="presOf" srcId="{47C5AFDB-4F6D-475A-AE40-0D916CE8C175}" destId="{FE9AE975-F896-424D-88D5-720242ECE08C}" srcOrd="0" destOrd="0" presId="urn:microsoft.com/office/officeart/2005/8/layout/vList2"/>
    <dgm:cxn modelId="{3E51F60E-9DBC-4766-BB7F-7FEC4B6BE092}" srcId="{8054240A-C67A-4FB1-9239-9FBC9E115677}" destId="{E4D73ABA-0734-46E6-96D6-7D5F256EC206}" srcOrd="1" destOrd="0" parTransId="{FE740807-C97C-4BBB-B444-09AA0A2B1517}" sibTransId="{A6DFFDCF-377F-4ADC-846F-41AF87D6A924}"/>
    <dgm:cxn modelId="{6D62BF21-5817-4D15-A302-A7D5A09F18D5}" type="presOf" srcId="{8054240A-C67A-4FB1-9239-9FBC9E115677}" destId="{90673C8D-8E9C-4BDE-8877-E815F9FDD951}" srcOrd="0" destOrd="0" presId="urn:microsoft.com/office/officeart/2005/8/layout/vList2"/>
    <dgm:cxn modelId="{FC418F2B-C358-4808-B3AD-C0DF8261B149}" srcId="{8054240A-C67A-4FB1-9239-9FBC9E115677}" destId="{C887B3EA-81E5-46F7-8E5C-85E3C40E9068}" srcOrd="0" destOrd="0" parTransId="{1DF1AAA6-92E7-42CA-B0B1-BE156950B4D7}" sibTransId="{7C7ED4C6-E83B-4B94-9872-A16C945698A9}"/>
    <dgm:cxn modelId="{5CD31B2D-4211-4425-A3CD-F7B9D8AED78F}" srcId="{8054240A-C67A-4FB1-9239-9FBC9E115677}" destId="{47C5AFDB-4F6D-475A-AE40-0D916CE8C175}" srcOrd="3" destOrd="0" parTransId="{D67249D7-5012-475C-930E-B956C51A7C7E}" sibTransId="{6E92D203-AA35-43E8-8B13-50BDE41A94FA}"/>
    <dgm:cxn modelId="{3F6E9468-C224-4D6E-AABD-94C87D13240D}" srcId="{8054240A-C67A-4FB1-9239-9FBC9E115677}" destId="{9A9F4C69-7E43-4BAA-9D55-DA98AFD43B50}" srcOrd="2" destOrd="0" parTransId="{58FB802F-2C51-439D-9E9E-2A90181FD6A4}" sibTransId="{B937E19D-12FB-43C3-A5F6-A3B6448FD293}"/>
    <dgm:cxn modelId="{BB4BC479-95FE-4537-8561-21377AEE6E09}" type="presOf" srcId="{9A9F4C69-7E43-4BAA-9D55-DA98AFD43B50}" destId="{A9183D7C-6E29-4A13-906E-ECE5B884C187}" srcOrd="0" destOrd="0" presId="urn:microsoft.com/office/officeart/2005/8/layout/vList2"/>
    <dgm:cxn modelId="{4DD52BD8-1D8F-47A5-B97B-D481D3D54867}" type="presOf" srcId="{E4D73ABA-0734-46E6-96D6-7D5F256EC206}" destId="{ED61148B-18E2-4C44-A0B2-EDFF3C1BA671}" srcOrd="0" destOrd="0" presId="urn:microsoft.com/office/officeart/2005/8/layout/vList2"/>
    <dgm:cxn modelId="{1FCB6DEE-3989-4585-8C05-E412B9352B24}" type="presOf" srcId="{C887B3EA-81E5-46F7-8E5C-85E3C40E9068}" destId="{730DAAB0-0E83-481F-ADCA-953E9417E661}" srcOrd="0" destOrd="0" presId="urn:microsoft.com/office/officeart/2005/8/layout/vList2"/>
    <dgm:cxn modelId="{29EECC3B-C190-4F1F-8F3B-3AA0CF42FBFC}" type="presParOf" srcId="{90673C8D-8E9C-4BDE-8877-E815F9FDD951}" destId="{730DAAB0-0E83-481F-ADCA-953E9417E661}" srcOrd="0" destOrd="0" presId="urn:microsoft.com/office/officeart/2005/8/layout/vList2"/>
    <dgm:cxn modelId="{158F19A1-F5AD-4BD3-B263-150E5D3DF08D}" type="presParOf" srcId="{90673C8D-8E9C-4BDE-8877-E815F9FDD951}" destId="{E63FA7CB-2FBB-4E72-809A-9968C610A032}" srcOrd="1" destOrd="0" presId="urn:microsoft.com/office/officeart/2005/8/layout/vList2"/>
    <dgm:cxn modelId="{4E85415E-A785-4C54-B004-8C22341AA97F}" type="presParOf" srcId="{90673C8D-8E9C-4BDE-8877-E815F9FDD951}" destId="{ED61148B-18E2-4C44-A0B2-EDFF3C1BA671}" srcOrd="2" destOrd="0" presId="urn:microsoft.com/office/officeart/2005/8/layout/vList2"/>
    <dgm:cxn modelId="{C44329BF-2AA3-4D5E-8BD5-4B87DC9C60F9}" type="presParOf" srcId="{90673C8D-8E9C-4BDE-8877-E815F9FDD951}" destId="{E249D636-E8B5-4CD3-9EB2-A0CC9ACD224D}" srcOrd="3" destOrd="0" presId="urn:microsoft.com/office/officeart/2005/8/layout/vList2"/>
    <dgm:cxn modelId="{21ED58B1-A15C-4FFC-A7C6-5008652EBC59}" type="presParOf" srcId="{90673C8D-8E9C-4BDE-8877-E815F9FDD951}" destId="{A9183D7C-6E29-4A13-906E-ECE5B884C187}" srcOrd="4" destOrd="0" presId="urn:microsoft.com/office/officeart/2005/8/layout/vList2"/>
    <dgm:cxn modelId="{42516C1D-D810-4034-944B-94416574B16D}" type="presParOf" srcId="{90673C8D-8E9C-4BDE-8877-E815F9FDD951}" destId="{1F977B52-1B37-46FC-AF30-D0CF19811651}" srcOrd="5" destOrd="0" presId="urn:microsoft.com/office/officeart/2005/8/layout/vList2"/>
    <dgm:cxn modelId="{B5242393-BDF0-4806-AE1D-04C709D045DB}" type="presParOf" srcId="{90673C8D-8E9C-4BDE-8877-E815F9FDD951}" destId="{FE9AE975-F896-424D-88D5-720242ECE08C}"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7250CE-577B-4014-A37D-BD71F3AFC603}">
      <dsp:nvSpPr>
        <dsp:cNvPr id="0" name=""/>
        <dsp:cNvSpPr/>
      </dsp:nvSpPr>
      <dsp:spPr>
        <a:xfrm>
          <a:off x="0" y="6302"/>
          <a:ext cx="5428127" cy="993128"/>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1" kern="1200" dirty="0"/>
            <a:t>F849  Hospice services. </a:t>
          </a:r>
          <a:endParaRPr lang="en-US" sz="2500" kern="1200" dirty="0"/>
        </a:p>
      </dsp:txBody>
      <dsp:txXfrm>
        <a:off x="48481" y="54783"/>
        <a:ext cx="5331165" cy="896166"/>
      </dsp:txXfrm>
    </dsp:sp>
    <dsp:sp modelId="{3FA305C2-331C-45BC-B08E-BE39F96EE618}">
      <dsp:nvSpPr>
        <dsp:cNvPr id="0" name=""/>
        <dsp:cNvSpPr/>
      </dsp:nvSpPr>
      <dsp:spPr>
        <a:xfrm>
          <a:off x="0" y="1071431"/>
          <a:ext cx="5428127" cy="993128"/>
        </a:xfrm>
        <a:prstGeom prst="roundRect">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A long-term care (LTC) facility may do either of the following: </a:t>
          </a:r>
        </a:p>
      </dsp:txBody>
      <dsp:txXfrm>
        <a:off x="48481" y="1119912"/>
        <a:ext cx="5331165" cy="896166"/>
      </dsp:txXfrm>
    </dsp:sp>
    <dsp:sp modelId="{3E92AEBB-333D-4F99-9875-436F168B8757}">
      <dsp:nvSpPr>
        <dsp:cNvPr id="0" name=""/>
        <dsp:cNvSpPr/>
      </dsp:nvSpPr>
      <dsp:spPr>
        <a:xfrm>
          <a:off x="0" y="2064560"/>
          <a:ext cx="5428127" cy="2639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2343"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en-US" sz="2000" kern="1200" dirty="0"/>
            <a:t>Arrange for the provision of hospice services through an agreement with one or more Medicare-certified hospices.   </a:t>
          </a:r>
        </a:p>
        <a:p>
          <a:pPr marL="228600" lvl="1" indent="-228600" algn="l" defTabSz="889000">
            <a:lnSpc>
              <a:spcPct val="90000"/>
            </a:lnSpc>
            <a:spcBef>
              <a:spcPct val="0"/>
            </a:spcBef>
            <a:spcAft>
              <a:spcPct val="20000"/>
            </a:spcAft>
            <a:buChar char="•"/>
          </a:pPr>
          <a:r>
            <a:rPr lang="en-US" sz="2000" kern="1200" dirty="0"/>
            <a:t>Not arrange for the provision of hospice services at the facility through an agreement with a Medicare-certified hospice and assist the resident in transferring to a facility that will arrange for the provision of hospice services when a resident requests a transfer. </a:t>
          </a:r>
        </a:p>
      </dsp:txBody>
      <dsp:txXfrm>
        <a:off x="0" y="2064560"/>
        <a:ext cx="5428127" cy="26392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A85CC1-9AB7-4E77-B423-6C2CA0C51516}">
      <dsp:nvSpPr>
        <dsp:cNvPr id="0" name=""/>
        <dsp:cNvSpPr/>
      </dsp:nvSpPr>
      <dsp:spPr>
        <a:xfrm>
          <a:off x="1070" y="361788"/>
          <a:ext cx="3756129" cy="2385142"/>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8035246-8F13-4639-879B-29CCEADF0F40}">
      <dsp:nvSpPr>
        <dsp:cNvPr id="0" name=""/>
        <dsp:cNvSpPr/>
      </dsp:nvSpPr>
      <dsp:spPr>
        <a:xfrm>
          <a:off x="418417" y="758268"/>
          <a:ext cx="3756129" cy="2385142"/>
        </a:xfrm>
        <a:prstGeom prst="roundRect">
          <a:avLst>
            <a:gd name="adj" fmla="val 10000"/>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LTC facility personnel are responsible for the administration of prescribed therapies, including those therapies determined appropriate by the hospice and delineated in the hospice plan of care, </a:t>
          </a:r>
        </a:p>
      </dsp:txBody>
      <dsp:txXfrm>
        <a:off x="488275" y="828126"/>
        <a:ext cx="3616413" cy="2245426"/>
      </dsp:txXfrm>
    </dsp:sp>
    <dsp:sp modelId="{37B9AA9A-843F-4DA9-B27A-5DBCADD37DC1}">
      <dsp:nvSpPr>
        <dsp:cNvPr id="0" name=""/>
        <dsp:cNvSpPr/>
      </dsp:nvSpPr>
      <dsp:spPr>
        <a:xfrm>
          <a:off x="4591895" y="361788"/>
          <a:ext cx="3756129" cy="2385142"/>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3E279DF-EEF7-4E26-9A7F-523681EC9870}">
      <dsp:nvSpPr>
        <dsp:cNvPr id="0" name=""/>
        <dsp:cNvSpPr/>
      </dsp:nvSpPr>
      <dsp:spPr>
        <a:xfrm>
          <a:off x="5009243" y="758268"/>
          <a:ext cx="3756129" cy="2385142"/>
        </a:xfrm>
        <a:prstGeom prst="roundRect">
          <a:avLst>
            <a:gd name="adj" fmla="val 10000"/>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Input into the facility’s scope of services including the capacity to care for residents with complex or special care needs, such as dialysis, hospice or end-of-life care,…</a:t>
          </a:r>
        </a:p>
      </dsp:txBody>
      <dsp:txXfrm>
        <a:off x="5079101" y="828126"/>
        <a:ext cx="3616413" cy="224542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FFD5AC-9BCE-44A4-BF1F-E085194424CC}">
      <dsp:nvSpPr>
        <dsp:cNvPr id="0" name=""/>
        <dsp:cNvSpPr/>
      </dsp:nvSpPr>
      <dsp:spPr>
        <a:xfrm>
          <a:off x="0" y="329156"/>
          <a:ext cx="5990209" cy="2340000"/>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t>“Hospice care” -</a:t>
          </a:r>
          <a:r>
            <a:rPr lang="en-US" sz="2000" kern="1200" dirty="0"/>
            <a:t>means a comprehensive set of services described in Section 1861(dd)(1) of the Social Security Act, identified and coordinated by an interdisciplinary group (IDG) to provide for the physical, psychosocial, spiritual, and emotional needs of a terminally ill patient and/or family members, as delineated in a specific patient plan of care</a:t>
          </a:r>
        </a:p>
      </dsp:txBody>
      <dsp:txXfrm>
        <a:off x="114229" y="443385"/>
        <a:ext cx="5761751" cy="2111542"/>
      </dsp:txXfrm>
    </dsp:sp>
    <dsp:sp modelId="{E74B2717-00BC-43D6-BC93-CAB44BFBDC50}">
      <dsp:nvSpPr>
        <dsp:cNvPr id="0" name=""/>
        <dsp:cNvSpPr/>
      </dsp:nvSpPr>
      <dsp:spPr>
        <a:xfrm>
          <a:off x="0" y="2726756"/>
          <a:ext cx="5990209" cy="2340000"/>
        </a:xfrm>
        <a:prstGeom prst="roundRect">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t>“Palliative care” </a:t>
          </a:r>
          <a:r>
            <a:rPr lang="en-US" sz="2000" kern="1200" dirty="0"/>
            <a:t>- means patient and family-centered care that optimizes quality of life by anticipating, preventing, and treating suffering. Palliative care throughout the continuum of illness involves addressing physical, intellectual, emotional, social, and spiritual needs and to facilitate patient autonomy, access to information, and choice</a:t>
          </a:r>
        </a:p>
      </dsp:txBody>
      <dsp:txXfrm>
        <a:off x="114229" y="2840985"/>
        <a:ext cx="5761751" cy="211154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0DAAB0-0E83-481F-ADCA-953E9417E661}">
      <dsp:nvSpPr>
        <dsp:cNvPr id="0" name=""/>
        <dsp:cNvSpPr/>
      </dsp:nvSpPr>
      <dsp:spPr>
        <a:xfrm>
          <a:off x="0" y="6843"/>
          <a:ext cx="6066409" cy="1275446"/>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1. All staff (facility and Hospice) caring for resident need to be aware of the location of the advance directive in the record </a:t>
          </a:r>
        </a:p>
      </dsp:txBody>
      <dsp:txXfrm>
        <a:off x="62262" y="69105"/>
        <a:ext cx="5941885" cy="1150922"/>
      </dsp:txXfrm>
    </dsp:sp>
    <dsp:sp modelId="{ED61148B-18E2-4C44-A0B2-EDFF3C1BA671}">
      <dsp:nvSpPr>
        <dsp:cNvPr id="0" name=""/>
        <dsp:cNvSpPr/>
      </dsp:nvSpPr>
      <dsp:spPr>
        <a:xfrm>
          <a:off x="0" y="1299570"/>
          <a:ext cx="6066409" cy="1275446"/>
        </a:xfrm>
        <a:prstGeom prst="roundRect">
          <a:avLst/>
        </a:prstGeom>
        <a:gradFill rotWithShape="0">
          <a:gsLst>
            <a:gs pos="0">
              <a:schemeClr val="accent3">
                <a:hueOff val="3750088"/>
                <a:satOff val="-5627"/>
                <a:lumOff val="-915"/>
                <a:alphaOff val="0"/>
                <a:shade val="51000"/>
                <a:satMod val="130000"/>
              </a:schemeClr>
            </a:gs>
            <a:gs pos="80000">
              <a:schemeClr val="accent3">
                <a:hueOff val="3750088"/>
                <a:satOff val="-5627"/>
                <a:lumOff val="-915"/>
                <a:alphaOff val="0"/>
                <a:shade val="93000"/>
                <a:satMod val="130000"/>
              </a:schemeClr>
            </a:gs>
            <a:gs pos="100000">
              <a:schemeClr val="accent3">
                <a:hueOff val="3750088"/>
                <a:satOff val="-5627"/>
                <a:lumOff val="-91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2. All staff (facility and Hospice) caring for the resident should be involved in the communication process for directions for all current person-centered care plan goals and interventions consistent with resident’s identified choices/wishes </a:t>
          </a:r>
        </a:p>
      </dsp:txBody>
      <dsp:txXfrm>
        <a:off x="62262" y="1361832"/>
        <a:ext cx="5941885" cy="1150922"/>
      </dsp:txXfrm>
    </dsp:sp>
    <dsp:sp modelId="{A9183D7C-6E29-4A13-906E-ECE5B884C187}">
      <dsp:nvSpPr>
        <dsp:cNvPr id="0" name=""/>
        <dsp:cNvSpPr/>
      </dsp:nvSpPr>
      <dsp:spPr>
        <a:xfrm>
          <a:off x="0" y="2592296"/>
          <a:ext cx="6066409" cy="1275446"/>
        </a:xfrm>
        <a:prstGeom prst="roundRect">
          <a:avLst/>
        </a:prstGeom>
        <a:gradFill rotWithShape="0">
          <a:gsLst>
            <a:gs pos="0">
              <a:schemeClr val="accent3">
                <a:hueOff val="7500176"/>
                <a:satOff val="-11253"/>
                <a:lumOff val="-1830"/>
                <a:alphaOff val="0"/>
                <a:shade val="51000"/>
                <a:satMod val="130000"/>
              </a:schemeClr>
            </a:gs>
            <a:gs pos="80000">
              <a:schemeClr val="accent3">
                <a:hueOff val="7500176"/>
                <a:satOff val="-11253"/>
                <a:lumOff val="-1830"/>
                <a:alphaOff val="0"/>
                <a:shade val="93000"/>
                <a:satMod val="130000"/>
              </a:schemeClr>
            </a:gs>
            <a:gs pos="100000">
              <a:schemeClr val="accent3">
                <a:hueOff val="7500176"/>
                <a:satOff val="-11253"/>
                <a:lumOff val="-183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3. Nurses need to communicate resident’s identified needs, including advance directive wishes to practitioners with consideration of treatment plans </a:t>
          </a:r>
        </a:p>
      </dsp:txBody>
      <dsp:txXfrm>
        <a:off x="62262" y="2654558"/>
        <a:ext cx="5941885" cy="1150922"/>
      </dsp:txXfrm>
    </dsp:sp>
    <dsp:sp modelId="{FE9AE975-F896-424D-88D5-720242ECE08C}">
      <dsp:nvSpPr>
        <dsp:cNvPr id="0" name=""/>
        <dsp:cNvSpPr/>
      </dsp:nvSpPr>
      <dsp:spPr>
        <a:xfrm>
          <a:off x="0" y="3885022"/>
          <a:ext cx="6066409" cy="1275446"/>
        </a:xfrm>
        <a:prstGeom prst="roundRect">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4. All changes in resident care plans will be immediately communicated to all who care for the resident – both facility and Hospice as well as being clearly documented according to facility and Hospice process</a:t>
          </a:r>
        </a:p>
      </dsp:txBody>
      <dsp:txXfrm>
        <a:off x="62262" y="3947284"/>
        <a:ext cx="5941885" cy="115092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1BFF665-A431-423A-8E99-46A6AC10A599}" type="datetimeFigureOut">
              <a:rPr lang="en-US" smtClean="0"/>
              <a:pPr/>
              <a:t>5/13/2019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2B63D2D-29C9-4FD8-AA42-E975D4858AF2}" type="slidenum">
              <a:rPr lang="en-US" smtClean="0"/>
              <a:pPr/>
              <a:t>‹#›</a:t>
            </a:fld>
            <a:endParaRPr lang="en-US"/>
          </a:p>
        </p:txBody>
      </p:sp>
    </p:spTree>
    <p:extLst>
      <p:ext uri="{BB962C8B-B14F-4D97-AF65-F5344CB8AC3E}">
        <p14:creationId xmlns:p14="http://schemas.microsoft.com/office/powerpoint/2010/main" val="38142684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CC13FF-8D04-4BEC-B8D1-66B1A302CC68}" type="datetimeFigureOut">
              <a:rPr lang="en-US" smtClean="0"/>
              <a:pPr/>
              <a:t>5/13/2019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583AE9-5228-4641-AE46-DAC04049BDD6}" type="slidenum">
              <a:rPr lang="en-US" smtClean="0"/>
              <a:pPr/>
              <a:t>‹#›</a:t>
            </a:fld>
            <a:endParaRPr lang="en-US"/>
          </a:p>
        </p:txBody>
      </p:sp>
    </p:spTree>
    <p:extLst>
      <p:ext uri="{BB962C8B-B14F-4D97-AF65-F5344CB8AC3E}">
        <p14:creationId xmlns:p14="http://schemas.microsoft.com/office/powerpoint/2010/main" val="40095689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Welcome to the Hospice Services integration training for all staff.  </a:t>
            </a:r>
          </a:p>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1</a:t>
            </a:fld>
            <a:endParaRPr lang="en-US"/>
          </a:p>
        </p:txBody>
      </p:sp>
    </p:spTree>
    <p:extLst>
      <p:ext uri="{BB962C8B-B14F-4D97-AF65-F5344CB8AC3E}">
        <p14:creationId xmlns:p14="http://schemas.microsoft.com/office/powerpoint/2010/main" val="11067855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Notes:</a:t>
            </a:r>
          </a:p>
          <a:p>
            <a:r>
              <a:rPr lang="en-US" dirty="0"/>
              <a:t>Read the slide.</a:t>
            </a:r>
          </a:p>
          <a:p>
            <a:endParaRPr lang="en-US" dirty="0"/>
          </a:p>
        </p:txBody>
      </p:sp>
      <p:sp>
        <p:nvSpPr>
          <p:cNvPr id="4" name="Slide Number Placeholder 3"/>
          <p:cNvSpPr>
            <a:spLocks noGrp="1"/>
          </p:cNvSpPr>
          <p:nvPr>
            <p:ph type="sldNum" sz="quarter" idx="5"/>
          </p:nvPr>
        </p:nvSpPr>
        <p:spPr/>
        <p:txBody>
          <a:bodyPr/>
          <a:lstStyle/>
          <a:p>
            <a:fld id="{A946DA64-3206-4A5E-8671-B47D82205FF4}" type="slidenum">
              <a:rPr lang="en-US" smtClean="0"/>
              <a:t>10</a:t>
            </a:fld>
            <a:endParaRPr lang="en-US" dirty="0"/>
          </a:p>
        </p:txBody>
      </p:sp>
    </p:spTree>
    <p:extLst>
      <p:ext uri="{BB962C8B-B14F-4D97-AF65-F5344CB8AC3E}">
        <p14:creationId xmlns:p14="http://schemas.microsoft.com/office/powerpoint/2010/main" val="27267546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Notes:</a:t>
            </a:r>
          </a:p>
          <a:p>
            <a:r>
              <a:rPr lang="en-US" dirty="0"/>
              <a:t>Read the slide.</a:t>
            </a:r>
          </a:p>
          <a:p>
            <a:endParaRPr lang="en-US" dirty="0"/>
          </a:p>
        </p:txBody>
      </p:sp>
      <p:sp>
        <p:nvSpPr>
          <p:cNvPr id="4" name="Slide Number Placeholder 3"/>
          <p:cNvSpPr>
            <a:spLocks noGrp="1"/>
          </p:cNvSpPr>
          <p:nvPr>
            <p:ph type="sldNum" sz="quarter" idx="5"/>
          </p:nvPr>
        </p:nvSpPr>
        <p:spPr/>
        <p:txBody>
          <a:bodyPr/>
          <a:lstStyle/>
          <a:p>
            <a:fld id="{A946DA64-3206-4A5E-8671-B47D82205FF4}" type="slidenum">
              <a:rPr lang="en-US" smtClean="0"/>
              <a:t>11</a:t>
            </a:fld>
            <a:endParaRPr lang="en-US" dirty="0"/>
          </a:p>
        </p:txBody>
      </p:sp>
    </p:spTree>
    <p:extLst>
      <p:ext uri="{BB962C8B-B14F-4D97-AF65-F5344CB8AC3E}">
        <p14:creationId xmlns:p14="http://schemas.microsoft.com/office/powerpoint/2010/main" val="30581701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Notes:</a:t>
            </a:r>
          </a:p>
          <a:p>
            <a:pPr marL="0" indent="0">
              <a:buNone/>
            </a:pPr>
            <a:r>
              <a:rPr lang="en-US" dirty="0"/>
              <a:t>Definitions. For the purposes of this part — “Attending physician” means a </a:t>
            </a:r>
          </a:p>
          <a:p>
            <a:pPr marL="977900" indent="-977900">
              <a:buNone/>
            </a:pPr>
            <a:r>
              <a:rPr lang="en-US" dirty="0"/>
              <a:t>  (1)  (i) Doctor of medicine or osteopathy legally authorized to practice medicine and surgery by the State in which he or she performs that function or action; or  </a:t>
            </a:r>
          </a:p>
          <a:p>
            <a:pPr marL="1027113" indent="-401638">
              <a:buNone/>
            </a:pPr>
            <a:r>
              <a:rPr lang="en-US" dirty="0"/>
              <a:t>(ii) Nurse practitioner who meets the training, education, and experience requirements as described in §410.75 (b) of this chapter.</a:t>
            </a:r>
          </a:p>
          <a:p>
            <a:pPr marL="690563" indent="-627063">
              <a:buNone/>
            </a:pPr>
            <a:r>
              <a:rPr lang="en-US" dirty="0"/>
              <a:t> (2)  Is identified by the individual, at the time he or she elects to receive hospice care, as having the most significant role in the determination and delivery of the individual's medical care. </a:t>
            </a:r>
          </a:p>
          <a:p>
            <a:endParaRPr lang="en-US" dirty="0"/>
          </a:p>
        </p:txBody>
      </p:sp>
      <p:sp>
        <p:nvSpPr>
          <p:cNvPr id="4" name="Slide Number Placeholder 3"/>
          <p:cNvSpPr>
            <a:spLocks noGrp="1"/>
          </p:cNvSpPr>
          <p:nvPr>
            <p:ph type="sldNum" sz="quarter" idx="5"/>
          </p:nvPr>
        </p:nvSpPr>
        <p:spPr/>
        <p:txBody>
          <a:bodyPr/>
          <a:lstStyle/>
          <a:p>
            <a:fld id="{A946DA64-3206-4A5E-8671-B47D82205FF4}" type="slidenum">
              <a:rPr lang="en-US" smtClean="0"/>
              <a:t>12</a:t>
            </a:fld>
            <a:endParaRPr lang="en-US" dirty="0"/>
          </a:p>
        </p:txBody>
      </p:sp>
    </p:spTree>
    <p:extLst>
      <p:ext uri="{BB962C8B-B14F-4D97-AF65-F5344CB8AC3E}">
        <p14:creationId xmlns:p14="http://schemas.microsoft.com/office/powerpoint/2010/main" val="41432467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Notes:</a:t>
            </a:r>
          </a:p>
          <a:p>
            <a:r>
              <a:rPr lang="en-US" dirty="0"/>
              <a:t>Read the slide.</a:t>
            </a:r>
          </a:p>
        </p:txBody>
      </p:sp>
      <p:sp>
        <p:nvSpPr>
          <p:cNvPr id="4" name="Slide Number Placeholder 3"/>
          <p:cNvSpPr>
            <a:spLocks noGrp="1"/>
          </p:cNvSpPr>
          <p:nvPr>
            <p:ph type="sldNum" sz="quarter" idx="5"/>
          </p:nvPr>
        </p:nvSpPr>
        <p:spPr/>
        <p:txBody>
          <a:bodyPr/>
          <a:lstStyle/>
          <a:p>
            <a:fld id="{A946DA64-3206-4A5E-8671-B47D82205FF4}" type="slidenum">
              <a:rPr lang="en-US" smtClean="0"/>
              <a:t>13</a:t>
            </a:fld>
            <a:endParaRPr lang="en-US" dirty="0"/>
          </a:p>
        </p:txBody>
      </p:sp>
    </p:spTree>
    <p:extLst>
      <p:ext uri="{BB962C8B-B14F-4D97-AF65-F5344CB8AC3E}">
        <p14:creationId xmlns:p14="http://schemas.microsoft.com/office/powerpoint/2010/main" val="129618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Notes:</a:t>
            </a:r>
          </a:p>
          <a:p>
            <a:r>
              <a:rPr lang="en-US" dirty="0"/>
              <a:t>Read the slide.</a:t>
            </a:r>
          </a:p>
          <a:p>
            <a:r>
              <a:rPr lang="en-US" dirty="0"/>
              <a:t> The process for communicating necessary information regarding the resident’s care between the nursing home and the hospice must provided 24-hours a day, 7-days a week  availability and  how these communications will be documented.</a:t>
            </a:r>
          </a:p>
          <a:p>
            <a:endParaRPr lang="en-US" dirty="0"/>
          </a:p>
        </p:txBody>
      </p:sp>
      <p:sp>
        <p:nvSpPr>
          <p:cNvPr id="4" name="Slide Number Placeholder 3"/>
          <p:cNvSpPr>
            <a:spLocks noGrp="1"/>
          </p:cNvSpPr>
          <p:nvPr>
            <p:ph type="sldNum" sz="quarter" idx="5"/>
          </p:nvPr>
        </p:nvSpPr>
        <p:spPr/>
        <p:txBody>
          <a:bodyPr/>
          <a:lstStyle/>
          <a:p>
            <a:fld id="{A946DA64-3206-4A5E-8671-B47D82205FF4}" type="slidenum">
              <a:rPr lang="en-US" smtClean="0"/>
              <a:t>14</a:t>
            </a:fld>
            <a:endParaRPr lang="en-US" dirty="0"/>
          </a:p>
        </p:txBody>
      </p:sp>
    </p:spTree>
    <p:extLst>
      <p:ext uri="{BB962C8B-B14F-4D97-AF65-F5344CB8AC3E}">
        <p14:creationId xmlns:p14="http://schemas.microsoft.com/office/powerpoint/2010/main" val="8371877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Notes:</a:t>
            </a:r>
          </a:p>
          <a:p>
            <a:r>
              <a:rPr lang="en-US" dirty="0"/>
              <a:t>Read the slide/</a:t>
            </a:r>
          </a:p>
          <a:p>
            <a:r>
              <a:rPr lang="en-US" dirty="0"/>
              <a:t>Situations include, but are not limited to, changes in cognition or sudden unexpected decline in condition, a fall with a suspected fracture or adverse consequences related to a medication or therapy, or other situations requiring a revision to the plan of care. </a:t>
            </a:r>
          </a:p>
          <a:p>
            <a:endParaRPr lang="en-US" dirty="0"/>
          </a:p>
          <a:p>
            <a:r>
              <a:rPr lang="en-US" dirty="0"/>
              <a:t> The immediate notification to hospice does not change the requirement that a nursing home must also immediately notify the resident’s attending physician/practitioner. </a:t>
            </a:r>
          </a:p>
        </p:txBody>
      </p:sp>
      <p:sp>
        <p:nvSpPr>
          <p:cNvPr id="4" name="Slide Number Placeholder 3"/>
          <p:cNvSpPr>
            <a:spLocks noGrp="1"/>
          </p:cNvSpPr>
          <p:nvPr>
            <p:ph type="sldNum" sz="quarter" idx="5"/>
          </p:nvPr>
        </p:nvSpPr>
        <p:spPr/>
        <p:txBody>
          <a:bodyPr/>
          <a:lstStyle/>
          <a:p>
            <a:fld id="{A946DA64-3206-4A5E-8671-B47D82205FF4}" type="slidenum">
              <a:rPr lang="en-US" smtClean="0"/>
              <a:t>15</a:t>
            </a:fld>
            <a:endParaRPr lang="en-US" dirty="0"/>
          </a:p>
        </p:txBody>
      </p:sp>
    </p:spTree>
    <p:extLst>
      <p:ext uri="{BB962C8B-B14F-4D97-AF65-F5344CB8AC3E}">
        <p14:creationId xmlns:p14="http://schemas.microsoft.com/office/powerpoint/2010/main" val="14317724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Notes:</a:t>
            </a:r>
          </a:p>
          <a:p>
            <a:r>
              <a:rPr lang="en-US" dirty="0"/>
              <a:t>Read the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 is the nursing home’s responsibility to continue to furnish 24-hour room and board care, meeting the resident’s personal care and nursing needs. The facility’s services must be consistent with the care plan developed in coordination with the hospice, and the facility must offer the same services to its residents who have elected the hospice benefit as it furnishes to its residents who have not elected the hospice benefit.  Therefore, the nursing home resident should not experience any lack of services or personal care because of his or her status as a hospice patient.</a:t>
            </a:r>
          </a:p>
          <a:p>
            <a:endParaRPr lang="en-US" dirty="0"/>
          </a:p>
        </p:txBody>
      </p:sp>
      <p:sp>
        <p:nvSpPr>
          <p:cNvPr id="4" name="Slide Number Placeholder 3"/>
          <p:cNvSpPr>
            <a:spLocks noGrp="1"/>
          </p:cNvSpPr>
          <p:nvPr>
            <p:ph type="sldNum" sz="quarter" idx="5"/>
          </p:nvPr>
        </p:nvSpPr>
        <p:spPr/>
        <p:txBody>
          <a:bodyPr/>
          <a:lstStyle/>
          <a:p>
            <a:fld id="{A946DA64-3206-4A5E-8671-B47D82205FF4}" type="slidenum">
              <a:rPr lang="en-US" smtClean="0"/>
              <a:t>16</a:t>
            </a:fld>
            <a:endParaRPr lang="en-US" dirty="0"/>
          </a:p>
        </p:txBody>
      </p:sp>
    </p:spTree>
    <p:extLst>
      <p:ext uri="{BB962C8B-B14F-4D97-AF65-F5344CB8AC3E}">
        <p14:creationId xmlns:p14="http://schemas.microsoft.com/office/powerpoint/2010/main" val="5128500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Notes:</a:t>
            </a:r>
          </a:p>
          <a:p>
            <a:r>
              <a:rPr lang="en-US" dirty="0"/>
              <a:t>Read the slide.</a:t>
            </a:r>
          </a:p>
          <a:p>
            <a:r>
              <a:rPr lang="en-US" dirty="0"/>
              <a:t>The intent is to ensure coordination of care between the nursing home and the hospice in order to assure that the most current plans of care for each resident have been coordinated, individualized and identify what each entity will provide.   </a:t>
            </a:r>
          </a:p>
          <a:p>
            <a:r>
              <a:rPr lang="en-US" dirty="0"/>
              <a:t> </a:t>
            </a:r>
          </a:p>
          <a:p>
            <a:endParaRPr lang="en-US" dirty="0"/>
          </a:p>
        </p:txBody>
      </p:sp>
      <p:sp>
        <p:nvSpPr>
          <p:cNvPr id="4" name="Slide Number Placeholder 3"/>
          <p:cNvSpPr>
            <a:spLocks noGrp="1"/>
          </p:cNvSpPr>
          <p:nvPr>
            <p:ph type="sldNum" sz="quarter" idx="5"/>
          </p:nvPr>
        </p:nvSpPr>
        <p:spPr/>
        <p:txBody>
          <a:bodyPr/>
          <a:lstStyle/>
          <a:p>
            <a:fld id="{A946DA64-3206-4A5E-8671-B47D82205FF4}" type="slidenum">
              <a:rPr lang="en-US" smtClean="0"/>
              <a:t>17</a:t>
            </a:fld>
            <a:endParaRPr lang="en-US" dirty="0"/>
          </a:p>
        </p:txBody>
      </p:sp>
    </p:spTree>
    <p:extLst>
      <p:ext uri="{BB962C8B-B14F-4D97-AF65-F5344CB8AC3E}">
        <p14:creationId xmlns:p14="http://schemas.microsoft.com/office/powerpoint/2010/main" val="36518403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Notes:</a:t>
            </a:r>
          </a:p>
          <a:p>
            <a:r>
              <a:rPr lang="en-US" dirty="0"/>
              <a:t>Read the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Remember to take into consideration the resident’s/resident representative identified wishes for regarding care and treatment to be implemented when the resident is no longer able to communicate these wishes due to decline in condition. These wishes should be reflected on resident-centered plan of care.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addition:</a:t>
            </a:r>
          </a:p>
          <a:p>
            <a:r>
              <a:rPr lang="en-US" dirty="0"/>
              <a:t>Interventions that address, as appropriate, the identification of timely, pertinent non-pharmacologic and pharmacological interventions to manage pain and other symptoms of discomfort;    </a:t>
            </a:r>
          </a:p>
          <a:p>
            <a:r>
              <a:rPr lang="en-US" dirty="0"/>
              <a:t>The hospice portion that governs the actions of the hospice and describes the services that are needed to care for the resident;  </a:t>
            </a:r>
          </a:p>
          <a:p>
            <a:r>
              <a:rPr lang="en-US" dirty="0"/>
              <a:t> Identification of the services the nursing home will continue to provide; and  </a:t>
            </a:r>
          </a:p>
          <a:p>
            <a:r>
              <a:rPr lang="en-US" dirty="0"/>
              <a:t>The identification of the provider responsible for performing specific services/functions that have been agreed upon.  </a:t>
            </a:r>
          </a:p>
          <a:p>
            <a:endParaRPr lang="en-US" dirty="0"/>
          </a:p>
        </p:txBody>
      </p:sp>
      <p:sp>
        <p:nvSpPr>
          <p:cNvPr id="4" name="Slide Number Placeholder 3"/>
          <p:cNvSpPr>
            <a:spLocks noGrp="1"/>
          </p:cNvSpPr>
          <p:nvPr>
            <p:ph type="sldNum" sz="quarter" idx="5"/>
          </p:nvPr>
        </p:nvSpPr>
        <p:spPr/>
        <p:txBody>
          <a:bodyPr/>
          <a:lstStyle/>
          <a:p>
            <a:fld id="{A946DA64-3206-4A5E-8671-B47D82205FF4}" type="slidenum">
              <a:rPr lang="en-US" smtClean="0"/>
              <a:t>18</a:t>
            </a:fld>
            <a:endParaRPr lang="en-US" dirty="0"/>
          </a:p>
        </p:txBody>
      </p:sp>
    </p:spTree>
    <p:extLst>
      <p:ext uri="{BB962C8B-B14F-4D97-AF65-F5344CB8AC3E}">
        <p14:creationId xmlns:p14="http://schemas.microsoft.com/office/powerpoint/2010/main" val="16902222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Notes:</a:t>
            </a:r>
          </a:p>
          <a:p>
            <a:r>
              <a:rPr lang="en-US" dirty="0"/>
              <a:t>Read the slide. </a:t>
            </a:r>
          </a:p>
          <a:p>
            <a:r>
              <a:rPr lang="en-US" dirty="0"/>
              <a:t>Each LTC facility arranging for the provision of hospice care under a written agreement must designate a member of the facility’s interdisciplinary team who is responsible for working with hospice representatives to coordinate care to the resident provided by the LTC facility staff and hospice staff.  The interdisciplinary team member must have a clinical background, function within their State scope of practice act, and have the ability to assess the resident or have access to someone that has the skills and capabilities to assess the resident. This person is usually the ADON or a Nurse Manager.</a:t>
            </a:r>
          </a:p>
          <a:p>
            <a:endParaRPr lang="en-US" dirty="0"/>
          </a:p>
        </p:txBody>
      </p:sp>
      <p:sp>
        <p:nvSpPr>
          <p:cNvPr id="4" name="Slide Number Placeholder 3"/>
          <p:cNvSpPr>
            <a:spLocks noGrp="1"/>
          </p:cNvSpPr>
          <p:nvPr>
            <p:ph type="sldNum" sz="quarter" idx="5"/>
          </p:nvPr>
        </p:nvSpPr>
        <p:spPr/>
        <p:txBody>
          <a:bodyPr/>
          <a:lstStyle/>
          <a:p>
            <a:fld id="{A946DA64-3206-4A5E-8671-B47D82205FF4}" type="slidenum">
              <a:rPr lang="en-US" smtClean="0"/>
              <a:t>20</a:t>
            </a:fld>
            <a:endParaRPr lang="en-US" dirty="0"/>
          </a:p>
        </p:txBody>
      </p:sp>
    </p:spTree>
    <p:extLst>
      <p:ext uri="{BB962C8B-B14F-4D97-AF65-F5344CB8AC3E}">
        <p14:creationId xmlns:p14="http://schemas.microsoft.com/office/powerpoint/2010/main" val="15887456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Read the objectives above</a:t>
            </a:r>
          </a:p>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2</a:t>
            </a:fld>
            <a:endParaRPr lang="en-US"/>
          </a:p>
        </p:txBody>
      </p:sp>
    </p:spTree>
    <p:extLst>
      <p:ext uri="{BB962C8B-B14F-4D97-AF65-F5344CB8AC3E}">
        <p14:creationId xmlns:p14="http://schemas.microsoft.com/office/powerpoint/2010/main" val="14917219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Notes:</a:t>
            </a:r>
          </a:p>
          <a:p>
            <a:r>
              <a:rPr lang="en-US" dirty="0"/>
              <a:t>Read the slide.</a:t>
            </a:r>
          </a:p>
          <a:p>
            <a:r>
              <a:rPr lang="en-US" dirty="0"/>
              <a:t>The hospice care and services can include nurses, social services, clergy, volunteers, physicians, therapists and even CNA’s</a:t>
            </a:r>
          </a:p>
        </p:txBody>
      </p:sp>
      <p:sp>
        <p:nvSpPr>
          <p:cNvPr id="4" name="Slide Number Placeholder 3"/>
          <p:cNvSpPr>
            <a:spLocks noGrp="1"/>
          </p:cNvSpPr>
          <p:nvPr>
            <p:ph type="sldNum" sz="quarter" idx="5"/>
          </p:nvPr>
        </p:nvSpPr>
        <p:spPr/>
        <p:txBody>
          <a:bodyPr/>
          <a:lstStyle/>
          <a:p>
            <a:fld id="{A946DA64-3206-4A5E-8671-B47D82205FF4}" type="slidenum">
              <a:rPr lang="en-US" smtClean="0"/>
              <a:t>21</a:t>
            </a:fld>
            <a:endParaRPr lang="en-US" dirty="0"/>
          </a:p>
        </p:txBody>
      </p:sp>
    </p:spTree>
    <p:extLst>
      <p:ext uri="{BB962C8B-B14F-4D97-AF65-F5344CB8AC3E}">
        <p14:creationId xmlns:p14="http://schemas.microsoft.com/office/powerpoint/2010/main" val="6778805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may be some hospice residents who have a hospice aide come into the facility several days/week.  Note:  Even though the Hospice Aides are caring for the resident, the CNA is still responsible for the care on the care plan for the shift and should coordinate with the Hospice aide when they will leave to ensure seamless care!</a:t>
            </a:r>
          </a:p>
        </p:txBody>
      </p:sp>
      <p:sp>
        <p:nvSpPr>
          <p:cNvPr id="4" name="Slide Number Placeholder 3"/>
          <p:cNvSpPr>
            <a:spLocks noGrp="1"/>
          </p:cNvSpPr>
          <p:nvPr>
            <p:ph type="sldNum" sz="quarter" idx="5"/>
          </p:nvPr>
        </p:nvSpPr>
        <p:spPr/>
        <p:txBody>
          <a:bodyPr/>
          <a:lstStyle/>
          <a:p>
            <a:fld id="{A946DA64-3206-4A5E-8671-B47D82205FF4}" type="slidenum">
              <a:rPr lang="en-US" smtClean="0"/>
              <a:t>22</a:t>
            </a:fld>
            <a:endParaRPr lang="en-US" dirty="0"/>
          </a:p>
        </p:txBody>
      </p:sp>
    </p:spTree>
    <p:extLst>
      <p:ext uri="{BB962C8B-B14F-4D97-AF65-F5344CB8AC3E}">
        <p14:creationId xmlns:p14="http://schemas.microsoft.com/office/powerpoint/2010/main" val="6990906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nurse should also be aware of the resident choices, preferences, advance directives, etc.</a:t>
            </a:r>
          </a:p>
          <a:p>
            <a:r>
              <a:rPr lang="en-US" sz="1200" kern="1200" dirty="0">
                <a:solidFill>
                  <a:schemeClr val="tx1"/>
                </a:solidFill>
                <a:effectLst/>
                <a:latin typeface="+mn-lt"/>
                <a:ea typeface="+mn-ea"/>
                <a:cs typeface="+mn-cs"/>
              </a:rPr>
              <a:t>Symptoms management (e.g., pain, nausea, vomiting, respiratory concerns, weakness, lethargy, vertigo, skin integrity issues including existing wounds, infections) </a:t>
            </a:r>
          </a:p>
          <a:p>
            <a:r>
              <a:rPr lang="en-US" sz="1200" kern="1200" dirty="0">
                <a:solidFill>
                  <a:schemeClr val="tx1"/>
                </a:solidFill>
                <a:effectLst/>
                <a:latin typeface="+mn-lt"/>
                <a:ea typeface="+mn-ea"/>
                <a:cs typeface="+mn-cs"/>
              </a:rPr>
              <a:t>NOTE:  The nurse should also tell the MDS Nurse anytime the resident either starts or stops Hospice because they will need to complete a Significant Change of Condition MDS Assessment</a:t>
            </a:r>
            <a:endParaRPr lang="en-US" dirty="0"/>
          </a:p>
        </p:txBody>
      </p:sp>
      <p:sp>
        <p:nvSpPr>
          <p:cNvPr id="4" name="Slide Number Placeholder 3"/>
          <p:cNvSpPr>
            <a:spLocks noGrp="1"/>
          </p:cNvSpPr>
          <p:nvPr>
            <p:ph type="sldNum" sz="quarter" idx="5"/>
          </p:nvPr>
        </p:nvSpPr>
        <p:spPr/>
        <p:txBody>
          <a:bodyPr/>
          <a:lstStyle/>
          <a:p>
            <a:fld id="{A946DA64-3206-4A5E-8671-B47D82205FF4}" type="slidenum">
              <a:rPr lang="en-US" smtClean="0"/>
              <a:t>23</a:t>
            </a:fld>
            <a:endParaRPr lang="en-US" dirty="0"/>
          </a:p>
        </p:txBody>
      </p:sp>
    </p:spTree>
    <p:extLst>
      <p:ext uri="{BB962C8B-B14F-4D97-AF65-F5344CB8AC3E}">
        <p14:creationId xmlns:p14="http://schemas.microsoft.com/office/powerpoint/2010/main" val="27480223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staff need to follow the care plan</a:t>
            </a:r>
          </a:p>
          <a:p>
            <a:r>
              <a:rPr lang="en-US" dirty="0"/>
              <a:t>Non medication interventions:</a:t>
            </a:r>
          </a:p>
          <a:p>
            <a:pPr marL="171450" indent="-171450">
              <a:buFont typeface="Arial" panose="020B0604020202020204" pitchFamily="34" charset="0"/>
              <a:buChar char="•"/>
            </a:pPr>
            <a:r>
              <a:rPr lang="en-US" dirty="0"/>
              <a:t>Repositioning</a:t>
            </a:r>
          </a:p>
          <a:p>
            <a:pPr marL="171450" indent="-171450">
              <a:buFont typeface="Arial" panose="020B0604020202020204" pitchFamily="34" charset="0"/>
              <a:buChar char="•"/>
            </a:pPr>
            <a:r>
              <a:rPr lang="en-US" dirty="0"/>
              <a:t>Massage</a:t>
            </a:r>
          </a:p>
          <a:p>
            <a:pPr marL="171450" indent="-171450">
              <a:buFont typeface="Arial" panose="020B0604020202020204" pitchFamily="34" charset="0"/>
              <a:buChar char="•"/>
            </a:pPr>
            <a:r>
              <a:rPr lang="en-US" dirty="0"/>
              <a:t>Music</a:t>
            </a:r>
          </a:p>
          <a:p>
            <a:pPr marL="171450" indent="-171450">
              <a:buFont typeface="Arial" panose="020B0604020202020204" pitchFamily="34" charset="0"/>
              <a:buChar char="•"/>
            </a:pPr>
            <a:r>
              <a:rPr lang="en-US" dirty="0"/>
              <a:t>Diversion (tv, activities, etc.)</a:t>
            </a:r>
          </a:p>
          <a:p>
            <a:pPr marL="171450" indent="-171450">
              <a:buFont typeface="Arial" panose="020B0604020202020204" pitchFamily="34" charset="0"/>
              <a:buChar char="•"/>
            </a:pPr>
            <a:r>
              <a:rPr lang="en-US" dirty="0"/>
              <a:t>Visits from family, friends, pets, etc.</a:t>
            </a:r>
          </a:p>
          <a:p>
            <a:pPr marL="0" indent="0">
              <a:buFont typeface="Arial" panose="020B0604020202020204" pitchFamily="34" charset="0"/>
              <a:buNone/>
            </a:pPr>
            <a:r>
              <a:rPr lang="en-US" dirty="0"/>
              <a:t>NOTE:  the CNA should always monitor for skin integrity—even for residents on Hospice!  The resident may choose to refuse repositioning but when the CNA is caring for the resident, they should always observe and monitor skin for any skin integrity issues and report to the nurse</a:t>
            </a:r>
          </a:p>
        </p:txBody>
      </p:sp>
      <p:sp>
        <p:nvSpPr>
          <p:cNvPr id="4" name="Slide Number Placeholder 3"/>
          <p:cNvSpPr>
            <a:spLocks noGrp="1"/>
          </p:cNvSpPr>
          <p:nvPr>
            <p:ph type="sldNum" sz="quarter" idx="5"/>
          </p:nvPr>
        </p:nvSpPr>
        <p:spPr/>
        <p:txBody>
          <a:bodyPr/>
          <a:lstStyle/>
          <a:p>
            <a:fld id="{A946DA64-3206-4A5E-8671-B47D82205FF4}" type="slidenum">
              <a:rPr lang="en-US" smtClean="0"/>
              <a:t>24</a:t>
            </a:fld>
            <a:endParaRPr lang="en-US" dirty="0"/>
          </a:p>
        </p:txBody>
      </p:sp>
    </p:spTree>
    <p:extLst>
      <p:ext uri="{BB962C8B-B14F-4D97-AF65-F5344CB8AC3E}">
        <p14:creationId xmlns:p14="http://schemas.microsoft.com/office/powerpoint/2010/main" val="39167055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with the team – </a:t>
            </a:r>
          </a:p>
          <a:p>
            <a:endParaRPr lang="en-US" dirty="0"/>
          </a:p>
          <a:p>
            <a:endParaRPr lang="en-US" dirty="0"/>
          </a:p>
        </p:txBody>
      </p:sp>
      <p:sp>
        <p:nvSpPr>
          <p:cNvPr id="4" name="Slide Number Placeholder 3"/>
          <p:cNvSpPr>
            <a:spLocks noGrp="1"/>
          </p:cNvSpPr>
          <p:nvPr>
            <p:ph type="sldNum" sz="quarter" idx="5"/>
          </p:nvPr>
        </p:nvSpPr>
        <p:spPr/>
        <p:txBody>
          <a:bodyPr/>
          <a:lstStyle/>
          <a:p>
            <a:fld id="{A946DA64-3206-4A5E-8671-B47D82205FF4}" type="slidenum">
              <a:rPr lang="en-US" smtClean="0"/>
              <a:t>25</a:t>
            </a:fld>
            <a:endParaRPr lang="en-US" dirty="0"/>
          </a:p>
        </p:txBody>
      </p:sp>
    </p:spTree>
    <p:extLst>
      <p:ext uri="{BB962C8B-B14F-4D97-AF65-F5344CB8AC3E}">
        <p14:creationId xmlns:p14="http://schemas.microsoft.com/office/powerpoint/2010/main" val="40081007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Summary - Add any facility specific information for the IDT.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Nursing Home and Hospice should work together to coordinate services to meet the needs and choices/preferences of the resident for quality of care at end of life!</a:t>
            </a:r>
          </a:p>
        </p:txBody>
      </p:sp>
      <p:sp>
        <p:nvSpPr>
          <p:cNvPr id="4" name="Slide Number Placeholder 3"/>
          <p:cNvSpPr>
            <a:spLocks noGrp="1"/>
          </p:cNvSpPr>
          <p:nvPr>
            <p:ph type="sldNum" sz="quarter" idx="5"/>
          </p:nvPr>
        </p:nvSpPr>
        <p:spPr/>
        <p:txBody>
          <a:bodyPr/>
          <a:lstStyle/>
          <a:p>
            <a:fld id="{62583AE9-5228-4641-AE46-DAC04049BDD6}" type="slidenum">
              <a:rPr lang="en-US" smtClean="0"/>
              <a:pPr/>
              <a:t>26</a:t>
            </a:fld>
            <a:endParaRPr lang="en-US" dirty="0"/>
          </a:p>
        </p:txBody>
      </p:sp>
    </p:spTree>
    <p:extLst>
      <p:ext uri="{BB962C8B-B14F-4D97-AF65-F5344CB8AC3E}">
        <p14:creationId xmlns:p14="http://schemas.microsoft.com/office/powerpoint/2010/main" val="3147903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27</a:t>
            </a:fld>
            <a:endParaRPr lang="en-US"/>
          </a:p>
        </p:txBody>
      </p:sp>
    </p:spTree>
    <p:extLst>
      <p:ext uri="{BB962C8B-B14F-4D97-AF65-F5344CB8AC3E}">
        <p14:creationId xmlns:p14="http://schemas.microsoft.com/office/powerpoint/2010/main" val="31143129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see the State Operations Manual, Appendix PP for those requirements related to hospice integration and coordination for your process.  This presentation will focus on successful discharge planning.  F 849  </a:t>
            </a:r>
          </a:p>
        </p:txBody>
      </p:sp>
      <p:sp>
        <p:nvSpPr>
          <p:cNvPr id="4" name="Slide Number Placeholder 3"/>
          <p:cNvSpPr>
            <a:spLocks noGrp="1"/>
          </p:cNvSpPr>
          <p:nvPr>
            <p:ph type="sldNum" sz="quarter" idx="10"/>
          </p:nvPr>
        </p:nvSpPr>
        <p:spPr/>
        <p:txBody>
          <a:bodyPr/>
          <a:lstStyle/>
          <a:p>
            <a:fld id="{041850B8-D477-4080-A19D-1FE0617E69ED}" type="slidenum">
              <a:rPr lang="en-US" smtClean="0"/>
              <a:t>3</a:t>
            </a:fld>
            <a:endParaRPr lang="en-US" dirty="0"/>
          </a:p>
        </p:txBody>
      </p:sp>
    </p:spTree>
    <p:extLst>
      <p:ext uri="{BB962C8B-B14F-4D97-AF65-F5344CB8AC3E}">
        <p14:creationId xmlns:p14="http://schemas.microsoft.com/office/powerpoint/2010/main" val="23683624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Notes:</a:t>
            </a:r>
          </a:p>
          <a:p>
            <a:r>
              <a:rPr lang="en-US" dirty="0"/>
              <a:t>Read the slide.</a:t>
            </a:r>
          </a:p>
          <a:p>
            <a:r>
              <a:rPr lang="en-US" dirty="0"/>
              <a:t>If the resident chooses to elect the hospice benefit, but has not chosen a hospice provider, and the nursing home does not have an agreement with a hospice provider:</a:t>
            </a:r>
          </a:p>
          <a:p>
            <a:r>
              <a:rPr lang="en-US" dirty="0"/>
              <a:t> • If the resident wishes, the nursing home must assist the resident with a transfer to another facility or appropriate setting where hospice services are provided; or </a:t>
            </a:r>
          </a:p>
          <a:p>
            <a:r>
              <a:rPr lang="en-US" dirty="0"/>
              <a:t>• The nursing home may choose to establish a written agreement with a hospice. </a:t>
            </a:r>
          </a:p>
        </p:txBody>
      </p:sp>
      <p:sp>
        <p:nvSpPr>
          <p:cNvPr id="4" name="Slide Number Placeholder 3"/>
          <p:cNvSpPr>
            <a:spLocks noGrp="1"/>
          </p:cNvSpPr>
          <p:nvPr>
            <p:ph type="sldNum" sz="quarter" idx="5"/>
          </p:nvPr>
        </p:nvSpPr>
        <p:spPr/>
        <p:txBody>
          <a:bodyPr/>
          <a:lstStyle/>
          <a:p>
            <a:fld id="{A946DA64-3206-4A5E-8671-B47D82205FF4}" type="slidenum">
              <a:rPr lang="en-US" smtClean="0"/>
              <a:t>4</a:t>
            </a:fld>
            <a:endParaRPr lang="en-US" dirty="0"/>
          </a:p>
        </p:txBody>
      </p:sp>
    </p:spTree>
    <p:extLst>
      <p:ext uri="{BB962C8B-B14F-4D97-AF65-F5344CB8AC3E}">
        <p14:creationId xmlns:p14="http://schemas.microsoft.com/office/powerpoint/2010/main" val="36632871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p:txBody>
      </p:sp>
      <p:sp>
        <p:nvSpPr>
          <p:cNvPr id="4" name="Slide Number Placeholder 3"/>
          <p:cNvSpPr>
            <a:spLocks noGrp="1"/>
          </p:cNvSpPr>
          <p:nvPr>
            <p:ph type="sldNum" sz="quarter" idx="5"/>
          </p:nvPr>
        </p:nvSpPr>
        <p:spPr/>
        <p:txBody>
          <a:bodyPr/>
          <a:lstStyle/>
          <a:p>
            <a:fld id="{A946DA64-3206-4A5E-8671-B47D82205FF4}" type="slidenum">
              <a:rPr lang="en-US" smtClean="0"/>
              <a:t>5</a:t>
            </a:fld>
            <a:endParaRPr lang="en-US" dirty="0"/>
          </a:p>
        </p:txBody>
      </p:sp>
    </p:spTree>
    <p:extLst>
      <p:ext uri="{BB962C8B-B14F-4D97-AF65-F5344CB8AC3E}">
        <p14:creationId xmlns:p14="http://schemas.microsoft.com/office/powerpoint/2010/main" val="2625291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Indicate that  you will be discussing the services the hospice and the nursing home are to provide in a later slide</a:t>
            </a:r>
          </a:p>
          <a:p>
            <a:r>
              <a:rPr lang="en-US" dirty="0"/>
              <a:t>The Hospice </a:t>
            </a:r>
            <a:r>
              <a:rPr lang="en-US" sz="1200" kern="1200" dirty="0">
                <a:solidFill>
                  <a:schemeClr val="tx1"/>
                </a:solidFill>
                <a:effectLst/>
                <a:latin typeface="+mn-lt"/>
                <a:ea typeface="+mn-ea"/>
                <a:cs typeface="+mn-cs"/>
              </a:rPr>
              <a:t>assumes responsibility for determining the appropriate course of hospice care, including the determination to change the level of services provided.</a:t>
            </a:r>
            <a:endParaRPr lang="en-US" dirty="0"/>
          </a:p>
        </p:txBody>
      </p:sp>
      <p:sp>
        <p:nvSpPr>
          <p:cNvPr id="4" name="Slide Number Placeholder 3"/>
          <p:cNvSpPr>
            <a:spLocks noGrp="1"/>
          </p:cNvSpPr>
          <p:nvPr>
            <p:ph type="sldNum" sz="quarter" idx="5"/>
          </p:nvPr>
        </p:nvSpPr>
        <p:spPr/>
        <p:txBody>
          <a:bodyPr/>
          <a:lstStyle/>
          <a:p>
            <a:fld id="{A946DA64-3206-4A5E-8671-B47D82205FF4}" type="slidenum">
              <a:rPr lang="en-US" smtClean="0"/>
              <a:t>6</a:t>
            </a:fld>
            <a:endParaRPr lang="en-US" dirty="0"/>
          </a:p>
        </p:txBody>
      </p:sp>
    </p:spTree>
    <p:extLst>
      <p:ext uri="{BB962C8B-B14F-4D97-AF65-F5344CB8AC3E}">
        <p14:creationId xmlns:p14="http://schemas.microsoft.com/office/powerpoint/2010/main" val="14075448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Notes:</a:t>
            </a:r>
          </a:p>
          <a:p>
            <a:r>
              <a:rPr lang="en-US" dirty="0"/>
              <a:t>Read the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and ensure that the level of care provided is appropriately based on the individual resident’s needs.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Also, </a:t>
            </a:r>
            <a:r>
              <a:rPr lang="en-US" sz="1200" dirty="0"/>
              <a:t>(H)  A delineation of the hospice’s responsibilities, including but not limited to, providing medical direction and management of the patient; nursing; counseling (including spiritual, dietary, and bereavement); social work; providing medical supplies, durable medical equipment, and drugs necessary for the palliation of pain and symptoms associated with the terminal illness and related conditions; and all other hospice services that are necessary for the care of the resident’s terminal illness and related conditions.</a:t>
            </a:r>
          </a:p>
          <a:p>
            <a:r>
              <a:rPr lang="en-US" dirty="0"/>
              <a:t>**NOTE:  a resident should not experience any lack of services or personal care because they have chosen hospice!</a:t>
            </a:r>
          </a:p>
        </p:txBody>
      </p:sp>
      <p:sp>
        <p:nvSpPr>
          <p:cNvPr id="4" name="Slide Number Placeholder 3"/>
          <p:cNvSpPr>
            <a:spLocks noGrp="1"/>
          </p:cNvSpPr>
          <p:nvPr>
            <p:ph type="sldNum" sz="quarter" idx="5"/>
          </p:nvPr>
        </p:nvSpPr>
        <p:spPr/>
        <p:txBody>
          <a:bodyPr/>
          <a:lstStyle/>
          <a:p>
            <a:fld id="{A946DA64-3206-4A5E-8671-B47D82205FF4}" type="slidenum">
              <a:rPr lang="en-US" smtClean="0"/>
              <a:t>7</a:t>
            </a:fld>
            <a:endParaRPr lang="en-US" dirty="0"/>
          </a:p>
        </p:txBody>
      </p:sp>
    </p:spTree>
    <p:extLst>
      <p:ext uri="{BB962C8B-B14F-4D97-AF65-F5344CB8AC3E}">
        <p14:creationId xmlns:p14="http://schemas.microsoft.com/office/powerpoint/2010/main" val="18730705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LTC facility personnel may administer the therapies where permitted by State law and as specified by the LTC facility. </a:t>
            </a:r>
          </a:p>
          <a:p>
            <a:pPr marL="171450" indent="-171450">
              <a:buFont typeface="Arial" panose="020B0604020202020204" pitchFamily="34" charset="0"/>
              <a:buChar char="•"/>
            </a:pPr>
            <a:r>
              <a:rPr lang="en-US" dirty="0"/>
              <a:t>The hospice and the LTC facility will provide bereavement services to LTC facility staff. </a:t>
            </a:r>
          </a:p>
        </p:txBody>
      </p:sp>
      <p:sp>
        <p:nvSpPr>
          <p:cNvPr id="4" name="Slide Number Placeholder 3"/>
          <p:cNvSpPr>
            <a:spLocks noGrp="1"/>
          </p:cNvSpPr>
          <p:nvPr>
            <p:ph type="sldNum" sz="quarter" idx="5"/>
          </p:nvPr>
        </p:nvSpPr>
        <p:spPr/>
        <p:txBody>
          <a:bodyPr/>
          <a:lstStyle/>
          <a:p>
            <a:fld id="{A946DA64-3206-4A5E-8671-B47D82205FF4}" type="slidenum">
              <a:rPr lang="en-US" smtClean="0"/>
              <a:t>8</a:t>
            </a:fld>
            <a:endParaRPr lang="en-US" dirty="0"/>
          </a:p>
        </p:txBody>
      </p:sp>
    </p:spTree>
    <p:extLst>
      <p:ext uri="{BB962C8B-B14F-4D97-AF65-F5344CB8AC3E}">
        <p14:creationId xmlns:p14="http://schemas.microsoft.com/office/powerpoint/2010/main" val="31475297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Notes:</a:t>
            </a:r>
          </a:p>
          <a:p>
            <a:r>
              <a:rPr lang="en-US" sz="1200" dirty="0"/>
              <a:t>The interdisciplinary team member must have a clinical background, function within their State scope of practice act, and have the ability to assess the resident or have access to someone that has the skills and capabilities to assess the resident.   </a:t>
            </a:r>
          </a:p>
          <a:p>
            <a:r>
              <a:rPr lang="en-US" sz="1200" dirty="0"/>
              <a:t>This designated team member must also work with the Hospice for:</a:t>
            </a:r>
          </a:p>
          <a:p>
            <a:pPr marL="0" indent="0" defTabSz="576263">
              <a:buNone/>
            </a:pPr>
            <a:r>
              <a:rPr lang="en-US" sz="1200" dirty="0"/>
              <a:t>	Obtaining the following information </a:t>
            </a:r>
          </a:p>
          <a:p>
            <a:pPr marL="0" indent="0" defTabSz="576263">
              <a:buNone/>
            </a:pPr>
            <a:r>
              <a:rPr lang="en-US" sz="1200" dirty="0"/>
              <a:t>	(A)  The most recent hospice plan of care specific to each patient. </a:t>
            </a:r>
          </a:p>
          <a:p>
            <a:pPr marL="576263" indent="0">
              <a:buNone/>
            </a:pPr>
            <a:r>
              <a:rPr lang="en-US" sz="1200" dirty="0"/>
              <a:t>(B)  Hospice election form. </a:t>
            </a:r>
          </a:p>
          <a:p>
            <a:pPr marL="576263" indent="0">
              <a:buAutoNum type="alphaUcParenBoth" startAt="3"/>
            </a:pPr>
            <a:r>
              <a:rPr lang="en-US" sz="1200" dirty="0"/>
              <a:t>Physician certification and recertification of the terminal illness specific to each patient. </a:t>
            </a:r>
          </a:p>
          <a:p>
            <a:pPr marL="576263" indent="0">
              <a:buAutoNum type="alphaUcParenBoth" startAt="3"/>
            </a:pPr>
            <a:r>
              <a:rPr lang="en-US" sz="1200" dirty="0"/>
              <a:t>Names and contact information for hospice personnel involved in hospice care of each patient. </a:t>
            </a:r>
          </a:p>
          <a:p>
            <a:pPr marL="576263" indent="0">
              <a:buAutoNum type="alphaUcParenBoth" startAt="3"/>
            </a:pPr>
            <a:r>
              <a:rPr lang="en-US" sz="1200" dirty="0"/>
              <a:t>Instructions on how to access the hospice’s 24-hour on-call system. </a:t>
            </a:r>
          </a:p>
          <a:p>
            <a:pPr marL="576263" indent="0">
              <a:buAutoNum type="alphaUcParenBoth" startAt="3"/>
            </a:pPr>
            <a:r>
              <a:rPr lang="en-US" sz="1200" dirty="0"/>
              <a:t>Hospice medication information specific to each patient. </a:t>
            </a:r>
          </a:p>
          <a:p>
            <a:pPr marL="576263" indent="0">
              <a:buAutoNum type="alphaUcParenBoth" startAt="3"/>
            </a:pPr>
            <a:r>
              <a:rPr lang="en-US" sz="1200" dirty="0"/>
              <a:t> Hospice physician and attending physician (if any) orders specific to each patient. </a:t>
            </a:r>
          </a:p>
          <a:p>
            <a:endParaRPr lang="en-US" dirty="0"/>
          </a:p>
        </p:txBody>
      </p:sp>
      <p:sp>
        <p:nvSpPr>
          <p:cNvPr id="4" name="Slide Number Placeholder 3"/>
          <p:cNvSpPr>
            <a:spLocks noGrp="1"/>
          </p:cNvSpPr>
          <p:nvPr>
            <p:ph type="sldNum" sz="quarter" idx="5"/>
          </p:nvPr>
        </p:nvSpPr>
        <p:spPr/>
        <p:txBody>
          <a:bodyPr/>
          <a:lstStyle/>
          <a:p>
            <a:fld id="{A946DA64-3206-4A5E-8671-B47D82205FF4}" type="slidenum">
              <a:rPr lang="en-US" smtClean="0"/>
              <a:t>9</a:t>
            </a:fld>
            <a:endParaRPr lang="en-US" dirty="0"/>
          </a:p>
        </p:txBody>
      </p:sp>
    </p:spTree>
    <p:extLst>
      <p:ext uri="{BB962C8B-B14F-4D97-AF65-F5344CB8AC3E}">
        <p14:creationId xmlns:p14="http://schemas.microsoft.com/office/powerpoint/2010/main" val="31731688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6" name="Picture 5">
            <a:extLst>
              <a:ext uri="{FF2B5EF4-FFF2-40B4-BE49-F238E27FC236}">
                <a16:creationId xmlns:a16="http://schemas.microsoft.com/office/drawing/2014/main" id="{0E9803A5-EFA6-40DB-8FA8-E6D66769911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6069725"/>
            <a:ext cx="1981200" cy="708188"/>
          </a:xfrm>
          <a:prstGeom prst="rect">
            <a:avLst/>
          </a:prstGeom>
        </p:spPr>
      </p:pic>
    </p:spTree>
    <p:extLst>
      <p:ext uri="{BB962C8B-B14F-4D97-AF65-F5344CB8AC3E}">
        <p14:creationId xmlns:p14="http://schemas.microsoft.com/office/powerpoint/2010/main" val="31157447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A85B469-5187-4EC5-A46A-5246E39C36E9}" type="datetime1">
              <a:rPr lang="en-US" smtClean="0">
                <a:solidFill>
                  <a:prstClr val="black"/>
                </a:solidFill>
              </a:rPr>
              <a:t>5/13/2019</a:t>
            </a:fld>
            <a:endParaRPr lang="en-US">
              <a:solidFill>
                <a:prstClr val="black"/>
              </a:solidFill>
            </a:endParaRPr>
          </a:p>
        </p:txBody>
      </p:sp>
      <p:sp>
        <p:nvSpPr>
          <p:cNvPr id="5" name="Slide Number Placeholder 4"/>
          <p:cNvSpPr>
            <a:spLocks noGrp="1"/>
          </p:cNvSpPr>
          <p:nvPr>
            <p:ph type="sldNum" sz="quarter" idx="12"/>
          </p:nvPr>
        </p:nvSpPr>
        <p:spPr>
          <a:xfrm>
            <a:off x="6553200" y="6356350"/>
            <a:ext cx="2133600" cy="365125"/>
          </a:xfrm>
        </p:spPr>
        <p:txBody>
          <a:bodyPr/>
          <a:lstStyle/>
          <a:p>
            <a:fld id="{8ED21966-C764-4C40-97C3-3CEDFB59A7F5}" type="slidenum">
              <a:rPr lang="en-US" smtClean="0">
                <a:solidFill>
                  <a:prstClr val="black"/>
                </a:solidFill>
              </a:rPr>
              <a:pPr/>
              <a:t>‹#›</a:t>
            </a:fld>
            <a:endParaRPr lang="en-US" dirty="0">
              <a:solidFill>
                <a:prstClr val="black"/>
              </a:solidFill>
            </a:endParaRPr>
          </a:p>
        </p:txBody>
      </p:sp>
      <p:pic>
        <p:nvPicPr>
          <p:cNvPr id="6" name="Picture 5">
            <a:extLst>
              <a:ext uri="{FF2B5EF4-FFF2-40B4-BE49-F238E27FC236}">
                <a16:creationId xmlns:a16="http://schemas.microsoft.com/office/drawing/2014/main" id="{85BCF9A2-57A2-4F96-9C6C-1ADAD7F00EF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6069725"/>
            <a:ext cx="1981200" cy="708188"/>
          </a:xfrm>
          <a:prstGeom prst="rect">
            <a:avLst/>
          </a:prstGeom>
        </p:spPr>
      </p:pic>
    </p:spTree>
    <p:extLst>
      <p:ext uri="{BB962C8B-B14F-4D97-AF65-F5344CB8AC3E}">
        <p14:creationId xmlns:p14="http://schemas.microsoft.com/office/powerpoint/2010/main" val="3615223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EDD955-D679-42C0-8C7E-F3F25ECF904E}" type="datetime1">
              <a:rPr lang="en-US" smtClean="0">
                <a:solidFill>
                  <a:prstClr val="black"/>
                </a:solidFill>
              </a:rPr>
              <a:t>5/13/2019</a:t>
            </a:fld>
            <a:endParaRPr lang="en-US">
              <a:solidFill>
                <a:prstClr val="black"/>
              </a:solidFill>
            </a:endParaRP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6069725"/>
            <a:ext cx="1981200" cy="708188"/>
          </a:xfrm>
          <a:prstGeom prst="rect">
            <a:avLst/>
          </a:prstGeom>
        </p:spPr>
      </p:pic>
    </p:spTree>
    <p:extLst>
      <p:ext uri="{BB962C8B-B14F-4D97-AF65-F5344CB8AC3E}">
        <p14:creationId xmlns:p14="http://schemas.microsoft.com/office/powerpoint/2010/main" val="3792204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EE55542-2A52-46FD-A5AC-DD17EE18F3A6}" type="datetime1">
              <a:rPr lang="en-US" smtClean="0">
                <a:solidFill>
                  <a:prstClr val="black"/>
                </a:solidFill>
              </a:rPr>
              <a:t>5/13/2019</a:t>
            </a:fld>
            <a:endParaRPr lang="en-US">
              <a:solidFill>
                <a:prstClr val="black"/>
              </a:solidFill>
            </a:endParaRPr>
          </a:p>
        </p:txBody>
      </p:sp>
      <p:sp>
        <p:nvSpPr>
          <p:cNvPr id="6" name="Slide Number Placeholder 5"/>
          <p:cNvSpPr>
            <a:spLocks noGrp="1"/>
          </p:cNvSpPr>
          <p:nvPr>
            <p:ph type="sldNum" sz="quarter" idx="12"/>
          </p:nvPr>
        </p:nvSpPr>
        <p:spPr/>
        <p:txBody>
          <a:bodyPr/>
          <a:lstStyle/>
          <a:p>
            <a:fld id="{8ED21966-C764-4C40-97C3-3CEDFB59A7F5}" type="slidenum">
              <a:rPr lang="en-US" smtClean="0">
                <a:solidFill>
                  <a:prstClr val="black"/>
                </a:solidFill>
              </a:rPr>
              <a:pPr/>
              <a:t>‹#›</a:t>
            </a:fld>
            <a:endParaRPr lang="en-US">
              <a:solidFill>
                <a:prstClr val="black"/>
              </a:solidFill>
            </a:endParaRPr>
          </a:p>
        </p:txBody>
      </p:sp>
      <p:pic>
        <p:nvPicPr>
          <p:cNvPr id="7" name="Picture 6">
            <a:extLst>
              <a:ext uri="{FF2B5EF4-FFF2-40B4-BE49-F238E27FC236}">
                <a16:creationId xmlns:a16="http://schemas.microsoft.com/office/drawing/2014/main" id="{936C90E5-F9D5-43CD-A0C4-5626FCC60FD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6069725"/>
            <a:ext cx="1981200" cy="708188"/>
          </a:xfrm>
          <a:prstGeom prst="rect">
            <a:avLst/>
          </a:prstGeom>
        </p:spPr>
      </p:pic>
    </p:spTree>
    <p:extLst>
      <p:ext uri="{BB962C8B-B14F-4D97-AF65-F5344CB8AC3E}">
        <p14:creationId xmlns:p14="http://schemas.microsoft.com/office/powerpoint/2010/main" val="1669140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A13C75C-1DD4-4EFB-96F4-CD016AE835F6}" type="datetime1">
              <a:rPr lang="en-US" smtClean="0">
                <a:solidFill>
                  <a:prstClr val="black"/>
                </a:solidFill>
              </a:rPr>
              <a:t>5/13/2019</a:t>
            </a:fld>
            <a:endParaRPr lang="en-US">
              <a:solidFill>
                <a:prstClr val="black"/>
              </a:solidFill>
            </a:endParaRPr>
          </a:p>
        </p:txBody>
      </p:sp>
      <p:sp>
        <p:nvSpPr>
          <p:cNvPr id="7" name="Slide Number Placeholder 6"/>
          <p:cNvSpPr>
            <a:spLocks noGrp="1"/>
          </p:cNvSpPr>
          <p:nvPr>
            <p:ph type="sldNum" sz="quarter" idx="12"/>
          </p:nvPr>
        </p:nvSpPr>
        <p:spPr/>
        <p:txBody>
          <a:bodyPr/>
          <a:lstStyle/>
          <a:p>
            <a:fld id="{8ED21966-C764-4C40-97C3-3CEDFB59A7F5}" type="slidenum">
              <a:rPr lang="en-US" smtClean="0">
                <a:solidFill>
                  <a:prstClr val="black"/>
                </a:solidFill>
              </a:rPr>
              <a:pPr/>
              <a:t>‹#›</a:t>
            </a:fld>
            <a:endParaRPr lang="en-US">
              <a:solidFill>
                <a:prstClr val="black"/>
              </a:solidFill>
            </a:endParaRPr>
          </a:p>
        </p:txBody>
      </p:sp>
      <p:pic>
        <p:nvPicPr>
          <p:cNvPr id="8" name="Picture 7">
            <a:extLst>
              <a:ext uri="{FF2B5EF4-FFF2-40B4-BE49-F238E27FC236}">
                <a16:creationId xmlns:a16="http://schemas.microsoft.com/office/drawing/2014/main" id="{BF4F55C6-B0BC-4894-9D4B-6156D6A400F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6069725"/>
            <a:ext cx="1981200" cy="708188"/>
          </a:xfrm>
          <a:prstGeom prst="rect">
            <a:avLst/>
          </a:prstGeom>
        </p:spPr>
      </p:pic>
    </p:spTree>
    <p:extLst>
      <p:ext uri="{BB962C8B-B14F-4D97-AF65-F5344CB8AC3E}">
        <p14:creationId xmlns:p14="http://schemas.microsoft.com/office/powerpoint/2010/main" val="1191890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981A95B-B40D-432F-BDE3-0F0C037B57E3}" type="datetime1">
              <a:rPr lang="en-US" smtClean="0">
                <a:solidFill>
                  <a:prstClr val="black"/>
                </a:solidFill>
              </a:rPr>
              <a:t>5/13/2019</a:t>
            </a:fld>
            <a:endParaRPr lang="en-US">
              <a:solidFill>
                <a:prstClr val="black"/>
              </a:solidFill>
            </a:endParaRPr>
          </a:p>
        </p:txBody>
      </p:sp>
      <p:sp>
        <p:nvSpPr>
          <p:cNvPr id="9" name="Slide Number Placeholder 8"/>
          <p:cNvSpPr>
            <a:spLocks noGrp="1"/>
          </p:cNvSpPr>
          <p:nvPr>
            <p:ph type="sldNum" sz="quarter" idx="12"/>
          </p:nvPr>
        </p:nvSpPr>
        <p:spPr/>
        <p:txBody>
          <a:bodyPr/>
          <a:lstStyle/>
          <a:p>
            <a:fld id="{8ED21966-C764-4C40-97C3-3CEDFB59A7F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588275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B045820-4DB1-4339-8AEB-7BCAF0FDFEA8}" type="datetime1">
              <a:rPr lang="en-US" smtClean="0">
                <a:solidFill>
                  <a:prstClr val="black"/>
                </a:solidFill>
              </a:rPr>
              <a:t>5/13/2019</a:t>
            </a:fld>
            <a:endParaRPr lang="en-US">
              <a:solidFill>
                <a:prstClr val="black"/>
              </a:solidFill>
            </a:endParaRPr>
          </a:p>
        </p:txBody>
      </p:sp>
      <p:sp>
        <p:nvSpPr>
          <p:cNvPr id="5" name="Slide Number Placeholder 4"/>
          <p:cNvSpPr>
            <a:spLocks noGrp="1"/>
          </p:cNvSpPr>
          <p:nvPr>
            <p:ph type="sldNum" sz="quarter" idx="12"/>
          </p:nvPr>
        </p:nvSpPr>
        <p:spPr/>
        <p:txBody>
          <a:bodyPr/>
          <a:lstStyle/>
          <a:p>
            <a:fld id="{8ED21966-C764-4C40-97C3-3CEDFB59A7F5}" type="slidenum">
              <a:rPr lang="en-US" smtClean="0">
                <a:solidFill>
                  <a:prstClr val="black"/>
                </a:solidFill>
              </a:rPr>
              <a:pPr/>
              <a:t>‹#›</a:t>
            </a:fld>
            <a:endParaRPr lang="en-US">
              <a:solidFill>
                <a:prstClr val="black"/>
              </a:solidFill>
            </a:endParaRPr>
          </a:p>
        </p:txBody>
      </p:sp>
      <p:pic>
        <p:nvPicPr>
          <p:cNvPr id="6" name="Picture 5">
            <a:extLst>
              <a:ext uri="{FF2B5EF4-FFF2-40B4-BE49-F238E27FC236}">
                <a16:creationId xmlns:a16="http://schemas.microsoft.com/office/drawing/2014/main" id="{AC2DFD05-C655-4D1F-9BA0-23752AA6F63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6069725"/>
            <a:ext cx="1981200" cy="708188"/>
          </a:xfrm>
          <a:prstGeom prst="rect">
            <a:avLst/>
          </a:prstGeom>
        </p:spPr>
      </p:pic>
    </p:spTree>
    <p:extLst>
      <p:ext uri="{BB962C8B-B14F-4D97-AF65-F5344CB8AC3E}">
        <p14:creationId xmlns:p14="http://schemas.microsoft.com/office/powerpoint/2010/main" val="3614537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8A1124-85F9-448D-B3E4-AC9E07F4E290}" type="datetime1">
              <a:rPr lang="en-US" smtClean="0">
                <a:solidFill>
                  <a:prstClr val="black"/>
                </a:solidFill>
              </a:rPr>
              <a:t>5/13/2019</a:t>
            </a:fld>
            <a:endParaRPr lang="en-US">
              <a:solidFill>
                <a:prstClr val="black"/>
              </a:solidFill>
            </a:endParaRPr>
          </a:p>
        </p:txBody>
      </p:sp>
      <p:sp>
        <p:nvSpPr>
          <p:cNvPr id="4" name="Slide Number Placeholder 3"/>
          <p:cNvSpPr>
            <a:spLocks noGrp="1"/>
          </p:cNvSpPr>
          <p:nvPr>
            <p:ph type="sldNum" sz="quarter" idx="12"/>
          </p:nvPr>
        </p:nvSpPr>
        <p:spPr/>
        <p:txBody>
          <a:bodyPr/>
          <a:lstStyle/>
          <a:p>
            <a:fld id="{8ED21966-C764-4C40-97C3-3CEDFB59A7F5}" type="slidenum">
              <a:rPr lang="en-US" smtClean="0">
                <a:solidFill>
                  <a:prstClr val="black"/>
                </a:solidFill>
              </a:rPr>
              <a:pPr/>
              <a:t>‹#›</a:t>
            </a:fld>
            <a:endParaRPr lang="en-US">
              <a:solidFill>
                <a:prstClr val="black"/>
              </a:solidFill>
            </a:endParaRPr>
          </a:p>
        </p:txBody>
      </p:sp>
      <p:pic>
        <p:nvPicPr>
          <p:cNvPr id="5" name="Picture 4">
            <a:extLst>
              <a:ext uri="{FF2B5EF4-FFF2-40B4-BE49-F238E27FC236}">
                <a16:creationId xmlns:a16="http://schemas.microsoft.com/office/drawing/2014/main" id="{419BB5C9-FC73-4804-861F-DD93BDDC4C0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6069725"/>
            <a:ext cx="1981200" cy="708188"/>
          </a:xfrm>
          <a:prstGeom prst="rect">
            <a:avLst/>
          </a:prstGeom>
        </p:spPr>
      </p:pic>
    </p:spTree>
    <p:extLst>
      <p:ext uri="{BB962C8B-B14F-4D97-AF65-F5344CB8AC3E}">
        <p14:creationId xmlns:p14="http://schemas.microsoft.com/office/powerpoint/2010/main" val="1981344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EC9F4AF-83BA-4844-90A6-1A2537F102CC}" type="datetime1">
              <a:rPr lang="en-US" smtClean="0">
                <a:solidFill>
                  <a:prstClr val="black"/>
                </a:solidFill>
              </a:rPr>
              <a:t>5/13/2019</a:t>
            </a:fld>
            <a:endParaRPr lang="en-US">
              <a:solidFill>
                <a:prstClr val="black"/>
              </a:solidFill>
            </a:endParaRPr>
          </a:p>
        </p:txBody>
      </p:sp>
      <p:sp>
        <p:nvSpPr>
          <p:cNvPr id="7" name="Slide Number Placeholder 6"/>
          <p:cNvSpPr>
            <a:spLocks noGrp="1"/>
          </p:cNvSpPr>
          <p:nvPr>
            <p:ph type="sldNum" sz="quarter" idx="12"/>
          </p:nvPr>
        </p:nvSpPr>
        <p:spPr/>
        <p:txBody>
          <a:bodyPr/>
          <a:lstStyle/>
          <a:p>
            <a:fld id="{8ED21966-C764-4C40-97C3-3CEDFB59A7F5}" type="slidenum">
              <a:rPr lang="en-US" smtClean="0">
                <a:solidFill>
                  <a:prstClr val="black"/>
                </a:solidFill>
              </a:rPr>
              <a:pPr/>
              <a:t>‹#›</a:t>
            </a:fld>
            <a:endParaRPr lang="en-US">
              <a:solidFill>
                <a:prstClr val="black"/>
              </a:solidFill>
            </a:endParaRPr>
          </a:p>
        </p:txBody>
      </p:sp>
      <p:pic>
        <p:nvPicPr>
          <p:cNvPr id="8" name="Picture 7">
            <a:extLst>
              <a:ext uri="{FF2B5EF4-FFF2-40B4-BE49-F238E27FC236}">
                <a16:creationId xmlns:a16="http://schemas.microsoft.com/office/drawing/2014/main" id="{09849B57-4B73-4165-9059-71076BC7548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6069725"/>
            <a:ext cx="1981200" cy="708188"/>
          </a:xfrm>
          <a:prstGeom prst="rect">
            <a:avLst/>
          </a:prstGeom>
        </p:spPr>
      </p:pic>
    </p:spTree>
    <p:extLst>
      <p:ext uri="{BB962C8B-B14F-4D97-AF65-F5344CB8AC3E}">
        <p14:creationId xmlns:p14="http://schemas.microsoft.com/office/powerpoint/2010/main" val="2193369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2FF0AA6-727A-4116-83EB-06F1397B9832}" type="datetime1">
              <a:rPr lang="en-US" smtClean="0">
                <a:solidFill>
                  <a:prstClr val="black"/>
                </a:solidFill>
              </a:rPr>
              <a:t>5/13/2019</a:t>
            </a:fld>
            <a:endParaRPr lang="en-US">
              <a:solidFill>
                <a:prstClr val="black"/>
              </a:solidFill>
            </a:endParaRPr>
          </a:p>
        </p:txBody>
      </p:sp>
      <p:sp>
        <p:nvSpPr>
          <p:cNvPr id="7" name="Slide Number Placeholder 6"/>
          <p:cNvSpPr>
            <a:spLocks noGrp="1"/>
          </p:cNvSpPr>
          <p:nvPr>
            <p:ph type="sldNum" sz="quarter" idx="12"/>
          </p:nvPr>
        </p:nvSpPr>
        <p:spPr/>
        <p:txBody>
          <a:bodyPr/>
          <a:lstStyle/>
          <a:p>
            <a:fld id="{8ED21966-C764-4C40-97C3-3CEDFB59A7F5}" type="slidenum">
              <a:rPr lang="en-US" smtClean="0">
                <a:solidFill>
                  <a:prstClr val="black"/>
                </a:solidFill>
              </a:rPr>
              <a:pPr/>
              <a:t>‹#›</a:t>
            </a:fld>
            <a:endParaRPr lang="en-US">
              <a:solidFill>
                <a:prstClr val="black"/>
              </a:solidFill>
            </a:endParaRPr>
          </a:p>
        </p:txBody>
      </p:sp>
      <p:pic>
        <p:nvPicPr>
          <p:cNvPr id="8" name="Picture 7">
            <a:extLst>
              <a:ext uri="{FF2B5EF4-FFF2-40B4-BE49-F238E27FC236}">
                <a16:creationId xmlns:a16="http://schemas.microsoft.com/office/drawing/2014/main" id="{9DEE8811-35E9-4324-BED5-D8D232F364E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6069725"/>
            <a:ext cx="1981200" cy="708188"/>
          </a:xfrm>
          <a:prstGeom prst="rect">
            <a:avLst/>
          </a:prstGeom>
        </p:spPr>
      </p:pic>
    </p:spTree>
    <p:extLst>
      <p:ext uri="{BB962C8B-B14F-4D97-AF65-F5344CB8AC3E}">
        <p14:creationId xmlns:p14="http://schemas.microsoft.com/office/powerpoint/2010/main" val="16381132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file:///S:\CREATIVE_SERVICES\LeadingAge%20Collateral\LeadingAge%20PowerPoint\2017%20PPTs\PPT%20images\LeadingAge_PMS%20Cool%20Grey%2011.jpg"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tif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solidFill>
              </a:defRPr>
            </a:lvl1pPr>
          </a:lstStyle>
          <a:p>
            <a:fld id="{EA25747C-6F3A-4B6F-85EC-0F505796E425}" type="datetime1">
              <a:rPr lang="en-US" smtClean="0">
                <a:solidFill>
                  <a:prstClr val="black"/>
                </a:solidFill>
              </a:rPr>
              <a:t>5/13/2019</a:t>
            </a:fld>
            <a:endParaRPr lang="en-US" dirty="0">
              <a:solidFill>
                <a:prstClr val="black"/>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fld id="{8ED21966-C764-4C40-97C3-3CEDFB59A7F5}" type="slidenum">
              <a:rPr lang="en-US" smtClean="0">
                <a:solidFill>
                  <a:prstClr val="black"/>
                </a:solidFill>
              </a:rPr>
              <a:pPr/>
              <a:t>‹#›</a:t>
            </a:fld>
            <a:endParaRPr lang="en-US" dirty="0">
              <a:solidFill>
                <a:prstClr val="black"/>
              </a:solidFill>
            </a:endParaRPr>
          </a:p>
        </p:txBody>
      </p:sp>
      <p:pic>
        <p:nvPicPr>
          <p:cNvPr id="9" name="Picture 8"/>
          <p:cNvPicPr>
            <a:picLocks noChangeAspect="1"/>
          </p:cNvPicPr>
          <p:nvPr userDrawn="1"/>
        </p:nvPicPr>
        <p:blipFill>
          <a:blip r:embed="rId12" r:link="rId13" cstate="email">
            <a:extLst>
              <a:ext uri="{28A0092B-C50C-407E-A947-70E740481C1C}">
                <a14:useLocalDpi xmlns:a14="http://schemas.microsoft.com/office/drawing/2010/main"/>
              </a:ext>
            </a:extLst>
          </a:blip>
          <a:stretch>
            <a:fillRect/>
          </a:stretch>
        </p:blipFill>
        <p:spPr>
          <a:xfrm>
            <a:off x="6503377" y="6149609"/>
            <a:ext cx="2209800" cy="650896"/>
          </a:xfrm>
          <a:prstGeom prst="rect">
            <a:avLst/>
          </a:prstGeom>
        </p:spPr>
      </p:pic>
      <p:sp>
        <p:nvSpPr>
          <p:cNvPr id="7" name="TextBox 6"/>
          <p:cNvSpPr txBox="1"/>
          <p:nvPr userDrawn="1"/>
        </p:nvSpPr>
        <p:spPr>
          <a:xfrm>
            <a:off x="2514600" y="6356350"/>
            <a:ext cx="3962400" cy="323165"/>
          </a:xfrm>
          <a:prstGeom prst="rect">
            <a:avLst/>
          </a:prstGeom>
          <a:noFill/>
        </p:spPr>
        <p:txBody>
          <a:bodyPr wrap="square" rtlCol="0">
            <a:spAutoFit/>
          </a:bodyPr>
          <a:lstStyle/>
          <a:p>
            <a:pPr algn="ctr"/>
            <a:r>
              <a:rPr lang="en-US" sz="500" kern="1200" dirty="0">
                <a:solidFill>
                  <a:schemeClr val="tx1"/>
                </a:solidFill>
                <a:effectLst/>
                <a:latin typeface="Calibri" panose="020F0502020204030204" pitchFamily="34" charset="0"/>
                <a:ea typeface="+mn-ea"/>
                <a:cs typeface="Arial" charset="0"/>
              </a:rPr>
              <a:t>This document is for general informational purposes only.  </a:t>
            </a:r>
          </a:p>
          <a:p>
            <a:pPr algn="ctr"/>
            <a:r>
              <a:rPr lang="en-US" sz="500" kern="1200" dirty="0">
                <a:solidFill>
                  <a:schemeClr val="tx1"/>
                </a:solidFill>
                <a:effectLst/>
                <a:latin typeface="Calibri" panose="020F0502020204030204" pitchFamily="34" charset="0"/>
                <a:ea typeface="+mn-ea"/>
                <a:cs typeface="Arial" charset="0"/>
              </a:rPr>
              <a:t>It does not represent legal advice nor relied upon as supporting documentation or advice with CMS or other regulatory entities.</a:t>
            </a:r>
          </a:p>
          <a:p>
            <a:pPr algn="ctr"/>
            <a:r>
              <a:rPr lang="en-US" sz="500" kern="1200" dirty="0">
                <a:solidFill>
                  <a:schemeClr val="tx1"/>
                </a:solidFill>
                <a:effectLst/>
                <a:latin typeface="Calibri" panose="020F0502020204030204" pitchFamily="34" charset="0"/>
                <a:ea typeface="+mn-ea"/>
                <a:cs typeface="Arial" charset="0"/>
              </a:rPr>
              <a:t>© Pathway Health Services, Inc. – All Rights Reserved – Copy with Permission Only </a:t>
            </a:r>
          </a:p>
        </p:txBody>
      </p:sp>
      <p:pic>
        <p:nvPicPr>
          <p:cNvPr id="10" name="Picture 9">
            <a:extLst>
              <a:ext uri="{FF2B5EF4-FFF2-40B4-BE49-F238E27FC236}">
                <a16:creationId xmlns:a16="http://schemas.microsoft.com/office/drawing/2014/main" id="{205A3798-5358-442B-B70A-09435E4DCF0D}"/>
              </a:ext>
            </a:extLst>
          </p:cNvPr>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457200" y="6069725"/>
            <a:ext cx="1981200" cy="708188"/>
          </a:xfrm>
          <a:prstGeom prst="rect">
            <a:avLst/>
          </a:prstGeom>
        </p:spPr>
      </p:pic>
    </p:spTree>
    <p:extLst>
      <p:ext uri="{BB962C8B-B14F-4D97-AF65-F5344CB8AC3E}">
        <p14:creationId xmlns:p14="http://schemas.microsoft.com/office/powerpoint/2010/main" val="1303961687"/>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www.cms.gov/Regulations-and-Guidance/Guidance/Manuals/downloads/som107ap_pp_guidelines_ltcf.pdf" TargetMode="External"/><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www.cms.gov/Regulations-and-Guidance/Guidance/Manuals/downloads/som107ap_pp_guidelines_ltcf.pdf"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www.cms.gov/Regulations-and-Guidance/Guidance/Manuals/downloads/som107ap_pp_guidelines_ltcf.pdf"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cms.gov/Medicare/Provider-Enrollment-and-Certification/GuidanceforLawsAndRegulations/Nursing-Homes.html" TargetMode="External"/><Relationship Id="rId2" Type="http://schemas.openxmlformats.org/officeDocument/2006/relationships/hyperlink" Target="https://www.cms.gov/Regulations-and-Guidance/Guidance/Manuals/downloads/som107ap_pp_guidelines_ltcf.pdf"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s://www.cms.gov/Regulations-and-Guidance/Guidance/Manuals/downloads/som107ap_pp_guidelines_ltcf.pdf"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cms.gov/Regulations-and-Guidance/Guidance/Manuals/downloads/som107ap_pp_guidelines_ltcf.pdf"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cms.gov/Regulations-and-Guidance/Guidance/Manuals/downloads/som107ap_pp_guidelines_ltcf.pdf"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www.cms.gov/Regulations-and-Guidance/Guidance/Manuals/downloads/som107ap_pp_guidelines_ltcf.pdf" TargetMode="Externa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www.cms.gov/Regulations-and-Guidance/Guidance/Manuals/downloads/som107ap_pp_guidelines_ltcf.pdf"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ctrTitle"/>
          </p:nvPr>
        </p:nvSpPr>
        <p:spPr>
          <a:xfrm>
            <a:off x="685800" y="1219200"/>
            <a:ext cx="7772400" cy="1162050"/>
          </a:xfrm>
        </p:spPr>
        <p:txBody>
          <a:bodyPr>
            <a:normAutofit/>
          </a:bodyPr>
          <a:lstStyle/>
          <a:p>
            <a:r>
              <a:rPr lang="en-US" b="1" dirty="0">
                <a:solidFill>
                  <a:schemeClr val="bg1"/>
                </a:solidFill>
              </a:rPr>
              <a:t>Hospice Integration Competency </a:t>
            </a:r>
          </a:p>
        </p:txBody>
      </p:sp>
      <p:sp>
        <p:nvSpPr>
          <p:cNvPr id="2" name="Subtitle 1"/>
          <p:cNvSpPr>
            <a:spLocks noGrp="1"/>
          </p:cNvSpPr>
          <p:nvPr>
            <p:ph type="subTitle" idx="1"/>
          </p:nvPr>
        </p:nvSpPr>
        <p:spPr>
          <a:xfrm>
            <a:off x="1371600" y="2457450"/>
            <a:ext cx="6400800" cy="914400"/>
          </a:xfrm>
        </p:spPr>
        <p:txBody>
          <a:bodyPr/>
          <a:lstStyle/>
          <a:p>
            <a:r>
              <a:rPr lang="en-US" dirty="0">
                <a:solidFill>
                  <a:schemeClr val="bg1"/>
                </a:solidFill>
                <a:latin typeface="+mj-lt"/>
              </a:rPr>
              <a:t>Staff Training </a:t>
            </a:r>
          </a:p>
        </p:txBody>
      </p:sp>
    </p:spTree>
    <p:extLst>
      <p:ext uri="{BB962C8B-B14F-4D97-AF65-F5344CB8AC3E}">
        <p14:creationId xmlns:p14="http://schemas.microsoft.com/office/powerpoint/2010/main" val="35098728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A9040-330F-42E1-A364-D8F54E96A00E}"/>
              </a:ext>
            </a:extLst>
          </p:cNvPr>
          <p:cNvSpPr>
            <a:spLocks noGrp="1"/>
          </p:cNvSpPr>
          <p:nvPr>
            <p:ph type="title"/>
          </p:nvPr>
        </p:nvSpPr>
        <p:spPr>
          <a:xfrm>
            <a:off x="228600" y="1210443"/>
            <a:ext cx="2562119" cy="3596556"/>
          </a:xfrm>
        </p:spPr>
        <p:txBody>
          <a:bodyPr>
            <a:normAutofit/>
          </a:bodyPr>
          <a:lstStyle/>
          <a:p>
            <a:r>
              <a:rPr lang="en-US" sz="3200" dirty="0"/>
              <a:t>Definitions</a:t>
            </a:r>
          </a:p>
        </p:txBody>
      </p:sp>
      <p:graphicFrame>
        <p:nvGraphicFramePr>
          <p:cNvPr id="5" name="Content Placeholder 2">
            <a:extLst>
              <a:ext uri="{FF2B5EF4-FFF2-40B4-BE49-F238E27FC236}">
                <a16:creationId xmlns:a16="http://schemas.microsoft.com/office/drawing/2014/main" id="{00222E42-E90B-4128-B8D1-06F1059EA780}"/>
              </a:ext>
            </a:extLst>
          </p:cNvPr>
          <p:cNvGraphicFramePr>
            <a:graphicFrameLocks noGrp="1"/>
          </p:cNvGraphicFramePr>
          <p:nvPr>
            <p:ph idx="1"/>
            <p:extLst>
              <p:ext uri="{D42A27DB-BD31-4B8C-83A1-F6EECF244321}">
                <p14:modId xmlns:p14="http://schemas.microsoft.com/office/powerpoint/2010/main" val="2782599982"/>
              </p:ext>
            </p:extLst>
          </p:nvPr>
        </p:nvGraphicFramePr>
        <p:xfrm>
          <a:off x="2790719" y="228600"/>
          <a:ext cx="5990209" cy="53959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a:extLst>
              <a:ext uri="{FF2B5EF4-FFF2-40B4-BE49-F238E27FC236}">
                <a16:creationId xmlns:a16="http://schemas.microsoft.com/office/drawing/2014/main" id="{D282FF79-422F-4030-91E6-EB3CDCE48961}"/>
              </a:ext>
            </a:extLst>
          </p:cNvPr>
          <p:cNvSpPr>
            <a:spLocks noChangeArrowheads="1"/>
          </p:cNvSpPr>
          <p:nvPr/>
        </p:nvSpPr>
        <p:spPr bwMode="auto">
          <a:xfrm>
            <a:off x="4093563" y="5474432"/>
            <a:ext cx="4793326"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r>
              <a:rPr lang="en-US" altLang="en-US" sz="900" dirty="0">
                <a:latin typeface="Arial" panose="020B0604020202020204" pitchFamily="34" charset="0"/>
                <a:cs typeface="Arial" panose="020B0604020202020204" pitchFamily="34" charset="0"/>
                <a:hlinkClick r:id="rId8"/>
              </a:rPr>
              <a:t>https://www.cms.gov/Regulations-and-Guidance/Guidance/Manuals/downloads/som107ap_pp_guidelines_ltcf.pdf</a:t>
            </a:r>
            <a:r>
              <a:rPr lang="en-US" altLang="en-US" sz="9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2152866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A9040-330F-42E1-A364-D8F54E96A00E}"/>
              </a:ext>
            </a:extLst>
          </p:cNvPr>
          <p:cNvSpPr>
            <a:spLocks noGrp="1"/>
          </p:cNvSpPr>
          <p:nvPr>
            <p:ph type="title"/>
          </p:nvPr>
        </p:nvSpPr>
        <p:spPr>
          <a:xfrm>
            <a:off x="0" y="222460"/>
            <a:ext cx="3840086" cy="1269596"/>
          </a:xfrm>
        </p:spPr>
        <p:txBody>
          <a:bodyPr>
            <a:normAutofit/>
          </a:bodyPr>
          <a:lstStyle/>
          <a:p>
            <a:r>
              <a:rPr lang="en-US" dirty="0"/>
              <a:t>Definitions</a:t>
            </a:r>
          </a:p>
        </p:txBody>
      </p:sp>
      <p:sp>
        <p:nvSpPr>
          <p:cNvPr id="3" name="Content Placeholder 2">
            <a:extLst>
              <a:ext uri="{FF2B5EF4-FFF2-40B4-BE49-F238E27FC236}">
                <a16:creationId xmlns:a16="http://schemas.microsoft.com/office/drawing/2014/main" id="{D164A703-9712-496E-A7E7-743A1E5E93AA}"/>
              </a:ext>
            </a:extLst>
          </p:cNvPr>
          <p:cNvSpPr>
            <a:spLocks noGrp="1"/>
          </p:cNvSpPr>
          <p:nvPr>
            <p:ph idx="1"/>
          </p:nvPr>
        </p:nvSpPr>
        <p:spPr>
          <a:xfrm>
            <a:off x="58270" y="2314739"/>
            <a:ext cx="3840085" cy="2596671"/>
          </a:xfrm>
        </p:spPr>
        <p:txBody>
          <a:bodyPr>
            <a:noAutofit/>
          </a:bodyPr>
          <a:lstStyle/>
          <a:p>
            <a:r>
              <a:rPr lang="en-US" sz="1800" b="1" dirty="0"/>
              <a:t>“Terminally ill” </a:t>
            </a:r>
            <a:r>
              <a:rPr lang="en-US" sz="1800" dirty="0"/>
              <a:t>- means that the individual has a medical prognosis that his or her life expectancy is 6 months or less if the illness runs its normal course. </a:t>
            </a:r>
          </a:p>
          <a:p>
            <a:r>
              <a:rPr lang="en-US" sz="1800" b="1" dirty="0"/>
              <a:t>“Bereavement counseling” </a:t>
            </a:r>
            <a:r>
              <a:rPr lang="en-US" sz="1800" dirty="0"/>
              <a:t>- means emotional, psychosocial, and spiritual support and services provided before and after the death of the patient to assist with issues related to grief, loss, and adjustment</a:t>
            </a:r>
          </a:p>
        </p:txBody>
      </p:sp>
      <p:pic>
        <p:nvPicPr>
          <p:cNvPr id="5" name="Picture 4" descr="A person standing in front of a building&#10;&#10;Description automatically generated">
            <a:extLst>
              <a:ext uri="{FF2B5EF4-FFF2-40B4-BE49-F238E27FC236}">
                <a16:creationId xmlns:a16="http://schemas.microsoft.com/office/drawing/2014/main" id="{B950275E-FC60-46D6-9AA6-A496BF51800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2802" r="28053" b="1"/>
          <a:stretch/>
        </p:blipFill>
        <p:spPr>
          <a:xfrm>
            <a:off x="3634380" y="0"/>
            <a:ext cx="5473762" cy="594615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7" name="Rectangle 6">
            <a:extLst>
              <a:ext uri="{FF2B5EF4-FFF2-40B4-BE49-F238E27FC236}">
                <a16:creationId xmlns:a16="http://schemas.microsoft.com/office/drawing/2014/main" id="{7916C31D-A753-4C46-A3ED-8EE94A8CB837}"/>
              </a:ext>
            </a:extLst>
          </p:cNvPr>
          <p:cNvSpPr>
            <a:spLocks noChangeArrowheads="1"/>
          </p:cNvSpPr>
          <p:nvPr/>
        </p:nvSpPr>
        <p:spPr bwMode="auto">
          <a:xfrm>
            <a:off x="1219200" y="5676615"/>
            <a:ext cx="4793326"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r>
              <a:rPr lang="en-US" altLang="en-US" sz="900" dirty="0">
                <a:latin typeface="Arial" panose="020B0604020202020204" pitchFamily="34" charset="0"/>
                <a:cs typeface="Arial" panose="020B0604020202020204" pitchFamily="34" charset="0"/>
                <a:hlinkClick r:id="rId4"/>
              </a:rPr>
              <a:t>https://www.cms.gov/Regulations-and-Guidance/Guidance/Manuals/downloads/som107ap_pp_guidelines_ltcf.pdf</a:t>
            </a:r>
            <a:r>
              <a:rPr lang="en-US" altLang="en-US" sz="9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7024751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A9040-330F-42E1-A364-D8F54E96A00E}"/>
              </a:ext>
            </a:extLst>
          </p:cNvPr>
          <p:cNvSpPr>
            <a:spLocks noGrp="1"/>
          </p:cNvSpPr>
          <p:nvPr>
            <p:ph type="title"/>
          </p:nvPr>
        </p:nvSpPr>
        <p:spPr>
          <a:xfrm>
            <a:off x="11869" y="4343692"/>
            <a:ext cx="4945642" cy="1218908"/>
          </a:xfrm>
        </p:spPr>
        <p:txBody>
          <a:bodyPr>
            <a:normAutofit/>
          </a:bodyPr>
          <a:lstStyle/>
          <a:p>
            <a:pPr algn="r"/>
            <a:r>
              <a:rPr lang="en-US" dirty="0"/>
              <a:t>Definitions</a:t>
            </a:r>
          </a:p>
        </p:txBody>
      </p:sp>
      <p:pic>
        <p:nvPicPr>
          <p:cNvPr id="5" name="Picture 4" descr="A person with a computer and smiling at the camera&#10;&#10;Description automatically generated">
            <a:extLst>
              <a:ext uri="{FF2B5EF4-FFF2-40B4-BE49-F238E27FC236}">
                <a16:creationId xmlns:a16="http://schemas.microsoft.com/office/drawing/2014/main" id="{A01B21A0-645C-442E-BF23-AF300BECFBD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1" b="12822"/>
          <a:stretch/>
        </p:blipFill>
        <p:spPr>
          <a:xfrm>
            <a:off x="152400" y="1295400"/>
            <a:ext cx="4525598" cy="2633550"/>
          </a:xfrm>
          <a:prstGeom prst="rect">
            <a:avLst/>
          </a:prstGeom>
        </p:spPr>
      </p:pic>
      <p:sp>
        <p:nvSpPr>
          <p:cNvPr id="3" name="Content Placeholder 2">
            <a:extLst>
              <a:ext uri="{FF2B5EF4-FFF2-40B4-BE49-F238E27FC236}">
                <a16:creationId xmlns:a16="http://schemas.microsoft.com/office/drawing/2014/main" id="{D164A703-9712-496E-A7E7-743A1E5E93AA}"/>
              </a:ext>
            </a:extLst>
          </p:cNvPr>
          <p:cNvSpPr>
            <a:spLocks noGrp="1"/>
          </p:cNvSpPr>
          <p:nvPr>
            <p:ph idx="1"/>
          </p:nvPr>
        </p:nvSpPr>
        <p:spPr>
          <a:xfrm>
            <a:off x="5220955" y="1295400"/>
            <a:ext cx="3657600" cy="3639272"/>
          </a:xfrm>
        </p:spPr>
        <p:txBody>
          <a:bodyPr anchor="ctr">
            <a:noAutofit/>
          </a:bodyPr>
          <a:lstStyle/>
          <a:p>
            <a:pPr marL="0" indent="0">
              <a:buNone/>
            </a:pPr>
            <a:r>
              <a:rPr lang="en-US" sz="2000" b="1" dirty="0"/>
              <a:t>“Hospice Attending Physician” </a:t>
            </a:r>
            <a:r>
              <a:rPr lang="en-US" sz="2000" dirty="0"/>
              <a:t>- This clarifies that a doctor of medicine, osteopathy or nurse practitioner, if meeting the listed requirements, may function as the “attending physician” in a hospice.  </a:t>
            </a:r>
          </a:p>
          <a:p>
            <a:pPr marL="0" indent="0">
              <a:buNone/>
            </a:pPr>
            <a:r>
              <a:rPr lang="en-US" sz="2000" dirty="0"/>
              <a:t>The hospice regulations do not provide for a physician assistant to function as the hospice attending physician. </a:t>
            </a:r>
          </a:p>
        </p:txBody>
      </p:sp>
      <p:sp>
        <p:nvSpPr>
          <p:cNvPr id="8" name="Rectangle 7">
            <a:extLst>
              <a:ext uri="{FF2B5EF4-FFF2-40B4-BE49-F238E27FC236}">
                <a16:creationId xmlns:a16="http://schemas.microsoft.com/office/drawing/2014/main" id="{7A4CB610-C9B5-4836-B529-FD15BE0254CF}"/>
              </a:ext>
            </a:extLst>
          </p:cNvPr>
          <p:cNvSpPr>
            <a:spLocks noChangeArrowheads="1"/>
          </p:cNvSpPr>
          <p:nvPr/>
        </p:nvSpPr>
        <p:spPr bwMode="auto">
          <a:xfrm>
            <a:off x="5931580" y="5203021"/>
            <a:ext cx="2946975" cy="48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r>
              <a:rPr lang="en-US" altLang="en-US" sz="900" dirty="0">
                <a:latin typeface="Arial" panose="020B0604020202020204" pitchFamily="34" charset="0"/>
                <a:cs typeface="Arial" panose="020B0604020202020204" pitchFamily="34" charset="0"/>
                <a:hlinkClick r:id="rId4"/>
              </a:rPr>
              <a:t>https://www.cms.gov/Regulations-and-Guidance/Guidance/Manuals/downloads/som107ap_pp_guidelines_ltcf.pdf</a:t>
            </a:r>
            <a:r>
              <a:rPr lang="en-US" altLang="en-US" sz="9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7814750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A4E28-B57D-468B-B6BC-48B3D358F38F}"/>
              </a:ext>
            </a:extLst>
          </p:cNvPr>
          <p:cNvSpPr>
            <a:spLocks noGrp="1"/>
          </p:cNvSpPr>
          <p:nvPr>
            <p:ph type="title"/>
          </p:nvPr>
        </p:nvSpPr>
        <p:spPr>
          <a:xfrm>
            <a:off x="-170409" y="4419600"/>
            <a:ext cx="4945642" cy="1218908"/>
          </a:xfrm>
        </p:spPr>
        <p:txBody>
          <a:bodyPr>
            <a:normAutofit fontScale="90000"/>
          </a:bodyPr>
          <a:lstStyle/>
          <a:p>
            <a:pPr algn="r"/>
            <a:r>
              <a:rPr lang="en-US" dirty="0"/>
              <a:t>Collaboration Strategies</a:t>
            </a:r>
          </a:p>
        </p:txBody>
      </p:sp>
      <p:pic>
        <p:nvPicPr>
          <p:cNvPr id="5" name="Picture 4" descr="A group of people around each other&#10;&#10;Description automatically generated">
            <a:extLst>
              <a:ext uri="{FF2B5EF4-FFF2-40B4-BE49-F238E27FC236}">
                <a16:creationId xmlns:a16="http://schemas.microsoft.com/office/drawing/2014/main" id="{609488D6-E5C5-4203-A12C-BAD28726944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1" b="12822"/>
          <a:stretch/>
        </p:blipFill>
        <p:spPr>
          <a:xfrm>
            <a:off x="245660" y="1524000"/>
            <a:ext cx="4562620" cy="2655094"/>
          </a:xfrm>
          <a:prstGeom prst="rect">
            <a:avLst/>
          </a:prstGeom>
          <a:ln>
            <a:noFill/>
          </a:ln>
          <a:effectLst>
            <a:softEdge rad="112500"/>
          </a:effectLst>
        </p:spPr>
      </p:pic>
      <p:sp>
        <p:nvSpPr>
          <p:cNvPr id="3" name="Content Placeholder 2">
            <a:extLst>
              <a:ext uri="{FF2B5EF4-FFF2-40B4-BE49-F238E27FC236}">
                <a16:creationId xmlns:a16="http://schemas.microsoft.com/office/drawing/2014/main" id="{65DF1B33-EA16-4AF5-BEBC-3B44D23E2DF4}"/>
              </a:ext>
            </a:extLst>
          </p:cNvPr>
          <p:cNvSpPr>
            <a:spLocks noGrp="1"/>
          </p:cNvSpPr>
          <p:nvPr>
            <p:ph idx="1"/>
          </p:nvPr>
        </p:nvSpPr>
        <p:spPr>
          <a:xfrm>
            <a:off x="5029200" y="914400"/>
            <a:ext cx="3869140" cy="4575216"/>
          </a:xfrm>
        </p:spPr>
        <p:txBody>
          <a:bodyPr anchor="ctr">
            <a:noAutofit/>
          </a:bodyPr>
          <a:lstStyle/>
          <a:p>
            <a:r>
              <a:rPr lang="en-US" sz="2400" dirty="0"/>
              <a:t> Respect the expertise of each entity</a:t>
            </a:r>
          </a:p>
          <a:p>
            <a:r>
              <a:rPr lang="en-US" sz="2400" dirty="0"/>
              <a:t>Acknowledgement of each other’s regulations</a:t>
            </a:r>
          </a:p>
          <a:p>
            <a:r>
              <a:rPr lang="en-US" sz="2400" dirty="0"/>
              <a:t>Define the communication process</a:t>
            </a:r>
          </a:p>
          <a:p>
            <a:r>
              <a:rPr lang="en-US" sz="2400" dirty="0"/>
              <a:t>Schedule routine meetings</a:t>
            </a:r>
          </a:p>
          <a:p>
            <a:r>
              <a:rPr lang="en-US" sz="2400" dirty="0"/>
              <a:t>Consistent staffing</a:t>
            </a:r>
          </a:p>
          <a:p>
            <a:r>
              <a:rPr lang="en-US" sz="2400" dirty="0"/>
              <a:t>Attendance at care plan meetings</a:t>
            </a:r>
          </a:p>
          <a:p>
            <a:r>
              <a:rPr lang="en-US" sz="2400" dirty="0"/>
              <a:t>Integrated Plan of Care</a:t>
            </a:r>
          </a:p>
        </p:txBody>
      </p:sp>
    </p:spTree>
    <p:extLst>
      <p:ext uri="{BB962C8B-B14F-4D97-AF65-F5344CB8AC3E}">
        <p14:creationId xmlns:p14="http://schemas.microsoft.com/office/powerpoint/2010/main" val="27238990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BF25C-5628-4A47-8AB2-8AF5988661B7}"/>
              </a:ext>
            </a:extLst>
          </p:cNvPr>
          <p:cNvSpPr>
            <a:spLocks noGrp="1"/>
          </p:cNvSpPr>
          <p:nvPr>
            <p:ph type="title"/>
          </p:nvPr>
        </p:nvSpPr>
        <p:spPr>
          <a:xfrm>
            <a:off x="152400" y="1447800"/>
            <a:ext cx="2562119" cy="3596556"/>
          </a:xfrm>
        </p:spPr>
        <p:txBody>
          <a:bodyPr>
            <a:normAutofit/>
          </a:bodyPr>
          <a:lstStyle/>
          <a:p>
            <a:r>
              <a:rPr lang="en-US" sz="2775" dirty="0"/>
              <a:t>Communication Nursing Home and Hospice</a:t>
            </a:r>
          </a:p>
        </p:txBody>
      </p:sp>
      <p:graphicFrame>
        <p:nvGraphicFramePr>
          <p:cNvPr id="5" name="Content Placeholder 2">
            <a:extLst>
              <a:ext uri="{FF2B5EF4-FFF2-40B4-BE49-F238E27FC236}">
                <a16:creationId xmlns:a16="http://schemas.microsoft.com/office/drawing/2014/main" id="{CF549C5F-5469-4611-903B-991B98F90ECC}"/>
              </a:ext>
            </a:extLst>
          </p:cNvPr>
          <p:cNvGraphicFramePr>
            <a:graphicFrameLocks noGrp="1"/>
          </p:cNvGraphicFramePr>
          <p:nvPr>
            <p:ph idx="1"/>
            <p:extLst>
              <p:ext uri="{D42A27DB-BD31-4B8C-83A1-F6EECF244321}">
                <p14:modId xmlns:p14="http://schemas.microsoft.com/office/powerpoint/2010/main" val="351941631"/>
              </p:ext>
            </p:extLst>
          </p:nvPr>
        </p:nvGraphicFramePr>
        <p:xfrm>
          <a:off x="2714519" y="457200"/>
          <a:ext cx="6066409" cy="51673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123443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7D5D7-0C04-486A-AF03-896E9D4CD2F1}"/>
              </a:ext>
            </a:extLst>
          </p:cNvPr>
          <p:cNvSpPr>
            <a:spLocks noGrp="1"/>
          </p:cNvSpPr>
          <p:nvPr>
            <p:ph type="title"/>
          </p:nvPr>
        </p:nvSpPr>
        <p:spPr>
          <a:xfrm>
            <a:off x="304800" y="457200"/>
            <a:ext cx="4939868" cy="1257452"/>
          </a:xfrm>
        </p:spPr>
        <p:txBody>
          <a:bodyPr>
            <a:normAutofit fontScale="90000"/>
          </a:bodyPr>
          <a:lstStyle/>
          <a:p>
            <a:r>
              <a:rPr lang="en-US" dirty="0"/>
              <a:t>Immediate Notification of Changes</a:t>
            </a:r>
          </a:p>
        </p:txBody>
      </p:sp>
      <p:sp>
        <p:nvSpPr>
          <p:cNvPr id="3" name="Content Placeholder 2">
            <a:extLst>
              <a:ext uri="{FF2B5EF4-FFF2-40B4-BE49-F238E27FC236}">
                <a16:creationId xmlns:a16="http://schemas.microsoft.com/office/drawing/2014/main" id="{7D438B34-60B5-4908-8A5F-800644296935}"/>
              </a:ext>
            </a:extLst>
          </p:cNvPr>
          <p:cNvSpPr>
            <a:spLocks noGrp="1"/>
          </p:cNvSpPr>
          <p:nvPr>
            <p:ph idx="1"/>
          </p:nvPr>
        </p:nvSpPr>
        <p:spPr>
          <a:xfrm>
            <a:off x="486698" y="2686051"/>
            <a:ext cx="4939867" cy="2839064"/>
          </a:xfrm>
        </p:spPr>
        <p:txBody>
          <a:bodyPr>
            <a:normAutofit/>
          </a:bodyPr>
          <a:lstStyle/>
          <a:p>
            <a:pPr marL="0" indent="0">
              <a:buNone/>
            </a:pPr>
            <a:r>
              <a:rPr lang="en-US" sz="2400" dirty="0"/>
              <a:t>The nursing home will </a:t>
            </a:r>
            <a:r>
              <a:rPr lang="en-US" sz="2400" dirty="0">
                <a:solidFill>
                  <a:srgbClr val="FF0000"/>
                </a:solidFill>
              </a:rPr>
              <a:t>immediately</a:t>
            </a:r>
            <a:r>
              <a:rPr lang="en-US" sz="2400" dirty="0"/>
              <a:t> contact and communicate with the hospice staff regarding any significant changes in the resident’s status, clinical complications or emergent situations.  </a:t>
            </a:r>
          </a:p>
        </p:txBody>
      </p:sp>
      <p:pic>
        <p:nvPicPr>
          <p:cNvPr id="7" name="Picture 6" descr="A picture containing person, woman, clothing, outdoor&#10;&#10;Description automatically generated">
            <a:extLst>
              <a:ext uri="{FF2B5EF4-FFF2-40B4-BE49-F238E27FC236}">
                <a16:creationId xmlns:a16="http://schemas.microsoft.com/office/drawing/2014/main" id="{2549C8C2-5213-4BB6-A1C5-63B30031A89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1" b="1250"/>
          <a:stretch/>
        </p:blipFill>
        <p:spPr>
          <a:xfrm>
            <a:off x="5667307" y="857257"/>
            <a:ext cx="3476693" cy="5143493"/>
          </a:xfrm>
          <a:prstGeom prst="rect">
            <a:avLst/>
          </a:prstGeom>
          <a:ln>
            <a:noFill/>
          </a:ln>
          <a:effectLst>
            <a:softEdge rad="112500"/>
          </a:effectLst>
        </p:spPr>
      </p:pic>
    </p:spTree>
    <p:extLst>
      <p:ext uri="{BB962C8B-B14F-4D97-AF65-F5344CB8AC3E}">
        <p14:creationId xmlns:p14="http://schemas.microsoft.com/office/powerpoint/2010/main" val="23815893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C3946D1-DBDA-45C0-B0C7-CCD2F0842A04}"/>
              </a:ext>
            </a:extLst>
          </p:cNvPr>
          <p:cNvPicPr>
            <a:picLocks noChangeAspect="1"/>
          </p:cNvPicPr>
          <p:nvPr/>
        </p:nvPicPr>
        <p:blipFill rotWithShape="1">
          <a:blip r:embed="rId3">
            <a:alphaModFix amt="35000"/>
            <a:extLst>
              <a:ext uri="{28A0092B-C50C-407E-A947-70E740481C1C}">
                <a14:useLocalDpi xmlns:a14="http://schemas.microsoft.com/office/drawing/2010/main"/>
              </a:ext>
            </a:extLst>
          </a:blip>
          <a:srcRect t="7453" b="8277"/>
          <a:stretch/>
        </p:blipFill>
        <p:spPr>
          <a:xfrm>
            <a:off x="15" y="-152400"/>
            <a:ext cx="9143985" cy="6153149"/>
          </a:xfrm>
          <a:prstGeom prst="rect">
            <a:avLst/>
          </a:prstGeom>
        </p:spPr>
      </p:pic>
      <p:sp>
        <p:nvSpPr>
          <p:cNvPr id="2" name="Title 1">
            <a:extLst>
              <a:ext uri="{FF2B5EF4-FFF2-40B4-BE49-F238E27FC236}">
                <a16:creationId xmlns:a16="http://schemas.microsoft.com/office/drawing/2014/main" id="{77C59505-E15F-4690-B6F3-397D660B61DB}"/>
              </a:ext>
            </a:extLst>
          </p:cNvPr>
          <p:cNvSpPr>
            <a:spLocks noGrp="1"/>
          </p:cNvSpPr>
          <p:nvPr>
            <p:ph type="title"/>
          </p:nvPr>
        </p:nvSpPr>
        <p:spPr>
          <a:xfrm>
            <a:off x="159164" y="-152400"/>
            <a:ext cx="3423847" cy="2931459"/>
          </a:xfrm>
        </p:spPr>
        <p:txBody>
          <a:bodyPr>
            <a:normAutofit/>
          </a:bodyPr>
          <a:lstStyle/>
          <a:p>
            <a:r>
              <a:rPr lang="en-US" sz="2000" b="1" dirty="0">
                <a:solidFill>
                  <a:schemeClr val="tx1">
                    <a:lumMod val="75000"/>
                    <a:lumOff val="25000"/>
                  </a:schemeClr>
                </a:solidFill>
              </a:rPr>
              <a:t>Nursing Home Responsibilities for Personal Care and Nursing Needs in Coordination with Hospice</a:t>
            </a:r>
          </a:p>
        </p:txBody>
      </p:sp>
      <p:sp>
        <p:nvSpPr>
          <p:cNvPr id="3" name="Content Placeholder 2">
            <a:extLst>
              <a:ext uri="{FF2B5EF4-FFF2-40B4-BE49-F238E27FC236}">
                <a16:creationId xmlns:a16="http://schemas.microsoft.com/office/drawing/2014/main" id="{9EA87CA6-15CA-4E30-9ADF-BD72509F5C43}"/>
              </a:ext>
            </a:extLst>
          </p:cNvPr>
          <p:cNvSpPr>
            <a:spLocks noGrp="1"/>
          </p:cNvSpPr>
          <p:nvPr>
            <p:ph idx="1"/>
          </p:nvPr>
        </p:nvSpPr>
        <p:spPr>
          <a:xfrm>
            <a:off x="4419599" y="0"/>
            <a:ext cx="4343381" cy="5715000"/>
          </a:xfrm>
        </p:spPr>
        <p:txBody>
          <a:bodyPr anchor="ctr">
            <a:normAutofit/>
          </a:bodyPr>
          <a:lstStyle/>
          <a:p>
            <a:pPr marL="0" indent="0">
              <a:buNone/>
            </a:pPr>
            <a:r>
              <a:rPr lang="en-US" sz="2000" b="1" dirty="0">
                <a:solidFill>
                  <a:schemeClr val="tx1">
                    <a:lumMod val="75000"/>
                    <a:lumOff val="25000"/>
                  </a:schemeClr>
                </a:solidFill>
              </a:rPr>
              <a:t>It is the nursing home’s responsibility to continue to furnish 24-hour room and board care, meeting the resident’s personal care and nursing needs.  </a:t>
            </a:r>
          </a:p>
          <a:p>
            <a:pPr marL="0" indent="0">
              <a:buNone/>
            </a:pPr>
            <a:endParaRPr lang="en-US" sz="2000" dirty="0">
              <a:solidFill>
                <a:schemeClr val="tx1">
                  <a:lumMod val="75000"/>
                  <a:lumOff val="25000"/>
                </a:schemeClr>
              </a:solidFill>
            </a:endParaRPr>
          </a:p>
          <a:p>
            <a:pPr marL="0" indent="0">
              <a:buNone/>
            </a:pPr>
            <a:endParaRPr lang="en-US" sz="2000" dirty="0">
              <a:solidFill>
                <a:schemeClr val="tx1">
                  <a:lumMod val="75000"/>
                  <a:lumOff val="25000"/>
                </a:schemeClr>
              </a:solidFill>
            </a:endParaRPr>
          </a:p>
          <a:p>
            <a:pPr marL="0" indent="0">
              <a:buNone/>
            </a:pPr>
            <a:endParaRPr lang="en-US" sz="2000" dirty="0">
              <a:solidFill>
                <a:schemeClr val="tx1">
                  <a:lumMod val="75000"/>
                  <a:lumOff val="25000"/>
                </a:schemeClr>
              </a:solidFill>
            </a:endParaRPr>
          </a:p>
          <a:p>
            <a:pPr marL="0" indent="0">
              <a:buNone/>
            </a:pPr>
            <a:endParaRPr lang="en-US" sz="2000" dirty="0">
              <a:solidFill>
                <a:schemeClr val="tx1">
                  <a:lumMod val="75000"/>
                  <a:lumOff val="25000"/>
                </a:schemeClr>
              </a:solidFill>
            </a:endParaRPr>
          </a:p>
          <a:p>
            <a:pPr marL="0" indent="0">
              <a:buNone/>
            </a:pPr>
            <a:endParaRPr lang="en-US" sz="2000" dirty="0">
              <a:solidFill>
                <a:schemeClr val="tx1">
                  <a:lumMod val="75000"/>
                  <a:lumOff val="25000"/>
                </a:schemeClr>
              </a:solidFill>
            </a:endParaRPr>
          </a:p>
          <a:p>
            <a:pPr marL="0" indent="0">
              <a:buNone/>
            </a:pPr>
            <a:endParaRPr lang="en-US" sz="2000" dirty="0">
              <a:solidFill>
                <a:schemeClr val="tx1">
                  <a:lumMod val="75000"/>
                  <a:lumOff val="25000"/>
                </a:schemeClr>
              </a:solidFill>
            </a:endParaRPr>
          </a:p>
          <a:p>
            <a:pPr marL="0" indent="0">
              <a:buNone/>
            </a:pPr>
            <a:r>
              <a:rPr lang="en-US" sz="2000" b="1" dirty="0">
                <a:solidFill>
                  <a:schemeClr val="tx1">
                    <a:lumMod val="75000"/>
                    <a:lumOff val="25000"/>
                  </a:schemeClr>
                </a:solidFill>
              </a:rPr>
              <a:t>Services provided must be consistent with the plan of care developed in coordination with the hospice Interdisciplinary Group (IDG).</a:t>
            </a:r>
          </a:p>
        </p:txBody>
      </p:sp>
      <p:cxnSp>
        <p:nvCxnSpPr>
          <p:cNvPr id="6" name="Straight Connector 5">
            <a:extLst>
              <a:ext uri="{FF2B5EF4-FFF2-40B4-BE49-F238E27FC236}">
                <a16:creationId xmlns:a16="http://schemas.microsoft.com/office/drawing/2014/main" id="{5115DF69-4786-487A-8F6F-29A6F09B226A}"/>
              </a:ext>
            </a:extLst>
          </p:cNvPr>
          <p:cNvCxnSpPr/>
          <p:nvPr/>
        </p:nvCxnSpPr>
        <p:spPr>
          <a:xfrm>
            <a:off x="3742160" y="1066800"/>
            <a:ext cx="0" cy="44958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62866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69C3B-0668-4B07-AE00-7569A28D69FF}"/>
              </a:ext>
            </a:extLst>
          </p:cNvPr>
          <p:cNvSpPr>
            <a:spLocks noGrp="1"/>
          </p:cNvSpPr>
          <p:nvPr>
            <p:ph type="title"/>
          </p:nvPr>
        </p:nvSpPr>
        <p:spPr>
          <a:xfrm>
            <a:off x="393192" y="4419600"/>
            <a:ext cx="3724604" cy="1231862"/>
          </a:xfrm>
        </p:spPr>
        <p:txBody>
          <a:bodyPr>
            <a:normAutofit/>
          </a:bodyPr>
          <a:lstStyle/>
          <a:p>
            <a:pPr algn="r"/>
            <a:r>
              <a:rPr lang="en-US" sz="3200" dirty="0">
                <a:solidFill>
                  <a:schemeClr val="tx1">
                    <a:lumMod val="75000"/>
                    <a:lumOff val="25000"/>
                  </a:schemeClr>
                </a:solidFill>
              </a:rPr>
              <a:t>Coordinated Care Planning</a:t>
            </a:r>
          </a:p>
        </p:txBody>
      </p:sp>
      <p:pic>
        <p:nvPicPr>
          <p:cNvPr id="5" name="Picture 4">
            <a:extLst>
              <a:ext uri="{FF2B5EF4-FFF2-40B4-BE49-F238E27FC236}">
                <a16:creationId xmlns:a16="http://schemas.microsoft.com/office/drawing/2014/main" id="{724F3C01-3510-4553-9C08-C512B8E9A05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1" b="12822"/>
          <a:stretch/>
        </p:blipFill>
        <p:spPr>
          <a:xfrm>
            <a:off x="553456" y="1923100"/>
            <a:ext cx="3564340" cy="2074172"/>
          </a:xfrm>
          <a:prstGeom prst="rect">
            <a:avLst/>
          </a:prstGeom>
          <a:ln>
            <a:noFill/>
          </a:ln>
          <a:effectLst>
            <a:outerShdw blurRad="292100" dist="139700" dir="2700000" algn="tl" rotWithShape="0">
              <a:srgbClr val="333333">
                <a:alpha val="65000"/>
              </a:srgbClr>
            </a:outerShdw>
          </a:effectLst>
        </p:spPr>
      </p:pic>
      <p:sp>
        <p:nvSpPr>
          <p:cNvPr id="3" name="Content Placeholder 2">
            <a:extLst>
              <a:ext uri="{FF2B5EF4-FFF2-40B4-BE49-F238E27FC236}">
                <a16:creationId xmlns:a16="http://schemas.microsoft.com/office/drawing/2014/main" id="{944F848B-1B9E-473C-B37F-5CA621D5FEF9}"/>
              </a:ext>
            </a:extLst>
          </p:cNvPr>
          <p:cNvSpPr>
            <a:spLocks noGrp="1"/>
          </p:cNvSpPr>
          <p:nvPr>
            <p:ph idx="1"/>
          </p:nvPr>
        </p:nvSpPr>
        <p:spPr>
          <a:xfrm>
            <a:off x="4572000" y="1545544"/>
            <a:ext cx="4178808" cy="3639272"/>
          </a:xfrm>
        </p:spPr>
        <p:txBody>
          <a:bodyPr anchor="ctr">
            <a:noAutofit/>
          </a:bodyPr>
          <a:lstStyle/>
          <a:p>
            <a:pPr marL="0" indent="0">
              <a:buNone/>
            </a:pPr>
            <a:r>
              <a:rPr lang="en-US" sz="2000" dirty="0">
                <a:solidFill>
                  <a:schemeClr val="tx1">
                    <a:lumMod val="75000"/>
                    <a:lumOff val="25000"/>
                  </a:schemeClr>
                </a:solidFill>
              </a:rPr>
              <a:t>The facility and Hospice must collaborate in the development of a coordinated care plan which includes, but is not limited to, the following:</a:t>
            </a:r>
          </a:p>
          <a:p>
            <a:r>
              <a:rPr lang="en-US" sz="2000" dirty="0">
                <a:solidFill>
                  <a:schemeClr val="tx1">
                    <a:lumMod val="75000"/>
                    <a:lumOff val="25000"/>
                  </a:schemeClr>
                </a:solidFill>
              </a:rPr>
              <a:t> Resident/representative choices regarding care;   </a:t>
            </a:r>
          </a:p>
          <a:p>
            <a:r>
              <a:rPr lang="en-US" sz="2000" dirty="0">
                <a:solidFill>
                  <a:schemeClr val="tx1">
                    <a:lumMod val="75000"/>
                    <a:lumOff val="25000"/>
                  </a:schemeClr>
                </a:solidFill>
              </a:rPr>
              <a:t>The hospice philosophy of care and all services necessary for the palliation and management of the terminal illness and related conditions;  </a:t>
            </a:r>
          </a:p>
          <a:p>
            <a:r>
              <a:rPr lang="en-US" sz="2000" dirty="0">
                <a:solidFill>
                  <a:schemeClr val="tx1">
                    <a:lumMod val="75000"/>
                    <a:lumOff val="25000"/>
                  </a:schemeClr>
                </a:solidFill>
              </a:rPr>
              <a:t> Measurable goals and interventions based on comprehensive and ongoing assessments;  </a:t>
            </a:r>
          </a:p>
        </p:txBody>
      </p:sp>
    </p:spTree>
    <p:extLst>
      <p:ext uri="{BB962C8B-B14F-4D97-AF65-F5344CB8AC3E}">
        <p14:creationId xmlns:p14="http://schemas.microsoft.com/office/powerpoint/2010/main" val="2242223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69C3B-0668-4B07-AE00-7569A28D69FF}"/>
              </a:ext>
            </a:extLst>
          </p:cNvPr>
          <p:cNvSpPr>
            <a:spLocks noGrp="1"/>
          </p:cNvSpPr>
          <p:nvPr>
            <p:ph type="title"/>
          </p:nvPr>
        </p:nvSpPr>
        <p:spPr>
          <a:xfrm>
            <a:off x="-659618" y="4343400"/>
            <a:ext cx="4945642" cy="1218908"/>
          </a:xfrm>
        </p:spPr>
        <p:txBody>
          <a:bodyPr>
            <a:normAutofit/>
          </a:bodyPr>
          <a:lstStyle/>
          <a:p>
            <a:pPr algn="r"/>
            <a:r>
              <a:rPr lang="en-US" sz="3600" dirty="0">
                <a:solidFill>
                  <a:schemeClr val="tx1">
                    <a:lumMod val="75000"/>
                    <a:lumOff val="25000"/>
                  </a:schemeClr>
                </a:solidFill>
              </a:rPr>
              <a:t>Care Planning</a:t>
            </a:r>
          </a:p>
        </p:txBody>
      </p:sp>
      <p:pic>
        <p:nvPicPr>
          <p:cNvPr id="5" name="Picture 4">
            <a:extLst>
              <a:ext uri="{FF2B5EF4-FFF2-40B4-BE49-F238E27FC236}">
                <a16:creationId xmlns:a16="http://schemas.microsoft.com/office/drawing/2014/main" id="{E64ECE2B-5C4D-4D48-B5A4-D83F2927BC5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1" b="12822"/>
          <a:stretch/>
        </p:blipFill>
        <p:spPr>
          <a:xfrm>
            <a:off x="685800" y="1981200"/>
            <a:ext cx="3515059" cy="20454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Content Placeholder 2">
            <a:extLst>
              <a:ext uri="{FF2B5EF4-FFF2-40B4-BE49-F238E27FC236}">
                <a16:creationId xmlns:a16="http://schemas.microsoft.com/office/drawing/2014/main" id="{944F848B-1B9E-473C-B37F-5CA621D5FEF9}"/>
              </a:ext>
            </a:extLst>
          </p:cNvPr>
          <p:cNvSpPr>
            <a:spLocks noGrp="1"/>
          </p:cNvSpPr>
          <p:nvPr>
            <p:ph idx="1"/>
          </p:nvPr>
        </p:nvSpPr>
        <p:spPr>
          <a:xfrm>
            <a:off x="4648200" y="1545544"/>
            <a:ext cx="4495800" cy="3639272"/>
          </a:xfrm>
        </p:spPr>
        <p:txBody>
          <a:bodyPr anchor="ctr">
            <a:noAutofit/>
          </a:bodyPr>
          <a:lstStyle/>
          <a:p>
            <a:pPr marL="0" indent="0">
              <a:buNone/>
            </a:pPr>
            <a:r>
              <a:rPr lang="en-US" sz="2400" dirty="0">
                <a:solidFill>
                  <a:schemeClr val="tx1">
                    <a:lumMod val="75000"/>
                    <a:lumOff val="25000"/>
                  </a:schemeClr>
                </a:solidFill>
              </a:rPr>
              <a:t>Continued-</a:t>
            </a:r>
          </a:p>
          <a:p>
            <a:r>
              <a:rPr lang="en-US" sz="2400" dirty="0">
                <a:solidFill>
                  <a:schemeClr val="tx1">
                    <a:lumMod val="75000"/>
                    <a:lumOff val="25000"/>
                  </a:schemeClr>
                </a:solidFill>
              </a:rPr>
              <a:t> Resident/representative choices regarding care;   </a:t>
            </a:r>
          </a:p>
          <a:p>
            <a:r>
              <a:rPr lang="en-US" sz="2400" dirty="0">
                <a:solidFill>
                  <a:schemeClr val="tx1">
                    <a:lumMod val="75000"/>
                    <a:lumOff val="25000"/>
                  </a:schemeClr>
                </a:solidFill>
              </a:rPr>
              <a:t>The hospice philosophy of care and all services necessary for the palliation and management of the terminal illness and related conditions;  </a:t>
            </a:r>
          </a:p>
          <a:p>
            <a:r>
              <a:rPr lang="en-US" sz="2400" dirty="0">
                <a:solidFill>
                  <a:schemeClr val="tx1">
                    <a:lumMod val="75000"/>
                    <a:lumOff val="25000"/>
                  </a:schemeClr>
                </a:solidFill>
              </a:rPr>
              <a:t> Measurable goals and interventions based on comprehensive and ongoing assessments;  </a:t>
            </a:r>
          </a:p>
        </p:txBody>
      </p:sp>
    </p:spTree>
    <p:extLst>
      <p:ext uri="{BB962C8B-B14F-4D97-AF65-F5344CB8AC3E}">
        <p14:creationId xmlns:p14="http://schemas.microsoft.com/office/powerpoint/2010/main" val="37714144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24F09-EFD5-490C-8A51-86B451A15821}"/>
              </a:ext>
            </a:extLst>
          </p:cNvPr>
          <p:cNvSpPr>
            <a:spLocks noGrp="1"/>
          </p:cNvSpPr>
          <p:nvPr>
            <p:ph type="title"/>
          </p:nvPr>
        </p:nvSpPr>
        <p:spPr/>
        <p:txBody>
          <a:bodyPr>
            <a:normAutofit fontScale="90000"/>
          </a:bodyPr>
          <a:lstStyle/>
          <a:p>
            <a:r>
              <a:rPr lang="en-US" dirty="0"/>
              <a:t>Facility Specific Care Plan Collaborative Protocol</a:t>
            </a:r>
          </a:p>
        </p:txBody>
      </p:sp>
      <p:sp>
        <p:nvSpPr>
          <p:cNvPr id="3" name="Content Placeholder 2">
            <a:extLst>
              <a:ext uri="{FF2B5EF4-FFF2-40B4-BE49-F238E27FC236}">
                <a16:creationId xmlns:a16="http://schemas.microsoft.com/office/drawing/2014/main" id="{C9386468-D705-4B52-9C35-BCAD5DE86ED0}"/>
              </a:ext>
            </a:extLst>
          </p:cNvPr>
          <p:cNvSpPr>
            <a:spLocks noGrp="1"/>
          </p:cNvSpPr>
          <p:nvPr>
            <p:ph idx="1"/>
          </p:nvPr>
        </p:nvSpPr>
        <p:spPr/>
        <p:txBody>
          <a:bodyPr/>
          <a:lstStyle/>
          <a:p>
            <a:r>
              <a:rPr lang="en-US" dirty="0">
                <a:highlight>
                  <a:srgbClr val="FFFF00"/>
                </a:highlight>
              </a:rPr>
              <a:t>Add Here</a:t>
            </a:r>
          </a:p>
        </p:txBody>
      </p:sp>
    </p:spTree>
    <p:extLst>
      <p:ext uri="{BB962C8B-B14F-4D97-AF65-F5344CB8AC3E}">
        <p14:creationId xmlns:p14="http://schemas.microsoft.com/office/powerpoint/2010/main" val="42069790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Objectives</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a:t>Upon completion of the program, attendees should be able to:</a:t>
            </a:r>
          </a:p>
          <a:p>
            <a:pPr lvl="0"/>
            <a:r>
              <a:rPr lang="en-US" dirty="0"/>
              <a:t>Verbalize the requirement for long term care facility when it chooses whether or not to arrange for hospice care in the facility</a:t>
            </a:r>
          </a:p>
          <a:p>
            <a:r>
              <a:rPr lang="en-US" dirty="0"/>
              <a:t>Understand the responsibilities of the nursing facility and the hospice</a:t>
            </a:r>
          </a:p>
          <a:p>
            <a:r>
              <a:rPr lang="en-US" dirty="0"/>
              <a:t>Describe the communication responsibilities when a resident has elected hospice services</a:t>
            </a:r>
          </a:p>
          <a:p>
            <a:pPr lvl="0"/>
            <a:endParaRPr lang="en-US" dirty="0"/>
          </a:p>
          <a:p>
            <a:pPr marL="0" indent="0">
              <a:buNone/>
            </a:pPr>
            <a:endParaRPr lang="en-US" dirty="0"/>
          </a:p>
        </p:txBody>
      </p:sp>
    </p:spTree>
    <p:extLst>
      <p:ext uri="{BB962C8B-B14F-4D97-AF65-F5344CB8AC3E}">
        <p14:creationId xmlns:p14="http://schemas.microsoft.com/office/powerpoint/2010/main" val="26016871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56B0D-7A4B-414E-B43F-5D1A647B0B4E}"/>
              </a:ext>
            </a:extLst>
          </p:cNvPr>
          <p:cNvSpPr>
            <a:spLocks noGrp="1"/>
          </p:cNvSpPr>
          <p:nvPr>
            <p:ph type="title"/>
          </p:nvPr>
        </p:nvSpPr>
        <p:spPr>
          <a:xfrm>
            <a:off x="603505" y="1916617"/>
            <a:ext cx="2153321" cy="1617466"/>
          </a:xfrm>
        </p:spPr>
        <p:txBody>
          <a:bodyPr anchor="t">
            <a:normAutofit/>
          </a:bodyPr>
          <a:lstStyle/>
          <a:p>
            <a:r>
              <a:rPr lang="en-US" sz="2475" dirty="0">
                <a:solidFill>
                  <a:srgbClr val="FFFFFF"/>
                </a:solidFill>
              </a:rPr>
              <a:t>Nursing Facility Responsibilities</a:t>
            </a:r>
          </a:p>
        </p:txBody>
      </p:sp>
      <p:pic>
        <p:nvPicPr>
          <p:cNvPr id="10" name="Picture 9">
            <a:extLst>
              <a:ext uri="{FF2B5EF4-FFF2-40B4-BE49-F238E27FC236}">
                <a16:creationId xmlns:a16="http://schemas.microsoft.com/office/drawing/2014/main" id="{7A0EA9D3-565C-4E1E-BD7E-C1ED66EB11A8}"/>
              </a:ext>
            </a:extLst>
          </p:cNvPr>
          <p:cNvPicPr>
            <a:picLocks noChangeAspect="1"/>
          </p:cNvPicPr>
          <p:nvPr/>
        </p:nvPicPr>
        <p:blipFill>
          <a:blip r:embed="rId3"/>
          <a:stretch>
            <a:fillRect/>
          </a:stretch>
        </p:blipFill>
        <p:spPr>
          <a:xfrm>
            <a:off x="0" y="514540"/>
            <a:ext cx="9143999" cy="5129023"/>
          </a:xfrm>
          <a:prstGeom prst="rect">
            <a:avLst/>
          </a:prstGeom>
        </p:spPr>
      </p:pic>
    </p:spTree>
    <p:extLst>
      <p:ext uri="{BB962C8B-B14F-4D97-AF65-F5344CB8AC3E}">
        <p14:creationId xmlns:p14="http://schemas.microsoft.com/office/powerpoint/2010/main" val="11697354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56B0D-7A4B-414E-B43F-5D1A647B0B4E}"/>
              </a:ext>
            </a:extLst>
          </p:cNvPr>
          <p:cNvSpPr>
            <a:spLocks noGrp="1"/>
          </p:cNvSpPr>
          <p:nvPr>
            <p:ph type="title"/>
          </p:nvPr>
        </p:nvSpPr>
        <p:spPr>
          <a:xfrm>
            <a:off x="628650" y="1916616"/>
            <a:ext cx="2174392" cy="3272883"/>
          </a:xfrm>
        </p:spPr>
        <p:txBody>
          <a:bodyPr anchor="t">
            <a:normAutofit/>
          </a:bodyPr>
          <a:lstStyle/>
          <a:p>
            <a:r>
              <a:rPr lang="en-US" sz="2550" dirty="0">
                <a:solidFill>
                  <a:srgbClr val="FFFFFF"/>
                </a:solidFill>
              </a:rPr>
              <a:t>Hospice Responsibilities</a:t>
            </a:r>
          </a:p>
        </p:txBody>
      </p:sp>
      <p:sp>
        <p:nvSpPr>
          <p:cNvPr id="3" name="Content Placeholder 2">
            <a:extLst>
              <a:ext uri="{FF2B5EF4-FFF2-40B4-BE49-F238E27FC236}">
                <a16:creationId xmlns:a16="http://schemas.microsoft.com/office/drawing/2014/main" id="{F65DEDE0-382B-44FD-8638-9828989C0BD1}"/>
              </a:ext>
            </a:extLst>
          </p:cNvPr>
          <p:cNvSpPr>
            <a:spLocks noGrp="1"/>
          </p:cNvSpPr>
          <p:nvPr>
            <p:ph sz="half" idx="1"/>
          </p:nvPr>
        </p:nvSpPr>
        <p:spPr>
          <a:xfrm>
            <a:off x="3285642" y="1916617"/>
            <a:ext cx="2570462" cy="3272883"/>
          </a:xfrm>
        </p:spPr>
        <p:txBody>
          <a:bodyPr>
            <a:normAutofit fontScale="77500" lnSpcReduction="20000"/>
          </a:bodyPr>
          <a:lstStyle/>
          <a:p>
            <a:r>
              <a:rPr lang="en-US" dirty="0"/>
              <a:t>Professional management </a:t>
            </a:r>
          </a:p>
          <a:p>
            <a:r>
              <a:rPr lang="en-US" dirty="0"/>
              <a:t>Written agreement </a:t>
            </a:r>
          </a:p>
          <a:p>
            <a:r>
              <a:rPr lang="en-US" dirty="0"/>
              <a:t>Communication </a:t>
            </a:r>
          </a:p>
          <a:p>
            <a:r>
              <a:rPr lang="en-US" dirty="0"/>
              <a:t>Determine course &amp; level of care </a:t>
            </a:r>
          </a:p>
          <a:p>
            <a:r>
              <a:rPr lang="en-US" dirty="0"/>
              <a:t>Hospice care &amp; services </a:t>
            </a:r>
          </a:p>
          <a:p>
            <a:r>
              <a:rPr lang="en-US" dirty="0"/>
              <a:t>Coordinated POC</a:t>
            </a:r>
          </a:p>
          <a:p>
            <a:pPr marL="0" indent="0">
              <a:buNone/>
            </a:pPr>
            <a:endParaRPr lang="en-US" sz="1500" dirty="0"/>
          </a:p>
        </p:txBody>
      </p:sp>
      <p:sp>
        <p:nvSpPr>
          <p:cNvPr id="4" name="Content Placeholder 3">
            <a:extLst>
              <a:ext uri="{FF2B5EF4-FFF2-40B4-BE49-F238E27FC236}">
                <a16:creationId xmlns:a16="http://schemas.microsoft.com/office/drawing/2014/main" id="{4A282EC1-7800-435B-BB63-1ACC71781478}"/>
              </a:ext>
            </a:extLst>
          </p:cNvPr>
          <p:cNvSpPr>
            <a:spLocks noGrp="1"/>
          </p:cNvSpPr>
          <p:nvPr>
            <p:ph sz="half" idx="2"/>
          </p:nvPr>
        </p:nvSpPr>
        <p:spPr>
          <a:xfrm>
            <a:off x="6338703" y="1916617"/>
            <a:ext cx="2398276" cy="3272883"/>
          </a:xfrm>
        </p:spPr>
        <p:txBody>
          <a:bodyPr>
            <a:normAutofit fontScale="77500" lnSpcReduction="20000"/>
          </a:bodyPr>
          <a:lstStyle/>
          <a:p>
            <a:r>
              <a:rPr lang="en-US" dirty="0"/>
              <a:t>Coordination of services </a:t>
            </a:r>
          </a:p>
          <a:p>
            <a:r>
              <a:rPr lang="en-US" dirty="0"/>
              <a:t>Orientation &amp; training of nursing home staff</a:t>
            </a:r>
          </a:p>
          <a:p>
            <a:r>
              <a:rPr lang="en-US" dirty="0"/>
              <a:t>Bereavement services to nursing home staff</a:t>
            </a:r>
          </a:p>
          <a:p>
            <a:endParaRPr lang="en-US" sz="1500" dirty="0"/>
          </a:p>
        </p:txBody>
      </p:sp>
      <p:pic>
        <p:nvPicPr>
          <p:cNvPr id="5" name="Picture 4">
            <a:extLst>
              <a:ext uri="{FF2B5EF4-FFF2-40B4-BE49-F238E27FC236}">
                <a16:creationId xmlns:a16="http://schemas.microsoft.com/office/drawing/2014/main" id="{5F0E4607-80BD-4526-BA47-1326A953FCED}"/>
              </a:ext>
            </a:extLst>
          </p:cNvPr>
          <p:cNvPicPr>
            <a:picLocks noChangeAspect="1"/>
          </p:cNvPicPr>
          <p:nvPr/>
        </p:nvPicPr>
        <p:blipFill>
          <a:blip r:embed="rId3"/>
          <a:stretch>
            <a:fillRect/>
          </a:stretch>
        </p:blipFill>
        <p:spPr>
          <a:xfrm>
            <a:off x="0" y="533400"/>
            <a:ext cx="3124200" cy="5263598"/>
          </a:xfrm>
          <a:prstGeom prst="rect">
            <a:avLst/>
          </a:prstGeom>
        </p:spPr>
      </p:pic>
      <p:cxnSp>
        <p:nvCxnSpPr>
          <p:cNvPr id="7" name="Straight Connector 6">
            <a:extLst>
              <a:ext uri="{FF2B5EF4-FFF2-40B4-BE49-F238E27FC236}">
                <a16:creationId xmlns:a16="http://schemas.microsoft.com/office/drawing/2014/main" id="{FDFCB3CC-50C0-4E06-829E-129E1B0B7428}"/>
              </a:ext>
            </a:extLst>
          </p:cNvPr>
          <p:cNvCxnSpPr/>
          <p:nvPr/>
        </p:nvCxnSpPr>
        <p:spPr>
          <a:xfrm>
            <a:off x="6019800" y="1600200"/>
            <a:ext cx="0" cy="358929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21247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A3AD05-BBC7-4833-89F1-BCB4C70F3135}"/>
              </a:ext>
            </a:extLst>
          </p:cNvPr>
          <p:cNvSpPr>
            <a:spLocks noGrp="1"/>
          </p:cNvSpPr>
          <p:nvPr>
            <p:ph type="title"/>
          </p:nvPr>
        </p:nvSpPr>
        <p:spPr>
          <a:xfrm>
            <a:off x="152400" y="533400"/>
            <a:ext cx="3985902" cy="994172"/>
          </a:xfrm>
        </p:spPr>
        <p:txBody>
          <a:bodyPr>
            <a:normAutofit/>
          </a:bodyPr>
          <a:lstStyle/>
          <a:p>
            <a:r>
              <a:rPr lang="en-US" sz="4000" dirty="0"/>
              <a:t>Hospice Aides</a:t>
            </a:r>
          </a:p>
        </p:txBody>
      </p:sp>
      <p:sp>
        <p:nvSpPr>
          <p:cNvPr id="6" name="Content Placeholder 5">
            <a:extLst>
              <a:ext uri="{FF2B5EF4-FFF2-40B4-BE49-F238E27FC236}">
                <a16:creationId xmlns:a16="http://schemas.microsoft.com/office/drawing/2014/main" id="{94B9DC91-06EC-465A-9DC1-DA8E53B48CC4}"/>
              </a:ext>
            </a:extLst>
          </p:cNvPr>
          <p:cNvSpPr>
            <a:spLocks noGrp="1"/>
          </p:cNvSpPr>
          <p:nvPr>
            <p:ph idx="1"/>
          </p:nvPr>
        </p:nvSpPr>
        <p:spPr>
          <a:xfrm>
            <a:off x="183771" y="2530068"/>
            <a:ext cx="3985907" cy="2531940"/>
          </a:xfrm>
        </p:spPr>
        <p:txBody>
          <a:bodyPr anchor="t">
            <a:normAutofit fontScale="92500" lnSpcReduction="10000"/>
          </a:bodyPr>
          <a:lstStyle/>
          <a:p>
            <a:r>
              <a:rPr lang="en-US" dirty="0"/>
              <a:t>Bathing</a:t>
            </a:r>
          </a:p>
          <a:p>
            <a:r>
              <a:rPr lang="en-US" dirty="0"/>
              <a:t>ADL Care</a:t>
            </a:r>
          </a:p>
          <a:p>
            <a:r>
              <a:rPr lang="en-US" dirty="0"/>
              <a:t>Assisting with Meals</a:t>
            </a:r>
          </a:p>
          <a:p>
            <a:r>
              <a:rPr lang="en-US" dirty="0"/>
              <a:t>Following the Coordinated Care Plan</a:t>
            </a:r>
          </a:p>
        </p:txBody>
      </p:sp>
      <p:pic>
        <p:nvPicPr>
          <p:cNvPr id="8" name="Picture 7" descr="A baby sleeping in a bed&#10;&#10;Description automatically generated">
            <a:extLst>
              <a:ext uri="{FF2B5EF4-FFF2-40B4-BE49-F238E27FC236}">
                <a16:creationId xmlns:a16="http://schemas.microsoft.com/office/drawing/2014/main" id="{A8E4E77C-7B4F-42F3-975F-E6CD0FC8170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35767" b="2"/>
          <a:stretch/>
        </p:blipFill>
        <p:spPr>
          <a:xfrm>
            <a:off x="4237659" y="1"/>
            <a:ext cx="4906341" cy="5098454"/>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346610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171AF-A734-4CA0-8F82-1067C48A257A}"/>
              </a:ext>
            </a:extLst>
          </p:cNvPr>
          <p:cNvSpPr>
            <a:spLocks noGrp="1"/>
          </p:cNvSpPr>
          <p:nvPr>
            <p:ph type="title"/>
          </p:nvPr>
        </p:nvSpPr>
        <p:spPr>
          <a:xfrm>
            <a:off x="0" y="431172"/>
            <a:ext cx="3985902" cy="994172"/>
          </a:xfrm>
        </p:spPr>
        <p:txBody>
          <a:bodyPr>
            <a:normAutofit fontScale="90000"/>
          </a:bodyPr>
          <a:lstStyle/>
          <a:p>
            <a:r>
              <a:rPr lang="en-US" dirty="0"/>
              <a:t>Nurses Ongoing Responsibilities</a:t>
            </a:r>
          </a:p>
        </p:txBody>
      </p:sp>
      <p:sp>
        <p:nvSpPr>
          <p:cNvPr id="3" name="Content Placeholder 2">
            <a:extLst>
              <a:ext uri="{FF2B5EF4-FFF2-40B4-BE49-F238E27FC236}">
                <a16:creationId xmlns:a16="http://schemas.microsoft.com/office/drawing/2014/main" id="{3450038C-EDCA-471D-A130-4EDA63D57F22}"/>
              </a:ext>
            </a:extLst>
          </p:cNvPr>
          <p:cNvSpPr>
            <a:spLocks noGrp="1"/>
          </p:cNvSpPr>
          <p:nvPr>
            <p:ph idx="1"/>
          </p:nvPr>
        </p:nvSpPr>
        <p:spPr>
          <a:xfrm>
            <a:off x="205093" y="1905000"/>
            <a:ext cx="3985907" cy="2531940"/>
          </a:xfrm>
        </p:spPr>
        <p:txBody>
          <a:bodyPr anchor="t">
            <a:noAutofit/>
          </a:bodyPr>
          <a:lstStyle/>
          <a:p>
            <a:r>
              <a:rPr lang="en-US" sz="2400" dirty="0"/>
              <a:t>Provide nursing care consistent with the care plan</a:t>
            </a:r>
          </a:p>
          <a:p>
            <a:r>
              <a:rPr lang="en-US" sz="2400" dirty="0"/>
              <a:t>Coordination with hospice</a:t>
            </a:r>
          </a:p>
          <a:p>
            <a:r>
              <a:rPr lang="en-US" sz="2400" dirty="0"/>
              <a:t>Medication Administration</a:t>
            </a:r>
          </a:p>
          <a:p>
            <a:r>
              <a:rPr lang="en-US" sz="2400" dirty="0"/>
              <a:t>Treatments</a:t>
            </a:r>
          </a:p>
          <a:p>
            <a:r>
              <a:rPr lang="en-US" sz="2400" dirty="0"/>
              <a:t>Symptom Management</a:t>
            </a:r>
          </a:p>
          <a:p>
            <a:r>
              <a:rPr lang="en-US" sz="2400" dirty="0"/>
              <a:t>Assessments</a:t>
            </a:r>
          </a:p>
          <a:p>
            <a:r>
              <a:rPr lang="en-US" sz="2400" dirty="0"/>
              <a:t>Follow up</a:t>
            </a:r>
          </a:p>
          <a:p>
            <a:pPr marL="0" indent="0">
              <a:buNone/>
            </a:pPr>
            <a:endParaRPr lang="en-US" sz="2400" dirty="0"/>
          </a:p>
        </p:txBody>
      </p:sp>
      <p:pic>
        <p:nvPicPr>
          <p:cNvPr id="5" name="Picture 4" descr="A person smiling for the camera&#10;&#10;Description automatically generated">
            <a:extLst>
              <a:ext uri="{FF2B5EF4-FFF2-40B4-BE49-F238E27FC236}">
                <a16:creationId xmlns:a16="http://schemas.microsoft.com/office/drawing/2014/main" id="{FF5CCB7D-8794-4FFF-A9F5-DC37542C1E1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1404" r="24363" b="2"/>
          <a:stretch/>
        </p:blipFill>
        <p:spPr>
          <a:xfrm>
            <a:off x="4191000" y="-48485"/>
            <a:ext cx="4953000" cy="5146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40634034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B1930BE-918B-4B1A-BD28-C8F01411BFDC}"/>
              </a:ext>
            </a:extLst>
          </p:cNvPr>
          <p:cNvSpPr>
            <a:spLocks noGrp="1"/>
          </p:cNvSpPr>
          <p:nvPr>
            <p:ph type="title"/>
          </p:nvPr>
        </p:nvSpPr>
        <p:spPr>
          <a:xfrm>
            <a:off x="152400" y="144294"/>
            <a:ext cx="4939868" cy="1257452"/>
          </a:xfrm>
        </p:spPr>
        <p:txBody>
          <a:bodyPr>
            <a:normAutofit/>
          </a:bodyPr>
          <a:lstStyle/>
          <a:p>
            <a:r>
              <a:rPr lang="en-US" dirty="0"/>
              <a:t>CNA Responsibilities</a:t>
            </a:r>
          </a:p>
        </p:txBody>
      </p:sp>
      <p:sp>
        <p:nvSpPr>
          <p:cNvPr id="6" name="Content Placeholder 5">
            <a:extLst>
              <a:ext uri="{FF2B5EF4-FFF2-40B4-BE49-F238E27FC236}">
                <a16:creationId xmlns:a16="http://schemas.microsoft.com/office/drawing/2014/main" id="{28107EC7-9E89-43E2-B1DC-7647225D7DD5}"/>
              </a:ext>
            </a:extLst>
          </p:cNvPr>
          <p:cNvSpPr>
            <a:spLocks noGrp="1"/>
          </p:cNvSpPr>
          <p:nvPr>
            <p:ph idx="1"/>
          </p:nvPr>
        </p:nvSpPr>
        <p:spPr>
          <a:xfrm>
            <a:off x="304800" y="1676400"/>
            <a:ext cx="4939867" cy="2839064"/>
          </a:xfrm>
        </p:spPr>
        <p:txBody>
          <a:bodyPr>
            <a:noAutofit/>
          </a:bodyPr>
          <a:lstStyle/>
          <a:p>
            <a:r>
              <a:rPr lang="en-US" sz="2000" dirty="0"/>
              <a:t>Provide nursing care consistent with the care plan</a:t>
            </a:r>
          </a:p>
          <a:p>
            <a:r>
              <a:rPr lang="en-US" sz="2000" dirty="0"/>
              <a:t>ADL Care</a:t>
            </a:r>
          </a:p>
          <a:p>
            <a:r>
              <a:rPr lang="en-US" sz="2000" dirty="0"/>
              <a:t>Observe for any pain or changes of condition</a:t>
            </a:r>
          </a:p>
          <a:p>
            <a:r>
              <a:rPr lang="en-US" sz="2000" dirty="0"/>
              <a:t>Resident specific interventions:</a:t>
            </a:r>
          </a:p>
          <a:p>
            <a:pPr lvl="1"/>
            <a:r>
              <a:rPr lang="en-US" sz="2000" dirty="0"/>
              <a:t>Nutrition and fluids</a:t>
            </a:r>
          </a:p>
          <a:p>
            <a:pPr lvl="1"/>
            <a:r>
              <a:rPr lang="en-US" sz="2000" dirty="0"/>
              <a:t>Oral Care</a:t>
            </a:r>
          </a:p>
          <a:p>
            <a:pPr lvl="1"/>
            <a:r>
              <a:rPr lang="en-US" sz="2000" dirty="0"/>
              <a:t>Repositioning</a:t>
            </a:r>
          </a:p>
          <a:p>
            <a:pPr lvl="1"/>
            <a:r>
              <a:rPr lang="en-US" sz="2000" dirty="0"/>
              <a:t>Non-medication interventions</a:t>
            </a:r>
          </a:p>
          <a:p>
            <a:pPr lvl="1"/>
            <a:r>
              <a:rPr lang="en-US" sz="2000" dirty="0"/>
              <a:t>Vital signs</a:t>
            </a:r>
          </a:p>
          <a:p>
            <a:endParaRPr lang="en-US" sz="2000" dirty="0"/>
          </a:p>
        </p:txBody>
      </p:sp>
      <p:pic>
        <p:nvPicPr>
          <p:cNvPr id="8" name="Picture 7" descr="A group of people posing for the camera&#10;&#10;Description automatically generated">
            <a:extLst>
              <a:ext uri="{FF2B5EF4-FFF2-40B4-BE49-F238E27FC236}">
                <a16:creationId xmlns:a16="http://schemas.microsoft.com/office/drawing/2014/main" id="{A8B4B570-511A-448C-AF95-BAE770B595C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1" b="1250"/>
          <a:stretch/>
        </p:blipFill>
        <p:spPr>
          <a:xfrm>
            <a:off x="5667307" y="857257"/>
            <a:ext cx="3476693" cy="5143493"/>
          </a:xfrm>
          <a:prstGeom prst="rect">
            <a:avLst/>
          </a:prstGeom>
          <a:ln>
            <a:noFill/>
          </a:ln>
          <a:effectLst>
            <a:softEdge rad="112500"/>
          </a:effectLst>
        </p:spPr>
      </p:pic>
    </p:spTree>
    <p:extLst>
      <p:ext uri="{BB962C8B-B14F-4D97-AF65-F5344CB8AC3E}">
        <p14:creationId xmlns:p14="http://schemas.microsoft.com/office/powerpoint/2010/main" val="9394354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B1930BE-918B-4B1A-BD28-C8F01411BFDC}"/>
              </a:ext>
            </a:extLst>
          </p:cNvPr>
          <p:cNvSpPr>
            <a:spLocks noGrp="1"/>
          </p:cNvSpPr>
          <p:nvPr>
            <p:ph type="title"/>
          </p:nvPr>
        </p:nvSpPr>
        <p:spPr>
          <a:xfrm>
            <a:off x="152400" y="144294"/>
            <a:ext cx="4939868" cy="1257452"/>
          </a:xfrm>
        </p:spPr>
        <p:txBody>
          <a:bodyPr>
            <a:normAutofit fontScale="90000"/>
          </a:bodyPr>
          <a:lstStyle/>
          <a:p>
            <a:pPr algn="l"/>
            <a:r>
              <a:rPr lang="en-US" dirty="0"/>
              <a:t>All Staff  Responsibilities</a:t>
            </a:r>
          </a:p>
        </p:txBody>
      </p:sp>
      <p:sp>
        <p:nvSpPr>
          <p:cNvPr id="6" name="Content Placeholder 5">
            <a:extLst>
              <a:ext uri="{FF2B5EF4-FFF2-40B4-BE49-F238E27FC236}">
                <a16:creationId xmlns:a16="http://schemas.microsoft.com/office/drawing/2014/main" id="{28107EC7-9E89-43E2-B1DC-7647225D7DD5}"/>
              </a:ext>
            </a:extLst>
          </p:cNvPr>
          <p:cNvSpPr>
            <a:spLocks noGrp="1"/>
          </p:cNvSpPr>
          <p:nvPr>
            <p:ph idx="1"/>
          </p:nvPr>
        </p:nvSpPr>
        <p:spPr>
          <a:xfrm>
            <a:off x="184584" y="2209800"/>
            <a:ext cx="4939867" cy="2839064"/>
          </a:xfrm>
        </p:spPr>
        <p:txBody>
          <a:bodyPr>
            <a:noAutofit/>
          </a:bodyPr>
          <a:lstStyle/>
          <a:p>
            <a:r>
              <a:rPr lang="en-US" sz="2000" dirty="0"/>
              <a:t>Understand facility hospice policies and procedures </a:t>
            </a:r>
          </a:p>
          <a:p>
            <a:r>
              <a:rPr lang="en-US" sz="2000" dirty="0"/>
              <a:t>Understand your role related to residents receiving hospice care</a:t>
            </a:r>
          </a:p>
          <a:p>
            <a:r>
              <a:rPr lang="en-US" sz="2000" dirty="0"/>
              <a:t>Admissions team – discuss hospice services and coordination of services</a:t>
            </a:r>
          </a:p>
          <a:p>
            <a:r>
              <a:rPr lang="en-US" sz="2000" dirty="0"/>
              <a:t>Social Services – discuss hospice services and coordination of services</a:t>
            </a:r>
          </a:p>
          <a:p>
            <a:r>
              <a:rPr lang="en-US" sz="2000" dirty="0"/>
              <a:t>Most important – Person centered care </a:t>
            </a:r>
          </a:p>
        </p:txBody>
      </p:sp>
      <p:pic>
        <p:nvPicPr>
          <p:cNvPr id="8" name="Picture 7" descr="A group of people posing for the camera&#10;&#10;Description automatically generated">
            <a:extLst>
              <a:ext uri="{FF2B5EF4-FFF2-40B4-BE49-F238E27FC236}">
                <a16:creationId xmlns:a16="http://schemas.microsoft.com/office/drawing/2014/main" id="{A8B4B570-511A-448C-AF95-BAE770B595C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1" b="1250"/>
          <a:stretch/>
        </p:blipFill>
        <p:spPr>
          <a:xfrm>
            <a:off x="5667307" y="857257"/>
            <a:ext cx="3476693" cy="5143493"/>
          </a:xfrm>
          <a:prstGeom prst="rect">
            <a:avLst/>
          </a:prstGeom>
          <a:ln>
            <a:noFill/>
          </a:ln>
          <a:effectLst>
            <a:softEdge rad="112500"/>
          </a:effectLst>
        </p:spPr>
      </p:pic>
    </p:spTree>
    <p:extLst>
      <p:ext uri="{BB962C8B-B14F-4D97-AF65-F5344CB8AC3E}">
        <p14:creationId xmlns:p14="http://schemas.microsoft.com/office/powerpoint/2010/main" val="24062981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descr="A girl in a blue shirt&#10;&#10;Description automatically generated">
            <a:extLst>
              <a:ext uri="{FF2B5EF4-FFF2-40B4-BE49-F238E27FC236}">
                <a16:creationId xmlns:a16="http://schemas.microsoft.com/office/drawing/2014/main" id="{AD1B97D1-60C7-41C6-9A7D-0EBD0AFCDBB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24010" b="2"/>
          <a:stretch/>
        </p:blipFill>
        <p:spPr>
          <a:xfrm>
            <a:off x="3981360" y="-17929"/>
            <a:ext cx="5162640" cy="5638800"/>
          </a:xfrm>
          <a:custGeom>
            <a:avLst/>
            <a:gdLst>
              <a:gd name="connsiteX0" fmla="*/ 45571 w 6278877"/>
              <a:gd name="connsiteY0" fmla="*/ 0 h 6858000"/>
              <a:gd name="connsiteX1" fmla="*/ 6278877 w 6278877"/>
              <a:gd name="connsiteY1" fmla="*/ 0 h 6858000"/>
              <a:gd name="connsiteX2" fmla="*/ 6278877 w 6278877"/>
              <a:gd name="connsiteY2" fmla="*/ 6858000 h 6858000"/>
              <a:gd name="connsiteX3" fmla="*/ 3292307 w 6278877"/>
              <a:gd name="connsiteY3" fmla="*/ 6858000 h 6858000"/>
              <a:gd name="connsiteX4" fmla="*/ 3181525 w 6278877"/>
              <a:gd name="connsiteY4" fmla="*/ 6786980 h 6858000"/>
              <a:gd name="connsiteX5" fmla="*/ 0 w 6278877"/>
              <a:gd name="connsiteY5" fmla="*/ 803252 h 6858000"/>
              <a:gd name="connsiteX6" fmla="*/ 37255 w 6278877"/>
              <a:gd name="connsiteY6" fmla="*/ 654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7" h="6858000">
                <a:moveTo>
                  <a:pt x="45571" y="0"/>
                </a:moveTo>
                <a:lnTo>
                  <a:pt x="6278877" y="0"/>
                </a:lnTo>
                <a:lnTo>
                  <a:pt x="6278877" y="6858000"/>
                </a:lnTo>
                <a:lnTo>
                  <a:pt x="3292307" y="6858000"/>
                </a:lnTo>
                <a:lnTo>
                  <a:pt x="3181525" y="6786980"/>
                </a:lnTo>
                <a:cubicBezTo>
                  <a:pt x="1262020" y="5490189"/>
                  <a:pt x="0" y="3294101"/>
                  <a:pt x="0" y="803252"/>
                </a:cubicBezTo>
                <a:cubicBezTo>
                  <a:pt x="0" y="554167"/>
                  <a:pt x="12619" y="308030"/>
                  <a:pt x="37255" y="65445"/>
                </a:cubicBezTo>
                <a:close/>
              </a:path>
            </a:pathLst>
          </a:custGeom>
        </p:spPr>
      </p:pic>
      <p:sp>
        <p:nvSpPr>
          <p:cNvPr id="3" name="Rectangle 2">
            <a:extLst>
              <a:ext uri="{FF2B5EF4-FFF2-40B4-BE49-F238E27FC236}">
                <a16:creationId xmlns:a16="http://schemas.microsoft.com/office/drawing/2014/main" id="{A94899AE-3BD4-4825-8FA4-CB9848A086B8}"/>
              </a:ext>
            </a:extLst>
          </p:cNvPr>
          <p:cNvSpPr/>
          <p:nvPr/>
        </p:nvSpPr>
        <p:spPr>
          <a:xfrm>
            <a:off x="304800" y="2478305"/>
            <a:ext cx="3676560" cy="707886"/>
          </a:xfrm>
          <a:prstGeom prst="rect">
            <a:avLst/>
          </a:prstGeom>
        </p:spPr>
        <p:txBody>
          <a:bodyPr wrap="square">
            <a:spAutoFit/>
          </a:bodyPr>
          <a:lstStyle/>
          <a:p>
            <a:r>
              <a:rPr lang="en-US" sz="4000" dirty="0">
                <a:latin typeface="+mn-lt"/>
              </a:rPr>
              <a:t>In Summary </a:t>
            </a:r>
          </a:p>
        </p:txBody>
      </p:sp>
    </p:spTree>
    <p:extLst>
      <p:ext uri="{BB962C8B-B14F-4D97-AF65-F5344CB8AC3E}">
        <p14:creationId xmlns:p14="http://schemas.microsoft.com/office/powerpoint/2010/main" val="988269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id="{A73E58AD-57AD-4AC0-A7C1-924C0185104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990" r="1777" b="-2"/>
          <a:stretch/>
        </p:blipFill>
        <p:spPr>
          <a:xfrm>
            <a:off x="2448798" y="990600"/>
            <a:ext cx="4246403" cy="4412675"/>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18900056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327AA-7D74-4C8D-9E58-1B4BDA470683}"/>
              </a:ext>
            </a:extLst>
          </p:cNvPr>
          <p:cNvSpPr>
            <a:spLocks noGrp="1"/>
          </p:cNvSpPr>
          <p:nvPr>
            <p:ph type="title"/>
          </p:nvPr>
        </p:nvSpPr>
        <p:spPr/>
        <p:txBody>
          <a:bodyPr/>
          <a:lstStyle/>
          <a:p>
            <a:r>
              <a:rPr lang="en-US" dirty="0"/>
              <a:t>References and Resources </a:t>
            </a:r>
          </a:p>
        </p:txBody>
      </p:sp>
      <p:sp>
        <p:nvSpPr>
          <p:cNvPr id="3" name="Content Placeholder 2">
            <a:extLst>
              <a:ext uri="{FF2B5EF4-FFF2-40B4-BE49-F238E27FC236}">
                <a16:creationId xmlns:a16="http://schemas.microsoft.com/office/drawing/2014/main" id="{762AA650-E2F8-485B-9110-36D64CC0DA15}"/>
              </a:ext>
            </a:extLst>
          </p:cNvPr>
          <p:cNvSpPr>
            <a:spLocks noGrp="1"/>
          </p:cNvSpPr>
          <p:nvPr>
            <p:ph idx="1"/>
          </p:nvPr>
        </p:nvSpPr>
        <p:spPr/>
        <p:txBody>
          <a:bodyPr>
            <a:normAutofit fontScale="92500" lnSpcReduction="10000"/>
          </a:bodyPr>
          <a:lstStyle/>
          <a:p>
            <a:r>
              <a:rPr lang="en-US" sz="2800" dirty="0"/>
              <a:t>Centers for Medicare and Medicaid Services (CMS) State Operations Manual, Appendix PP-Guidance to Surveyors for Long Term Care Facilities.  (Rev. 173, 11-22-17):  </a:t>
            </a:r>
            <a:r>
              <a:rPr lang="en-US" sz="2800" u="sng" dirty="0">
                <a:hlinkClick r:id="rId2"/>
              </a:rPr>
              <a:t>https://www.cms.gov/Regulations-and-Guidance/Guidance/Manuals/downloads/som107ap_pp_guidelines_ltcf.pdf</a:t>
            </a:r>
            <a:r>
              <a:rPr lang="en-US" sz="2800" dirty="0"/>
              <a:t> </a:t>
            </a:r>
          </a:p>
          <a:p>
            <a:r>
              <a:rPr lang="en-US" sz="2800" dirty="0"/>
              <a:t>Centers for Medicare and Medicaid Services, Hospice end of Life Critical Element Pathway.  CMS 20073 (5/2017):  </a:t>
            </a:r>
            <a:r>
              <a:rPr lang="en-US" sz="2800" u="sng" dirty="0">
                <a:hlinkClick r:id="rId3"/>
              </a:rPr>
              <a:t>https://www.cms.gov/Medicare/Provider-Enrollment-and-Certification/GuidanceforLawsAndRegulations/Nursing-Homes.html</a:t>
            </a:r>
            <a:endParaRPr lang="en-US" sz="2800" dirty="0"/>
          </a:p>
          <a:p>
            <a:endParaRPr lang="en-US" sz="2800" u="sng" dirty="0"/>
          </a:p>
          <a:p>
            <a:endParaRPr lang="en-US" dirty="0"/>
          </a:p>
        </p:txBody>
      </p:sp>
    </p:spTree>
    <p:extLst>
      <p:ext uri="{BB962C8B-B14F-4D97-AF65-F5344CB8AC3E}">
        <p14:creationId xmlns:p14="http://schemas.microsoft.com/office/powerpoint/2010/main" val="16144258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480AA-D21D-49A8-B682-CA890568814A}"/>
              </a:ext>
            </a:extLst>
          </p:cNvPr>
          <p:cNvSpPr>
            <a:spLocks noGrp="1"/>
          </p:cNvSpPr>
          <p:nvPr>
            <p:ph type="title"/>
          </p:nvPr>
        </p:nvSpPr>
        <p:spPr/>
        <p:txBody>
          <a:bodyPr/>
          <a:lstStyle/>
          <a:p>
            <a:r>
              <a:rPr lang="en-US" dirty="0"/>
              <a:t>Disclaimer</a:t>
            </a:r>
          </a:p>
        </p:txBody>
      </p:sp>
      <p:sp>
        <p:nvSpPr>
          <p:cNvPr id="3" name="Content Placeholder 2">
            <a:extLst>
              <a:ext uri="{FF2B5EF4-FFF2-40B4-BE49-F238E27FC236}">
                <a16:creationId xmlns:a16="http://schemas.microsoft.com/office/drawing/2014/main" id="{04B89EA0-AD6D-41A3-9C35-977DB7AE20F9}"/>
              </a:ext>
            </a:extLst>
          </p:cNvPr>
          <p:cNvSpPr>
            <a:spLocks noGrp="1"/>
          </p:cNvSpPr>
          <p:nvPr>
            <p:ph idx="1"/>
          </p:nvPr>
        </p:nvSpPr>
        <p:spPr>
          <a:xfrm>
            <a:off x="533400" y="2590800"/>
            <a:ext cx="8229600" cy="4525963"/>
          </a:xfrm>
        </p:spPr>
        <p:txBody>
          <a:bodyPr>
            <a:normAutofit/>
          </a:bodyPr>
          <a:lstStyle/>
          <a:p>
            <a:pPr marL="0" indent="0" algn="ctr">
              <a:buNone/>
            </a:pPr>
            <a:r>
              <a:rPr lang="en-US" sz="2000" i="1" dirty="0"/>
              <a:t>“This presentation provided is copyrighted information of Pathway Health.  Please note the presentation date on the title page in relation to the need to verify any new updates and resources that were listed in this presentation.  This presentation is intended to be informational.  The information does not constitute either legal or professional consultation.  This presentation is not to be sold or reused without written authorization.”</a:t>
            </a:r>
            <a:endParaRPr lang="en-US" sz="2000" dirty="0"/>
          </a:p>
          <a:p>
            <a:pPr algn="ctr"/>
            <a:endParaRPr lang="en-US" sz="2000" dirty="0"/>
          </a:p>
        </p:txBody>
      </p:sp>
    </p:spTree>
    <p:extLst>
      <p:ext uri="{BB962C8B-B14F-4D97-AF65-F5344CB8AC3E}">
        <p14:creationId xmlns:p14="http://schemas.microsoft.com/office/powerpoint/2010/main" val="1607052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3105233-84E3-4782-A213-CE2BFF19D04C}"/>
              </a:ext>
            </a:extLst>
          </p:cNvPr>
          <p:cNvPicPr>
            <a:picLocks noChangeAspect="1"/>
          </p:cNvPicPr>
          <p:nvPr/>
        </p:nvPicPr>
        <p:blipFill>
          <a:blip r:embed="rId3"/>
          <a:stretch>
            <a:fillRect/>
          </a:stretch>
        </p:blipFill>
        <p:spPr>
          <a:xfrm>
            <a:off x="0" y="483296"/>
            <a:ext cx="9144000" cy="5169791"/>
          </a:xfrm>
          <a:prstGeom prst="rect">
            <a:avLst/>
          </a:prstGeom>
        </p:spPr>
      </p:pic>
    </p:spTree>
    <p:extLst>
      <p:ext uri="{BB962C8B-B14F-4D97-AF65-F5344CB8AC3E}">
        <p14:creationId xmlns:p14="http://schemas.microsoft.com/office/powerpoint/2010/main" val="4104870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id="{B25C12B0-C818-4767-ACB3-2899DEA523D6}"/>
              </a:ext>
            </a:extLst>
          </p:cNvPr>
          <p:cNvGraphicFramePr>
            <a:graphicFrameLocks noGrp="1"/>
          </p:cNvGraphicFramePr>
          <p:nvPr>
            <p:ph idx="1"/>
            <p:extLst>
              <p:ext uri="{D42A27DB-BD31-4B8C-83A1-F6EECF244321}">
                <p14:modId xmlns:p14="http://schemas.microsoft.com/office/powerpoint/2010/main" val="1776643561"/>
              </p:ext>
            </p:extLst>
          </p:nvPr>
        </p:nvGraphicFramePr>
        <p:xfrm>
          <a:off x="3352801" y="914400"/>
          <a:ext cx="5428128" cy="47101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a:extLst>
              <a:ext uri="{FF2B5EF4-FFF2-40B4-BE49-F238E27FC236}">
                <a16:creationId xmlns:a16="http://schemas.microsoft.com/office/drawing/2014/main" id="{3BDF11AF-52B1-4BF4-A657-5C5EA99B0953}"/>
              </a:ext>
            </a:extLst>
          </p:cNvPr>
          <p:cNvSpPr>
            <a:spLocks noChangeArrowheads="1"/>
          </p:cNvSpPr>
          <p:nvPr/>
        </p:nvSpPr>
        <p:spPr bwMode="auto">
          <a:xfrm>
            <a:off x="4328262" y="5608705"/>
            <a:ext cx="4793326"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r>
              <a:rPr lang="en-US" altLang="en-US" sz="900" dirty="0">
                <a:latin typeface="Arial" panose="020B0604020202020204" pitchFamily="34" charset="0"/>
                <a:cs typeface="Arial" panose="020B0604020202020204" pitchFamily="34" charset="0"/>
                <a:hlinkClick r:id="rId8"/>
              </a:rPr>
              <a:t>https://www.cms.gov/Regulations-and-Guidance/Guidance/Manuals/downloads/som107ap_pp_guidelines_ltcf.pdf</a:t>
            </a:r>
            <a:r>
              <a:rPr lang="en-US" altLang="en-US" sz="900" dirty="0">
                <a:latin typeface="Arial" panose="020B0604020202020204" pitchFamily="34" charset="0"/>
                <a:cs typeface="Arial" panose="020B0604020202020204" pitchFamily="34" charset="0"/>
              </a:rPr>
              <a:t> </a:t>
            </a:r>
          </a:p>
        </p:txBody>
      </p:sp>
      <p:pic>
        <p:nvPicPr>
          <p:cNvPr id="7" name="Picture 6">
            <a:extLst>
              <a:ext uri="{FF2B5EF4-FFF2-40B4-BE49-F238E27FC236}">
                <a16:creationId xmlns:a16="http://schemas.microsoft.com/office/drawing/2014/main" id="{92D7D2A4-9866-414A-898F-566A23F7C2D6}"/>
              </a:ext>
            </a:extLst>
          </p:cNvPr>
          <p:cNvPicPr>
            <a:picLocks noChangeAspect="1"/>
          </p:cNvPicPr>
          <p:nvPr/>
        </p:nvPicPr>
        <p:blipFill>
          <a:blip r:embed="rId9"/>
          <a:stretch>
            <a:fillRect/>
          </a:stretch>
        </p:blipFill>
        <p:spPr>
          <a:xfrm>
            <a:off x="0" y="1142943"/>
            <a:ext cx="3217210" cy="4314470"/>
          </a:xfrm>
          <a:prstGeom prst="rect">
            <a:avLst/>
          </a:prstGeom>
        </p:spPr>
      </p:pic>
    </p:spTree>
    <p:extLst>
      <p:ext uri="{BB962C8B-B14F-4D97-AF65-F5344CB8AC3E}">
        <p14:creationId xmlns:p14="http://schemas.microsoft.com/office/powerpoint/2010/main" val="16477575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CEB4D62-98B2-4F49-95A7-3E525932C2BB}"/>
              </a:ext>
            </a:extLst>
          </p:cNvPr>
          <p:cNvPicPr>
            <a:picLocks noChangeAspect="1"/>
          </p:cNvPicPr>
          <p:nvPr/>
        </p:nvPicPr>
        <p:blipFill>
          <a:blip r:embed="rId3"/>
          <a:stretch>
            <a:fillRect/>
          </a:stretch>
        </p:blipFill>
        <p:spPr>
          <a:xfrm>
            <a:off x="4482" y="533400"/>
            <a:ext cx="9139518" cy="5148558"/>
          </a:xfrm>
          <a:prstGeom prst="rect">
            <a:avLst/>
          </a:prstGeom>
        </p:spPr>
      </p:pic>
    </p:spTree>
    <p:extLst>
      <p:ext uri="{BB962C8B-B14F-4D97-AF65-F5344CB8AC3E}">
        <p14:creationId xmlns:p14="http://schemas.microsoft.com/office/powerpoint/2010/main" val="36403352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6F0A9-7013-471F-88AE-32628EA0CE1D}"/>
              </a:ext>
            </a:extLst>
          </p:cNvPr>
          <p:cNvSpPr>
            <a:spLocks noGrp="1"/>
          </p:cNvSpPr>
          <p:nvPr>
            <p:ph type="title"/>
          </p:nvPr>
        </p:nvSpPr>
        <p:spPr>
          <a:xfrm>
            <a:off x="530942" y="257965"/>
            <a:ext cx="7886700" cy="994172"/>
          </a:xfrm>
        </p:spPr>
        <p:txBody>
          <a:bodyPr>
            <a:normAutofit/>
          </a:bodyPr>
          <a:lstStyle/>
          <a:p>
            <a:r>
              <a:rPr lang="en-US" dirty="0"/>
              <a:t>Regulation</a:t>
            </a:r>
          </a:p>
        </p:txBody>
      </p:sp>
      <p:sp>
        <p:nvSpPr>
          <p:cNvPr id="3" name="Content Placeholder 2">
            <a:extLst>
              <a:ext uri="{FF2B5EF4-FFF2-40B4-BE49-F238E27FC236}">
                <a16:creationId xmlns:a16="http://schemas.microsoft.com/office/drawing/2014/main" id="{D036EB9A-FE78-44B3-9599-1D8C4C70BD48}"/>
              </a:ext>
            </a:extLst>
          </p:cNvPr>
          <p:cNvSpPr>
            <a:spLocks noGrp="1"/>
          </p:cNvSpPr>
          <p:nvPr>
            <p:ph idx="1"/>
          </p:nvPr>
        </p:nvSpPr>
        <p:spPr>
          <a:xfrm>
            <a:off x="331839" y="1252138"/>
            <a:ext cx="8284907" cy="4843862"/>
          </a:xfrm>
        </p:spPr>
        <p:txBody>
          <a:bodyPr>
            <a:normAutofit/>
          </a:bodyPr>
          <a:lstStyle/>
          <a:p>
            <a:pPr marL="0" indent="0">
              <a:buNone/>
            </a:pPr>
            <a:r>
              <a:rPr lang="en-US" sz="1600" dirty="0"/>
              <a:t>(ii)Have a written agreement with the hospice that is signed by an authorized representative of the hospice and an authorized representative of the LTC facility before hospice care is furnished to any resident.  The written agreement must set out at least the following: </a:t>
            </a:r>
          </a:p>
          <a:p>
            <a:pPr marL="685800" indent="-253604">
              <a:buAutoNum type="alphaUcParenBoth"/>
            </a:pPr>
            <a:r>
              <a:rPr lang="en-US" sz="1600" dirty="0"/>
              <a:t>The services the hospice will provide. </a:t>
            </a:r>
          </a:p>
          <a:p>
            <a:pPr marL="685800" indent="-253604">
              <a:buAutoNum type="alphaUcParenBoth"/>
            </a:pPr>
            <a:r>
              <a:rPr lang="en-US" sz="1600" dirty="0"/>
              <a:t>The hospice’s responsibilities for determining the appropriate hospice plan of care </a:t>
            </a:r>
          </a:p>
          <a:p>
            <a:pPr marL="685800" indent="-253604">
              <a:buAutoNum type="alphaUcParenBoth"/>
            </a:pPr>
            <a:r>
              <a:rPr lang="en-US" sz="1600" dirty="0"/>
              <a:t>The services the LTC facility will continue to provide based on each resident’s plan of care. </a:t>
            </a:r>
          </a:p>
          <a:p>
            <a:pPr marL="685800" indent="-253604">
              <a:buAutoNum type="alphaUcParenBoth"/>
            </a:pPr>
            <a:r>
              <a:rPr lang="en-US" sz="1600" dirty="0"/>
              <a:t> A communication process, including how the communication will be documented between the LTC facility and the hospice provider, to ensure that the needs of the resident are addressed and met 24 hours per day. </a:t>
            </a:r>
          </a:p>
          <a:p>
            <a:pPr marL="685800" indent="-253604">
              <a:buAutoNum type="alphaUcParenBoth"/>
            </a:pPr>
            <a:r>
              <a:rPr lang="en-US" sz="1600" dirty="0"/>
              <a:t>A provision that the LTC facility immediately notifies the hospice about the following: </a:t>
            </a:r>
          </a:p>
          <a:p>
            <a:pPr marL="1071563" indent="-385763">
              <a:buAutoNum type="arabicParenBoth"/>
            </a:pPr>
            <a:r>
              <a:rPr lang="en-US" sz="1600" dirty="0"/>
              <a:t>A significant change in the resident’s physical, mental, social, or emotional status.</a:t>
            </a:r>
          </a:p>
          <a:p>
            <a:pPr marL="1071563" indent="-385763">
              <a:buAutoNum type="arabicParenBoth"/>
            </a:pPr>
            <a:r>
              <a:rPr lang="en-US" sz="1600" dirty="0"/>
              <a:t>Clinical complications that suggest a need to alter the plan of care. </a:t>
            </a:r>
          </a:p>
          <a:p>
            <a:pPr marL="1071563" indent="-385763">
              <a:buAutoNum type="arabicParenBoth"/>
            </a:pPr>
            <a:r>
              <a:rPr lang="en-US" sz="1600" dirty="0"/>
              <a:t>A need to transfer the resident from the facility for any condition.  </a:t>
            </a:r>
          </a:p>
          <a:p>
            <a:pPr marL="1071563" indent="-385763">
              <a:buAutoNum type="arabicParenBoth"/>
            </a:pPr>
            <a:r>
              <a:rPr lang="en-US" sz="1600" dirty="0"/>
              <a:t>The resident’s death. </a:t>
            </a:r>
          </a:p>
          <a:p>
            <a:endParaRPr lang="en-US" sz="1600" dirty="0"/>
          </a:p>
        </p:txBody>
      </p:sp>
      <p:sp>
        <p:nvSpPr>
          <p:cNvPr id="7" name="Rectangle 6">
            <a:extLst>
              <a:ext uri="{FF2B5EF4-FFF2-40B4-BE49-F238E27FC236}">
                <a16:creationId xmlns:a16="http://schemas.microsoft.com/office/drawing/2014/main" id="{07AC59D9-E772-4B2F-B48F-243A699BCC0A}"/>
              </a:ext>
            </a:extLst>
          </p:cNvPr>
          <p:cNvSpPr>
            <a:spLocks noChangeArrowheads="1"/>
          </p:cNvSpPr>
          <p:nvPr/>
        </p:nvSpPr>
        <p:spPr bwMode="auto">
          <a:xfrm>
            <a:off x="4005072" y="5135610"/>
            <a:ext cx="4793326"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r>
              <a:rPr lang="en-US" altLang="en-US" sz="900" dirty="0">
                <a:latin typeface="Arial" panose="020B0604020202020204" pitchFamily="34" charset="0"/>
                <a:cs typeface="Arial" panose="020B0604020202020204" pitchFamily="34" charset="0"/>
                <a:hlinkClick r:id="rId3"/>
              </a:rPr>
              <a:t>https://www.cms.gov/Regulations-and-Guidance/Guidance/Manuals/downloads/som107ap_pp_guidelines_ltcf.pdf</a:t>
            </a:r>
            <a:r>
              <a:rPr lang="en-US" altLang="en-US" sz="9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6271616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BF25C-5628-4A47-8AB2-8AF5988661B7}"/>
              </a:ext>
            </a:extLst>
          </p:cNvPr>
          <p:cNvSpPr>
            <a:spLocks noGrp="1"/>
          </p:cNvSpPr>
          <p:nvPr>
            <p:ph type="title"/>
          </p:nvPr>
        </p:nvSpPr>
        <p:spPr>
          <a:xfrm>
            <a:off x="762000" y="228600"/>
            <a:ext cx="7825224" cy="1008731"/>
          </a:xfrm>
        </p:spPr>
        <p:txBody>
          <a:bodyPr>
            <a:normAutofit/>
          </a:bodyPr>
          <a:lstStyle/>
          <a:p>
            <a:pPr algn="ctr"/>
            <a:r>
              <a:rPr lang="en-US" dirty="0"/>
              <a:t>Regulation (Cont.)</a:t>
            </a:r>
          </a:p>
        </p:txBody>
      </p:sp>
      <p:pic>
        <p:nvPicPr>
          <p:cNvPr id="5" name="Picture 4" descr="A person sitting at a table&#10;&#10;Description automatically generated">
            <a:extLst>
              <a:ext uri="{FF2B5EF4-FFF2-40B4-BE49-F238E27FC236}">
                <a16:creationId xmlns:a16="http://schemas.microsoft.com/office/drawing/2014/main" id="{C6719FDE-7F76-4A5A-B68E-2FA8F8D288D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3474" y="2087420"/>
            <a:ext cx="3845052" cy="25665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Content Placeholder 2">
            <a:extLst>
              <a:ext uri="{FF2B5EF4-FFF2-40B4-BE49-F238E27FC236}">
                <a16:creationId xmlns:a16="http://schemas.microsoft.com/office/drawing/2014/main" id="{420A6E44-E4E2-43C9-A8D8-110DC2F2CF85}"/>
              </a:ext>
            </a:extLst>
          </p:cNvPr>
          <p:cNvSpPr>
            <a:spLocks noGrp="1"/>
          </p:cNvSpPr>
          <p:nvPr>
            <p:ph idx="1"/>
          </p:nvPr>
        </p:nvSpPr>
        <p:spPr>
          <a:xfrm>
            <a:off x="3927219" y="1524000"/>
            <a:ext cx="4793326" cy="3702460"/>
          </a:xfrm>
        </p:spPr>
        <p:txBody>
          <a:bodyPr>
            <a:noAutofit/>
          </a:bodyPr>
          <a:lstStyle/>
          <a:p>
            <a:pPr marL="717947" indent="-285750"/>
            <a:r>
              <a:rPr lang="en-US" sz="2000" dirty="0"/>
              <a:t>A provision stating that the hospice assumes responsibility for determining the appropriate course of hospice care, including the determination to change the level of services provided. </a:t>
            </a:r>
          </a:p>
          <a:p>
            <a:pPr marL="717947" indent="-285750"/>
            <a:r>
              <a:rPr lang="en-US" sz="2000" dirty="0"/>
              <a:t> An agreement that it is the LTC facility’s responsibility to furnish 24-hour room and board care, meet the resident’s personal care and nursing needs in coordination with the hospice representative</a:t>
            </a:r>
          </a:p>
        </p:txBody>
      </p:sp>
      <p:sp>
        <p:nvSpPr>
          <p:cNvPr id="11" name="Rectangle 10">
            <a:extLst>
              <a:ext uri="{FF2B5EF4-FFF2-40B4-BE49-F238E27FC236}">
                <a16:creationId xmlns:a16="http://schemas.microsoft.com/office/drawing/2014/main" id="{286F9836-E42B-4E62-8C60-457984E9538F}"/>
              </a:ext>
            </a:extLst>
          </p:cNvPr>
          <p:cNvSpPr>
            <a:spLocks noChangeArrowheads="1"/>
          </p:cNvSpPr>
          <p:nvPr/>
        </p:nvSpPr>
        <p:spPr bwMode="auto">
          <a:xfrm>
            <a:off x="3927219" y="5580317"/>
            <a:ext cx="4793326"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r>
              <a:rPr lang="en-US" altLang="en-US" sz="900" dirty="0">
                <a:latin typeface="Arial" panose="020B0604020202020204" pitchFamily="34" charset="0"/>
                <a:cs typeface="Arial" panose="020B0604020202020204" pitchFamily="34" charset="0"/>
                <a:hlinkClick r:id="rId4"/>
              </a:rPr>
              <a:t>https://www.cms.gov/Regulations-and-Guidance/Guidance/Manuals/downloads/som107ap_pp_guidelines_ltcf.pdf</a:t>
            </a:r>
            <a:r>
              <a:rPr lang="en-US" altLang="en-US" sz="9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766979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2D46C-5AB0-4A67-8726-A4CAE2029910}"/>
              </a:ext>
            </a:extLst>
          </p:cNvPr>
          <p:cNvSpPr>
            <a:spLocks noGrp="1"/>
          </p:cNvSpPr>
          <p:nvPr>
            <p:ph type="title"/>
          </p:nvPr>
        </p:nvSpPr>
        <p:spPr>
          <a:xfrm>
            <a:off x="652653" y="304800"/>
            <a:ext cx="7838694" cy="994172"/>
          </a:xfrm>
        </p:spPr>
        <p:txBody>
          <a:bodyPr anchor="ctr">
            <a:normAutofit/>
          </a:bodyPr>
          <a:lstStyle/>
          <a:p>
            <a:r>
              <a:rPr lang="en-US" dirty="0"/>
              <a:t>Regulation (continued)</a:t>
            </a:r>
          </a:p>
        </p:txBody>
      </p:sp>
      <p:graphicFrame>
        <p:nvGraphicFramePr>
          <p:cNvPr id="5" name="Content Placeholder 2">
            <a:extLst>
              <a:ext uri="{FF2B5EF4-FFF2-40B4-BE49-F238E27FC236}">
                <a16:creationId xmlns:a16="http://schemas.microsoft.com/office/drawing/2014/main" id="{11FBBDDE-4A8C-4321-9D58-63498B7D9936}"/>
              </a:ext>
            </a:extLst>
          </p:cNvPr>
          <p:cNvGraphicFramePr>
            <a:graphicFrameLocks noGrp="1"/>
          </p:cNvGraphicFramePr>
          <p:nvPr>
            <p:ph idx="1"/>
            <p:extLst>
              <p:ext uri="{D42A27DB-BD31-4B8C-83A1-F6EECF244321}">
                <p14:modId xmlns:p14="http://schemas.microsoft.com/office/powerpoint/2010/main" val="726531595"/>
              </p:ext>
            </p:extLst>
          </p:nvPr>
        </p:nvGraphicFramePr>
        <p:xfrm>
          <a:off x="188778" y="1676400"/>
          <a:ext cx="8766443" cy="3505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a:extLst>
              <a:ext uri="{FF2B5EF4-FFF2-40B4-BE49-F238E27FC236}">
                <a16:creationId xmlns:a16="http://schemas.microsoft.com/office/drawing/2014/main" id="{2BCCFA15-6F94-4351-A254-3F16FB8F3A32}"/>
              </a:ext>
            </a:extLst>
          </p:cNvPr>
          <p:cNvSpPr>
            <a:spLocks noChangeArrowheads="1"/>
          </p:cNvSpPr>
          <p:nvPr/>
        </p:nvSpPr>
        <p:spPr bwMode="auto">
          <a:xfrm>
            <a:off x="4049317" y="5359676"/>
            <a:ext cx="4793326"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r>
              <a:rPr lang="en-US" altLang="en-US" sz="900" dirty="0">
                <a:latin typeface="Arial" panose="020B0604020202020204" pitchFamily="34" charset="0"/>
                <a:cs typeface="Arial" panose="020B0604020202020204" pitchFamily="34" charset="0"/>
                <a:hlinkClick r:id="rId8"/>
              </a:rPr>
              <a:t>https://www.cms.gov/Regulations-and-Guidance/Guidance/Manuals/downloads/som107ap_pp_guidelines_ltcf.pdf</a:t>
            </a:r>
            <a:r>
              <a:rPr lang="en-US" altLang="en-US" sz="9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2790420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BF25C-5628-4A47-8AB2-8AF5988661B7}"/>
              </a:ext>
            </a:extLst>
          </p:cNvPr>
          <p:cNvSpPr>
            <a:spLocks noGrp="1"/>
          </p:cNvSpPr>
          <p:nvPr>
            <p:ph type="title"/>
          </p:nvPr>
        </p:nvSpPr>
        <p:spPr>
          <a:xfrm>
            <a:off x="1885315" y="0"/>
            <a:ext cx="5373370" cy="994172"/>
          </a:xfrm>
        </p:spPr>
        <p:txBody>
          <a:bodyPr>
            <a:normAutofit/>
          </a:bodyPr>
          <a:lstStyle/>
          <a:p>
            <a:r>
              <a:rPr lang="en-US" dirty="0"/>
              <a:t>Regulation (Cont.)</a:t>
            </a:r>
          </a:p>
        </p:txBody>
      </p:sp>
      <p:pic>
        <p:nvPicPr>
          <p:cNvPr id="5" name="Picture 4" descr="A person using a computer&#10;&#10;Description automatically generated">
            <a:extLst>
              <a:ext uri="{FF2B5EF4-FFF2-40B4-BE49-F238E27FC236}">
                <a16:creationId xmlns:a16="http://schemas.microsoft.com/office/drawing/2014/main" id="{1E575694-0B12-419B-91A2-9AD9EA19352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6688" y="2477756"/>
            <a:ext cx="2569468" cy="1753661"/>
          </a:xfrm>
          <a:prstGeom prst="rect">
            <a:avLst/>
          </a:prstGeom>
          <a:ln>
            <a:noFill/>
          </a:ln>
          <a:effectLst>
            <a:softEdge rad="112500"/>
          </a:effectLst>
        </p:spPr>
      </p:pic>
      <p:sp>
        <p:nvSpPr>
          <p:cNvPr id="3" name="Content Placeholder 2">
            <a:extLst>
              <a:ext uri="{FF2B5EF4-FFF2-40B4-BE49-F238E27FC236}">
                <a16:creationId xmlns:a16="http://schemas.microsoft.com/office/drawing/2014/main" id="{420A6E44-E4E2-43C9-A8D8-110DC2F2CF85}"/>
              </a:ext>
            </a:extLst>
          </p:cNvPr>
          <p:cNvSpPr>
            <a:spLocks noGrp="1"/>
          </p:cNvSpPr>
          <p:nvPr>
            <p:ph idx="1"/>
          </p:nvPr>
        </p:nvSpPr>
        <p:spPr>
          <a:xfrm>
            <a:off x="2775945" y="1219200"/>
            <a:ext cx="6161578" cy="4876799"/>
          </a:xfrm>
        </p:spPr>
        <p:txBody>
          <a:bodyPr>
            <a:noAutofit/>
          </a:bodyPr>
          <a:lstStyle/>
          <a:p>
            <a:pPr marL="0" indent="0">
              <a:buNone/>
            </a:pPr>
            <a:r>
              <a:rPr lang="en-US" sz="1600" dirty="0"/>
              <a:t>(3) Each LTC facility arranging for the provision of hospice care under a written agreement must designate a member of the facility’s interdisciplinary team who is responsible for working with hospice representatives to coordinate care to the resident provided by the LTC facility staff and hospice staff. The designated interdisciplinary team member is responsible for the following:  </a:t>
            </a:r>
          </a:p>
          <a:p>
            <a:pPr marL="428625" indent="-428625">
              <a:buAutoNum type="romanLcParenBoth"/>
            </a:pPr>
            <a:r>
              <a:rPr lang="en-US" sz="1600" dirty="0"/>
              <a:t>Collaborating with hospice representatives and coordinating LTC facility staff participation in the hospice care planning process for those residents receiving these services. </a:t>
            </a:r>
          </a:p>
          <a:p>
            <a:pPr marL="428625" indent="-428625">
              <a:buAutoNum type="romanLcParenBoth"/>
            </a:pPr>
            <a:r>
              <a:rPr lang="en-US" sz="1600" dirty="0"/>
              <a:t> Communicating with hospice representatives and other healthcare providers participating in the provision of care for the terminal illness, related conditions, and other conditions, to ensure quality of care for the patient and family.  </a:t>
            </a:r>
          </a:p>
          <a:p>
            <a:pPr marL="428625" indent="-428625">
              <a:buAutoNum type="romanLcParenBoth"/>
            </a:pPr>
            <a:r>
              <a:rPr lang="en-US" sz="1600" dirty="0"/>
              <a:t> Ensuring that the LTC facility communicates with the hospice medical director, the patient’s attending physician, and other practitioners participating in the provision of care to the patient as needed to coordinate the hospice care with the medical care provided by other physicians.   </a:t>
            </a:r>
          </a:p>
        </p:txBody>
      </p:sp>
      <p:sp>
        <p:nvSpPr>
          <p:cNvPr id="9" name="Rectangle 8">
            <a:extLst>
              <a:ext uri="{FF2B5EF4-FFF2-40B4-BE49-F238E27FC236}">
                <a16:creationId xmlns:a16="http://schemas.microsoft.com/office/drawing/2014/main" id="{3AD8737F-4EA5-462A-A371-EDE36D836A12}"/>
              </a:ext>
            </a:extLst>
          </p:cNvPr>
          <p:cNvSpPr>
            <a:spLocks noChangeArrowheads="1"/>
          </p:cNvSpPr>
          <p:nvPr/>
        </p:nvSpPr>
        <p:spPr bwMode="auto">
          <a:xfrm>
            <a:off x="156688" y="5154052"/>
            <a:ext cx="2828983" cy="48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r>
              <a:rPr lang="en-US" altLang="en-US" sz="900" dirty="0">
                <a:latin typeface="Arial" panose="020B0604020202020204" pitchFamily="34" charset="0"/>
                <a:cs typeface="Arial" panose="020B0604020202020204" pitchFamily="34" charset="0"/>
                <a:hlinkClick r:id="rId4"/>
              </a:rPr>
              <a:t>https://www.cms.gov/Regulations-and-Guidance/Guidance/Manuals/downloads/som107ap_pp_guidelines_ltcf.pdf</a:t>
            </a:r>
            <a:r>
              <a:rPr lang="en-US" altLang="en-US" sz="9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747668396"/>
      </p:ext>
    </p:extLst>
  </p:cSld>
  <p:clrMapOvr>
    <a:masterClrMapping/>
  </p:clrMapOvr>
</p:sld>
</file>

<file path=ppt/theme/theme1.xml><?xml version="1.0" encoding="utf-8"?>
<a:theme xmlns:a="http://schemas.openxmlformats.org/drawingml/2006/main" name="1_2012LeadingAge_gray2PP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2012LeadingAge_gray2PPT</Template>
  <TotalTime>1188</TotalTime>
  <Words>3106</Words>
  <Application>Microsoft Office PowerPoint</Application>
  <PresentationFormat>On-screen Show (4:3)</PresentationFormat>
  <Paragraphs>243</Paragraphs>
  <Slides>29</Slides>
  <Notes>26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29</vt:i4>
      </vt:variant>
    </vt:vector>
  </HeadingPairs>
  <TitlesOfParts>
    <vt:vector size="32" baseType="lpstr">
      <vt:lpstr>Arial</vt:lpstr>
      <vt:lpstr>Calibri</vt:lpstr>
      <vt:lpstr>1_2012LeadingAge_gray2PPT</vt:lpstr>
      <vt:lpstr>Hospice Integration Competency </vt:lpstr>
      <vt:lpstr>Objectives</vt:lpstr>
      <vt:lpstr>PowerPoint Presentation</vt:lpstr>
      <vt:lpstr>PowerPoint Presentation</vt:lpstr>
      <vt:lpstr>PowerPoint Presentation</vt:lpstr>
      <vt:lpstr>Regulation</vt:lpstr>
      <vt:lpstr>Regulation (Cont.)</vt:lpstr>
      <vt:lpstr>Regulation (continued)</vt:lpstr>
      <vt:lpstr>Regulation (Cont.)</vt:lpstr>
      <vt:lpstr>Definitions</vt:lpstr>
      <vt:lpstr>Definitions</vt:lpstr>
      <vt:lpstr>Definitions</vt:lpstr>
      <vt:lpstr>Collaboration Strategies</vt:lpstr>
      <vt:lpstr>Communication Nursing Home and Hospice</vt:lpstr>
      <vt:lpstr>Immediate Notification of Changes</vt:lpstr>
      <vt:lpstr>Nursing Home Responsibilities for Personal Care and Nursing Needs in Coordination with Hospice</vt:lpstr>
      <vt:lpstr>Coordinated Care Planning</vt:lpstr>
      <vt:lpstr>Care Planning</vt:lpstr>
      <vt:lpstr>Facility Specific Care Plan Collaborative Protocol</vt:lpstr>
      <vt:lpstr>Nursing Facility Responsibilities</vt:lpstr>
      <vt:lpstr>Hospice Responsibilities</vt:lpstr>
      <vt:lpstr>Hospice Aides</vt:lpstr>
      <vt:lpstr>Nurses Ongoing Responsibilities</vt:lpstr>
      <vt:lpstr>CNA Responsibilities</vt:lpstr>
      <vt:lpstr>All Staff  Responsibilities</vt:lpstr>
      <vt:lpstr>PowerPoint Presentation</vt:lpstr>
      <vt:lpstr>PowerPoint Presentation</vt:lpstr>
      <vt:lpstr>References and Resources </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aparkhill</dc:creator>
  <cp:lastModifiedBy>Charlie Visconage</cp:lastModifiedBy>
  <cp:revision>140</cp:revision>
  <dcterms:created xsi:type="dcterms:W3CDTF">2012-09-27T17:39:50Z</dcterms:created>
  <dcterms:modified xsi:type="dcterms:W3CDTF">2019-05-13T18:31:51Z</dcterms:modified>
  <cp:contentStatus/>
</cp:coreProperties>
</file>