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20"/>
  </p:notesMasterIdLst>
  <p:handoutMasterIdLst>
    <p:handoutMasterId r:id="rId21"/>
  </p:handoutMasterIdLst>
  <p:sldIdLst>
    <p:sldId id="276" r:id="rId2"/>
    <p:sldId id="300" r:id="rId3"/>
    <p:sldId id="258" r:id="rId4"/>
    <p:sldId id="259" r:id="rId5"/>
    <p:sldId id="260" r:id="rId6"/>
    <p:sldId id="261" r:id="rId7"/>
    <p:sldId id="262" r:id="rId8"/>
    <p:sldId id="263" r:id="rId9"/>
    <p:sldId id="264" r:id="rId10"/>
    <p:sldId id="265" r:id="rId11"/>
    <p:sldId id="267" r:id="rId12"/>
    <p:sldId id="269" r:id="rId13"/>
    <p:sldId id="268" r:id="rId14"/>
    <p:sldId id="270" r:id="rId15"/>
    <p:sldId id="380" r:id="rId16"/>
    <p:sldId id="341" r:id="rId17"/>
    <p:sldId id="342" r:id="rId18"/>
    <p:sldId id="34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48" autoAdjust="0"/>
    <p:restoredTop sz="65399" autoAdjust="0"/>
  </p:normalViewPr>
  <p:slideViewPr>
    <p:cSldViewPr>
      <p:cViewPr varScale="1">
        <p:scale>
          <a:sx n="72" d="100"/>
          <a:sy n="72" d="100"/>
        </p:scale>
        <p:origin x="181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115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BFF665-A431-423A-8E99-46A6AC10A599}" type="datetimeFigureOut">
              <a:rPr lang="en-US" smtClean="0"/>
              <a:pPr/>
              <a:t>5/13/2019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B63D2D-29C9-4FD8-AA42-E975D4858AF2}" type="slidenum">
              <a:rPr lang="en-US" smtClean="0"/>
              <a:pPr/>
              <a:t>‹#›</a:t>
            </a:fld>
            <a:endParaRPr lang="en-US"/>
          </a:p>
        </p:txBody>
      </p:sp>
    </p:spTree>
    <p:extLst>
      <p:ext uri="{BB962C8B-B14F-4D97-AF65-F5344CB8AC3E}">
        <p14:creationId xmlns:p14="http://schemas.microsoft.com/office/powerpoint/2010/main" val="3814268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CC13FF-8D04-4BEC-B8D1-66B1A302CC68}" type="datetimeFigureOut">
              <a:rPr lang="en-US" smtClean="0"/>
              <a:pPr/>
              <a:t>5/13/2019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583AE9-5228-4641-AE46-DAC04049BDD6}" type="slidenum">
              <a:rPr lang="en-US" smtClean="0"/>
              <a:pPr/>
              <a:t>‹#›</a:t>
            </a:fld>
            <a:endParaRPr lang="en-US"/>
          </a:p>
        </p:txBody>
      </p:sp>
    </p:spTree>
    <p:extLst>
      <p:ext uri="{BB962C8B-B14F-4D97-AF65-F5344CB8AC3E}">
        <p14:creationId xmlns:p14="http://schemas.microsoft.com/office/powerpoint/2010/main" val="4009568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Welcome to todays training.</a:t>
            </a:r>
          </a:p>
          <a:p>
            <a:endParaRPr lang="en-US" dirty="0"/>
          </a:p>
          <a:p>
            <a:r>
              <a:rPr lang="en-US" dirty="0"/>
              <a:t>Most residents in the facility receive medications, in fact, there are quite a few residents who receive over 9 medications everyday.  There are scheduled medications and those that are taken as the resident needs them (for example pain medications).  Residents many times are started on new medications as well if they have a change in condition.  These residents require observation by the entire team, including the CNA to ensure quality of care.  Today we will be addressing some tips for understanding medication management and your role.</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a:t>
            </a:fld>
            <a:endParaRPr lang="en-US"/>
          </a:p>
        </p:txBody>
      </p:sp>
    </p:spTree>
    <p:extLst>
      <p:ext uri="{BB962C8B-B14F-4D97-AF65-F5344CB8AC3E}">
        <p14:creationId xmlns:p14="http://schemas.microsoft.com/office/powerpoint/2010/main" val="1106785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residents choose to refuse either medications or non medication interventions, you will need to notify the nurse so the nurse can discuss the risks and benefits with the resident</a:t>
            </a:r>
          </a:p>
        </p:txBody>
      </p:sp>
      <p:sp>
        <p:nvSpPr>
          <p:cNvPr id="4" name="Slide Number Placeholder 3"/>
          <p:cNvSpPr>
            <a:spLocks noGrp="1"/>
          </p:cNvSpPr>
          <p:nvPr>
            <p:ph type="sldNum" sz="quarter" idx="5"/>
          </p:nvPr>
        </p:nvSpPr>
        <p:spPr/>
        <p:txBody>
          <a:bodyPr/>
          <a:lstStyle/>
          <a:p>
            <a:fld id="{2C7817F4-BD28-4140-85C9-596DDE124860}" type="slidenum">
              <a:rPr lang="en-US" smtClean="0"/>
              <a:t>10</a:t>
            </a:fld>
            <a:endParaRPr lang="en-US" dirty="0"/>
          </a:p>
        </p:txBody>
      </p:sp>
    </p:spTree>
    <p:extLst>
      <p:ext uri="{BB962C8B-B14F-4D97-AF65-F5344CB8AC3E}">
        <p14:creationId xmlns:p14="http://schemas.microsoft.com/office/powerpoint/2010/main" val="3086194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CNA, you will need to be observing the resident for any changes of condition—even subtle changes to the nurse because some may be related to side effects or adverse consequences to medications.</a:t>
            </a:r>
          </a:p>
        </p:txBody>
      </p:sp>
      <p:sp>
        <p:nvSpPr>
          <p:cNvPr id="4" name="Slide Number Placeholder 3"/>
          <p:cNvSpPr>
            <a:spLocks noGrp="1"/>
          </p:cNvSpPr>
          <p:nvPr>
            <p:ph type="sldNum" sz="quarter" idx="5"/>
          </p:nvPr>
        </p:nvSpPr>
        <p:spPr/>
        <p:txBody>
          <a:bodyPr/>
          <a:lstStyle/>
          <a:p>
            <a:fld id="{2C7817F4-BD28-4140-85C9-596DDE124860}" type="slidenum">
              <a:rPr lang="en-US" smtClean="0"/>
              <a:t>11</a:t>
            </a:fld>
            <a:endParaRPr lang="en-US" dirty="0"/>
          </a:p>
        </p:txBody>
      </p:sp>
    </p:spTree>
    <p:extLst>
      <p:ext uri="{BB962C8B-B14F-4D97-AF65-F5344CB8AC3E}">
        <p14:creationId xmlns:p14="http://schemas.microsoft.com/office/powerpoint/2010/main" val="3151926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also called non-pharmacological approaches.  You will need to follow the resident care plan!  It is much better for the resident many times to first try interventions that do not have side effects such as medications to get the desired results—this can be for pain management, behavior management and more!</a:t>
            </a:r>
          </a:p>
        </p:txBody>
      </p:sp>
      <p:sp>
        <p:nvSpPr>
          <p:cNvPr id="4" name="Slide Number Placeholder 3"/>
          <p:cNvSpPr>
            <a:spLocks noGrp="1"/>
          </p:cNvSpPr>
          <p:nvPr>
            <p:ph type="sldNum" sz="quarter" idx="5"/>
          </p:nvPr>
        </p:nvSpPr>
        <p:spPr/>
        <p:txBody>
          <a:bodyPr/>
          <a:lstStyle/>
          <a:p>
            <a:fld id="{2C7817F4-BD28-4140-85C9-596DDE124860}" type="slidenum">
              <a:rPr lang="en-US" smtClean="0"/>
              <a:t>12</a:t>
            </a:fld>
            <a:endParaRPr lang="en-US" dirty="0"/>
          </a:p>
        </p:txBody>
      </p:sp>
    </p:spTree>
    <p:extLst>
      <p:ext uri="{BB962C8B-B14F-4D97-AF65-F5344CB8AC3E}">
        <p14:creationId xmlns:p14="http://schemas.microsoft.com/office/powerpoint/2010/main" val="2376998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Safety is crucial!  All staff are responsible to ensure the safety of all residents and staff as well.  </a:t>
            </a:r>
          </a:p>
          <a:p>
            <a:pPr marL="171450" indent="-171450">
              <a:buFont typeface="Arial" panose="020B0604020202020204" pitchFamily="34" charset="0"/>
              <a:buChar char="•"/>
            </a:pPr>
            <a:r>
              <a:rPr lang="en-US" dirty="0"/>
              <a:t>If you find sharps—you must let the nurse know immediately.  If the resident is in danger, remove and get the nurse</a:t>
            </a:r>
          </a:p>
          <a:p>
            <a:pPr marL="171450" indent="-171450">
              <a:buFont typeface="Arial" panose="020B0604020202020204" pitchFamily="34" charset="0"/>
              <a:buChar char="•"/>
            </a:pPr>
            <a:r>
              <a:rPr lang="en-US" dirty="0"/>
              <a:t>If you find medications in a resident room, chair, bathroom, floor—immediately take them to the nurse</a:t>
            </a:r>
          </a:p>
          <a:p>
            <a:pPr marL="171450" indent="-171450">
              <a:buFont typeface="Arial" panose="020B0604020202020204" pitchFamily="34" charset="0"/>
              <a:buChar char="•"/>
            </a:pPr>
            <a:r>
              <a:rPr lang="en-US" dirty="0"/>
              <a:t>The nurse may ask you to report any changes with a new medication</a:t>
            </a:r>
          </a:p>
          <a:p>
            <a:pPr marL="171450" indent="-171450">
              <a:buFont typeface="Arial" panose="020B0604020202020204" pitchFamily="34" charset="0"/>
              <a:buChar char="•"/>
            </a:pPr>
            <a:r>
              <a:rPr lang="en-US" dirty="0"/>
              <a:t>If you see a med cart or treatment cart –or any medication not secured, stay with the cart and have a co-worker get the nurse for safety</a:t>
            </a:r>
          </a:p>
        </p:txBody>
      </p:sp>
      <p:sp>
        <p:nvSpPr>
          <p:cNvPr id="4" name="Slide Number Placeholder 3"/>
          <p:cNvSpPr>
            <a:spLocks noGrp="1"/>
          </p:cNvSpPr>
          <p:nvPr>
            <p:ph type="sldNum" sz="quarter" idx="5"/>
          </p:nvPr>
        </p:nvSpPr>
        <p:spPr/>
        <p:txBody>
          <a:bodyPr/>
          <a:lstStyle/>
          <a:p>
            <a:fld id="{2C7817F4-BD28-4140-85C9-596DDE124860}" type="slidenum">
              <a:rPr lang="en-US" smtClean="0"/>
              <a:t>13</a:t>
            </a:fld>
            <a:endParaRPr lang="en-US" dirty="0"/>
          </a:p>
        </p:txBody>
      </p:sp>
    </p:spTree>
    <p:extLst>
      <p:ext uri="{BB962C8B-B14F-4D97-AF65-F5344CB8AC3E}">
        <p14:creationId xmlns:p14="http://schemas.microsoft.com/office/powerpoint/2010/main" val="1451493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Skills demo and discussion with attendees </a:t>
            </a:r>
          </a:p>
        </p:txBody>
      </p:sp>
      <p:sp>
        <p:nvSpPr>
          <p:cNvPr id="4" name="Slide Number Placeholder 3"/>
          <p:cNvSpPr>
            <a:spLocks noGrp="1"/>
          </p:cNvSpPr>
          <p:nvPr>
            <p:ph type="sldNum" sz="quarter" idx="5"/>
          </p:nvPr>
        </p:nvSpPr>
        <p:spPr/>
        <p:txBody>
          <a:bodyPr/>
          <a:lstStyle/>
          <a:p>
            <a:fld id="{62583AE9-5228-4641-AE46-DAC04049BDD6}" type="slidenum">
              <a:rPr lang="en-US" smtClean="0"/>
              <a:pPr/>
              <a:t>14</a:t>
            </a:fld>
            <a:endParaRPr lang="en-US"/>
          </a:p>
        </p:txBody>
      </p:sp>
    </p:spTree>
    <p:extLst>
      <p:ext uri="{BB962C8B-B14F-4D97-AF65-F5344CB8AC3E}">
        <p14:creationId xmlns:p14="http://schemas.microsoft.com/office/powerpoint/2010/main" val="3508489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Summarize the overall training with the team. </a:t>
            </a:r>
          </a:p>
          <a:p>
            <a:endParaRPr lang="en-US" dirty="0"/>
          </a:p>
          <a:p>
            <a:r>
              <a:rPr lang="en-US" dirty="0"/>
              <a:t>Roles and Responsibilities </a:t>
            </a:r>
          </a:p>
          <a:p>
            <a:endParaRPr lang="en-US" dirty="0"/>
          </a:p>
          <a:p>
            <a:r>
              <a:rPr lang="en-US" dirty="0"/>
              <a:t>Key training concepts  </a:t>
            </a:r>
          </a:p>
        </p:txBody>
      </p:sp>
      <p:sp>
        <p:nvSpPr>
          <p:cNvPr id="4" name="Slide Number Placeholder 3"/>
          <p:cNvSpPr>
            <a:spLocks noGrp="1"/>
          </p:cNvSpPr>
          <p:nvPr>
            <p:ph type="sldNum" sz="quarter" idx="5"/>
          </p:nvPr>
        </p:nvSpPr>
        <p:spPr/>
        <p:txBody>
          <a:bodyPr/>
          <a:lstStyle/>
          <a:p>
            <a:fld id="{62583AE9-5228-4641-AE46-DAC04049BDD6}" type="slidenum">
              <a:rPr lang="en-US" smtClean="0"/>
              <a:pPr/>
              <a:t>15</a:t>
            </a:fld>
            <a:endParaRPr lang="en-US" dirty="0"/>
          </a:p>
        </p:txBody>
      </p:sp>
    </p:spTree>
    <p:extLst>
      <p:ext uri="{BB962C8B-B14F-4D97-AF65-F5344CB8AC3E}">
        <p14:creationId xmlns:p14="http://schemas.microsoft.com/office/powerpoint/2010/main" val="3147903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16</a:t>
            </a:fld>
            <a:endParaRPr lang="en-US"/>
          </a:p>
        </p:txBody>
      </p:sp>
    </p:spTree>
    <p:extLst>
      <p:ext uri="{BB962C8B-B14F-4D97-AF65-F5344CB8AC3E}">
        <p14:creationId xmlns:p14="http://schemas.microsoft.com/office/powerpoint/2010/main" val="3114312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583AE9-5228-4641-AE46-DAC04049BDD6}" type="slidenum">
              <a:rPr lang="en-US" smtClean="0"/>
              <a:pPr/>
              <a:t>18</a:t>
            </a:fld>
            <a:endParaRPr lang="en-US"/>
          </a:p>
        </p:txBody>
      </p:sp>
    </p:spTree>
    <p:extLst>
      <p:ext uri="{BB962C8B-B14F-4D97-AF65-F5344CB8AC3E}">
        <p14:creationId xmlns:p14="http://schemas.microsoft.com/office/powerpoint/2010/main" val="1540621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Read the objectives above</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2</a:t>
            </a:fld>
            <a:endParaRPr lang="en-US"/>
          </a:p>
        </p:txBody>
      </p:sp>
    </p:spTree>
    <p:extLst>
      <p:ext uri="{BB962C8B-B14F-4D97-AF65-F5344CB8AC3E}">
        <p14:creationId xmlns:p14="http://schemas.microsoft.com/office/powerpoint/2010/main" val="1491721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CNA, you are a crucial part of the healthcare team.  Even though you do not administer medications, you will be part of observing and reporting resident condition to the nurse.  You are also responsible for following interventions on the care plan that sometimes are intended to be implemented as an alternative to medications—this is why it is so important to follow the plan of care.  </a:t>
            </a:r>
          </a:p>
          <a:p>
            <a:pPr marL="171450" indent="-171450">
              <a:buFont typeface="Arial" panose="020B0604020202020204" pitchFamily="34" charset="0"/>
              <a:buChar char="•"/>
            </a:pPr>
            <a:r>
              <a:rPr lang="en-US" dirty="0"/>
              <a:t>***IF the interventions in the care plan do not work, you also need to report that to the nurse!</a:t>
            </a:r>
          </a:p>
        </p:txBody>
      </p:sp>
      <p:sp>
        <p:nvSpPr>
          <p:cNvPr id="4" name="Slide Number Placeholder 3"/>
          <p:cNvSpPr>
            <a:spLocks noGrp="1"/>
          </p:cNvSpPr>
          <p:nvPr>
            <p:ph type="sldNum" sz="quarter" idx="5"/>
          </p:nvPr>
        </p:nvSpPr>
        <p:spPr/>
        <p:txBody>
          <a:bodyPr/>
          <a:lstStyle/>
          <a:p>
            <a:fld id="{2C7817F4-BD28-4140-85C9-596DDE124860}" type="slidenum">
              <a:rPr lang="en-US" smtClean="0"/>
              <a:t>3</a:t>
            </a:fld>
            <a:endParaRPr lang="en-US" dirty="0"/>
          </a:p>
        </p:txBody>
      </p:sp>
    </p:spTree>
    <p:extLst>
      <p:ext uri="{BB962C8B-B14F-4D97-AF65-F5344CB8AC3E}">
        <p14:creationId xmlns:p14="http://schemas.microsoft.com/office/powerpoint/2010/main" val="1642197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one of the federal requirements—this includes both nurses and CNA’s</a:t>
            </a:r>
          </a:p>
        </p:txBody>
      </p:sp>
      <p:sp>
        <p:nvSpPr>
          <p:cNvPr id="4" name="Slide Number Placeholder 3"/>
          <p:cNvSpPr>
            <a:spLocks noGrp="1"/>
          </p:cNvSpPr>
          <p:nvPr>
            <p:ph type="sldNum" sz="quarter" idx="5"/>
          </p:nvPr>
        </p:nvSpPr>
        <p:spPr/>
        <p:txBody>
          <a:bodyPr/>
          <a:lstStyle/>
          <a:p>
            <a:fld id="{2C7817F4-BD28-4140-85C9-596DDE124860}" type="slidenum">
              <a:rPr lang="en-US" smtClean="0"/>
              <a:t>4</a:t>
            </a:fld>
            <a:endParaRPr lang="en-US" dirty="0"/>
          </a:p>
        </p:txBody>
      </p:sp>
    </p:spTree>
    <p:extLst>
      <p:ext uri="{BB962C8B-B14F-4D97-AF65-F5344CB8AC3E}">
        <p14:creationId xmlns:p14="http://schemas.microsoft.com/office/powerpoint/2010/main" val="1086082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be talking later about the importance of following the individualized care plan and observing for resident changes of condition</a:t>
            </a:r>
          </a:p>
        </p:txBody>
      </p:sp>
      <p:sp>
        <p:nvSpPr>
          <p:cNvPr id="4" name="Slide Number Placeholder 3"/>
          <p:cNvSpPr>
            <a:spLocks noGrp="1"/>
          </p:cNvSpPr>
          <p:nvPr>
            <p:ph type="sldNum" sz="quarter" idx="5"/>
          </p:nvPr>
        </p:nvSpPr>
        <p:spPr/>
        <p:txBody>
          <a:bodyPr/>
          <a:lstStyle/>
          <a:p>
            <a:fld id="{2C7817F4-BD28-4140-85C9-596DDE124860}" type="slidenum">
              <a:rPr lang="en-US" smtClean="0"/>
              <a:t>5</a:t>
            </a:fld>
            <a:endParaRPr lang="en-US" dirty="0"/>
          </a:p>
        </p:txBody>
      </p:sp>
    </p:spTree>
    <p:extLst>
      <p:ext uri="{BB962C8B-B14F-4D97-AF65-F5344CB8AC3E}">
        <p14:creationId xmlns:p14="http://schemas.microsoft.com/office/powerpoint/2010/main" val="2018075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medications are lifesavers!  But sometimes, they can also result in adverse consequences.  You will also be responsible for monitoring and reporting to the nurse any resident complaints or if they </a:t>
            </a:r>
            <a:r>
              <a:rPr lang="en-US" sz="1200" kern="1200" dirty="0">
                <a:solidFill>
                  <a:schemeClr val="tx1"/>
                </a:solidFill>
                <a:effectLst/>
                <a:latin typeface="+mn-lt"/>
                <a:ea typeface="+mn-ea"/>
                <a:cs typeface="+mn-cs"/>
              </a:rPr>
              <a:t>exhibit any signs or symptoms related to medication (e.g., insulin, water pill, pain medication, etc.).  Even something like a change in appetite will be important to report</a:t>
            </a:r>
            <a:endParaRPr lang="en-US" dirty="0"/>
          </a:p>
        </p:txBody>
      </p:sp>
      <p:sp>
        <p:nvSpPr>
          <p:cNvPr id="4" name="Slide Number Placeholder 3"/>
          <p:cNvSpPr>
            <a:spLocks noGrp="1"/>
          </p:cNvSpPr>
          <p:nvPr>
            <p:ph type="sldNum" sz="quarter" idx="5"/>
          </p:nvPr>
        </p:nvSpPr>
        <p:spPr/>
        <p:txBody>
          <a:bodyPr/>
          <a:lstStyle/>
          <a:p>
            <a:fld id="{2C7817F4-BD28-4140-85C9-596DDE124860}" type="slidenum">
              <a:rPr lang="en-US" smtClean="0"/>
              <a:t>6</a:t>
            </a:fld>
            <a:endParaRPr lang="en-US" dirty="0"/>
          </a:p>
        </p:txBody>
      </p:sp>
    </p:spTree>
    <p:extLst>
      <p:ext uri="{BB962C8B-B14F-4D97-AF65-F5344CB8AC3E}">
        <p14:creationId xmlns:p14="http://schemas.microsoft.com/office/powerpoint/2010/main" val="1141379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Residents and the Resident Representatives choices and preferences of care need to be included in the plan</a:t>
            </a:r>
          </a:p>
        </p:txBody>
      </p:sp>
      <p:sp>
        <p:nvSpPr>
          <p:cNvPr id="4" name="Slide Number Placeholder 3"/>
          <p:cNvSpPr>
            <a:spLocks noGrp="1"/>
          </p:cNvSpPr>
          <p:nvPr>
            <p:ph type="sldNum" sz="quarter" idx="5"/>
          </p:nvPr>
        </p:nvSpPr>
        <p:spPr/>
        <p:txBody>
          <a:bodyPr/>
          <a:lstStyle/>
          <a:p>
            <a:fld id="{2C7817F4-BD28-4140-85C9-596DDE124860}" type="slidenum">
              <a:rPr lang="en-US" smtClean="0"/>
              <a:t>7</a:t>
            </a:fld>
            <a:endParaRPr lang="en-US" dirty="0"/>
          </a:p>
        </p:txBody>
      </p:sp>
    </p:spTree>
    <p:extLst>
      <p:ext uri="{BB962C8B-B14F-4D97-AF65-F5344CB8AC3E}">
        <p14:creationId xmlns:p14="http://schemas.microsoft.com/office/powerpoint/2010/main" val="2289006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part of the rules as well.</a:t>
            </a:r>
          </a:p>
        </p:txBody>
      </p:sp>
      <p:sp>
        <p:nvSpPr>
          <p:cNvPr id="4" name="Slide Number Placeholder 3"/>
          <p:cNvSpPr>
            <a:spLocks noGrp="1"/>
          </p:cNvSpPr>
          <p:nvPr>
            <p:ph type="sldNum" sz="quarter" idx="5"/>
          </p:nvPr>
        </p:nvSpPr>
        <p:spPr/>
        <p:txBody>
          <a:bodyPr/>
          <a:lstStyle/>
          <a:p>
            <a:fld id="{2C7817F4-BD28-4140-85C9-596DDE124860}" type="slidenum">
              <a:rPr lang="en-US" smtClean="0"/>
              <a:t>8</a:t>
            </a:fld>
            <a:endParaRPr lang="en-US" dirty="0"/>
          </a:p>
        </p:txBody>
      </p:sp>
    </p:spTree>
    <p:extLst>
      <p:ext uri="{BB962C8B-B14F-4D97-AF65-F5344CB8AC3E}">
        <p14:creationId xmlns:p14="http://schemas.microsoft.com/office/powerpoint/2010/main" val="19395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be talking about non-pharmacological approaches.  These will be included in the care plan and we will need to implement these interventions because many times they can be very effective and used as an alternative to medications that have side effects.</a:t>
            </a:r>
          </a:p>
        </p:txBody>
      </p:sp>
      <p:sp>
        <p:nvSpPr>
          <p:cNvPr id="4" name="Slide Number Placeholder 3"/>
          <p:cNvSpPr>
            <a:spLocks noGrp="1"/>
          </p:cNvSpPr>
          <p:nvPr>
            <p:ph type="sldNum" sz="quarter" idx="5"/>
          </p:nvPr>
        </p:nvSpPr>
        <p:spPr/>
        <p:txBody>
          <a:bodyPr/>
          <a:lstStyle/>
          <a:p>
            <a:fld id="{2C7817F4-BD28-4140-85C9-596DDE124860}" type="slidenum">
              <a:rPr lang="en-US" smtClean="0"/>
              <a:t>9</a:t>
            </a:fld>
            <a:endParaRPr lang="en-US" dirty="0"/>
          </a:p>
        </p:txBody>
      </p:sp>
    </p:spTree>
    <p:extLst>
      <p:ext uri="{BB962C8B-B14F-4D97-AF65-F5344CB8AC3E}">
        <p14:creationId xmlns:p14="http://schemas.microsoft.com/office/powerpoint/2010/main" val="1593717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a:extLst>
              <a:ext uri="{FF2B5EF4-FFF2-40B4-BE49-F238E27FC236}">
                <a16:creationId xmlns:a16="http://schemas.microsoft.com/office/drawing/2014/main" id="{0E9803A5-EFA6-40DB-8FA8-E6D66769911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11574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85B469-5187-4EC5-A46A-5246E39C36E9}" type="datetime1">
              <a:rPr lang="en-US" smtClean="0">
                <a:solidFill>
                  <a:prstClr val="black"/>
                </a:solidFill>
              </a:rPr>
              <a:t>5/13/2019</a:t>
            </a:fld>
            <a:endParaRPr lang="en-US">
              <a:solidFill>
                <a:prstClr val="black"/>
              </a:solidFill>
            </a:endParaRPr>
          </a:p>
        </p:txBody>
      </p:sp>
      <p:sp>
        <p:nvSpPr>
          <p:cNvPr id="5" name="Slide Number Placeholder 4"/>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6" name="Picture 5">
            <a:extLst>
              <a:ext uri="{FF2B5EF4-FFF2-40B4-BE49-F238E27FC236}">
                <a16:creationId xmlns:a16="http://schemas.microsoft.com/office/drawing/2014/main" id="{85BCF9A2-57A2-4F96-9C6C-1ADAD7F00EF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615223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EDD955-D679-42C0-8C7E-F3F25ECF904E}" type="datetime1">
              <a:rPr lang="en-US" smtClean="0">
                <a:solidFill>
                  <a:prstClr val="black"/>
                </a:solidFill>
              </a:rPr>
              <a:t>5/13/2019</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792204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E55542-2A52-46FD-A5AC-DD17EE18F3A6}" type="datetime1">
              <a:rPr lang="en-US" smtClean="0">
                <a:solidFill>
                  <a:prstClr val="black"/>
                </a:solidFill>
              </a:rPr>
              <a:t>5/13/2019</a:t>
            </a:fld>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a:extLst>
              <a:ext uri="{FF2B5EF4-FFF2-40B4-BE49-F238E27FC236}">
                <a16:creationId xmlns:a16="http://schemas.microsoft.com/office/drawing/2014/main" id="{936C90E5-F9D5-43CD-A0C4-5626FCC60FD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66914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13C75C-1DD4-4EFB-96F4-CD016AE835F6}" type="datetime1">
              <a:rPr lang="en-US" smtClean="0">
                <a:solidFill>
                  <a:prstClr val="black"/>
                </a:solidFill>
              </a:rPr>
              <a:t>5/13/2019</a:t>
            </a:fld>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8" name="Picture 7">
            <a:extLst>
              <a:ext uri="{FF2B5EF4-FFF2-40B4-BE49-F238E27FC236}">
                <a16:creationId xmlns:a16="http://schemas.microsoft.com/office/drawing/2014/main" id="{BF4F55C6-B0BC-4894-9D4B-6156D6A400F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19189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81A95B-B40D-432F-BDE3-0F0C037B57E3}" type="datetime1">
              <a:rPr lang="en-US" smtClean="0">
                <a:solidFill>
                  <a:prstClr val="black"/>
                </a:solidFill>
              </a:rPr>
              <a:t>5/13/2019</a:t>
            </a:fld>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882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045820-4DB1-4339-8AEB-7BCAF0FDFEA8}" type="datetime1">
              <a:rPr lang="en-US" smtClean="0">
                <a:solidFill>
                  <a:prstClr val="black"/>
                </a:solidFill>
              </a:rPr>
              <a:t>5/13/2019</a:t>
            </a:fld>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6" name="Picture 5">
            <a:extLst>
              <a:ext uri="{FF2B5EF4-FFF2-40B4-BE49-F238E27FC236}">
                <a16:creationId xmlns:a16="http://schemas.microsoft.com/office/drawing/2014/main" id="{AC2DFD05-C655-4D1F-9BA0-23752AA6F63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61453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A1124-85F9-448D-B3E4-AC9E07F4E290}" type="datetime1">
              <a:rPr lang="en-US" smtClean="0">
                <a:solidFill>
                  <a:prstClr val="black"/>
                </a:solidFill>
              </a:rPr>
              <a:t>5/13/2019</a:t>
            </a:fld>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5" name="Picture 4">
            <a:extLst>
              <a:ext uri="{FF2B5EF4-FFF2-40B4-BE49-F238E27FC236}">
                <a16:creationId xmlns:a16="http://schemas.microsoft.com/office/drawing/2014/main" id="{419BB5C9-FC73-4804-861F-DD93BDDC4C0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98134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C9F4AF-83BA-4844-90A6-1A2537F102CC}" type="datetime1">
              <a:rPr lang="en-US" smtClean="0">
                <a:solidFill>
                  <a:prstClr val="black"/>
                </a:solidFill>
              </a:rPr>
              <a:t>5/13/2019</a:t>
            </a:fld>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8" name="Picture 7">
            <a:extLst>
              <a:ext uri="{FF2B5EF4-FFF2-40B4-BE49-F238E27FC236}">
                <a16:creationId xmlns:a16="http://schemas.microsoft.com/office/drawing/2014/main" id="{09849B57-4B73-4165-9059-71076BC7548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219336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FF0AA6-727A-4116-83EB-06F1397B9832}" type="datetime1">
              <a:rPr lang="en-US" smtClean="0">
                <a:solidFill>
                  <a:prstClr val="black"/>
                </a:solidFill>
              </a:rPr>
              <a:t>5/13/2019</a:t>
            </a:fld>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8" name="Picture 7">
            <a:extLst>
              <a:ext uri="{FF2B5EF4-FFF2-40B4-BE49-F238E27FC236}">
                <a16:creationId xmlns:a16="http://schemas.microsoft.com/office/drawing/2014/main" id="{9DEE8811-35E9-4324-BED5-D8D232F364E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63811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EA25747C-6F3A-4B6F-85EC-0F505796E425}" type="datetime1">
              <a:rPr lang="en-US" smtClean="0">
                <a:solidFill>
                  <a:prstClr val="black"/>
                </a:solidFill>
              </a:rPr>
              <a:t>5/13/2019</a:t>
            </a:fld>
            <a:endParaRPr lang="en-US" dirty="0">
              <a:solidFill>
                <a:prstClr val="black"/>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8ED21966-C764-4C40-97C3-3CEDFB59A7F5}" type="slidenum">
              <a:rPr lang="en-US" smtClean="0">
                <a:solidFill>
                  <a:prstClr val="black"/>
                </a:solidFill>
              </a:rPr>
              <a:pPr/>
              <a:t>‹#›</a:t>
            </a:fld>
            <a:endParaRPr lang="en-US" dirty="0">
              <a:solidFill>
                <a:prstClr val="black"/>
              </a:solidFill>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503377" y="6149609"/>
            <a:ext cx="2209800" cy="650896"/>
          </a:xfrm>
          <a:prstGeom prst="rect">
            <a:avLst/>
          </a:prstGeom>
        </p:spPr>
      </p:pic>
      <p:sp>
        <p:nvSpPr>
          <p:cNvPr id="7" name="TextBox 6"/>
          <p:cNvSpPr txBox="1"/>
          <p:nvPr userDrawn="1"/>
        </p:nvSpPr>
        <p:spPr>
          <a:xfrm>
            <a:off x="2514600" y="635635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a:t>
            </a:r>
          </a:p>
        </p:txBody>
      </p:sp>
      <p:pic>
        <p:nvPicPr>
          <p:cNvPr id="10" name="Picture 9">
            <a:extLst>
              <a:ext uri="{FF2B5EF4-FFF2-40B4-BE49-F238E27FC236}">
                <a16:creationId xmlns:a16="http://schemas.microsoft.com/office/drawing/2014/main" id="{205A3798-5358-442B-B70A-09435E4DCF0D}"/>
              </a:ext>
            </a:extLst>
          </p:cNvPr>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30396168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cms.gov/Regulations-and-Guidance/Guidance/Manuals/downloads/som107ap_pp_guidelines_ltcf.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ms.gov/medicare/provider-enrollment-and-certification/guidanceforlawsandregulations/nursing-homes.html" TargetMode="External"/><Relationship Id="rId2" Type="http://schemas.openxmlformats.org/officeDocument/2006/relationships/hyperlink" Target="https://www.cms.gov/Regulations-and-Guidance/Guidance/Manuals/downloads/som107ap_pp_guidelines_ltcf.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cms.gov/Regulations-and-Guidance/Guidance/Manuals/downloads/som107ap_pp_guidelines_ltcf.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cms.gov/Regulations-and-Guidance/Guidance/Manuals/downloads/som107ap_pp_guidelines_ltcf.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cms.gov/Regulations-and-Guidance/Guidance/Manuals/downloads/som107ap_pp_guidelines_ltcf.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cms.gov/Regulations-and-Guidance/Guidance/Manuals/downloads/som107ap_pp_guidelines_ltcf.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cms.gov/Regulations-and-Guidance/Guidance/Manuals/downloads/som107ap_pp_guidelines_ltcf.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cms.gov/Regulations-and-Guidance/Guidance/Manuals/downloads/som107ap_pp_guidelines_ltcf.pdf"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19200"/>
            <a:ext cx="7772400" cy="1162050"/>
          </a:xfrm>
        </p:spPr>
        <p:txBody>
          <a:bodyPr>
            <a:normAutofit fontScale="90000"/>
          </a:bodyPr>
          <a:lstStyle/>
          <a:p>
            <a:r>
              <a:rPr lang="en-US" b="1" dirty="0">
                <a:solidFill>
                  <a:schemeClr val="bg1"/>
                </a:solidFill>
              </a:rPr>
              <a:t>Medication Management Competency </a:t>
            </a:r>
          </a:p>
        </p:txBody>
      </p:sp>
      <p:sp>
        <p:nvSpPr>
          <p:cNvPr id="2" name="Subtitle 1"/>
          <p:cNvSpPr>
            <a:spLocks noGrp="1"/>
          </p:cNvSpPr>
          <p:nvPr>
            <p:ph type="subTitle" idx="1"/>
          </p:nvPr>
        </p:nvSpPr>
        <p:spPr>
          <a:xfrm>
            <a:off x="1371600" y="2457450"/>
            <a:ext cx="6400800" cy="914400"/>
          </a:xfrm>
        </p:spPr>
        <p:txBody>
          <a:bodyPr/>
          <a:lstStyle/>
          <a:p>
            <a:r>
              <a:rPr lang="en-US" dirty="0">
                <a:solidFill>
                  <a:schemeClr val="bg1"/>
                </a:solidFill>
                <a:latin typeface="+mj-lt"/>
              </a:rPr>
              <a:t>CNA Staff Training </a:t>
            </a:r>
          </a:p>
        </p:txBody>
      </p:sp>
    </p:spTree>
    <p:extLst>
      <p:ext uri="{BB962C8B-B14F-4D97-AF65-F5344CB8AC3E}">
        <p14:creationId xmlns:p14="http://schemas.microsoft.com/office/powerpoint/2010/main" val="3509872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D2E70-C639-4E73-B62E-7E1C32EFFEEF}"/>
              </a:ext>
            </a:extLst>
          </p:cNvPr>
          <p:cNvSpPr>
            <a:spLocks noGrp="1"/>
          </p:cNvSpPr>
          <p:nvPr>
            <p:ph type="title"/>
          </p:nvPr>
        </p:nvSpPr>
        <p:spPr>
          <a:xfrm>
            <a:off x="3755449" y="732613"/>
            <a:ext cx="4939868" cy="964620"/>
          </a:xfrm>
        </p:spPr>
        <p:txBody>
          <a:bodyPr anchor="b">
            <a:normAutofit fontScale="90000"/>
          </a:bodyPr>
          <a:lstStyle/>
          <a:p>
            <a:r>
              <a:rPr lang="en-US" dirty="0"/>
              <a:t>Medication Management</a:t>
            </a:r>
          </a:p>
        </p:txBody>
      </p:sp>
      <p:pic>
        <p:nvPicPr>
          <p:cNvPr id="5" name="Picture 4">
            <a:extLst>
              <a:ext uri="{FF2B5EF4-FFF2-40B4-BE49-F238E27FC236}">
                <a16:creationId xmlns:a16="http://schemas.microsoft.com/office/drawing/2014/main" id="{D7DD3FC1-1449-49E1-9183-FABE2E7D0D4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2" b="1250"/>
          <a:stretch/>
        </p:blipFill>
        <p:spPr>
          <a:xfrm>
            <a:off x="16" y="857257"/>
            <a:ext cx="3476678" cy="5143493"/>
          </a:xfrm>
          <a:prstGeom prst="rect">
            <a:avLst/>
          </a:prstGeom>
          <a:ln>
            <a:noFill/>
          </a:ln>
          <a:effectLst>
            <a:softEdge rad="112500"/>
          </a:effectLst>
        </p:spPr>
      </p:pic>
      <p:sp>
        <p:nvSpPr>
          <p:cNvPr id="3" name="Content Placeholder 2">
            <a:extLst>
              <a:ext uri="{FF2B5EF4-FFF2-40B4-BE49-F238E27FC236}">
                <a16:creationId xmlns:a16="http://schemas.microsoft.com/office/drawing/2014/main" id="{B86114FA-32D6-4F04-B455-32312A4FB8AD}"/>
              </a:ext>
            </a:extLst>
          </p:cNvPr>
          <p:cNvSpPr>
            <a:spLocks noGrp="1"/>
          </p:cNvSpPr>
          <p:nvPr>
            <p:ph idx="1"/>
          </p:nvPr>
        </p:nvSpPr>
        <p:spPr>
          <a:xfrm>
            <a:off x="3724073" y="2007988"/>
            <a:ext cx="5097809" cy="3085267"/>
          </a:xfrm>
        </p:spPr>
        <p:txBody>
          <a:bodyPr>
            <a:noAutofit/>
          </a:bodyPr>
          <a:lstStyle/>
          <a:p>
            <a:pPr marL="0" indent="0">
              <a:buNone/>
            </a:pPr>
            <a:r>
              <a:rPr lang="en-US" sz="2000" dirty="0"/>
              <a:t>Medication Management includes: (continued)</a:t>
            </a:r>
          </a:p>
          <a:p>
            <a:pPr marL="0" indent="0">
              <a:buNone/>
            </a:pPr>
            <a:r>
              <a:rPr lang="en-US" sz="2000" dirty="0"/>
              <a:t>• The monitoring of medications for efficacy and adverse consequences. </a:t>
            </a:r>
          </a:p>
          <a:p>
            <a:pPr marL="0" indent="0">
              <a:buNone/>
            </a:pPr>
            <a:r>
              <a:rPr lang="en-US" sz="2000" dirty="0"/>
              <a:t>• </a:t>
            </a:r>
            <a:r>
              <a:rPr lang="en-US" sz="2000" b="1" dirty="0"/>
              <a:t>Resident Choice </a:t>
            </a:r>
            <a:r>
              <a:rPr lang="en-US" sz="2000" dirty="0"/>
              <a:t>–If a resident declines treatment, the facility staff and physician should inform the resident about the risks related to the lack of the medication, and discuss appropriate alternatives such as offering the medication at another time or in another dosage form, or offer an alternative medication or non-pharmacological approach. </a:t>
            </a:r>
          </a:p>
          <a:p>
            <a:endParaRPr lang="en-US" sz="2000" dirty="0"/>
          </a:p>
        </p:txBody>
      </p:sp>
      <p:sp>
        <p:nvSpPr>
          <p:cNvPr id="6" name="Rectangle 5">
            <a:extLst>
              <a:ext uri="{FF2B5EF4-FFF2-40B4-BE49-F238E27FC236}">
                <a16:creationId xmlns:a16="http://schemas.microsoft.com/office/drawing/2014/main" id="{309E6BE5-2585-49C4-9055-B733874D8CDD}"/>
              </a:ext>
            </a:extLst>
          </p:cNvPr>
          <p:cNvSpPr/>
          <p:nvPr/>
        </p:nvSpPr>
        <p:spPr>
          <a:xfrm>
            <a:off x="4249882" y="5670052"/>
            <a:ext cx="4572000" cy="369332"/>
          </a:xfrm>
          <a:prstGeom prst="rect">
            <a:avLst/>
          </a:prstGeom>
        </p:spPr>
        <p:txBody>
          <a:bodyPr>
            <a:spAutoFit/>
          </a:bodyPr>
          <a:lstStyle/>
          <a:p>
            <a:pPr algn="r"/>
            <a:r>
              <a:rPr lang="en-US" sz="900" dirty="0">
                <a:hlinkClick r:id="rId4"/>
              </a:rPr>
              <a:t>https://www.cms.gov/Regulations-and-Guidance/Guidance/Manuals/downloads/som107ap_pp_guidelines_ltcf.pdf</a:t>
            </a:r>
            <a:r>
              <a:rPr lang="en-US" sz="900" dirty="0"/>
              <a:t> </a:t>
            </a:r>
          </a:p>
        </p:txBody>
      </p:sp>
    </p:spTree>
    <p:extLst>
      <p:ext uri="{BB962C8B-B14F-4D97-AF65-F5344CB8AC3E}">
        <p14:creationId xmlns:p14="http://schemas.microsoft.com/office/powerpoint/2010/main" val="3537962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A9C5-F046-43EA-868E-19603F48CEEF}"/>
              </a:ext>
            </a:extLst>
          </p:cNvPr>
          <p:cNvSpPr>
            <a:spLocks noGrp="1"/>
          </p:cNvSpPr>
          <p:nvPr>
            <p:ph type="title"/>
          </p:nvPr>
        </p:nvSpPr>
        <p:spPr>
          <a:xfrm>
            <a:off x="628650" y="351443"/>
            <a:ext cx="7886700" cy="994172"/>
          </a:xfrm>
        </p:spPr>
        <p:txBody>
          <a:bodyPr>
            <a:normAutofit/>
          </a:bodyPr>
          <a:lstStyle/>
          <a:p>
            <a:r>
              <a:rPr lang="en-US" dirty="0"/>
              <a:t>Resident Monitoring</a:t>
            </a:r>
          </a:p>
        </p:txBody>
      </p:sp>
      <p:sp>
        <p:nvSpPr>
          <p:cNvPr id="3" name="Content Placeholder 2">
            <a:extLst>
              <a:ext uri="{FF2B5EF4-FFF2-40B4-BE49-F238E27FC236}">
                <a16:creationId xmlns:a16="http://schemas.microsoft.com/office/drawing/2014/main" id="{4C5913F9-88E3-4982-8FDB-B5D04BCDB2CB}"/>
              </a:ext>
            </a:extLst>
          </p:cNvPr>
          <p:cNvSpPr>
            <a:spLocks noGrp="1"/>
          </p:cNvSpPr>
          <p:nvPr>
            <p:ph idx="1"/>
          </p:nvPr>
        </p:nvSpPr>
        <p:spPr>
          <a:xfrm>
            <a:off x="381000" y="1797248"/>
            <a:ext cx="3810000" cy="3263504"/>
          </a:xfrm>
        </p:spPr>
        <p:txBody>
          <a:bodyPr>
            <a:noAutofit/>
          </a:bodyPr>
          <a:lstStyle/>
          <a:p>
            <a:r>
              <a:rPr lang="en-US" sz="2000" dirty="0"/>
              <a:t>All caregivers will need to monitor resident for:</a:t>
            </a:r>
          </a:p>
          <a:p>
            <a:pPr lvl="1"/>
            <a:r>
              <a:rPr lang="en-US" sz="2000" dirty="0"/>
              <a:t>Change in conditions</a:t>
            </a:r>
          </a:p>
          <a:p>
            <a:pPr lvl="1"/>
            <a:r>
              <a:rPr lang="en-US" sz="2000" dirty="0"/>
              <a:t>Adverse Consequences</a:t>
            </a:r>
          </a:p>
          <a:p>
            <a:pPr lvl="1"/>
            <a:r>
              <a:rPr lang="en-US" sz="2000" dirty="0"/>
              <a:t>Effectiveness of Medications</a:t>
            </a:r>
          </a:p>
          <a:p>
            <a:pPr lvl="1"/>
            <a:r>
              <a:rPr lang="en-US" sz="2000" dirty="0"/>
              <a:t>Documentation of notification of the change in condition to and resident representative as well as actions taken</a:t>
            </a:r>
          </a:p>
          <a:p>
            <a:pPr marL="0" indent="0">
              <a:buNone/>
            </a:pPr>
            <a:endParaRPr lang="en-US" sz="2000" dirty="0"/>
          </a:p>
        </p:txBody>
      </p:sp>
      <p:pic>
        <p:nvPicPr>
          <p:cNvPr id="5" name="Picture 4" descr="A group of people posing for a photo&#10;&#10;Description automatically generated">
            <a:extLst>
              <a:ext uri="{FF2B5EF4-FFF2-40B4-BE49-F238E27FC236}">
                <a16:creationId xmlns:a16="http://schemas.microsoft.com/office/drawing/2014/main" id="{F8FD5F57-8D33-4FA4-948A-219A3A59E5C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2625" b="3"/>
          <a:stretch/>
        </p:blipFill>
        <p:spPr>
          <a:xfrm>
            <a:off x="4800600" y="2017514"/>
            <a:ext cx="4118266" cy="2822972"/>
          </a:xfrm>
          <a:prstGeom prst="rect">
            <a:avLst/>
          </a:prstGeom>
          <a:ln>
            <a:noFill/>
          </a:ln>
          <a:effectLst>
            <a:softEdge rad="112500"/>
          </a:effectLst>
        </p:spPr>
      </p:pic>
    </p:spTree>
    <p:extLst>
      <p:ext uri="{BB962C8B-B14F-4D97-AF65-F5344CB8AC3E}">
        <p14:creationId xmlns:p14="http://schemas.microsoft.com/office/powerpoint/2010/main" val="123643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D359E-EC63-48A9-B207-9D3D38EF9CFF}"/>
              </a:ext>
            </a:extLst>
          </p:cNvPr>
          <p:cNvSpPr>
            <a:spLocks noGrp="1"/>
          </p:cNvSpPr>
          <p:nvPr>
            <p:ph type="title"/>
          </p:nvPr>
        </p:nvSpPr>
        <p:spPr>
          <a:xfrm>
            <a:off x="3886200" y="374947"/>
            <a:ext cx="4939868" cy="964620"/>
          </a:xfrm>
        </p:spPr>
        <p:txBody>
          <a:bodyPr anchor="b">
            <a:noAutofit/>
          </a:bodyPr>
          <a:lstStyle/>
          <a:p>
            <a:r>
              <a:rPr lang="en-US" sz="4000" dirty="0"/>
              <a:t>Non-Medication Interventions</a:t>
            </a:r>
          </a:p>
        </p:txBody>
      </p:sp>
      <p:pic>
        <p:nvPicPr>
          <p:cNvPr id="5" name="Picture 4" descr="A person standing on a beach&#10;&#10;Description automatically generated">
            <a:extLst>
              <a:ext uri="{FF2B5EF4-FFF2-40B4-BE49-F238E27FC236}">
                <a16:creationId xmlns:a16="http://schemas.microsoft.com/office/drawing/2014/main" id="{172F748E-1015-41F0-A73A-3AC5FB1DB88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7598" r="51339" b="-1"/>
          <a:stretch/>
        </p:blipFill>
        <p:spPr>
          <a:xfrm>
            <a:off x="16" y="857257"/>
            <a:ext cx="3476678" cy="5143493"/>
          </a:xfrm>
          <a:prstGeom prst="rect">
            <a:avLst/>
          </a:prstGeom>
          <a:ln>
            <a:noFill/>
          </a:ln>
          <a:effectLst>
            <a:softEdge rad="112500"/>
          </a:effectLst>
        </p:spPr>
      </p:pic>
      <p:sp>
        <p:nvSpPr>
          <p:cNvPr id="3" name="Content Placeholder 2">
            <a:extLst>
              <a:ext uri="{FF2B5EF4-FFF2-40B4-BE49-F238E27FC236}">
                <a16:creationId xmlns:a16="http://schemas.microsoft.com/office/drawing/2014/main" id="{75B40DD2-DC73-4373-8C43-AC80D2438D7C}"/>
              </a:ext>
            </a:extLst>
          </p:cNvPr>
          <p:cNvSpPr>
            <a:spLocks noGrp="1"/>
          </p:cNvSpPr>
          <p:nvPr>
            <p:ph idx="1"/>
          </p:nvPr>
        </p:nvSpPr>
        <p:spPr>
          <a:xfrm>
            <a:off x="3886201" y="1828800"/>
            <a:ext cx="4939867" cy="2839064"/>
          </a:xfrm>
        </p:spPr>
        <p:txBody>
          <a:bodyPr>
            <a:noAutofit/>
          </a:bodyPr>
          <a:lstStyle/>
          <a:p>
            <a:r>
              <a:rPr lang="en-US" sz="2000" dirty="0"/>
              <a:t>On the resident care plan, there may be approaches for resident conditions that interventions other than medications should be implemented for the resident care:</a:t>
            </a:r>
          </a:p>
          <a:p>
            <a:pPr lvl="1"/>
            <a:r>
              <a:rPr lang="en-US" sz="2000" dirty="0"/>
              <a:t>Repositioning</a:t>
            </a:r>
          </a:p>
          <a:p>
            <a:pPr lvl="1"/>
            <a:r>
              <a:rPr lang="en-US" sz="2000" dirty="0"/>
              <a:t>Heat or Ice</a:t>
            </a:r>
          </a:p>
          <a:p>
            <a:pPr lvl="1"/>
            <a:r>
              <a:rPr lang="en-US" sz="2000" dirty="0"/>
              <a:t>Massage</a:t>
            </a:r>
          </a:p>
          <a:p>
            <a:pPr lvl="1"/>
            <a:r>
              <a:rPr lang="en-US" sz="2000" dirty="0"/>
              <a:t>Music</a:t>
            </a:r>
          </a:p>
          <a:p>
            <a:pPr lvl="1"/>
            <a:r>
              <a:rPr lang="en-US" sz="2000" dirty="0"/>
              <a:t>Redirect</a:t>
            </a:r>
          </a:p>
          <a:p>
            <a:pPr lvl="1"/>
            <a:r>
              <a:rPr lang="en-US" sz="2000" dirty="0"/>
              <a:t>Exercise</a:t>
            </a:r>
          </a:p>
          <a:p>
            <a:pPr lvl="1"/>
            <a:r>
              <a:rPr lang="en-US" sz="2000" dirty="0"/>
              <a:t>Etc.</a:t>
            </a:r>
          </a:p>
        </p:txBody>
      </p:sp>
    </p:spTree>
    <p:extLst>
      <p:ext uri="{BB962C8B-B14F-4D97-AF65-F5344CB8AC3E}">
        <p14:creationId xmlns:p14="http://schemas.microsoft.com/office/powerpoint/2010/main" val="198108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D07A4-222B-4FC2-8685-C08E84A60B44}"/>
              </a:ext>
            </a:extLst>
          </p:cNvPr>
          <p:cNvSpPr>
            <a:spLocks noGrp="1"/>
          </p:cNvSpPr>
          <p:nvPr>
            <p:ph type="title"/>
          </p:nvPr>
        </p:nvSpPr>
        <p:spPr>
          <a:xfrm>
            <a:off x="3476694" y="149809"/>
            <a:ext cx="4939868" cy="964620"/>
          </a:xfrm>
        </p:spPr>
        <p:txBody>
          <a:bodyPr anchor="b">
            <a:normAutofit/>
          </a:bodyPr>
          <a:lstStyle/>
          <a:p>
            <a:r>
              <a:rPr lang="en-US" dirty="0"/>
              <a:t>Safety</a:t>
            </a:r>
          </a:p>
        </p:txBody>
      </p:sp>
      <p:pic>
        <p:nvPicPr>
          <p:cNvPr id="5" name="Picture 4" descr="A person posing for the camera&#10;&#10;Description automatically generated">
            <a:extLst>
              <a:ext uri="{FF2B5EF4-FFF2-40B4-BE49-F238E27FC236}">
                <a16:creationId xmlns:a16="http://schemas.microsoft.com/office/drawing/2014/main" id="{4C002B65-9652-4E10-B5AA-DCF8BDBFDF6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2" b="1250"/>
          <a:stretch/>
        </p:blipFill>
        <p:spPr>
          <a:xfrm>
            <a:off x="16" y="857257"/>
            <a:ext cx="3476678" cy="5143493"/>
          </a:xfrm>
          <a:prstGeom prst="rect">
            <a:avLst/>
          </a:prstGeom>
          <a:ln>
            <a:noFill/>
          </a:ln>
          <a:effectLst>
            <a:softEdge rad="112500"/>
          </a:effectLst>
        </p:spPr>
      </p:pic>
      <p:sp>
        <p:nvSpPr>
          <p:cNvPr id="3" name="Content Placeholder 2">
            <a:extLst>
              <a:ext uri="{FF2B5EF4-FFF2-40B4-BE49-F238E27FC236}">
                <a16:creationId xmlns:a16="http://schemas.microsoft.com/office/drawing/2014/main" id="{DE3D7DF9-4DBB-4E71-948A-7E5B9D1D8206}"/>
              </a:ext>
            </a:extLst>
          </p:cNvPr>
          <p:cNvSpPr>
            <a:spLocks noGrp="1"/>
          </p:cNvSpPr>
          <p:nvPr>
            <p:ph idx="1"/>
          </p:nvPr>
        </p:nvSpPr>
        <p:spPr>
          <a:xfrm>
            <a:off x="3476694" y="1371600"/>
            <a:ext cx="5573789" cy="3005303"/>
          </a:xfrm>
        </p:spPr>
        <p:txBody>
          <a:bodyPr>
            <a:noAutofit/>
          </a:bodyPr>
          <a:lstStyle/>
          <a:p>
            <a:pPr marL="0" indent="0">
              <a:buNone/>
            </a:pPr>
            <a:r>
              <a:rPr lang="en-US" sz="1800" dirty="0"/>
              <a:t>Key items ALL CNA’s must remember:</a:t>
            </a:r>
          </a:p>
          <a:p>
            <a:pPr marL="385763" indent="-385763">
              <a:buAutoNum type="arabicPeriod"/>
            </a:pPr>
            <a:r>
              <a:rPr lang="en-US" sz="1800" dirty="0"/>
              <a:t>If you find any sharps (i.e. lancets, syringes, needles, etc.) that are NOT in the sharp’s container you MUST immediately let the nurse know in order for them to be properly disposed of in the sharp’s container</a:t>
            </a:r>
          </a:p>
          <a:p>
            <a:pPr marL="385763" indent="-385763">
              <a:buAutoNum type="arabicPeriod"/>
            </a:pPr>
            <a:r>
              <a:rPr lang="en-US" sz="1800" dirty="0"/>
              <a:t>If a resident is found NOT to have taken their medication (i.e. you find pills in the bed, garbage, floor, etc.) bring the medication to the nurse right away.</a:t>
            </a:r>
          </a:p>
          <a:p>
            <a:pPr marL="385763" indent="-385763">
              <a:buAutoNum type="arabicPeriod"/>
            </a:pPr>
            <a:r>
              <a:rPr lang="en-US" sz="1800" dirty="0"/>
              <a:t>The nurse may tell you that the resident was started on a new medication and to watch for certain symptoms.  Report to the nurse immediately, any change of resident condition</a:t>
            </a:r>
          </a:p>
          <a:p>
            <a:pPr marL="385763" indent="-385763">
              <a:buAutoNum type="arabicPeriod"/>
            </a:pPr>
            <a:r>
              <a:rPr lang="en-US" sz="1800" dirty="0"/>
              <a:t>If you notice that any medication carts are not locked when unattended by the nurse, immediately safeguard the situation and get the nurse</a:t>
            </a:r>
          </a:p>
        </p:txBody>
      </p:sp>
    </p:spTree>
    <p:extLst>
      <p:ext uri="{BB962C8B-B14F-4D97-AF65-F5344CB8AC3E}">
        <p14:creationId xmlns:p14="http://schemas.microsoft.com/office/powerpoint/2010/main" val="3149261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DDF52-7142-4322-B24A-ADCDE8346F94}"/>
              </a:ext>
            </a:extLst>
          </p:cNvPr>
          <p:cNvSpPr>
            <a:spLocks noGrp="1"/>
          </p:cNvSpPr>
          <p:nvPr>
            <p:ph type="title"/>
          </p:nvPr>
        </p:nvSpPr>
        <p:spPr/>
        <p:txBody>
          <a:bodyPr/>
          <a:lstStyle/>
          <a:p>
            <a:r>
              <a:rPr lang="en-US" dirty="0"/>
              <a:t>Demonstration</a:t>
            </a:r>
          </a:p>
        </p:txBody>
      </p:sp>
      <p:sp>
        <p:nvSpPr>
          <p:cNvPr id="3" name="Content Placeholder 2">
            <a:extLst>
              <a:ext uri="{FF2B5EF4-FFF2-40B4-BE49-F238E27FC236}">
                <a16:creationId xmlns:a16="http://schemas.microsoft.com/office/drawing/2014/main" id="{48F9BBBB-F7FF-4E3A-8CC9-376414D0412C}"/>
              </a:ext>
            </a:extLst>
          </p:cNvPr>
          <p:cNvSpPr>
            <a:spLocks noGrp="1"/>
          </p:cNvSpPr>
          <p:nvPr>
            <p:ph idx="1"/>
          </p:nvPr>
        </p:nvSpPr>
        <p:spPr/>
        <p:txBody>
          <a:bodyPr/>
          <a:lstStyle/>
          <a:p>
            <a:pPr marL="0" indent="0">
              <a:buNone/>
            </a:pPr>
            <a:r>
              <a:rPr lang="en-US" dirty="0">
                <a:highlight>
                  <a:srgbClr val="FFFF00"/>
                </a:highlight>
              </a:rPr>
              <a:t>This is where you will have each CNA perform demonstration of:</a:t>
            </a:r>
          </a:p>
          <a:p>
            <a:pPr lvl="1"/>
            <a:r>
              <a:rPr lang="en-US" dirty="0">
                <a:highlight>
                  <a:srgbClr val="FFFF00"/>
                </a:highlight>
              </a:rPr>
              <a:t>BP</a:t>
            </a:r>
          </a:p>
          <a:p>
            <a:pPr lvl="1"/>
            <a:r>
              <a:rPr lang="en-US" dirty="0">
                <a:highlight>
                  <a:srgbClr val="FFFF00"/>
                </a:highlight>
              </a:rPr>
              <a:t>Pulse</a:t>
            </a:r>
          </a:p>
          <a:p>
            <a:pPr lvl="1"/>
            <a:r>
              <a:rPr lang="en-US" dirty="0">
                <a:highlight>
                  <a:srgbClr val="FFFF00"/>
                </a:highlight>
              </a:rPr>
              <a:t>Respirations</a:t>
            </a:r>
          </a:p>
          <a:p>
            <a:pPr lvl="1"/>
            <a:r>
              <a:rPr lang="en-US" dirty="0">
                <a:highlight>
                  <a:srgbClr val="FFFF00"/>
                </a:highlight>
              </a:rPr>
              <a:t>Temperature</a:t>
            </a:r>
          </a:p>
        </p:txBody>
      </p:sp>
    </p:spTree>
    <p:extLst>
      <p:ext uri="{BB962C8B-B14F-4D97-AF65-F5344CB8AC3E}">
        <p14:creationId xmlns:p14="http://schemas.microsoft.com/office/powerpoint/2010/main" val="2070948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descr="A girl in a blue shirt&#10;&#10;Description automatically generated">
            <a:extLst>
              <a:ext uri="{FF2B5EF4-FFF2-40B4-BE49-F238E27FC236}">
                <a16:creationId xmlns:a16="http://schemas.microsoft.com/office/drawing/2014/main" id="{AD1B97D1-60C7-41C6-9A7D-0EBD0AFCDBB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24010" b="2"/>
          <a:stretch/>
        </p:blipFill>
        <p:spPr>
          <a:xfrm>
            <a:off x="3981360" y="-17929"/>
            <a:ext cx="5162640" cy="563880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p:spPr>
      </p:pic>
      <p:sp>
        <p:nvSpPr>
          <p:cNvPr id="3" name="Rectangle 2">
            <a:extLst>
              <a:ext uri="{FF2B5EF4-FFF2-40B4-BE49-F238E27FC236}">
                <a16:creationId xmlns:a16="http://schemas.microsoft.com/office/drawing/2014/main" id="{A94899AE-3BD4-4825-8FA4-CB9848A086B8}"/>
              </a:ext>
            </a:extLst>
          </p:cNvPr>
          <p:cNvSpPr/>
          <p:nvPr/>
        </p:nvSpPr>
        <p:spPr>
          <a:xfrm>
            <a:off x="304800" y="2478305"/>
            <a:ext cx="3676560" cy="707886"/>
          </a:xfrm>
          <a:prstGeom prst="rect">
            <a:avLst/>
          </a:prstGeom>
        </p:spPr>
        <p:txBody>
          <a:bodyPr wrap="square">
            <a:spAutoFit/>
          </a:bodyPr>
          <a:lstStyle/>
          <a:p>
            <a:r>
              <a:rPr lang="en-US" sz="4000" dirty="0">
                <a:latin typeface="+mn-lt"/>
              </a:rPr>
              <a:t>In Summary </a:t>
            </a:r>
          </a:p>
        </p:txBody>
      </p:sp>
    </p:spTree>
    <p:extLst>
      <p:ext uri="{BB962C8B-B14F-4D97-AF65-F5344CB8AC3E}">
        <p14:creationId xmlns:p14="http://schemas.microsoft.com/office/powerpoint/2010/main" val="98826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A73E58AD-57AD-4AC0-A7C1-924C0185104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990" r="1777" b="-2"/>
          <a:stretch/>
        </p:blipFill>
        <p:spPr>
          <a:xfrm>
            <a:off x="2448798" y="990600"/>
            <a:ext cx="4246403" cy="4412675"/>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890005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27AA-7D74-4C8D-9E58-1B4BDA470683}"/>
              </a:ext>
            </a:extLst>
          </p:cNvPr>
          <p:cNvSpPr>
            <a:spLocks noGrp="1"/>
          </p:cNvSpPr>
          <p:nvPr>
            <p:ph type="title"/>
          </p:nvPr>
        </p:nvSpPr>
        <p:spPr/>
        <p:txBody>
          <a:bodyPr/>
          <a:lstStyle/>
          <a:p>
            <a:r>
              <a:rPr lang="en-US" dirty="0"/>
              <a:t>References and Resources </a:t>
            </a:r>
          </a:p>
        </p:txBody>
      </p:sp>
      <p:sp>
        <p:nvSpPr>
          <p:cNvPr id="3" name="Content Placeholder 2">
            <a:extLst>
              <a:ext uri="{FF2B5EF4-FFF2-40B4-BE49-F238E27FC236}">
                <a16:creationId xmlns:a16="http://schemas.microsoft.com/office/drawing/2014/main" id="{762AA650-E2F8-485B-9110-36D64CC0DA15}"/>
              </a:ext>
            </a:extLst>
          </p:cNvPr>
          <p:cNvSpPr>
            <a:spLocks noGrp="1"/>
          </p:cNvSpPr>
          <p:nvPr>
            <p:ph idx="1"/>
          </p:nvPr>
        </p:nvSpPr>
        <p:spPr/>
        <p:txBody>
          <a:bodyPr>
            <a:normAutofit fontScale="92500" lnSpcReduction="20000"/>
          </a:bodyPr>
          <a:lstStyle/>
          <a:p>
            <a:r>
              <a:rPr lang="en-US" sz="2800" dirty="0"/>
              <a:t>Centers for Medicare &amp; Medicaid Services State Operations Manual, Appendix PP – Guidance to Surveyors for Long Term Care Facilities (Rev. 173, 11-22-17):  </a:t>
            </a:r>
            <a:r>
              <a:rPr lang="en-US" sz="2800" u="sng" dirty="0">
                <a:hlinkClick r:id="rId2"/>
              </a:rPr>
              <a:t>https://www.cms.gov/Regulations-and-Guidance/Guidance/Manuals/downloads/som107ap_pp_guidelines_ltcf.pdf</a:t>
            </a:r>
            <a:endParaRPr lang="en-US" sz="2800" dirty="0"/>
          </a:p>
          <a:p>
            <a:endParaRPr lang="en-US" sz="2800" dirty="0"/>
          </a:p>
          <a:p>
            <a:r>
              <a:rPr lang="en-US" sz="2800" dirty="0"/>
              <a:t>  LTC Survey Pathways (Download) </a:t>
            </a:r>
            <a:r>
              <a:rPr lang="en-US" sz="2800" u="sng" dirty="0">
                <a:hlinkClick r:id="rId3"/>
              </a:rPr>
              <a:t>https://www.cms.gov/medicare/provider-enrollment-and-certification/guidanceforlawsandregulations/nursing-homes.html</a:t>
            </a:r>
            <a:endParaRPr lang="en-US" sz="2800" u="sng" dirty="0"/>
          </a:p>
          <a:p>
            <a:endParaRPr lang="en-US" sz="2800" u="sng" dirty="0"/>
          </a:p>
          <a:p>
            <a:endParaRPr lang="en-US" dirty="0"/>
          </a:p>
        </p:txBody>
      </p:sp>
    </p:spTree>
    <p:extLst>
      <p:ext uri="{BB962C8B-B14F-4D97-AF65-F5344CB8AC3E}">
        <p14:creationId xmlns:p14="http://schemas.microsoft.com/office/powerpoint/2010/main" val="1614425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480AA-D21D-49A8-B682-CA890568814A}"/>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04B89EA0-AD6D-41A3-9C35-977DB7AE20F9}"/>
              </a:ext>
            </a:extLst>
          </p:cNvPr>
          <p:cNvSpPr>
            <a:spLocks noGrp="1"/>
          </p:cNvSpPr>
          <p:nvPr>
            <p:ph idx="1"/>
          </p:nvPr>
        </p:nvSpPr>
        <p:spPr>
          <a:xfrm>
            <a:off x="533400" y="2590800"/>
            <a:ext cx="8229600" cy="4525963"/>
          </a:xfrm>
        </p:spPr>
        <p:txBody>
          <a:bodyPr>
            <a:normAutofit/>
          </a:bodyPr>
          <a:lstStyle/>
          <a:p>
            <a:pPr marL="0" indent="0" algn="ctr">
              <a:buNone/>
            </a:pPr>
            <a:r>
              <a:rPr lang="en-US" sz="2000" i="1" dirty="0"/>
              <a:t>“This presentation provided is copyrighted information of Pathway Health.  Please note the presentation date on the title page in relation to the need to verify any new updates and resources that were listed in this presentation.  This presentation is intended to be informational.  The information does not constitute either legal or professional consultation.  This presentation is not to be sold or reused without written authorization.”</a:t>
            </a:r>
            <a:endParaRPr lang="en-US" sz="2000" dirty="0"/>
          </a:p>
          <a:p>
            <a:pPr algn="ctr"/>
            <a:endParaRPr lang="en-US" sz="2000" dirty="0"/>
          </a:p>
        </p:txBody>
      </p:sp>
    </p:spTree>
    <p:extLst>
      <p:ext uri="{BB962C8B-B14F-4D97-AF65-F5344CB8AC3E}">
        <p14:creationId xmlns:p14="http://schemas.microsoft.com/office/powerpoint/2010/main" val="1607052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Upon completion of the program, attendees should be able to:</a:t>
            </a:r>
          </a:p>
          <a:p>
            <a:r>
              <a:rPr lang="en-US" dirty="0"/>
              <a:t>Verbalize that residents who require medication management receive such services, consistent with professional standards of practice</a:t>
            </a:r>
          </a:p>
          <a:p>
            <a:r>
              <a:rPr lang="en-US" dirty="0"/>
              <a:t>Demonstrates the use of the comprehensive person-centered care plan reflecting the residents’ goals and preferences (resident/resident representative preferences</a:t>
            </a:r>
          </a:p>
          <a:p>
            <a:pPr marL="0" indent="0">
              <a:buNone/>
            </a:pPr>
            <a:endParaRPr lang="en-US" dirty="0"/>
          </a:p>
        </p:txBody>
      </p:sp>
    </p:spTree>
    <p:extLst>
      <p:ext uri="{BB962C8B-B14F-4D97-AF65-F5344CB8AC3E}">
        <p14:creationId xmlns:p14="http://schemas.microsoft.com/office/powerpoint/2010/main" val="2601687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E95A4-2430-453F-9C8A-77F857441BD6}"/>
              </a:ext>
            </a:extLst>
          </p:cNvPr>
          <p:cNvSpPr>
            <a:spLocks noGrp="1"/>
          </p:cNvSpPr>
          <p:nvPr>
            <p:ph type="title"/>
          </p:nvPr>
        </p:nvSpPr>
        <p:spPr>
          <a:xfrm>
            <a:off x="3724073" y="533400"/>
            <a:ext cx="4939868" cy="964620"/>
          </a:xfrm>
        </p:spPr>
        <p:txBody>
          <a:bodyPr anchor="b">
            <a:normAutofit fontScale="90000"/>
          </a:bodyPr>
          <a:lstStyle/>
          <a:p>
            <a:r>
              <a:rPr lang="en-US" dirty="0"/>
              <a:t>Medication Administration</a:t>
            </a:r>
          </a:p>
        </p:txBody>
      </p:sp>
      <p:pic>
        <p:nvPicPr>
          <p:cNvPr id="5" name="Picture 4" descr="A close up of a toy&#10;&#10;Description automatically generated">
            <a:extLst>
              <a:ext uri="{FF2B5EF4-FFF2-40B4-BE49-F238E27FC236}">
                <a16:creationId xmlns:a16="http://schemas.microsoft.com/office/drawing/2014/main" id="{E44DC58C-3704-47E4-B9D8-5DB0D36024E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38217" r="6019" b="1"/>
          <a:stretch/>
        </p:blipFill>
        <p:spPr>
          <a:xfrm>
            <a:off x="16" y="857257"/>
            <a:ext cx="3476678" cy="5143493"/>
          </a:xfrm>
          <a:prstGeom prst="rect">
            <a:avLst/>
          </a:prstGeom>
          <a:ln>
            <a:noFill/>
          </a:ln>
          <a:effectLst>
            <a:softEdge rad="112500"/>
          </a:effectLst>
        </p:spPr>
      </p:pic>
      <p:sp>
        <p:nvSpPr>
          <p:cNvPr id="3" name="Content Placeholder 2">
            <a:extLst>
              <a:ext uri="{FF2B5EF4-FFF2-40B4-BE49-F238E27FC236}">
                <a16:creationId xmlns:a16="http://schemas.microsoft.com/office/drawing/2014/main" id="{3DDF4E2B-D63A-4DE1-8844-059EBF38B5B7}"/>
              </a:ext>
            </a:extLst>
          </p:cNvPr>
          <p:cNvSpPr>
            <a:spLocks noGrp="1"/>
          </p:cNvSpPr>
          <p:nvPr>
            <p:ph idx="1"/>
          </p:nvPr>
        </p:nvSpPr>
        <p:spPr>
          <a:xfrm>
            <a:off x="3724074" y="1752600"/>
            <a:ext cx="5115126" cy="3772515"/>
          </a:xfrm>
        </p:spPr>
        <p:txBody>
          <a:bodyPr>
            <a:noAutofit/>
          </a:bodyPr>
          <a:lstStyle/>
          <a:p>
            <a:pPr marL="0" indent="0">
              <a:buNone/>
            </a:pPr>
            <a:r>
              <a:rPr lang="en-US" sz="2000" dirty="0"/>
              <a:t>A  safe and competent medication management system that is based on best practice and the care process of the residents that includes: </a:t>
            </a:r>
          </a:p>
          <a:p>
            <a:r>
              <a:rPr lang="en-US" sz="2000" dirty="0"/>
              <a:t>Recognition of the problem/need, </a:t>
            </a:r>
          </a:p>
          <a:p>
            <a:r>
              <a:rPr lang="en-US" sz="2000" dirty="0"/>
              <a:t>Assessment, diagnoses</a:t>
            </a:r>
          </a:p>
          <a:p>
            <a:r>
              <a:rPr lang="en-US" sz="2000" dirty="0"/>
              <a:t>Medication administration, </a:t>
            </a:r>
          </a:p>
          <a:p>
            <a:r>
              <a:rPr lang="en-US" sz="2000" dirty="0"/>
              <a:t>Management, monitoring and revising the individualized, person-centered approach to care</a:t>
            </a:r>
          </a:p>
          <a:p>
            <a:r>
              <a:rPr lang="en-US" sz="2000" dirty="0"/>
              <a:t>Documentation consistent with standards of medication management and administration standards. </a:t>
            </a:r>
          </a:p>
          <a:p>
            <a:pPr marL="0" indent="0">
              <a:buNone/>
            </a:pPr>
            <a:endParaRPr lang="en-US" sz="2000" dirty="0"/>
          </a:p>
        </p:txBody>
      </p:sp>
    </p:spTree>
    <p:extLst>
      <p:ext uri="{BB962C8B-B14F-4D97-AF65-F5344CB8AC3E}">
        <p14:creationId xmlns:p14="http://schemas.microsoft.com/office/powerpoint/2010/main" val="1035199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D8665-B7F5-480F-97EE-34832EF0D57F}"/>
              </a:ext>
            </a:extLst>
          </p:cNvPr>
          <p:cNvSpPr>
            <a:spLocks noGrp="1"/>
          </p:cNvSpPr>
          <p:nvPr>
            <p:ph type="title"/>
          </p:nvPr>
        </p:nvSpPr>
        <p:spPr>
          <a:xfrm>
            <a:off x="3724073" y="457200"/>
            <a:ext cx="4939868" cy="1257452"/>
          </a:xfrm>
        </p:spPr>
        <p:txBody>
          <a:bodyPr>
            <a:normAutofit fontScale="90000"/>
          </a:bodyPr>
          <a:lstStyle/>
          <a:p>
            <a:r>
              <a:rPr lang="en-US" dirty="0"/>
              <a:t>Regulations Associated with Medication Management</a:t>
            </a:r>
          </a:p>
        </p:txBody>
      </p:sp>
      <p:pic>
        <p:nvPicPr>
          <p:cNvPr id="5" name="Picture 4" descr="A girl in a blue shirt&#10;&#10;Description automatically generated">
            <a:extLst>
              <a:ext uri="{FF2B5EF4-FFF2-40B4-BE49-F238E27FC236}">
                <a16:creationId xmlns:a16="http://schemas.microsoft.com/office/drawing/2014/main" id="{F680AFE7-10BE-4980-8A73-4C792F98FAF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6324" r="37575" b="2"/>
          <a:stretch/>
        </p:blipFill>
        <p:spPr>
          <a:xfrm>
            <a:off x="16" y="857257"/>
            <a:ext cx="3476678" cy="5143493"/>
          </a:xfrm>
          <a:prstGeom prst="rect">
            <a:avLst/>
          </a:prstGeom>
          <a:ln>
            <a:noFill/>
          </a:ln>
          <a:effectLst>
            <a:softEdge rad="112500"/>
          </a:effectLst>
        </p:spPr>
      </p:pic>
      <p:sp>
        <p:nvSpPr>
          <p:cNvPr id="3" name="Content Placeholder 2">
            <a:extLst>
              <a:ext uri="{FF2B5EF4-FFF2-40B4-BE49-F238E27FC236}">
                <a16:creationId xmlns:a16="http://schemas.microsoft.com/office/drawing/2014/main" id="{9EDA8C10-CD46-4625-ADCD-C215ECE9EE1F}"/>
              </a:ext>
            </a:extLst>
          </p:cNvPr>
          <p:cNvSpPr>
            <a:spLocks noGrp="1"/>
          </p:cNvSpPr>
          <p:nvPr>
            <p:ph idx="1"/>
          </p:nvPr>
        </p:nvSpPr>
        <p:spPr>
          <a:xfrm>
            <a:off x="3716722" y="2304285"/>
            <a:ext cx="4939867" cy="2839064"/>
          </a:xfrm>
        </p:spPr>
        <p:txBody>
          <a:bodyPr>
            <a:normAutofit/>
          </a:bodyPr>
          <a:lstStyle/>
          <a:p>
            <a:r>
              <a:rPr lang="en-US" sz="2800" dirty="0"/>
              <a:t>F726:  Nursing Services</a:t>
            </a:r>
          </a:p>
          <a:p>
            <a:pPr lvl="1"/>
            <a:r>
              <a:rPr lang="en-US" dirty="0"/>
              <a:t>Competency in skills and techniques necessary to care for residents’ needs – Medication Management</a:t>
            </a:r>
          </a:p>
          <a:p>
            <a:endParaRPr lang="en-US" sz="2800" dirty="0"/>
          </a:p>
        </p:txBody>
      </p:sp>
      <p:sp>
        <p:nvSpPr>
          <p:cNvPr id="6" name="Rectangle 5">
            <a:extLst>
              <a:ext uri="{FF2B5EF4-FFF2-40B4-BE49-F238E27FC236}">
                <a16:creationId xmlns:a16="http://schemas.microsoft.com/office/drawing/2014/main" id="{124450DA-23B2-4D4B-874B-2E9B161EE933}"/>
              </a:ext>
            </a:extLst>
          </p:cNvPr>
          <p:cNvSpPr/>
          <p:nvPr/>
        </p:nvSpPr>
        <p:spPr>
          <a:xfrm>
            <a:off x="4229100" y="5178866"/>
            <a:ext cx="4572000" cy="369332"/>
          </a:xfrm>
          <a:prstGeom prst="rect">
            <a:avLst/>
          </a:prstGeom>
        </p:spPr>
        <p:txBody>
          <a:bodyPr>
            <a:spAutoFit/>
          </a:bodyPr>
          <a:lstStyle/>
          <a:p>
            <a:pPr algn="r"/>
            <a:r>
              <a:rPr lang="en-US" sz="900" dirty="0">
                <a:hlinkClick r:id="rId4"/>
              </a:rPr>
              <a:t>https://www.cms.gov/Regulations-and-Guidance/Guidance/Manuals/downloads/som107ap_pp_guidelines_ltcf.pdf</a:t>
            </a:r>
            <a:r>
              <a:rPr lang="en-US" sz="900" dirty="0"/>
              <a:t> </a:t>
            </a:r>
          </a:p>
        </p:txBody>
      </p:sp>
    </p:spTree>
    <p:extLst>
      <p:ext uri="{BB962C8B-B14F-4D97-AF65-F5344CB8AC3E}">
        <p14:creationId xmlns:p14="http://schemas.microsoft.com/office/powerpoint/2010/main" val="3849248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7DFDD-9E8F-4147-90F0-BCED43E146FE}"/>
              </a:ext>
            </a:extLst>
          </p:cNvPr>
          <p:cNvSpPr>
            <a:spLocks noGrp="1"/>
          </p:cNvSpPr>
          <p:nvPr>
            <p:ph type="title"/>
          </p:nvPr>
        </p:nvSpPr>
        <p:spPr>
          <a:xfrm>
            <a:off x="125533" y="304800"/>
            <a:ext cx="4572000" cy="1269596"/>
          </a:xfrm>
        </p:spPr>
        <p:txBody>
          <a:bodyPr>
            <a:noAutofit/>
          </a:bodyPr>
          <a:lstStyle/>
          <a:p>
            <a:pPr algn="l"/>
            <a:r>
              <a:rPr lang="en-US" sz="3600" dirty="0"/>
              <a:t>Regulations Associated with Medication Management</a:t>
            </a:r>
          </a:p>
        </p:txBody>
      </p:sp>
      <p:sp>
        <p:nvSpPr>
          <p:cNvPr id="3" name="Content Placeholder 2">
            <a:extLst>
              <a:ext uri="{FF2B5EF4-FFF2-40B4-BE49-F238E27FC236}">
                <a16:creationId xmlns:a16="http://schemas.microsoft.com/office/drawing/2014/main" id="{745536F0-9709-4B28-A58F-8A11E75EBFCA}"/>
              </a:ext>
            </a:extLst>
          </p:cNvPr>
          <p:cNvSpPr>
            <a:spLocks noGrp="1"/>
          </p:cNvSpPr>
          <p:nvPr>
            <p:ph idx="1"/>
          </p:nvPr>
        </p:nvSpPr>
        <p:spPr>
          <a:xfrm>
            <a:off x="147945" y="2130664"/>
            <a:ext cx="4261192" cy="2596671"/>
          </a:xfrm>
        </p:spPr>
        <p:txBody>
          <a:bodyPr>
            <a:noAutofit/>
          </a:bodyPr>
          <a:lstStyle/>
          <a:p>
            <a:pPr marL="0" indent="0">
              <a:buNone/>
            </a:pPr>
            <a:r>
              <a:rPr lang="en-US" sz="2000" b="1" dirty="0"/>
              <a:t>F757:  Unnecessary Drugs</a:t>
            </a:r>
          </a:p>
          <a:p>
            <a:pPr marL="400050"/>
            <a:r>
              <a:rPr lang="en-US" sz="2000" b="1" dirty="0"/>
              <a:t>Medication management </a:t>
            </a:r>
            <a:r>
              <a:rPr lang="en-US" sz="2000" dirty="0"/>
              <a:t>is based in the care process and includes recognition or identification of the problem/need, assessment, diagnosis/cause identification, management/treatment, monitoring, and revising interventions, as warranted as well as documenting medication management steps</a:t>
            </a:r>
          </a:p>
          <a:p>
            <a:endParaRPr lang="en-US" sz="2000" dirty="0"/>
          </a:p>
        </p:txBody>
      </p:sp>
      <p:pic>
        <p:nvPicPr>
          <p:cNvPr id="5" name="Picture 4" descr="A person in a blue shirt&#10;&#10;Description automatically generated">
            <a:extLst>
              <a:ext uri="{FF2B5EF4-FFF2-40B4-BE49-F238E27FC236}">
                <a16:creationId xmlns:a16="http://schemas.microsoft.com/office/drawing/2014/main" id="{DA46D937-AD5E-42E0-97D2-ADF9E48F413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26321" r="12232" b="-1"/>
          <a:stretch/>
        </p:blipFill>
        <p:spPr>
          <a:xfrm>
            <a:off x="4409137" y="857258"/>
            <a:ext cx="4734863" cy="5143490"/>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6" name="Rectangle 5">
            <a:extLst>
              <a:ext uri="{FF2B5EF4-FFF2-40B4-BE49-F238E27FC236}">
                <a16:creationId xmlns:a16="http://schemas.microsoft.com/office/drawing/2014/main" id="{F72E2EB0-1802-48EF-85AF-77168EBE07E2}"/>
              </a:ext>
            </a:extLst>
          </p:cNvPr>
          <p:cNvSpPr/>
          <p:nvPr/>
        </p:nvSpPr>
        <p:spPr>
          <a:xfrm>
            <a:off x="990600" y="5816075"/>
            <a:ext cx="4572000" cy="369332"/>
          </a:xfrm>
          <a:prstGeom prst="rect">
            <a:avLst/>
          </a:prstGeom>
        </p:spPr>
        <p:txBody>
          <a:bodyPr>
            <a:spAutoFit/>
          </a:bodyPr>
          <a:lstStyle/>
          <a:p>
            <a:pPr algn="r"/>
            <a:r>
              <a:rPr lang="en-US" sz="900" dirty="0">
                <a:hlinkClick r:id="rId4"/>
              </a:rPr>
              <a:t>https://www.cms.gov/Regulations-and-Guidance/Guidance/Manuals/downloads/som107ap_pp_guidelines_ltcf.pdf</a:t>
            </a:r>
            <a:r>
              <a:rPr lang="en-US" sz="900" dirty="0"/>
              <a:t> </a:t>
            </a:r>
          </a:p>
        </p:txBody>
      </p:sp>
    </p:spTree>
    <p:extLst>
      <p:ext uri="{BB962C8B-B14F-4D97-AF65-F5344CB8AC3E}">
        <p14:creationId xmlns:p14="http://schemas.microsoft.com/office/powerpoint/2010/main" val="1380005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7DC0-65D8-449E-8B5A-8226E3EA3DAB}"/>
              </a:ext>
            </a:extLst>
          </p:cNvPr>
          <p:cNvSpPr>
            <a:spLocks noGrp="1"/>
          </p:cNvSpPr>
          <p:nvPr>
            <p:ph type="title"/>
          </p:nvPr>
        </p:nvSpPr>
        <p:spPr>
          <a:xfrm>
            <a:off x="3724074" y="381000"/>
            <a:ext cx="4939868" cy="1257452"/>
          </a:xfrm>
        </p:spPr>
        <p:txBody>
          <a:bodyPr>
            <a:normAutofit fontScale="90000"/>
          </a:bodyPr>
          <a:lstStyle/>
          <a:p>
            <a:r>
              <a:rPr lang="en-US" dirty="0"/>
              <a:t>CNA’s Observing for Adverse Consequences</a:t>
            </a:r>
          </a:p>
        </p:txBody>
      </p:sp>
      <p:pic>
        <p:nvPicPr>
          <p:cNvPr id="5" name="Picture 4" descr="A large body of water&#10;&#10;Description automatically generated">
            <a:extLst>
              <a:ext uri="{FF2B5EF4-FFF2-40B4-BE49-F238E27FC236}">
                <a16:creationId xmlns:a16="http://schemas.microsoft.com/office/drawing/2014/main" id="{311C3B37-3A62-4336-AC64-3AAF51B0B01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3192" r="14515"/>
          <a:stretch/>
        </p:blipFill>
        <p:spPr>
          <a:xfrm>
            <a:off x="16" y="857257"/>
            <a:ext cx="3476678" cy="5143493"/>
          </a:xfrm>
          <a:prstGeom prst="rect">
            <a:avLst/>
          </a:prstGeom>
          <a:ln>
            <a:noFill/>
          </a:ln>
          <a:effectLst>
            <a:softEdge rad="112500"/>
          </a:effectLst>
        </p:spPr>
      </p:pic>
      <p:sp>
        <p:nvSpPr>
          <p:cNvPr id="3" name="Content Placeholder 2">
            <a:extLst>
              <a:ext uri="{FF2B5EF4-FFF2-40B4-BE49-F238E27FC236}">
                <a16:creationId xmlns:a16="http://schemas.microsoft.com/office/drawing/2014/main" id="{6ECEB560-C6C7-41FA-9995-4E40D1F63B62}"/>
              </a:ext>
            </a:extLst>
          </p:cNvPr>
          <p:cNvSpPr>
            <a:spLocks noGrp="1"/>
          </p:cNvSpPr>
          <p:nvPr>
            <p:ph idx="1"/>
          </p:nvPr>
        </p:nvSpPr>
        <p:spPr>
          <a:xfrm>
            <a:off x="3724074" y="1993609"/>
            <a:ext cx="4939867" cy="2839064"/>
          </a:xfrm>
        </p:spPr>
        <p:txBody>
          <a:bodyPr>
            <a:noAutofit/>
          </a:bodyPr>
          <a:lstStyle/>
          <a:p>
            <a:r>
              <a:rPr lang="en-US" sz="2000" b="1" dirty="0"/>
              <a:t>“Adverse consequence”</a:t>
            </a:r>
            <a:r>
              <a:rPr lang="en-US" sz="2000" dirty="0"/>
              <a:t> is a broad term referring to unwanted, uncomfortable, or dangerous effects that a drug may have, such as impairment or decline in an individual’s mental or physical condition or functional or psychosocial status. It may include various types of adverse drug reactions and interactions (e.g., medication-medication, medication-food, and medication disease)</a:t>
            </a:r>
          </a:p>
        </p:txBody>
      </p:sp>
      <p:sp>
        <p:nvSpPr>
          <p:cNvPr id="6" name="Rectangle 5">
            <a:extLst>
              <a:ext uri="{FF2B5EF4-FFF2-40B4-BE49-F238E27FC236}">
                <a16:creationId xmlns:a16="http://schemas.microsoft.com/office/drawing/2014/main" id="{4BC8135D-925B-4252-83DB-6736C1992DAD}"/>
              </a:ext>
            </a:extLst>
          </p:cNvPr>
          <p:cNvSpPr/>
          <p:nvPr/>
        </p:nvSpPr>
        <p:spPr>
          <a:xfrm>
            <a:off x="4229100" y="5178866"/>
            <a:ext cx="4572000" cy="369332"/>
          </a:xfrm>
          <a:prstGeom prst="rect">
            <a:avLst/>
          </a:prstGeom>
        </p:spPr>
        <p:txBody>
          <a:bodyPr>
            <a:spAutoFit/>
          </a:bodyPr>
          <a:lstStyle/>
          <a:p>
            <a:pPr algn="r"/>
            <a:r>
              <a:rPr lang="en-US" sz="900" dirty="0">
                <a:hlinkClick r:id="rId4"/>
              </a:rPr>
              <a:t>https://www.cms.gov/Regulations-and-Guidance/Guidance/Manuals/downloads/som107ap_pp_guidelines_ltcf.pdf</a:t>
            </a:r>
            <a:r>
              <a:rPr lang="en-US" sz="900" dirty="0"/>
              <a:t> </a:t>
            </a:r>
          </a:p>
        </p:txBody>
      </p:sp>
    </p:spTree>
    <p:extLst>
      <p:ext uri="{BB962C8B-B14F-4D97-AF65-F5344CB8AC3E}">
        <p14:creationId xmlns:p14="http://schemas.microsoft.com/office/powerpoint/2010/main" val="1492869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784EE-0501-4A6D-8DDA-72267E17B7E5}"/>
              </a:ext>
            </a:extLst>
          </p:cNvPr>
          <p:cNvSpPr>
            <a:spLocks noGrp="1"/>
          </p:cNvSpPr>
          <p:nvPr>
            <p:ph type="title"/>
          </p:nvPr>
        </p:nvSpPr>
        <p:spPr>
          <a:xfrm>
            <a:off x="393192" y="4432554"/>
            <a:ext cx="4945642" cy="1218908"/>
          </a:xfrm>
        </p:spPr>
        <p:txBody>
          <a:bodyPr>
            <a:normAutofit/>
          </a:bodyPr>
          <a:lstStyle/>
          <a:p>
            <a:pPr algn="r"/>
            <a:r>
              <a:rPr lang="en-US" sz="3200" b="1" dirty="0"/>
              <a:t>Resident/Resident Representative Involvement</a:t>
            </a:r>
          </a:p>
        </p:txBody>
      </p:sp>
      <p:pic>
        <p:nvPicPr>
          <p:cNvPr id="5" name="Picture 4" descr="A group of people looking at a computer&#10;&#10;Description automatically generated">
            <a:extLst>
              <a:ext uri="{FF2B5EF4-FFF2-40B4-BE49-F238E27FC236}">
                <a16:creationId xmlns:a16="http://schemas.microsoft.com/office/drawing/2014/main" id="{0312BD82-6C84-4BDB-8469-858BA956744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1" b="20558"/>
          <a:stretch/>
        </p:blipFill>
        <p:spPr>
          <a:xfrm>
            <a:off x="245660" y="1098550"/>
            <a:ext cx="5293730" cy="3080544"/>
          </a:xfrm>
          <a:prstGeom prst="rect">
            <a:avLst/>
          </a:prstGeom>
          <a:ln>
            <a:noFill/>
          </a:ln>
          <a:effectLst>
            <a:softEdge rad="112500"/>
          </a:effectLst>
        </p:spPr>
      </p:pic>
      <p:sp>
        <p:nvSpPr>
          <p:cNvPr id="3" name="Content Placeholder 2">
            <a:extLst>
              <a:ext uri="{FF2B5EF4-FFF2-40B4-BE49-F238E27FC236}">
                <a16:creationId xmlns:a16="http://schemas.microsoft.com/office/drawing/2014/main" id="{157FAB14-4BAB-4847-84C0-75010B65A0D7}"/>
              </a:ext>
            </a:extLst>
          </p:cNvPr>
          <p:cNvSpPr>
            <a:spLocks noGrp="1"/>
          </p:cNvSpPr>
          <p:nvPr>
            <p:ph idx="1"/>
          </p:nvPr>
        </p:nvSpPr>
        <p:spPr>
          <a:xfrm>
            <a:off x="5539390" y="1545544"/>
            <a:ext cx="3261710" cy="3639272"/>
          </a:xfrm>
        </p:spPr>
        <p:txBody>
          <a:bodyPr anchor="ctr">
            <a:noAutofit/>
          </a:bodyPr>
          <a:lstStyle/>
          <a:p>
            <a:r>
              <a:rPr lang="en-US" sz="2000" dirty="0"/>
              <a:t>When selecting medications and non-pharmacological approaches, members of the IDT, including the resident, his or her family, and/or representative(s), </a:t>
            </a:r>
            <a:r>
              <a:rPr lang="en-US" sz="2000" b="1" dirty="0"/>
              <a:t>participate</a:t>
            </a:r>
            <a:r>
              <a:rPr lang="en-US" sz="2000" dirty="0"/>
              <a:t> in the care process to identify, assess, address, advocate for, monitor, and communicate the resident’s needs and changes in condition. </a:t>
            </a:r>
          </a:p>
          <a:p>
            <a:endParaRPr lang="en-US" sz="2000" dirty="0"/>
          </a:p>
        </p:txBody>
      </p:sp>
      <p:sp>
        <p:nvSpPr>
          <p:cNvPr id="7" name="Rectangle 6">
            <a:extLst>
              <a:ext uri="{FF2B5EF4-FFF2-40B4-BE49-F238E27FC236}">
                <a16:creationId xmlns:a16="http://schemas.microsoft.com/office/drawing/2014/main" id="{C499CFEB-F1B1-4F06-8BEE-C469DA9841ED}"/>
              </a:ext>
            </a:extLst>
          </p:cNvPr>
          <p:cNvSpPr/>
          <p:nvPr/>
        </p:nvSpPr>
        <p:spPr>
          <a:xfrm>
            <a:off x="5539390" y="5505534"/>
            <a:ext cx="3261710" cy="507831"/>
          </a:xfrm>
          <a:prstGeom prst="rect">
            <a:avLst/>
          </a:prstGeom>
        </p:spPr>
        <p:txBody>
          <a:bodyPr wrap="square">
            <a:spAutoFit/>
          </a:bodyPr>
          <a:lstStyle/>
          <a:p>
            <a:pPr algn="r"/>
            <a:r>
              <a:rPr lang="en-US" sz="900" dirty="0">
                <a:solidFill>
                  <a:schemeClr val="accent1"/>
                </a:solidFill>
                <a:hlinkClick r:id="rId4">
                  <a:extLst>
                    <a:ext uri="{A12FA001-AC4F-418D-AE19-62706E023703}">
                      <ahyp:hlinkClr xmlns:ahyp="http://schemas.microsoft.com/office/drawing/2018/hyperlinkcolor" val="tx"/>
                    </a:ext>
                  </a:extLst>
                </a:hlinkClick>
              </a:rPr>
              <a:t>https://www.cms.gov/Regulations-and-Guidance/Guidance/Manuals/downloads/som107ap_pp_guidelines_ltcf.pdf</a:t>
            </a:r>
            <a:r>
              <a:rPr lang="en-US" sz="900" dirty="0">
                <a:solidFill>
                  <a:schemeClr val="accent1"/>
                </a:solidFill>
              </a:rPr>
              <a:t> </a:t>
            </a:r>
          </a:p>
        </p:txBody>
      </p:sp>
    </p:spTree>
    <p:extLst>
      <p:ext uri="{BB962C8B-B14F-4D97-AF65-F5344CB8AC3E}">
        <p14:creationId xmlns:p14="http://schemas.microsoft.com/office/powerpoint/2010/main" val="914036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AF889-DC39-4D1E-8E45-E236B0C88A5C}"/>
              </a:ext>
            </a:extLst>
          </p:cNvPr>
          <p:cNvSpPr>
            <a:spLocks noGrp="1"/>
          </p:cNvSpPr>
          <p:nvPr>
            <p:ph type="title"/>
          </p:nvPr>
        </p:nvSpPr>
        <p:spPr>
          <a:xfrm>
            <a:off x="393192" y="4432554"/>
            <a:ext cx="4945642" cy="1218908"/>
          </a:xfrm>
        </p:spPr>
        <p:txBody>
          <a:bodyPr>
            <a:normAutofit/>
          </a:bodyPr>
          <a:lstStyle/>
          <a:p>
            <a:pPr algn="r"/>
            <a:r>
              <a:rPr lang="en-US" sz="3200" b="1" dirty="0"/>
              <a:t>Medication Management</a:t>
            </a:r>
          </a:p>
        </p:txBody>
      </p:sp>
      <p:pic>
        <p:nvPicPr>
          <p:cNvPr id="5" name="Picture 4" descr="A picture containing person, sky, outdoor, woman&#10;&#10;Description automatically generated">
            <a:extLst>
              <a:ext uri="{FF2B5EF4-FFF2-40B4-BE49-F238E27FC236}">
                <a16:creationId xmlns:a16="http://schemas.microsoft.com/office/drawing/2014/main" id="{10B9A292-D79E-4895-9601-83AB78E48E86}"/>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12820" r="1" b="1"/>
          <a:stretch/>
        </p:blipFill>
        <p:spPr>
          <a:xfrm>
            <a:off x="245660" y="1098550"/>
            <a:ext cx="5293730" cy="3080544"/>
          </a:xfrm>
          <a:prstGeom prst="rect">
            <a:avLst/>
          </a:prstGeom>
          <a:ln>
            <a:noFill/>
          </a:ln>
          <a:effectLst>
            <a:softEdge rad="112500"/>
          </a:effectLst>
        </p:spPr>
      </p:pic>
      <p:sp>
        <p:nvSpPr>
          <p:cNvPr id="3" name="Content Placeholder 2">
            <a:extLst>
              <a:ext uri="{FF2B5EF4-FFF2-40B4-BE49-F238E27FC236}">
                <a16:creationId xmlns:a16="http://schemas.microsoft.com/office/drawing/2014/main" id="{4376362C-912C-46DF-8125-6621EF0FADC5}"/>
              </a:ext>
            </a:extLst>
          </p:cNvPr>
          <p:cNvSpPr>
            <a:spLocks noGrp="1"/>
          </p:cNvSpPr>
          <p:nvPr>
            <p:ph idx="1"/>
          </p:nvPr>
        </p:nvSpPr>
        <p:spPr>
          <a:xfrm>
            <a:off x="5777668" y="1376040"/>
            <a:ext cx="3251708" cy="4105919"/>
          </a:xfrm>
        </p:spPr>
        <p:txBody>
          <a:bodyPr anchor="ctr">
            <a:noAutofit/>
          </a:bodyPr>
          <a:lstStyle/>
          <a:p>
            <a:pPr marL="0" indent="0">
              <a:buNone/>
            </a:pPr>
            <a:r>
              <a:rPr lang="en-US" sz="1800" dirty="0"/>
              <a:t>Medication Management includes:</a:t>
            </a:r>
          </a:p>
          <a:p>
            <a:pPr marL="0" indent="0">
              <a:buNone/>
            </a:pPr>
            <a:r>
              <a:rPr lang="en-US" sz="1800" dirty="0"/>
              <a:t>• Involvement of the resident, his or her family, and/or the resident representative in the medication management process. </a:t>
            </a:r>
          </a:p>
          <a:p>
            <a:pPr marL="0" indent="0">
              <a:buNone/>
            </a:pPr>
            <a:r>
              <a:rPr lang="en-US" sz="1800" dirty="0"/>
              <a:t>• Selection of medications(s) based on assessing relative benefits and risks to the individual resident; </a:t>
            </a:r>
          </a:p>
          <a:p>
            <a:pPr marL="0" indent="0">
              <a:buNone/>
            </a:pPr>
            <a:r>
              <a:rPr lang="en-US" sz="1800" dirty="0"/>
              <a:t>• Evaluation of a resident’s physical, behavioral, mental, and psychosocial signs and symptoms, in order to identify the underlying cause(s), including adverse consequences of medications; </a:t>
            </a:r>
          </a:p>
          <a:p>
            <a:endParaRPr lang="en-US" sz="1800" dirty="0"/>
          </a:p>
        </p:txBody>
      </p:sp>
      <p:sp>
        <p:nvSpPr>
          <p:cNvPr id="7" name="Rectangle 6">
            <a:extLst>
              <a:ext uri="{FF2B5EF4-FFF2-40B4-BE49-F238E27FC236}">
                <a16:creationId xmlns:a16="http://schemas.microsoft.com/office/drawing/2014/main" id="{24D5A309-E285-4764-A713-53FF7179E054}"/>
              </a:ext>
            </a:extLst>
          </p:cNvPr>
          <p:cNvSpPr/>
          <p:nvPr/>
        </p:nvSpPr>
        <p:spPr>
          <a:xfrm>
            <a:off x="1214717" y="5651462"/>
            <a:ext cx="4155493" cy="369332"/>
          </a:xfrm>
          <a:prstGeom prst="rect">
            <a:avLst/>
          </a:prstGeom>
        </p:spPr>
        <p:txBody>
          <a:bodyPr wrap="square">
            <a:spAutoFit/>
          </a:bodyPr>
          <a:lstStyle/>
          <a:p>
            <a:pPr algn="r"/>
            <a:r>
              <a:rPr lang="en-US" sz="900" dirty="0">
                <a:solidFill>
                  <a:schemeClr val="accent1"/>
                </a:solidFill>
                <a:hlinkClick r:id="rId4">
                  <a:extLst>
                    <a:ext uri="{A12FA001-AC4F-418D-AE19-62706E023703}">
                      <ahyp:hlinkClr xmlns:ahyp="http://schemas.microsoft.com/office/drawing/2018/hyperlinkcolor" val="tx"/>
                    </a:ext>
                  </a:extLst>
                </a:hlinkClick>
              </a:rPr>
              <a:t>https://www.cms.gov/Regulations-and-Guidance/Guidance/Manuals/downloads/som107ap_pp_guidelines_ltcf.pdf</a:t>
            </a:r>
            <a:r>
              <a:rPr lang="en-US" sz="900" dirty="0">
                <a:solidFill>
                  <a:schemeClr val="accent1"/>
                </a:solidFill>
              </a:rPr>
              <a:t> </a:t>
            </a:r>
          </a:p>
        </p:txBody>
      </p:sp>
    </p:spTree>
    <p:extLst>
      <p:ext uri="{BB962C8B-B14F-4D97-AF65-F5344CB8AC3E}">
        <p14:creationId xmlns:p14="http://schemas.microsoft.com/office/powerpoint/2010/main" val="2335007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92A02-7A36-4D7B-A0C4-5799DAE6954E}"/>
              </a:ext>
            </a:extLst>
          </p:cNvPr>
          <p:cNvSpPr>
            <a:spLocks noGrp="1"/>
          </p:cNvSpPr>
          <p:nvPr>
            <p:ph type="title"/>
          </p:nvPr>
        </p:nvSpPr>
        <p:spPr>
          <a:xfrm>
            <a:off x="152400" y="457200"/>
            <a:ext cx="3840086" cy="1269596"/>
          </a:xfrm>
        </p:spPr>
        <p:txBody>
          <a:bodyPr>
            <a:noAutofit/>
          </a:bodyPr>
          <a:lstStyle/>
          <a:p>
            <a:r>
              <a:rPr lang="en-US" dirty="0"/>
              <a:t>Medication Management</a:t>
            </a:r>
          </a:p>
        </p:txBody>
      </p:sp>
      <p:sp>
        <p:nvSpPr>
          <p:cNvPr id="3" name="Content Placeholder 2">
            <a:extLst>
              <a:ext uri="{FF2B5EF4-FFF2-40B4-BE49-F238E27FC236}">
                <a16:creationId xmlns:a16="http://schemas.microsoft.com/office/drawing/2014/main" id="{5D2C598B-906B-4F3F-96B9-47C8F53E0C57}"/>
              </a:ext>
            </a:extLst>
          </p:cNvPr>
          <p:cNvSpPr>
            <a:spLocks noGrp="1"/>
          </p:cNvSpPr>
          <p:nvPr>
            <p:ph idx="1"/>
          </p:nvPr>
        </p:nvSpPr>
        <p:spPr>
          <a:xfrm>
            <a:off x="207818" y="1918993"/>
            <a:ext cx="4364182" cy="3212212"/>
          </a:xfrm>
        </p:spPr>
        <p:txBody>
          <a:bodyPr>
            <a:noAutofit/>
          </a:bodyPr>
          <a:lstStyle/>
          <a:p>
            <a:pPr marL="0" indent="0">
              <a:buNone/>
            </a:pPr>
            <a:r>
              <a:rPr lang="en-US" sz="1800" dirty="0"/>
              <a:t>Medication Management includes: (continued)</a:t>
            </a:r>
          </a:p>
          <a:p>
            <a:pPr marL="0" indent="0">
              <a:buNone/>
            </a:pPr>
            <a:r>
              <a:rPr lang="en-US" sz="1800" dirty="0"/>
              <a:t>• Selection and use of medications in doses and for the duration appropriate to each resident’s clinical conditions, age, and underlying causes of symptoms and based on assessing relative benefit and risks to, and preferences and goals of, the individual resident; </a:t>
            </a:r>
          </a:p>
          <a:p>
            <a:pPr marL="0" indent="0">
              <a:buNone/>
            </a:pPr>
            <a:r>
              <a:rPr lang="en-US" sz="1800" dirty="0"/>
              <a:t>• The use of non-pharmacological approaches, unless contraindicated, to minimize the need for medications, permit use of the lowest possible dose, or allow medications to be discontinued; </a:t>
            </a:r>
          </a:p>
          <a:p>
            <a:endParaRPr lang="en-US" sz="1800" dirty="0"/>
          </a:p>
        </p:txBody>
      </p:sp>
      <p:pic>
        <p:nvPicPr>
          <p:cNvPr id="5" name="Picture 4" descr="A picture containing indoor, toy, wall&#10;&#10;Description automatically generated">
            <a:extLst>
              <a:ext uri="{FF2B5EF4-FFF2-40B4-BE49-F238E27FC236}">
                <a16:creationId xmlns:a16="http://schemas.microsoft.com/office/drawing/2014/main" id="{36A51922-ABA6-4854-8987-D8275A99411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23540" r="19846"/>
          <a:stretch/>
        </p:blipFill>
        <p:spPr>
          <a:xfrm>
            <a:off x="4409137" y="457200"/>
            <a:ext cx="4734863" cy="5143490"/>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6" name="Rectangle 5">
            <a:extLst>
              <a:ext uri="{FF2B5EF4-FFF2-40B4-BE49-F238E27FC236}">
                <a16:creationId xmlns:a16="http://schemas.microsoft.com/office/drawing/2014/main" id="{82CA32B0-B7EE-4AEB-B7DD-7933D5205DD2}"/>
              </a:ext>
            </a:extLst>
          </p:cNvPr>
          <p:cNvSpPr/>
          <p:nvPr/>
        </p:nvSpPr>
        <p:spPr>
          <a:xfrm>
            <a:off x="4800601" y="5715000"/>
            <a:ext cx="4343399" cy="369332"/>
          </a:xfrm>
          <a:prstGeom prst="rect">
            <a:avLst/>
          </a:prstGeom>
        </p:spPr>
        <p:txBody>
          <a:bodyPr wrap="square">
            <a:spAutoFit/>
          </a:bodyPr>
          <a:lstStyle/>
          <a:p>
            <a:pPr algn="r"/>
            <a:r>
              <a:rPr lang="en-US" sz="900" dirty="0">
                <a:hlinkClick r:id="rId4"/>
              </a:rPr>
              <a:t>https://www.cms.gov/Regulations-and-Guidance/Guidance/Manuals/downloads/som107ap_pp_guidelines_ltcf.pdf</a:t>
            </a:r>
            <a:r>
              <a:rPr lang="en-US" sz="900" dirty="0"/>
              <a:t> </a:t>
            </a:r>
          </a:p>
        </p:txBody>
      </p:sp>
    </p:spTree>
    <p:extLst>
      <p:ext uri="{BB962C8B-B14F-4D97-AF65-F5344CB8AC3E}">
        <p14:creationId xmlns:p14="http://schemas.microsoft.com/office/powerpoint/2010/main" val="2236051639"/>
      </p:ext>
    </p:extLst>
  </p:cSld>
  <p:clrMapOvr>
    <a:masterClrMapping/>
  </p:clrMapOvr>
</p:sld>
</file>

<file path=ppt/theme/theme1.xml><?xml version="1.0" encoding="utf-8"?>
<a:theme xmlns:a="http://schemas.openxmlformats.org/drawingml/2006/main" name="1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2012LeadingAge_gray2PPT</Template>
  <TotalTime>1164</TotalTime>
  <Words>1724</Words>
  <Application>Microsoft Office PowerPoint</Application>
  <PresentationFormat>On-screen Show (4:3)</PresentationFormat>
  <Paragraphs>120</Paragraphs>
  <Slides>18</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1_2012LeadingAge_gray2PPT</vt:lpstr>
      <vt:lpstr>Medication Management Competency </vt:lpstr>
      <vt:lpstr>Objectives</vt:lpstr>
      <vt:lpstr>Medication Administration</vt:lpstr>
      <vt:lpstr>Regulations Associated with Medication Management</vt:lpstr>
      <vt:lpstr>Regulations Associated with Medication Management</vt:lpstr>
      <vt:lpstr>CNA’s Observing for Adverse Consequences</vt:lpstr>
      <vt:lpstr>Resident/Resident Representative Involvement</vt:lpstr>
      <vt:lpstr>Medication Management</vt:lpstr>
      <vt:lpstr>Medication Management</vt:lpstr>
      <vt:lpstr>Medication Management</vt:lpstr>
      <vt:lpstr>Resident Monitoring</vt:lpstr>
      <vt:lpstr>Non-Medication Interventions</vt:lpstr>
      <vt:lpstr>Safety</vt:lpstr>
      <vt:lpstr>Demonstration</vt:lpstr>
      <vt:lpstr>PowerPoint Presentation</vt:lpstr>
      <vt:lpstr>PowerPoint Presentation</vt:lpstr>
      <vt:lpstr>References and Resources </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aparkhill</dc:creator>
  <cp:lastModifiedBy>Charlie Visconage</cp:lastModifiedBy>
  <cp:revision>136</cp:revision>
  <dcterms:created xsi:type="dcterms:W3CDTF">2012-09-27T17:39:50Z</dcterms:created>
  <dcterms:modified xsi:type="dcterms:W3CDTF">2019-05-13T18:57:58Z</dcterms:modified>
  <cp:contentStatus/>
</cp:coreProperties>
</file>