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48"/>
  </p:notesMasterIdLst>
  <p:handoutMasterIdLst>
    <p:handoutMasterId r:id="rId49"/>
  </p:handoutMasterIdLst>
  <p:sldIdLst>
    <p:sldId id="276" r:id="rId2"/>
    <p:sldId id="300" r:id="rId3"/>
    <p:sldId id="381" r:id="rId4"/>
    <p:sldId id="382" r:id="rId5"/>
    <p:sldId id="383" r:id="rId6"/>
    <p:sldId id="421" r:id="rId7"/>
    <p:sldId id="384" r:id="rId8"/>
    <p:sldId id="422" r:id="rId9"/>
    <p:sldId id="385" r:id="rId10"/>
    <p:sldId id="386" r:id="rId11"/>
    <p:sldId id="387" r:id="rId12"/>
    <p:sldId id="388" r:id="rId13"/>
    <p:sldId id="389" r:id="rId14"/>
    <p:sldId id="390" r:id="rId15"/>
    <p:sldId id="391" r:id="rId16"/>
    <p:sldId id="392" r:id="rId17"/>
    <p:sldId id="393" r:id="rId18"/>
    <p:sldId id="394" r:id="rId19"/>
    <p:sldId id="395" r:id="rId20"/>
    <p:sldId id="396" r:id="rId21"/>
    <p:sldId id="397" r:id="rId22"/>
    <p:sldId id="398" r:id="rId23"/>
    <p:sldId id="399" r:id="rId24"/>
    <p:sldId id="400" r:id="rId25"/>
    <p:sldId id="401" r:id="rId26"/>
    <p:sldId id="402" r:id="rId27"/>
    <p:sldId id="403" r:id="rId28"/>
    <p:sldId id="404" r:id="rId29"/>
    <p:sldId id="405" r:id="rId30"/>
    <p:sldId id="406" r:id="rId31"/>
    <p:sldId id="407" r:id="rId32"/>
    <p:sldId id="408" r:id="rId33"/>
    <p:sldId id="409" r:id="rId34"/>
    <p:sldId id="410" r:id="rId35"/>
    <p:sldId id="411" r:id="rId36"/>
    <p:sldId id="412" r:id="rId37"/>
    <p:sldId id="413" r:id="rId38"/>
    <p:sldId id="414" r:id="rId39"/>
    <p:sldId id="415" r:id="rId40"/>
    <p:sldId id="416" r:id="rId41"/>
    <p:sldId id="417" r:id="rId42"/>
    <p:sldId id="380" r:id="rId43"/>
    <p:sldId id="341" r:id="rId44"/>
    <p:sldId id="342" r:id="rId45"/>
    <p:sldId id="372" r:id="rId46"/>
    <p:sldId id="343"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48" autoAdjust="0"/>
    <p:restoredTop sz="65399" autoAdjust="0"/>
  </p:normalViewPr>
  <p:slideViewPr>
    <p:cSldViewPr>
      <p:cViewPr varScale="1">
        <p:scale>
          <a:sx n="72" d="100"/>
          <a:sy n="72" d="100"/>
        </p:scale>
        <p:origin x="181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115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BFF665-A431-423A-8E99-46A6AC10A599}" type="datetimeFigureOut">
              <a:rPr lang="en-US" smtClean="0"/>
              <a:pPr/>
              <a:t>5/13/2019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B63D2D-29C9-4FD8-AA42-E975D4858AF2}" type="slidenum">
              <a:rPr lang="en-US" smtClean="0"/>
              <a:pPr/>
              <a:t>‹#›</a:t>
            </a:fld>
            <a:endParaRPr lang="en-US" dirty="0"/>
          </a:p>
        </p:txBody>
      </p:sp>
    </p:spTree>
    <p:extLst>
      <p:ext uri="{BB962C8B-B14F-4D97-AF65-F5344CB8AC3E}">
        <p14:creationId xmlns:p14="http://schemas.microsoft.com/office/powerpoint/2010/main" val="3814268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CC13FF-8D04-4BEC-B8D1-66B1A302CC68}" type="datetimeFigureOut">
              <a:rPr lang="en-US" smtClean="0"/>
              <a:pPr/>
              <a:t>5/13/2019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583AE9-5228-4641-AE46-DAC04049BDD6}" type="slidenum">
              <a:rPr lang="en-US" smtClean="0"/>
              <a:pPr/>
              <a:t>‹#›</a:t>
            </a:fld>
            <a:endParaRPr lang="en-US" dirty="0"/>
          </a:p>
        </p:txBody>
      </p:sp>
    </p:spTree>
    <p:extLst>
      <p:ext uri="{BB962C8B-B14F-4D97-AF65-F5344CB8AC3E}">
        <p14:creationId xmlns:p14="http://schemas.microsoft.com/office/powerpoint/2010/main" val="400956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Today’s presentation will address areas with skin integrity and pressure ulcer management competency.</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a:t>
            </a:fld>
            <a:endParaRPr lang="en-US" dirty="0"/>
          </a:p>
        </p:txBody>
      </p:sp>
    </p:spTree>
    <p:extLst>
      <p:ext uri="{BB962C8B-B14F-4D97-AF65-F5344CB8AC3E}">
        <p14:creationId xmlns:p14="http://schemas.microsoft.com/office/powerpoint/2010/main" val="1106785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Debridement methods may include a range of treatments such as the use of enzymatic dressings to surgical debridement in order to remove tissue or matter from a wound to promote healing.</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11</a:t>
            </a:fld>
            <a:endParaRPr lang="en-US" dirty="0"/>
          </a:p>
        </p:txBody>
      </p:sp>
    </p:spTree>
    <p:extLst>
      <p:ext uri="{BB962C8B-B14F-4D97-AF65-F5344CB8AC3E}">
        <p14:creationId xmlns:p14="http://schemas.microsoft.com/office/powerpoint/2010/main" val="2045928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“Purulent exudate/drainage/discharge” is any product of inflammation that contains pus (e.g., leukocytes, bacteria, and liquefied necrotic debris). </a:t>
            </a:r>
          </a:p>
          <a:p>
            <a:pPr marL="171450" indent="-171450">
              <a:buFont typeface="Arial" panose="020B0604020202020204" pitchFamily="34" charset="0"/>
              <a:buChar char="•"/>
            </a:pPr>
            <a:r>
              <a:rPr lang="en-US" dirty="0"/>
              <a:t>“Serous drainage or exudate” is watery, clear, or slightly yellow/tan/pink fluid that has separated from the blood and presents as drainage.</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13</a:t>
            </a:fld>
            <a:endParaRPr lang="en-US" dirty="0"/>
          </a:p>
        </p:txBody>
      </p:sp>
    </p:spTree>
    <p:extLst>
      <p:ext uri="{BB962C8B-B14F-4D97-AF65-F5344CB8AC3E}">
        <p14:creationId xmlns:p14="http://schemas.microsoft.com/office/powerpoint/2010/main" val="2237364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why it is so important to appropriately position and care for the resident with skin that can be potentially fragile due to age, medications, circulation, moisture and more!</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14</a:t>
            </a:fld>
            <a:endParaRPr lang="en-US" dirty="0"/>
          </a:p>
        </p:txBody>
      </p:sp>
    </p:spTree>
    <p:extLst>
      <p:ext uri="{BB962C8B-B14F-4D97-AF65-F5344CB8AC3E}">
        <p14:creationId xmlns:p14="http://schemas.microsoft.com/office/powerpoint/2010/main" val="186177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Undermining often develops from shearing forces and is differentiated from tunneling by the larger extent of the wound edge involved and the absence of a channel or tract extending from the pressure ulcer under the adjacent intact skin.</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15</a:t>
            </a:fld>
            <a:endParaRPr lang="en-US" dirty="0"/>
          </a:p>
        </p:txBody>
      </p:sp>
    </p:spTree>
    <p:extLst>
      <p:ext uri="{BB962C8B-B14F-4D97-AF65-F5344CB8AC3E}">
        <p14:creationId xmlns:p14="http://schemas.microsoft.com/office/powerpoint/2010/main" val="3439899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STAGING of a PU/PI is performed to indicate the characteristics and extent of tissue injury, and should be conducted according to professional standards of practice. </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17</a:t>
            </a:fld>
            <a:endParaRPr lang="en-US" dirty="0"/>
          </a:p>
        </p:txBody>
      </p:sp>
    </p:spTree>
    <p:extLst>
      <p:ext uri="{BB962C8B-B14F-4D97-AF65-F5344CB8AC3E}">
        <p14:creationId xmlns:p14="http://schemas.microsoft.com/office/powerpoint/2010/main" val="1071009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stage should not be used to describe moisture associated skin damage including incontinence associated dermatitis, intertriginous dermatitis (inflammation of skin folds), medical adhesive related skin injury, or traumatic wounds (skin tears, burns, abrasions).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18</a:t>
            </a:fld>
            <a:endParaRPr lang="en-US" dirty="0"/>
          </a:p>
        </p:txBody>
      </p:sp>
    </p:spTree>
    <p:extLst>
      <p:ext uri="{BB962C8B-B14F-4D97-AF65-F5344CB8AC3E}">
        <p14:creationId xmlns:p14="http://schemas.microsoft.com/office/powerpoint/2010/main" val="2402254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depth of tissue damage varies by anatomical location; areas of significant adiposity can develop deep wounds. Undermining and tunneling may occur. Fascia, muscle, tendon, ligament, cartilage and/or bone are not exposed. If slough or eschar obscures the wound bed, it is an Unstageable PU/PI. </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19</a:t>
            </a:fld>
            <a:endParaRPr lang="en-US" dirty="0"/>
          </a:p>
        </p:txBody>
      </p:sp>
    </p:spTree>
    <p:extLst>
      <p:ext uri="{BB962C8B-B14F-4D97-AF65-F5344CB8AC3E}">
        <p14:creationId xmlns:p14="http://schemas.microsoft.com/office/powerpoint/2010/main" val="1262483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Stable eschar (i.e. dry, adherent, intact without erythema or fluctuance) should only be removed after careful clinical consideration and consultation with the resident’s physician, or nurse practitioner, physician assistant, or clinical nurse specialist if allowable under state licensure laws. If the slough or eschar is removed, a Stage 3 or Stage 4 pressure ulcer will be revealed. If the anatomical depth of the tissue damage involved can be determined, then the reclassified stage should be assigned. The pressure ulcer does not have to be completely debrided or free of all slough or eschar for reclassification of stage to occur.</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21</a:t>
            </a:fld>
            <a:endParaRPr lang="en-US" dirty="0"/>
          </a:p>
        </p:txBody>
      </p:sp>
    </p:spTree>
    <p:extLst>
      <p:ext uri="{BB962C8B-B14F-4D97-AF65-F5344CB8AC3E}">
        <p14:creationId xmlns:p14="http://schemas.microsoft.com/office/powerpoint/2010/main" val="2599878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changes often precede skin color changes and discoloration may appear differently in darkly pigmented skin. This injury results from intense and/or prolonged pressure and shear forces at the bone-muscle interface. The wound may evolve rapidly to reveal the actual extent of tissue injury, or may resolve without tissue loss. If necrotic tissue, subcutaneous tissue, granulation tissue, fascia, muscle or other underlying structures are visible, this indicates a full thickness pressure ulcer. Once a deep tissue injury opens to an ulcer, reclassify the ulcer into the appropriate stage. Do not use DTPI to describe vascular, traumatic, neuropathic, or dermatologic conditions.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22</a:t>
            </a:fld>
            <a:endParaRPr lang="en-US" dirty="0"/>
          </a:p>
        </p:txBody>
      </p:sp>
    </p:spTree>
    <p:extLst>
      <p:ext uri="{BB962C8B-B14F-4D97-AF65-F5344CB8AC3E}">
        <p14:creationId xmlns:p14="http://schemas.microsoft.com/office/powerpoint/2010/main" val="528272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caring for residents, it is crucial to monitor for positioning of indwelling catheter tubing, oxygen tubing and more!</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23</a:t>
            </a:fld>
            <a:endParaRPr lang="en-US" dirty="0"/>
          </a:p>
        </p:txBody>
      </p:sp>
    </p:spTree>
    <p:extLst>
      <p:ext uri="{BB962C8B-B14F-4D97-AF65-F5344CB8AC3E}">
        <p14:creationId xmlns:p14="http://schemas.microsoft.com/office/powerpoint/2010/main" val="1536277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Read objectives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a:t>
            </a:fld>
            <a:endParaRPr lang="en-US" dirty="0"/>
          </a:p>
        </p:txBody>
      </p:sp>
    </p:spTree>
    <p:extLst>
      <p:ext uri="{BB962C8B-B14F-4D97-AF65-F5344CB8AC3E}">
        <p14:creationId xmlns:p14="http://schemas.microsoft.com/office/powerpoint/2010/main" val="1491721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step in the prevention of PU/PIs, is the identification of the resident at risk of developing PU/PIs. This is followed by implementation of appropriate individualized interventions and monitoring for the effectiveness of the interventions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24</a:t>
            </a:fld>
            <a:endParaRPr lang="en-US" dirty="0"/>
          </a:p>
        </p:txBody>
      </p:sp>
    </p:spTree>
    <p:extLst>
      <p:ext uri="{BB962C8B-B14F-4D97-AF65-F5344CB8AC3E}">
        <p14:creationId xmlns:p14="http://schemas.microsoft.com/office/powerpoint/2010/main" val="3376047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483.25 Quality of care  Quality of care is a fundamental principle that applies to all treatment and care provided to facility residents. Based on the comprehensive assessment of a resident, the facility must ensure that residents receive treatment and care in accordance with professional standards of practice, the comprehensive person-centered care plan, and the residents’ choices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25</a:t>
            </a:fld>
            <a:endParaRPr lang="en-US" dirty="0"/>
          </a:p>
        </p:txBody>
      </p:sp>
    </p:spTree>
    <p:extLst>
      <p:ext uri="{BB962C8B-B14F-4D97-AF65-F5344CB8AC3E}">
        <p14:creationId xmlns:p14="http://schemas.microsoft.com/office/powerpoint/2010/main" val="2118846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of the same requirements for best practice monitoring apply:  weekly measuring, daily observations and with baths, notifications to physician and resident representatives if does not improve in expected timeframe or if deteriorates.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26</a:t>
            </a:fld>
            <a:endParaRPr lang="en-US" dirty="0"/>
          </a:p>
        </p:txBody>
      </p:sp>
    </p:spTree>
    <p:extLst>
      <p:ext uri="{BB962C8B-B14F-4D97-AF65-F5344CB8AC3E}">
        <p14:creationId xmlns:p14="http://schemas.microsoft.com/office/powerpoint/2010/main" val="1694523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important for all staff to follow the individualized plan of care for the resident!</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31</a:t>
            </a:fld>
            <a:endParaRPr lang="en-US" dirty="0"/>
          </a:p>
        </p:txBody>
      </p:sp>
    </p:spTree>
    <p:extLst>
      <p:ext uri="{BB962C8B-B14F-4D97-AF65-F5344CB8AC3E}">
        <p14:creationId xmlns:p14="http://schemas.microsoft.com/office/powerpoint/2010/main" val="944766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crucial that you report ALL skin integrity concerns to the nurse-redness, bruising, rashes, open areas, etc.  The documentation must be completed per facility policy</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32</a:t>
            </a:fld>
            <a:endParaRPr lang="en-US" dirty="0"/>
          </a:p>
        </p:txBody>
      </p:sp>
    </p:spTree>
    <p:extLst>
      <p:ext uri="{BB962C8B-B14F-4D97-AF65-F5344CB8AC3E}">
        <p14:creationId xmlns:p14="http://schemas.microsoft.com/office/powerpoint/2010/main" val="73058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Describe staff responsibilities/facility policy for use of the Body Audit Form</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33</a:t>
            </a:fld>
            <a:endParaRPr lang="en-US" dirty="0"/>
          </a:p>
        </p:txBody>
      </p:sp>
    </p:spTree>
    <p:extLst>
      <p:ext uri="{BB962C8B-B14F-4D97-AF65-F5344CB8AC3E}">
        <p14:creationId xmlns:p14="http://schemas.microsoft.com/office/powerpoint/2010/main" val="4161902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document, “Pressure Injury Documentation Guidelines” with nurses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34</a:t>
            </a:fld>
            <a:endParaRPr lang="en-US" dirty="0"/>
          </a:p>
        </p:txBody>
      </p:sp>
    </p:spTree>
    <p:extLst>
      <p:ext uri="{BB962C8B-B14F-4D97-AF65-F5344CB8AC3E}">
        <p14:creationId xmlns:p14="http://schemas.microsoft.com/office/powerpoint/2010/main" val="33095827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dietician will be involved when you have residents at high risk or with skin integrity concerns as their dietary needs may change.  The dietician may order protein or other supplements for your resident.  These must be encouraged as ordered by the physician and recommended by the dietician.</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35</a:t>
            </a:fld>
            <a:endParaRPr lang="en-US" dirty="0"/>
          </a:p>
        </p:txBody>
      </p:sp>
    </p:spTree>
    <p:extLst>
      <p:ext uri="{BB962C8B-B14F-4D97-AF65-F5344CB8AC3E}">
        <p14:creationId xmlns:p14="http://schemas.microsoft.com/office/powerpoint/2010/main" val="3776273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residents that have concerns in their seating or if sliding out of chair, it will be helpful to work with the therapy department for an optimal resolution to seating concerns.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36</a:t>
            </a:fld>
            <a:endParaRPr lang="en-US" dirty="0"/>
          </a:p>
        </p:txBody>
      </p:sp>
    </p:spTree>
    <p:extLst>
      <p:ext uri="{BB962C8B-B14F-4D97-AF65-F5344CB8AC3E}">
        <p14:creationId xmlns:p14="http://schemas.microsoft.com/office/powerpoint/2010/main" val="15611538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sz="1200" kern="1200" dirty="0">
                <a:solidFill>
                  <a:schemeClr val="tx1"/>
                </a:solidFill>
                <a:effectLst/>
                <a:latin typeface="+mn-lt"/>
                <a:ea typeface="+mn-ea"/>
                <a:cs typeface="+mn-cs"/>
              </a:rPr>
              <a:t>(they must be a part of the signed standing orders) or Physicians order. The back of the </a:t>
            </a:r>
            <a:r>
              <a:rPr lang="en-US" sz="1200" b="1" i="1" kern="1200" dirty="0">
                <a:solidFill>
                  <a:schemeClr val="tx1"/>
                </a:solidFill>
                <a:effectLst/>
                <a:latin typeface="+mn-lt"/>
                <a:ea typeface="+mn-ea"/>
                <a:cs typeface="+mn-cs"/>
              </a:rPr>
              <a:t>Wound Care Guidelines</a:t>
            </a:r>
            <a:r>
              <a:rPr lang="en-US" sz="1200" kern="1200" dirty="0">
                <a:solidFill>
                  <a:schemeClr val="tx1"/>
                </a:solidFill>
                <a:effectLst/>
                <a:latin typeface="+mn-lt"/>
                <a:ea typeface="+mn-ea"/>
                <a:cs typeface="+mn-cs"/>
              </a:rPr>
              <a:t>, has space for the facility to write in the specific name brand products that are used.</a:t>
            </a:r>
            <a:endParaRPr lang="en-US" dirty="0"/>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37</a:t>
            </a:fld>
            <a:endParaRPr lang="en-US" dirty="0"/>
          </a:p>
        </p:txBody>
      </p:sp>
    </p:spTree>
    <p:extLst>
      <p:ext uri="{BB962C8B-B14F-4D97-AF65-F5344CB8AC3E}">
        <p14:creationId xmlns:p14="http://schemas.microsoft.com/office/powerpoint/2010/main" val="1532955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start out talking about the new revised requirements for long term care facilities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3</a:t>
            </a:fld>
            <a:endParaRPr lang="en-US" dirty="0"/>
          </a:p>
        </p:txBody>
      </p:sp>
    </p:spTree>
    <p:extLst>
      <p:ext uri="{BB962C8B-B14F-4D97-AF65-F5344CB8AC3E}">
        <p14:creationId xmlns:p14="http://schemas.microsoft.com/office/powerpoint/2010/main" val="38405831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sz="1200" b="1" i="1" kern="1200" dirty="0">
                <a:solidFill>
                  <a:schemeClr val="tx1"/>
                </a:solidFill>
                <a:effectLst/>
                <a:latin typeface="+mn-lt"/>
                <a:ea typeface="+mn-ea"/>
                <a:cs typeface="+mn-cs"/>
              </a:rPr>
              <a:t>Weekly Wound Documentation Progress Sheet </a:t>
            </a:r>
            <a:r>
              <a:rPr lang="en-US" sz="1200" kern="1200" dirty="0">
                <a:solidFill>
                  <a:schemeClr val="tx1"/>
                </a:solidFill>
                <a:effectLst/>
                <a:latin typeface="+mn-lt"/>
                <a:ea typeface="+mn-ea"/>
                <a:cs typeface="+mn-cs"/>
              </a:rPr>
              <a:t>which will include: type of wound, location, date, stage (pressure injuries only) or indicate partial or full-thickness (arterial, venous, neuropathy/diabetic ulcers), length, width and depth; wound base description, wound edge description and if present: drainage, odor, undermining, tunneling, and/or pain. The </a:t>
            </a:r>
            <a:r>
              <a:rPr lang="en-US" sz="1200" b="1" i="1" kern="1200" dirty="0">
                <a:solidFill>
                  <a:schemeClr val="tx1"/>
                </a:solidFill>
                <a:effectLst/>
                <a:latin typeface="+mn-lt"/>
                <a:ea typeface="+mn-ea"/>
                <a:cs typeface="+mn-cs"/>
              </a:rPr>
              <a:t>Weekly Wound Documentation Progress Sheet </a:t>
            </a:r>
            <a:r>
              <a:rPr lang="en-US" sz="1200" kern="1200" dirty="0">
                <a:solidFill>
                  <a:schemeClr val="tx1"/>
                </a:solidFill>
                <a:effectLst/>
                <a:latin typeface="+mn-lt"/>
                <a:ea typeface="+mn-ea"/>
                <a:cs typeface="+mn-cs"/>
              </a:rPr>
              <a:t>should only have </a:t>
            </a:r>
            <a:r>
              <a:rPr lang="en-US" sz="1200" b="1" kern="1200" dirty="0">
                <a:solidFill>
                  <a:schemeClr val="tx1"/>
                </a:solidFill>
                <a:effectLst/>
                <a:latin typeface="+mn-lt"/>
                <a:ea typeface="+mn-ea"/>
                <a:cs typeface="+mn-cs"/>
              </a:rPr>
              <a:t>ONE WOUND </a:t>
            </a:r>
            <a:r>
              <a:rPr lang="en-US" sz="1200" kern="1200" dirty="0">
                <a:solidFill>
                  <a:schemeClr val="tx1"/>
                </a:solidFill>
                <a:effectLst/>
                <a:latin typeface="+mn-lt"/>
                <a:ea typeface="+mn-ea"/>
                <a:cs typeface="+mn-cs"/>
              </a:rPr>
              <a:t>per form. See </a:t>
            </a:r>
            <a:r>
              <a:rPr lang="en-US" sz="1200" b="1" i="1" kern="1200" dirty="0">
                <a:solidFill>
                  <a:schemeClr val="tx1"/>
                </a:solidFill>
                <a:effectLst/>
                <a:latin typeface="+mn-lt"/>
                <a:ea typeface="+mn-ea"/>
                <a:cs typeface="+mn-cs"/>
              </a:rPr>
              <a:t>Weekly Wound Documentation Progress Sheet &amp; Wound Documentation Guidelines </a:t>
            </a:r>
            <a:r>
              <a:rPr lang="en-US" sz="1200" kern="1200" dirty="0">
                <a:solidFill>
                  <a:schemeClr val="tx1"/>
                </a:solidFill>
                <a:effectLst/>
                <a:latin typeface="+mn-lt"/>
                <a:ea typeface="+mn-ea"/>
                <a:cs typeface="+mn-cs"/>
              </a:rPr>
              <a:t>for instructions.  Please note, only pressure injuries and lower extremity ulcers from arterial, venous or peripheral neuropathy/diabetes should be on this form.  All other skin concerns should be documented on the </a:t>
            </a:r>
            <a:r>
              <a:rPr lang="en-US" sz="1200" b="1" i="1" kern="1200" dirty="0">
                <a:solidFill>
                  <a:schemeClr val="tx1"/>
                </a:solidFill>
                <a:effectLst/>
                <a:latin typeface="+mn-lt"/>
                <a:ea typeface="+mn-ea"/>
                <a:cs typeface="+mn-cs"/>
              </a:rPr>
              <a:t>Other Skin Conditions </a:t>
            </a:r>
            <a:r>
              <a:rPr lang="en-US" sz="1200" kern="1200" dirty="0">
                <a:solidFill>
                  <a:schemeClr val="tx1"/>
                </a:solidFill>
                <a:effectLst/>
                <a:latin typeface="+mn-lt"/>
                <a:ea typeface="+mn-ea"/>
                <a:cs typeface="+mn-cs"/>
              </a:rPr>
              <a:t>form.</a:t>
            </a:r>
            <a:endParaRPr lang="en-US" dirty="0"/>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38</a:t>
            </a:fld>
            <a:endParaRPr lang="en-US" dirty="0"/>
          </a:p>
        </p:txBody>
      </p:sp>
    </p:spTree>
    <p:extLst>
      <p:ext uri="{BB962C8B-B14F-4D97-AF65-F5344CB8AC3E}">
        <p14:creationId xmlns:p14="http://schemas.microsoft.com/office/powerpoint/2010/main" val="9137200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Ensure that you have compliance with a comprehensive body audit upon admission to identify wounds or any skin integrity concerns upon admission as they may not always be present in the documentational</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39</a:t>
            </a:fld>
            <a:endParaRPr lang="en-US" dirty="0"/>
          </a:p>
        </p:txBody>
      </p:sp>
    </p:spTree>
    <p:extLst>
      <p:ext uri="{BB962C8B-B14F-4D97-AF65-F5344CB8AC3E}">
        <p14:creationId xmlns:p14="http://schemas.microsoft.com/office/powerpoint/2010/main" val="34903630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facility will address the resident’s concerns and offer relevant alternatives if the resident has refused treatments/interventions. This will be documented in the resident’s medical record or</a:t>
            </a:r>
            <a:r>
              <a:rPr lang="en-US" sz="1200" u="sng"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(fill in location). Available in the Forms section is a </a:t>
            </a:r>
            <a:r>
              <a:rPr lang="en-US" sz="1200" b="1" i="1" kern="1200" dirty="0">
                <a:solidFill>
                  <a:schemeClr val="tx1"/>
                </a:solidFill>
                <a:effectLst/>
                <a:latin typeface="+mn-lt"/>
                <a:ea typeface="+mn-ea"/>
                <a:cs typeface="+mn-cs"/>
              </a:rPr>
              <a:t>Refusal of Skin Care Interventions Risk and Benefit Policy and Procedure </a:t>
            </a:r>
            <a:r>
              <a:rPr lang="en-US" sz="1200" kern="1200" dirty="0">
                <a:solidFill>
                  <a:schemeClr val="tx1"/>
                </a:solidFill>
                <a:effectLst/>
                <a:latin typeface="+mn-lt"/>
                <a:ea typeface="+mn-ea"/>
                <a:cs typeface="+mn-cs"/>
              </a:rPr>
              <a:t>and a </a:t>
            </a:r>
            <a:r>
              <a:rPr lang="en-US" sz="1200" b="1" i="1" kern="1200" dirty="0">
                <a:solidFill>
                  <a:schemeClr val="tx1"/>
                </a:solidFill>
                <a:effectLst/>
                <a:latin typeface="+mn-lt"/>
                <a:ea typeface="+mn-ea"/>
                <a:cs typeface="+mn-cs"/>
              </a:rPr>
              <a:t>Refusal of Skin Care Interventions Risk and Benefit Form </a:t>
            </a:r>
            <a:r>
              <a:rPr lang="en-US" sz="1200" kern="1200" dirty="0">
                <a:solidFill>
                  <a:schemeClr val="tx1"/>
                </a:solidFill>
                <a:effectLst/>
                <a:latin typeface="+mn-lt"/>
                <a:ea typeface="+mn-ea"/>
                <a:cs typeface="+mn-cs"/>
              </a:rPr>
              <a:t>that can be utilized for refusal of care</a:t>
            </a:r>
            <a:endParaRPr lang="en-US" dirty="0"/>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40</a:t>
            </a:fld>
            <a:endParaRPr lang="en-US" dirty="0"/>
          </a:p>
        </p:txBody>
      </p:sp>
    </p:spTree>
    <p:extLst>
      <p:ext uri="{BB962C8B-B14F-4D97-AF65-F5344CB8AC3E}">
        <p14:creationId xmlns:p14="http://schemas.microsoft.com/office/powerpoint/2010/main" val="12778031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an example of items that should be included with all orders.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41</a:t>
            </a:fld>
            <a:endParaRPr lang="en-US" dirty="0"/>
          </a:p>
        </p:txBody>
      </p:sp>
    </p:spTree>
    <p:extLst>
      <p:ext uri="{BB962C8B-B14F-4D97-AF65-F5344CB8AC3E}">
        <p14:creationId xmlns:p14="http://schemas.microsoft.com/office/powerpoint/2010/main" val="35495130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We - as a team can provide a good, solid skin care prevention and wound care management in the facility to prevent negative outcomes for the residents we care for!</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42</a:t>
            </a:fld>
            <a:endParaRPr lang="en-US" dirty="0"/>
          </a:p>
        </p:txBody>
      </p:sp>
    </p:spTree>
    <p:extLst>
      <p:ext uri="{BB962C8B-B14F-4D97-AF65-F5344CB8AC3E}">
        <p14:creationId xmlns:p14="http://schemas.microsoft.com/office/powerpoint/2010/main" val="3147903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43</a:t>
            </a:fld>
            <a:endParaRPr lang="en-US" dirty="0"/>
          </a:p>
        </p:txBody>
      </p:sp>
    </p:spTree>
    <p:extLst>
      <p:ext uri="{BB962C8B-B14F-4D97-AF65-F5344CB8AC3E}">
        <p14:creationId xmlns:p14="http://schemas.microsoft.com/office/powerpoint/2010/main" val="3114312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requirements of participation discuss the importance of competency by clearly addressing care consistent with professional standards of practice</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4</a:t>
            </a:fld>
            <a:endParaRPr lang="en-US" dirty="0"/>
          </a:p>
        </p:txBody>
      </p:sp>
    </p:spTree>
    <p:extLst>
      <p:ext uri="{BB962C8B-B14F-4D97-AF65-F5344CB8AC3E}">
        <p14:creationId xmlns:p14="http://schemas.microsoft.com/office/powerpoint/2010/main" val="311674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Promote the prevention of pressure ulcer/injury development; </a:t>
            </a:r>
          </a:p>
          <a:p>
            <a:r>
              <a:rPr lang="en-US" dirty="0"/>
              <a:t>• Promote the healing of existing pressure ulcers/injuries (including prevention of infection to the extent possible); and </a:t>
            </a:r>
          </a:p>
          <a:p>
            <a:r>
              <a:rPr lang="en-US" dirty="0"/>
              <a:t>• Prevent development of additional pressure ulcer/injury. </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5</a:t>
            </a:fld>
            <a:endParaRPr lang="en-US" dirty="0"/>
          </a:p>
        </p:txBody>
      </p:sp>
    </p:spTree>
    <p:extLst>
      <p:ext uri="{BB962C8B-B14F-4D97-AF65-F5344CB8AC3E}">
        <p14:creationId xmlns:p14="http://schemas.microsoft.com/office/powerpoint/2010/main" val="2614580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Clinicians may use and the medical record may reflect any of these terms, as long as the primary cause of the skin alteration is related to pressure”</a:t>
            </a:r>
            <a:endParaRPr lang="en-US" dirty="0"/>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6</a:t>
            </a:fld>
            <a:endParaRPr lang="en-US" dirty="0"/>
          </a:p>
        </p:txBody>
      </p:sp>
    </p:spTree>
    <p:extLst>
      <p:ext uri="{BB962C8B-B14F-4D97-AF65-F5344CB8AC3E}">
        <p14:creationId xmlns:p14="http://schemas.microsoft.com/office/powerpoint/2010/main" val="3316147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Definition of Pressure Ulcer/Injury—please note that the updated terminology now indicates “Pressure Injury”</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7</a:t>
            </a:fld>
            <a:endParaRPr lang="en-US" dirty="0"/>
          </a:p>
        </p:txBody>
      </p:sp>
    </p:spTree>
    <p:extLst>
      <p:ext uri="{BB962C8B-B14F-4D97-AF65-F5344CB8AC3E}">
        <p14:creationId xmlns:p14="http://schemas.microsoft.com/office/powerpoint/2010/main" val="943853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Definition of Pressure Ulcer/Injury—please note that the updated terminology now indicates “Pressure Injury”</a:t>
            </a:r>
          </a:p>
          <a:p>
            <a:endParaRPr lang="en-US" dirty="0"/>
          </a:p>
          <a:p>
            <a:r>
              <a:rPr lang="en-US" dirty="0"/>
              <a:t>Review with team members  - relate to LN as well as CNAs </a:t>
            </a:r>
          </a:p>
        </p:txBody>
      </p:sp>
      <p:sp>
        <p:nvSpPr>
          <p:cNvPr id="4" name="Slide Number Placeholder 3"/>
          <p:cNvSpPr>
            <a:spLocks noGrp="1"/>
          </p:cNvSpPr>
          <p:nvPr>
            <p:ph type="sldNum" sz="quarter" idx="5"/>
          </p:nvPr>
        </p:nvSpPr>
        <p:spPr/>
        <p:txBody>
          <a:bodyPr/>
          <a:lstStyle/>
          <a:p>
            <a:fld id="{62583AE9-5228-4641-AE46-DAC04049BDD6}" type="slidenum">
              <a:rPr lang="en-US" smtClean="0"/>
              <a:pPr/>
              <a:t>8</a:t>
            </a:fld>
            <a:endParaRPr lang="en-US" dirty="0"/>
          </a:p>
        </p:txBody>
      </p:sp>
    </p:spTree>
    <p:extLst>
      <p:ext uri="{BB962C8B-B14F-4D97-AF65-F5344CB8AC3E}">
        <p14:creationId xmlns:p14="http://schemas.microsoft.com/office/powerpoint/2010/main" val="3882823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Avoidable and Unavoidable is where both surveyors AND lawyers can address new skin integrity issues.  Did you provide appropriate care AND did you document that care?</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9</a:t>
            </a:fld>
            <a:endParaRPr lang="en-US" dirty="0"/>
          </a:p>
        </p:txBody>
      </p:sp>
    </p:spTree>
    <p:extLst>
      <p:ext uri="{BB962C8B-B14F-4D97-AF65-F5344CB8AC3E}">
        <p14:creationId xmlns:p14="http://schemas.microsoft.com/office/powerpoint/2010/main" val="2885473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0E9803A5-EFA6-40DB-8FA8-E6D6676991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11574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85B469-5187-4EC5-A46A-5246E39C36E9}" type="datetime1">
              <a:rPr lang="en-US" smtClean="0">
                <a:solidFill>
                  <a:prstClr val="black"/>
                </a:solidFill>
              </a:rPr>
              <a:t>5/13/2019</a:t>
            </a:fld>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6" name="Picture 5">
            <a:extLst>
              <a:ext uri="{FF2B5EF4-FFF2-40B4-BE49-F238E27FC236}">
                <a16:creationId xmlns:a16="http://schemas.microsoft.com/office/drawing/2014/main" id="{85BCF9A2-57A2-4F96-9C6C-1ADAD7F00E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61522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EDD955-D679-42C0-8C7E-F3F25ECF904E}" type="datetime1">
              <a:rPr lang="en-US" smtClean="0">
                <a:solidFill>
                  <a:prstClr val="black"/>
                </a:solidFill>
              </a:rPr>
              <a:t>5/13/2019</a:t>
            </a:fld>
            <a:endParaRPr lang="en-US" dirty="0">
              <a:solidFill>
                <a:prstClr val="black"/>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79220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E55542-2A52-46FD-A5AC-DD17EE18F3A6}" type="datetime1">
              <a:rPr lang="en-US" smtClean="0">
                <a:solidFill>
                  <a:prstClr val="black"/>
                </a:solidFill>
              </a:rPr>
              <a:t>5/13/2019</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7" name="Picture 6">
            <a:extLst>
              <a:ext uri="{FF2B5EF4-FFF2-40B4-BE49-F238E27FC236}">
                <a16:creationId xmlns:a16="http://schemas.microsoft.com/office/drawing/2014/main" id="{936C90E5-F9D5-43CD-A0C4-5626FCC60F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66914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13C75C-1DD4-4EFB-96F4-CD016AE835F6}" type="datetime1">
              <a:rPr lang="en-US" smtClean="0">
                <a:solidFill>
                  <a:prstClr val="black"/>
                </a:solidFill>
              </a:rPr>
              <a:t>5/13/2019</a:t>
            </a:fld>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8" name="Picture 7">
            <a:extLst>
              <a:ext uri="{FF2B5EF4-FFF2-40B4-BE49-F238E27FC236}">
                <a16:creationId xmlns:a16="http://schemas.microsoft.com/office/drawing/2014/main" id="{BF4F55C6-B0BC-4894-9D4B-6156D6A400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19189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81A95B-B40D-432F-BDE3-0F0C037B57E3}" type="datetime1">
              <a:rPr lang="en-US" smtClean="0">
                <a:solidFill>
                  <a:prstClr val="black"/>
                </a:solidFill>
              </a:rPr>
              <a:t>5/13/2019</a:t>
            </a:fld>
            <a:endParaRPr lang="en-US" dirty="0">
              <a:solidFill>
                <a:prstClr val="black"/>
              </a:solidFill>
            </a:endParaRPr>
          </a:p>
        </p:txBody>
      </p:sp>
      <p:sp>
        <p:nvSpPr>
          <p:cNvPr id="9" name="Slide Number Placeholder 8"/>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8827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045820-4DB1-4339-8AEB-7BCAF0FDFEA8}" type="datetime1">
              <a:rPr lang="en-US" smtClean="0">
                <a:solidFill>
                  <a:prstClr val="black"/>
                </a:solidFill>
              </a:rPr>
              <a:t>5/13/2019</a:t>
            </a:fld>
            <a:endParaRPr lang="en-US" dirty="0">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6" name="Picture 5">
            <a:extLst>
              <a:ext uri="{FF2B5EF4-FFF2-40B4-BE49-F238E27FC236}">
                <a16:creationId xmlns:a16="http://schemas.microsoft.com/office/drawing/2014/main" id="{AC2DFD05-C655-4D1F-9BA0-23752AA6F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61453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A1124-85F9-448D-B3E4-AC9E07F4E290}" type="datetime1">
              <a:rPr lang="en-US" smtClean="0">
                <a:solidFill>
                  <a:prstClr val="black"/>
                </a:solidFill>
              </a:rPr>
              <a:t>5/13/2019</a:t>
            </a:fld>
            <a:endParaRPr lang="en-US" dirty="0">
              <a:solidFill>
                <a:prstClr val="black"/>
              </a:solidFill>
            </a:endParaRPr>
          </a:p>
        </p:txBody>
      </p:sp>
      <p:sp>
        <p:nvSpPr>
          <p:cNvPr id="4" name="Slide Number Placeholder 3"/>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5" name="Picture 4">
            <a:extLst>
              <a:ext uri="{FF2B5EF4-FFF2-40B4-BE49-F238E27FC236}">
                <a16:creationId xmlns:a16="http://schemas.microsoft.com/office/drawing/2014/main" id="{419BB5C9-FC73-4804-861F-DD93BDDC4C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98134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C9F4AF-83BA-4844-90A6-1A2537F102CC}" type="datetime1">
              <a:rPr lang="en-US" smtClean="0">
                <a:solidFill>
                  <a:prstClr val="black"/>
                </a:solidFill>
              </a:rPr>
              <a:t>5/13/2019</a:t>
            </a:fld>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8" name="Picture 7">
            <a:extLst>
              <a:ext uri="{FF2B5EF4-FFF2-40B4-BE49-F238E27FC236}">
                <a16:creationId xmlns:a16="http://schemas.microsoft.com/office/drawing/2014/main" id="{09849B57-4B73-4165-9059-71076BC754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219336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FF0AA6-727A-4116-83EB-06F1397B9832}" type="datetime1">
              <a:rPr lang="en-US" smtClean="0">
                <a:solidFill>
                  <a:prstClr val="black"/>
                </a:solidFill>
              </a:rPr>
              <a:t>5/13/2019</a:t>
            </a:fld>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8" name="Picture 7">
            <a:extLst>
              <a:ext uri="{FF2B5EF4-FFF2-40B4-BE49-F238E27FC236}">
                <a16:creationId xmlns:a16="http://schemas.microsoft.com/office/drawing/2014/main" id="{9DEE8811-35E9-4324-BED5-D8D232F364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63811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file:///S:\CREATIVE_SERVICES\LeadingAge%20Collateral\LeadingAge%20PowerPoint\2017%20PPTs\PPT%20images\LeadingAge_PMS%20Cool%20Grey%2011.jp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EA25747C-6F3A-4B6F-85EC-0F505796E425}" type="datetime1">
              <a:rPr lang="en-US" smtClean="0">
                <a:solidFill>
                  <a:prstClr val="black"/>
                </a:solidFill>
              </a:rPr>
              <a:t>5/13/2019</a:t>
            </a:fld>
            <a:endParaRPr lang="en-US" dirty="0">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8ED21966-C764-4C40-97C3-3CEDFB59A7F5}" type="slidenum">
              <a:rPr lang="en-US" smtClean="0">
                <a:solidFill>
                  <a:prstClr val="black"/>
                </a:solidFill>
              </a:rPr>
              <a:pPr/>
              <a:t>‹#›</a:t>
            </a:fld>
            <a:endParaRPr lang="en-US" dirty="0">
              <a:solidFill>
                <a:prstClr val="black"/>
              </a:solidFill>
            </a:endParaRPr>
          </a:p>
        </p:txBody>
      </p:sp>
      <p:pic>
        <p:nvPicPr>
          <p:cNvPr id="9" name="Picture 8"/>
          <p:cNvPicPr>
            <a:picLocks noChangeAspect="1"/>
          </p:cNvPicPr>
          <p:nvPr userDrawn="1"/>
        </p:nvPicPr>
        <p:blipFill>
          <a:blip r:embed="rId12" r:link="rId13" cstate="email">
            <a:extLst>
              <a:ext uri="{28A0092B-C50C-407E-A947-70E740481C1C}">
                <a14:useLocalDpi xmlns:a14="http://schemas.microsoft.com/office/drawing/2010/main"/>
              </a:ext>
            </a:extLst>
          </a:blip>
          <a:stretch>
            <a:fillRect/>
          </a:stretch>
        </p:blipFill>
        <p:spPr>
          <a:xfrm>
            <a:off x="6503377" y="6149609"/>
            <a:ext cx="2209800" cy="650896"/>
          </a:xfrm>
          <a:prstGeom prst="rect">
            <a:avLst/>
          </a:prstGeom>
        </p:spPr>
      </p:pic>
      <p:sp>
        <p:nvSpPr>
          <p:cNvPr id="7" name="TextBox 6"/>
          <p:cNvSpPr txBox="1"/>
          <p:nvPr userDrawn="1"/>
        </p:nvSpPr>
        <p:spPr>
          <a:xfrm>
            <a:off x="2514600" y="6356350"/>
            <a:ext cx="3962400" cy="323165"/>
          </a:xfrm>
          <a:prstGeom prst="rect">
            <a:avLst/>
          </a:prstGeom>
          <a:noFill/>
        </p:spPr>
        <p:txBody>
          <a:bodyPr wrap="square" rtlCol="0">
            <a:spAutoFit/>
          </a:bodyPr>
          <a:lstStyle/>
          <a:p>
            <a:pPr algn="ctr"/>
            <a:r>
              <a:rPr lang="en-US" sz="500" kern="1200" dirty="0">
                <a:solidFill>
                  <a:schemeClr val="tx1"/>
                </a:solidFill>
                <a:effectLst/>
                <a:latin typeface="Calibri" panose="020F0502020204030204" pitchFamily="34" charset="0"/>
                <a:ea typeface="+mn-ea"/>
                <a:cs typeface="Arial" charset="0"/>
              </a:rPr>
              <a:t>This document is for general informational purposes only.  </a:t>
            </a:r>
          </a:p>
          <a:p>
            <a:pPr algn="ctr"/>
            <a:r>
              <a:rPr lang="en-US" sz="500" kern="1200" dirty="0">
                <a:solidFill>
                  <a:schemeClr val="tx1"/>
                </a:solidFill>
                <a:effectLst/>
                <a:latin typeface="Calibri" panose="020F0502020204030204" pitchFamily="34" charset="0"/>
                <a:ea typeface="+mn-ea"/>
                <a:cs typeface="Arial" charset="0"/>
              </a:rPr>
              <a:t>It does not represent legal advice nor relied upon as supporting documentation or advice with CMS or other regulatory entities.</a:t>
            </a:r>
          </a:p>
          <a:p>
            <a:pPr algn="ctr"/>
            <a:r>
              <a:rPr lang="en-US" sz="500" kern="1200" dirty="0">
                <a:solidFill>
                  <a:schemeClr val="tx1"/>
                </a:solidFill>
                <a:effectLst/>
                <a:latin typeface="Calibri" panose="020F0502020204030204" pitchFamily="34" charset="0"/>
                <a:ea typeface="+mn-ea"/>
                <a:cs typeface="Arial" charset="0"/>
              </a:rPr>
              <a:t>© Pathway Health Services, Inc. – All Rights Reserved – Copy with Permission Only </a:t>
            </a:r>
          </a:p>
        </p:txBody>
      </p:sp>
      <p:pic>
        <p:nvPicPr>
          <p:cNvPr id="10" name="Picture 9">
            <a:extLst>
              <a:ext uri="{FF2B5EF4-FFF2-40B4-BE49-F238E27FC236}">
                <a16:creationId xmlns:a16="http://schemas.microsoft.com/office/drawing/2014/main" id="{205A3798-5358-442B-B70A-09435E4DCF0D}"/>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30396168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cms.gov/Regulations-and-Guidance/Guidance/Manuals/downloads/som107ap_pp_guidelines_ltcf.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cms.gov/Regulations-and-Guidance/Guidance/Manuals/downloads/som107ap_pp_guidelines_ltcf.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ms.gov/Regulations-and-Guidance/Guidance/Manuals/downloads/som107ap_pp_guidelines_ltcf.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cms.gov/Regulations-and-Guidance/Guidance/Manuals/downloads/som107ap_pp_guidelines_ltcf.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ms.gov/Regulations-and-Guidance/Guidance/Manuals/downloads/som107ap_pp_guidelines_ltcf.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ms.gov/Regulations-and-Guidance/Guidance/Manuals/downloads/som107ap_pp_guidelines_ltcf.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ms.gov/Regulations-and-Guidance/Guidance/Manuals/downloads/som107ap_pp_guidelines_ltcf.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www.cms.gov/Regulations-and-Guidance/Guidance/Manuals/downloads/som107ap_pp_guidelines_ltcf.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cms.gov/Regulations-and-Guidance/Guidance/Manuals/downloads/som107ap_pp_guidelines_ltcf.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cms.gov/Regulations-and-Guidance/Guidance/Manuals/downloads/som107ap_pp_guidelines_ltcf.pdf" TargetMode="Externa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nursing-homes.html" TargetMode="External"/><Relationship Id="rId2" Type="http://schemas.openxmlformats.org/officeDocument/2006/relationships/hyperlink" Target="https://www.cms.gov/Regulations-and-Guidance/Guidance/Manuals/downloads/som107ap_pp_guidelines_ltcf.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cms.gov/Medicare/Quality-Initiatives-Patient-Assessment-Instruments/NursingHomeQualityInits/MDS30RAIManual.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ms.gov/Regulations-and-Guidance/Guidance/Manuals/downloads/som107ap_pp_guidelines_ltcf.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s://www.cms.gov/Regulations-and-Guidance/Guidance/Manuals/downloads/som107ap_pp_guidelines_ltcf.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ms.gov/Regulations-and-Guidance/Guidance/Manuals/downloads/som107ap_pp_guidelines_ltcf.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219200"/>
            <a:ext cx="7772400" cy="1162050"/>
          </a:xfrm>
        </p:spPr>
        <p:txBody>
          <a:bodyPr>
            <a:normAutofit fontScale="90000"/>
          </a:bodyPr>
          <a:lstStyle/>
          <a:p>
            <a:r>
              <a:rPr lang="en-US" b="1" dirty="0">
                <a:solidFill>
                  <a:schemeClr val="bg1"/>
                </a:solidFill>
              </a:rPr>
              <a:t>Skin and Wound Care</a:t>
            </a:r>
            <a:br>
              <a:rPr lang="en-US" dirty="0"/>
            </a:br>
            <a:r>
              <a:rPr lang="en-US" b="1" dirty="0">
                <a:solidFill>
                  <a:schemeClr val="bg1"/>
                </a:solidFill>
              </a:rPr>
              <a:t>Competency </a:t>
            </a:r>
          </a:p>
        </p:txBody>
      </p:sp>
      <p:sp>
        <p:nvSpPr>
          <p:cNvPr id="2" name="Subtitle 1"/>
          <p:cNvSpPr>
            <a:spLocks noGrp="1"/>
          </p:cNvSpPr>
          <p:nvPr>
            <p:ph type="subTitle" idx="1"/>
          </p:nvPr>
        </p:nvSpPr>
        <p:spPr>
          <a:xfrm>
            <a:off x="1371600" y="2457450"/>
            <a:ext cx="6400800" cy="914400"/>
          </a:xfrm>
        </p:spPr>
        <p:txBody>
          <a:bodyPr/>
          <a:lstStyle/>
          <a:p>
            <a:r>
              <a:rPr lang="en-US" dirty="0">
                <a:solidFill>
                  <a:schemeClr val="bg1"/>
                </a:solidFill>
                <a:latin typeface="+mj-lt"/>
              </a:rPr>
              <a:t>Staff Training </a:t>
            </a:r>
          </a:p>
        </p:txBody>
      </p:sp>
    </p:spTree>
    <p:extLst>
      <p:ext uri="{BB962C8B-B14F-4D97-AF65-F5344CB8AC3E}">
        <p14:creationId xmlns:p14="http://schemas.microsoft.com/office/powerpoint/2010/main" val="350987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4ACC-74BD-424C-9401-3A95F627F5BB}"/>
              </a:ext>
            </a:extLst>
          </p:cNvPr>
          <p:cNvSpPr>
            <a:spLocks noGrp="1"/>
          </p:cNvSpPr>
          <p:nvPr>
            <p:ph type="title"/>
          </p:nvPr>
        </p:nvSpPr>
        <p:spPr/>
        <p:txBody>
          <a:bodyPr/>
          <a:lstStyle/>
          <a:p>
            <a:r>
              <a:rPr lang="en-US" dirty="0"/>
              <a:t>F686:  Skin Integrity</a:t>
            </a:r>
          </a:p>
        </p:txBody>
      </p:sp>
      <p:sp>
        <p:nvSpPr>
          <p:cNvPr id="3" name="Content Placeholder 2">
            <a:extLst>
              <a:ext uri="{FF2B5EF4-FFF2-40B4-BE49-F238E27FC236}">
                <a16:creationId xmlns:a16="http://schemas.microsoft.com/office/drawing/2014/main" id="{D6DCEDA0-5D17-4FA4-B408-64A1E473B800}"/>
              </a:ext>
            </a:extLst>
          </p:cNvPr>
          <p:cNvSpPr>
            <a:spLocks noGrp="1"/>
          </p:cNvSpPr>
          <p:nvPr>
            <p:ph idx="1"/>
          </p:nvPr>
        </p:nvSpPr>
        <p:spPr>
          <a:xfrm>
            <a:off x="457200" y="1600201"/>
            <a:ext cx="8229600" cy="3886200"/>
          </a:xfrm>
        </p:spPr>
        <p:txBody>
          <a:bodyPr>
            <a:normAutofit fontScale="92500" lnSpcReduction="10000"/>
          </a:bodyPr>
          <a:lstStyle/>
          <a:p>
            <a:r>
              <a:rPr lang="en-US" dirty="0"/>
              <a:t>“</a:t>
            </a:r>
            <a:r>
              <a:rPr lang="en-US" b="1" dirty="0"/>
              <a:t>Unavoidable” </a:t>
            </a:r>
            <a:r>
              <a:rPr lang="en-US" dirty="0"/>
              <a:t>means that the resident developed a pressure ulcer/injury even though the facility had evaluated the resident’s clinical condition and risk factors; defined and implemented interventions that are consistent with resident needs, goals, and professional standards of practice; monitored and evaluated the impact of the interventions; and revised the approaches as appropriate.</a:t>
            </a:r>
            <a:endParaRPr lang="en-US" b="1" dirty="0"/>
          </a:p>
          <a:p>
            <a:endParaRPr lang="en-US" dirty="0"/>
          </a:p>
        </p:txBody>
      </p:sp>
      <p:sp>
        <p:nvSpPr>
          <p:cNvPr id="4" name="Rectangle 3">
            <a:extLst>
              <a:ext uri="{FF2B5EF4-FFF2-40B4-BE49-F238E27FC236}">
                <a16:creationId xmlns:a16="http://schemas.microsoft.com/office/drawing/2014/main" id="{3474F7A8-22E1-42C5-A3EE-587E70E116E8}"/>
              </a:ext>
            </a:extLst>
          </p:cNvPr>
          <p:cNvSpPr/>
          <p:nvPr/>
        </p:nvSpPr>
        <p:spPr>
          <a:xfrm>
            <a:off x="3777763" y="5438131"/>
            <a:ext cx="5366237" cy="461665"/>
          </a:xfrm>
          <a:prstGeom prst="rect">
            <a:avLst/>
          </a:prstGeom>
        </p:spPr>
        <p:txBody>
          <a:bodyPr wrap="square">
            <a:spAutoFit/>
          </a:bodyPr>
          <a:lstStyle/>
          <a:p>
            <a:pPr algn="r"/>
            <a:r>
              <a:rPr lang="en-US" sz="1200" dirty="0">
                <a:hlinkClick r:id="rId2"/>
              </a:rPr>
              <a:t>https://www.cms.gov/Regulations-and-Guidance/Guidance/Manuals/downloads/som107ap_pp_guidelines_ltcf.pdf</a:t>
            </a:r>
            <a:r>
              <a:rPr lang="en-US" sz="1200" dirty="0"/>
              <a:t> </a:t>
            </a:r>
          </a:p>
        </p:txBody>
      </p:sp>
    </p:spTree>
    <p:extLst>
      <p:ext uri="{BB962C8B-B14F-4D97-AF65-F5344CB8AC3E}">
        <p14:creationId xmlns:p14="http://schemas.microsoft.com/office/powerpoint/2010/main" val="3325565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7897378-39E7-4C0A-8B05-58B283A89578}"/>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144" y="609600"/>
            <a:ext cx="9144000" cy="4868882"/>
          </a:xfrm>
          <a:prstGeom prst="rect">
            <a:avLst/>
          </a:prstGeom>
        </p:spPr>
      </p:pic>
    </p:spTree>
    <p:extLst>
      <p:ext uri="{BB962C8B-B14F-4D97-AF65-F5344CB8AC3E}">
        <p14:creationId xmlns:p14="http://schemas.microsoft.com/office/powerpoint/2010/main" val="3614560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4ACC-74BD-424C-9401-3A95F627F5BB}"/>
              </a:ext>
            </a:extLst>
          </p:cNvPr>
          <p:cNvSpPr>
            <a:spLocks noGrp="1"/>
          </p:cNvSpPr>
          <p:nvPr>
            <p:ph type="title"/>
          </p:nvPr>
        </p:nvSpPr>
        <p:spPr/>
        <p:txBody>
          <a:bodyPr/>
          <a:lstStyle/>
          <a:p>
            <a:r>
              <a:rPr lang="en-US" dirty="0">
                <a:solidFill>
                  <a:srgbClr val="262626"/>
                </a:solidFill>
              </a:rPr>
              <a:t>F686:  Skin Integrity</a:t>
            </a:r>
            <a:endParaRPr lang="en-US" dirty="0"/>
          </a:p>
        </p:txBody>
      </p:sp>
      <p:sp>
        <p:nvSpPr>
          <p:cNvPr id="3" name="Content Placeholder 2">
            <a:extLst>
              <a:ext uri="{FF2B5EF4-FFF2-40B4-BE49-F238E27FC236}">
                <a16:creationId xmlns:a16="http://schemas.microsoft.com/office/drawing/2014/main" id="{D6DCEDA0-5D17-4FA4-B408-64A1E473B800}"/>
              </a:ext>
            </a:extLst>
          </p:cNvPr>
          <p:cNvSpPr>
            <a:spLocks noGrp="1"/>
          </p:cNvSpPr>
          <p:nvPr>
            <p:ph idx="1"/>
          </p:nvPr>
        </p:nvSpPr>
        <p:spPr>
          <a:xfrm>
            <a:off x="457200" y="1600201"/>
            <a:ext cx="8229600" cy="3962400"/>
          </a:xfrm>
        </p:spPr>
        <p:txBody>
          <a:bodyPr>
            <a:normAutofit fontScale="85000" lnSpcReduction="10000"/>
          </a:bodyPr>
          <a:lstStyle/>
          <a:p>
            <a:r>
              <a:rPr lang="en-US" dirty="0"/>
              <a:t>“</a:t>
            </a:r>
            <a:r>
              <a:rPr lang="en-US" b="1" dirty="0"/>
              <a:t>Eschar</a:t>
            </a:r>
            <a:r>
              <a:rPr lang="en-US" dirty="0"/>
              <a:t>” is dead or devitalized tissue that is hard or soft in texture; usually black, brown, or tan in color, and may appear scab-like. Necrotic tissue and eschar are usually firmly adherent to the base of the wound and often the sides/ edges of the wound. </a:t>
            </a:r>
          </a:p>
          <a:p>
            <a:r>
              <a:rPr lang="en-US" dirty="0"/>
              <a:t>“</a:t>
            </a:r>
            <a:r>
              <a:rPr lang="en-US" b="1" dirty="0"/>
              <a:t>Slough</a:t>
            </a:r>
            <a:r>
              <a:rPr lang="en-US" dirty="0"/>
              <a:t>” is non-viable yellow, tan, gray, green or brown tissue; usually moist, can be soft, stringy and mucinous in texture. Slough may be adherent to the base of the wound or present in clumps throughout the wound bed.</a:t>
            </a:r>
            <a:endParaRPr lang="en-US" b="1" dirty="0"/>
          </a:p>
          <a:p>
            <a:endParaRPr lang="en-US" dirty="0"/>
          </a:p>
        </p:txBody>
      </p:sp>
      <p:sp>
        <p:nvSpPr>
          <p:cNvPr id="4" name="Rectangle 3">
            <a:extLst>
              <a:ext uri="{FF2B5EF4-FFF2-40B4-BE49-F238E27FC236}">
                <a16:creationId xmlns:a16="http://schemas.microsoft.com/office/drawing/2014/main" id="{12567CEA-5341-4572-8F88-EF3A96955856}"/>
              </a:ext>
            </a:extLst>
          </p:cNvPr>
          <p:cNvSpPr/>
          <p:nvPr/>
        </p:nvSpPr>
        <p:spPr>
          <a:xfrm>
            <a:off x="3307116" y="5331768"/>
            <a:ext cx="5366237" cy="461665"/>
          </a:xfrm>
          <a:prstGeom prst="rect">
            <a:avLst/>
          </a:prstGeom>
        </p:spPr>
        <p:txBody>
          <a:bodyPr wrap="square">
            <a:spAutoFit/>
          </a:bodyPr>
          <a:lstStyle/>
          <a:p>
            <a:pPr algn="r"/>
            <a:r>
              <a:rPr lang="en-US" sz="1200" dirty="0">
                <a:hlinkClick r:id="rId2"/>
              </a:rPr>
              <a:t>https://www.cms.gov/Regulations-and-Guidance/Guidance/Manuals/downloads/som107ap_pp_guidelines_ltcf.pdf</a:t>
            </a:r>
            <a:r>
              <a:rPr lang="en-US" sz="1200" dirty="0"/>
              <a:t> </a:t>
            </a:r>
          </a:p>
        </p:txBody>
      </p:sp>
    </p:spTree>
    <p:extLst>
      <p:ext uri="{BB962C8B-B14F-4D97-AF65-F5344CB8AC3E}">
        <p14:creationId xmlns:p14="http://schemas.microsoft.com/office/powerpoint/2010/main" val="1392403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4ACC-74BD-424C-9401-3A95F627F5BB}"/>
              </a:ext>
            </a:extLst>
          </p:cNvPr>
          <p:cNvSpPr>
            <a:spLocks noGrp="1"/>
          </p:cNvSpPr>
          <p:nvPr>
            <p:ph type="title"/>
          </p:nvPr>
        </p:nvSpPr>
        <p:spPr/>
        <p:txBody>
          <a:bodyPr/>
          <a:lstStyle/>
          <a:p>
            <a:r>
              <a:rPr lang="en-US" dirty="0"/>
              <a:t>F686:  Skin Integrity</a:t>
            </a:r>
          </a:p>
        </p:txBody>
      </p:sp>
      <p:sp>
        <p:nvSpPr>
          <p:cNvPr id="3" name="Content Placeholder 2">
            <a:extLst>
              <a:ext uri="{FF2B5EF4-FFF2-40B4-BE49-F238E27FC236}">
                <a16:creationId xmlns:a16="http://schemas.microsoft.com/office/drawing/2014/main" id="{D6DCEDA0-5D17-4FA4-B408-64A1E473B800}"/>
              </a:ext>
            </a:extLst>
          </p:cNvPr>
          <p:cNvSpPr>
            <a:spLocks noGrp="1"/>
          </p:cNvSpPr>
          <p:nvPr>
            <p:ph idx="1"/>
          </p:nvPr>
        </p:nvSpPr>
        <p:spPr>
          <a:xfrm>
            <a:off x="457200" y="1600201"/>
            <a:ext cx="8229600" cy="3962399"/>
          </a:xfrm>
        </p:spPr>
        <p:txBody>
          <a:bodyPr>
            <a:normAutofit lnSpcReduction="10000"/>
          </a:bodyPr>
          <a:lstStyle/>
          <a:p>
            <a:r>
              <a:rPr lang="en-US" dirty="0"/>
              <a:t>“</a:t>
            </a:r>
            <a:r>
              <a:rPr lang="en-US" b="1" dirty="0"/>
              <a:t>Exudate</a:t>
            </a:r>
            <a:r>
              <a:rPr lang="en-US" dirty="0"/>
              <a:t>” is any fluid that has been forced out of the tissues or its capillaries because of inflammation or injury. It may contain serum, cellular debris, bacteria and leukocytes.</a:t>
            </a:r>
          </a:p>
          <a:p>
            <a:r>
              <a:rPr lang="en-US" b="1" dirty="0"/>
              <a:t>“Granulation tissue” </a:t>
            </a:r>
            <a:r>
              <a:rPr lang="en-US" dirty="0"/>
              <a:t>is the pink-red moist tissue that fills an open wound, when it starts to heal. It contains new blood vessels, collagen, fibroblasts, and inflammatory cells. </a:t>
            </a:r>
            <a:endParaRPr lang="en-US" b="1" dirty="0"/>
          </a:p>
          <a:p>
            <a:endParaRPr lang="en-US" dirty="0"/>
          </a:p>
        </p:txBody>
      </p:sp>
      <p:sp>
        <p:nvSpPr>
          <p:cNvPr id="4" name="Rectangle 3">
            <a:extLst>
              <a:ext uri="{FF2B5EF4-FFF2-40B4-BE49-F238E27FC236}">
                <a16:creationId xmlns:a16="http://schemas.microsoft.com/office/drawing/2014/main" id="{E042A889-A7C8-4C93-88E3-FBC6D5AD7B2F}"/>
              </a:ext>
            </a:extLst>
          </p:cNvPr>
          <p:cNvSpPr/>
          <p:nvPr/>
        </p:nvSpPr>
        <p:spPr>
          <a:xfrm>
            <a:off x="3338492" y="5514330"/>
            <a:ext cx="5366237" cy="461665"/>
          </a:xfrm>
          <a:prstGeom prst="rect">
            <a:avLst/>
          </a:prstGeom>
        </p:spPr>
        <p:txBody>
          <a:bodyPr wrap="square">
            <a:spAutoFit/>
          </a:bodyPr>
          <a:lstStyle/>
          <a:p>
            <a:pPr algn="r"/>
            <a:r>
              <a:rPr lang="en-US" sz="1200" dirty="0">
                <a:hlinkClick r:id="rId3"/>
              </a:rPr>
              <a:t>https://www.cms.gov/Regulations-and-Guidance/Guidance/Manuals/downloads/som107ap_pp_guidelines_ltcf.pdf</a:t>
            </a:r>
            <a:r>
              <a:rPr lang="en-US" sz="1200" dirty="0"/>
              <a:t> </a:t>
            </a:r>
          </a:p>
        </p:txBody>
      </p:sp>
    </p:spTree>
    <p:extLst>
      <p:ext uri="{BB962C8B-B14F-4D97-AF65-F5344CB8AC3E}">
        <p14:creationId xmlns:p14="http://schemas.microsoft.com/office/powerpoint/2010/main" val="2328715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4ACC-74BD-424C-9401-3A95F627F5BB}"/>
              </a:ext>
            </a:extLst>
          </p:cNvPr>
          <p:cNvSpPr>
            <a:spLocks noGrp="1"/>
          </p:cNvSpPr>
          <p:nvPr>
            <p:ph type="title"/>
          </p:nvPr>
        </p:nvSpPr>
        <p:spPr/>
        <p:txBody>
          <a:bodyPr/>
          <a:lstStyle/>
          <a:p>
            <a:r>
              <a:rPr lang="en-US" dirty="0"/>
              <a:t>F686:  Skin Integrity</a:t>
            </a:r>
          </a:p>
        </p:txBody>
      </p:sp>
      <p:sp>
        <p:nvSpPr>
          <p:cNvPr id="3" name="Content Placeholder 2">
            <a:extLst>
              <a:ext uri="{FF2B5EF4-FFF2-40B4-BE49-F238E27FC236}">
                <a16:creationId xmlns:a16="http://schemas.microsoft.com/office/drawing/2014/main" id="{D6DCEDA0-5D17-4FA4-B408-64A1E473B800}"/>
              </a:ext>
            </a:extLst>
          </p:cNvPr>
          <p:cNvSpPr>
            <a:spLocks noGrp="1"/>
          </p:cNvSpPr>
          <p:nvPr>
            <p:ph idx="1"/>
          </p:nvPr>
        </p:nvSpPr>
        <p:spPr>
          <a:xfrm>
            <a:off x="26894" y="1600200"/>
            <a:ext cx="4191000" cy="4525963"/>
          </a:xfrm>
        </p:spPr>
        <p:txBody>
          <a:bodyPr>
            <a:normAutofit fontScale="77500" lnSpcReduction="20000"/>
          </a:bodyPr>
          <a:lstStyle/>
          <a:p>
            <a:r>
              <a:rPr lang="en-US" dirty="0"/>
              <a:t> </a:t>
            </a:r>
            <a:r>
              <a:rPr lang="en-US" b="1" dirty="0"/>
              <a:t>“Friction</a:t>
            </a:r>
            <a:r>
              <a:rPr lang="en-US" dirty="0"/>
              <a:t>” is the mechanical force exerted on skin that is dragged across any surface. </a:t>
            </a:r>
          </a:p>
          <a:p>
            <a:r>
              <a:rPr lang="en-US" dirty="0"/>
              <a:t> </a:t>
            </a:r>
            <a:r>
              <a:rPr lang="en-US" b="1" dirty="0"/>
              <a:t>“Shearing</a:t>
            </a:r>
            <a:r>
              <a:rPr lang="en-US" dirty="0"/>
              <a:t>” occurs when layers of skin rub against each other or when the skin remains stationary and the underlying tissue moves and stretches and angulates or tears the underlying capillaries and blood vessels causing tissue damage.</a:t>
            </a:r>
            <a:endParaRPr lang="en-US" b="1" dirty="0"/>
          </a:p>
          <a:p>
            <a:endParaRPr lang="en-US" dirty="0"/>
          </a:p>
        </p:txBody>
      </p:sp>
      <p:pic>
        <p:nvPicPr>
          <p:cNvPr id="4" name="Picture 3" descr="A close up of text on a white background&#10;&#10;Description automatically generated">
            <a:extLst>
              <a:ext uri="{FF2B5EF4-FFF2-40B4-BE49-F238E27FC236}">
                <a16:creationId xmlns:a16="http://schemas.microsoft.com/office/drawing/2014/main" id="{47186072-4FDD-4DC4-A1CB-0720B8BE91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7632" y="1707131"/>
            <a:ext cx="4669474" cy="3443737"/>
          </a:xfrm>
          <a:prstGeom prst="rect">
            <a:avLst/>
          </a:prstGeom>
        </p:spPr>
      </p:pic>
      <p:sp>
        <p:nvSpPr>
          <p:cNvPr id="5" name="Rectangle 4">
            <a:extLst>
              <a:ext uri="{FF2B5EF4-FFF2-40B4-BE49-F238E27FC236}">
                <a16:creationId xmlns:a16="http://schemas.microsoft.com/office/drawing/2014/main" id="{1701E3B8-0268-4F16-ACF7-40ABF16B369D}"/>
              </a:ext>
            </a:extLst>
          </p:cNvPr>
          <p:cNvSpPr/>
          <p:nvPr/>
        </p:nvSpPr>
        <p:spPr>
          <a:xfrm>
            <a:off x="3581400" y="5467255"/>
            <a:ext cx="5366237" cy="461665"/>
          </a:xfrm>
          <a:prstGeom prst="rect">
            <a:avLst/>
          </a:prstGeom>
        </p:spPr>
        <p:txBody>
          <a:bodyPr wrap="square">
            <a:spAutoFit/>
          </a:bodyPr>
          <a:lstStyle/>
          <a:p>
            <a:pPr algn="r"/>
            <a:r>
              <a:rPr lang="en-US" sz="1200" dirty="0">
                <a:hlinkClick r:id="rId4"/>
              </a:rPr>
              <a:t>https://www.cms.gov/Regulations-and-Guidance/Guidance/Manuals/downloads/som107ap_pp_guidelines_ltcf.pdf</a:t>
            </a:r>
            <a:r>
              <a:rPr lang="en-US" sz="1200" dirty="0"/>
              <a:t> </a:t>
            </a:r>
          </a:p>
        </p:txBody>
      </p:sp>
    </p:spTree>
    <p:extLst>
      <p:ext uri="{BB962C8B-B14F-4D97-AF65-F5344CB8AC3E}">
        <p14:creationId xmlns:p14="http://schemas.microsoft.com/office/powerpoint/2010/main" val="2154132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4ACC-74BD-424C-9401-3A95F627F5BB}"/>
              </a:ext>
            </a:extLst>
          </p:cNvPr>
          <p:cNvSpPr>
            <a:spLocks noGrp="1"/>
          </p:cNvSpPr>
          <p:nvPr>
            <p:ph type="title"/>
          </p:nvPr>
        </p:nvSpPr>
        <p:spPr/>
        <p:txBody>
          <a:bodyPr/>
          <a:lstStyle/>
          <a:p>
            <a:r>
              <a:rPr lang="en-US" dirty="0"/>
              <a:t>F686:  Skin Integrity</a:t>
            </a:r>
          </a:p>
        </p:txBody>
      </p:sp>
      <p:sp>
        <p:nvSpPr>
          <p:cNvPr id="3" name="Content Placeholder 2">
            <a:extLst>
              <a:ext uri="{FF2B5EF4-FFF2-40B4-BE49-F238E27FC236}">
                <a16:creationId xmlns:a16="http://schemas.microsoft.com/office/drawing/2014/main" id="{D6DCEDA0-5D17-4FA4-B408-64A1E473B800}"/>
              </a:ext>
            </a:extLst>
          </p:cNvPr>
          <p:cNvSpPr>
            <a:spLocks noGrp="1"/>
          </p:cNvSpPr>
          <p:nvPr>
            <p:ph idx="1"/>
          </p:nvPr>
        </p:nvSpPr>
        <p:spPr>
          <a:xfrm>
            <a:off x="457200" y="1431085"/>
            <a:ext cx="8229600" cy="4525963"/>
          </a:xfrm>
        </p:spPr>
        <p:txBody>
          <a:bodyPr>
            <a:normAutofit fontScale="92500" lnSpcReduction="10000"/>
          </a:bodyPr>
          <a:lstStyle/>
          <a:p>
            <a:r>
              <a:rPr lang="en-US" dirty="0"/>
              <a:t> A </a:t>
            </a:r>
            <a:r>
              <a:rPr lang="en-US" b="1" dirty="0"/>
              <a:t>“tunnel” </a:t>
            </a:r>
            <a:r>
              <a:rPr lang="en-US" dirty="0"/>
              <a:t>is a passageway of tissue destruction under the skin surface that has an opening at the skin level from the edge of the wound. </a:t>
            </a:r>
          </a:p>
          <a:p>
            <a:r>
              <a:rPr lang="en-US" dirty="0"/>
              <a:t> A “</a:t>
            </a:r>
            <a:r>
              <a:rPr lang="en-US" b="1" dirty="0"/>
              <a:t>sinus tract</a:t>
            </a:r>
            <a:r>
              <a:rPr lang="en-US" dirty="0"/>
              <a:t>” is a cavity or channel underlying a wound that involves an area larger than the visible surface of the wound. </a:t>
            </a:r>
          </a:p>
          <a:p>
            <a:r>
              <a:rPr lang="en-US" dirty="0"/>
              <a:t>“</a:t>
            </a:r>
            <a:r>
              <a:rPr lang="en-US" b="1" dirty="0"/>
              <a:t>Undermining” </a:t>
            </a:r>
            <a:r>
              <a:rPr lang="en-US" dirty="0"/>
              <a:t>is the destruction of tissue or ulceration extending under the skin edges (margins) so that the pressure ulcer is larger at its base than at the skin surface.” </a:t>
            </a:r>
            <a:endParaRPr lang="en-US" b="1" dirty="0"/>
          </a:p>
          <a:p>
            <a:endParaRPr lang="en-US" dirty="0"/>
          </a:p>
        </p:txBody>
      </p:sp>
      <p:sp>
        <p:nvSpPr>
          <p:cNvPr id="4" name="Rectangle 3">
            <a:extLst>
              <a:ext uri="{FF2B5EF4-FFF2-40B4-BE49-F238E27FC236}">
                <a16:creationId xmlns:a16="http://schemas.microsoft.com/office/drawing/2014/main" id="{8C604A1E-6BAA-4E57-953D-7736DC7B9925}"/>
              </a:ext>
            </a:extLst>
          </p:cNvPr>
          <p:cNvSpPr/>
          <p:nvPr/>
        </p:nvSpPr>
        <p:spPr>
          <a:xfrm>
            <a:off x="3581400" y="5508830"/>
            <a:ext cx="5366237" cy="461665"/>
          </a:xfrm>
          <a:prstGeom prst="rect">
            <a:avLst/>
          </a:prstGeom>
        </p:spPr>
        <p:txBody>
          <a:bodyPr wrap="square">
            <a:spAutoFit/>
          </a:bodyPr>
          <a:lstStyle/>
          <a:p>
            <a:pPr algn="r"/>
            <a:r>
              <a:rPr lang="en-US" sz="1200" dirty="0">
                <a:hlinkClick r:id="rId3"/>
              </a:rPr>
              <a:t>https://www.cms.gov/Regulations-and-Guidance/Guidance/Manuals/downloads/som107ap_pp_guidelines_ltcf.pdf</a:t>
            </a:r>
            <a:r>
              <a:rPr lang="en-US" sz="1200" dirty="0"/>
              <a:t> </a:t>
            </a:r>
          </a:p>
        </p:txBody>
      </p:sp>
    </p:spTree>
    <p:extLst>
      <p:ext uri="{BB962C8B-B14F-4D97-AF65-F5344CB8AC3E}">
        <p14:creationId xmlns:p14="http://schemas.microsoft.com/office/powerpoint/2010/main" val="651217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4ACC-74BD-424C-9401-3A95F627F5BB}"/>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4A9F9954-1B3E-4237-AE97-82810DB0ABF6}"/>
              </a:ext>
            </a:extLst>
          </p:cNvPr>
          <p:cNvPicPr>
            <a:picLocks noGrp="1" noChangeAspect="1"/>
          </p:cNvPicPr>
          <p:nvPr>
            <p:ph idx="1"/>
          </p:nvPr>
        </p:nvPicPr>
        <p:blipFill>
          <a:blip r:embed="rId2"/>
          <a:stretch>
            <a:fillRect/>
          </a:stretch>
        </p:blipFill>
        <p:spPr>
          <a:xfrm>
            <a:off x="0" y="0"/>
            <a:ext cx="9144000" cy="6088135"/>
          </a:xfrm>
          <a:prstGeom prst="rect">
            <a:avLst/>
          </a:prstGeom>
        </p:spPr>
      </p:pic>
    </p:spTree>
    <p:extLst>
      <p:ext uri="{BB962C8B-B14F-4D97-AF65-F5344CB8AC3E}">
        <p14:creationId xmlns:p14="http://schemas.microsoft.com/office/powerpoint/2010/main" val="3897299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4ACC-74BD-424C-9401-3A95F627F5BB}"/>
              </a:ext>
            </a:extLst>
          </p:cNvPr>
          <p:cNvSpPr>
            <a:spLocks noGrp="1"/>
          </p:cNvSpPr>
          <p:nvPr>
            <p:ph type="title"/>
          </p:nvPr>
        </p:nvSpPr>
        <p:spPr/>
        <p:txBody>
          <a:bodyPr/>
          <a:lstStyle/>
          <a:p>
            <a:r>
              <a:rPr lang="en-US" dirty="0"/>
              <a:t>F686:  Staging</a:t>
            </a:r>
          </a:p>
        </p:txBody>
      </p:sp>
      <p:sp>
        <p:nvSpPr>
          <p:cNvPr id="3" name="Content Placeholder 2">
            <a:extLst>
              <a:ext uri="{FF2B5EF4-FFF2-40B4-BE49-F238E27FC236}">
                <a16:creationId xmlns:a16="http://schemas.microsoft.com/office/drawing/2014/main" id="{D6DCEDA0-5D17-4FA4-B408-64A1E473B800}"/>
              </a:ext>
            </a:extLst>
          </p:cNvPr>
          <p:cNvSpPr>
            <a:spLocks noGrp="1"/>
          </p:cNvSpPr>
          <p:nvPr>
            <p:ph idx="1"/>
          </p:nvPr>
        </p:nvSpPr>
        <p:spPr>
          <a:xfrm>
            <a:off x="3124200" y="1567198"/>
            <a:ext cx="5562600" cy="4525963"/>
          </a:xfrm>
        </p:spPr>
        <p:txBody>
          <a:bodyPr>
            <a:normAutofit fontScale="92500" lnSpcReduction="20000"/>
          </a:bodyPr>
          <a:lstStyle/>
          <a:p>
            <a:pPr marL="0" indent="0">
              <a:buNone/>
            </a:pPr>
            <a:r>
              <a:rPr lang="en-US" b="1" dirty="0"/>
              <a:t>“Stage 1 Pressure Injury</a:t>
            </a:r>
            <a:r>
              <a:rPr lang="en-US" dirty="0"/>
              <a:t>: Non-blanchable erythema of intact skin Intact skin with a localized area of non-blanchable erythema (redness). In darker skin tones, the PI may appear with persistent red, blue, or purple hues. The presence of blanchable erythema or changes in sensation, temperature, or firmness may precede visual changes”</a:t>
            </a:r>
            <a:endParaRPr lang="en-US" b="1" dirty="0"/>
          </a:p>
          <a:p>
            <a:endParaRPr lang="en-US" dirty="0"/>
          </a:p>
        </p:txBody>
      </p:sp>
      <p:sp>
        <p:nvSpPr>
          <p:cNvPr id="5" name="Rectangle 4">
            <a:extLst>
              <a:ext uri="{FF2B5EF4-FFF2-40B4-BE49-F238E27FC236}">
                <a16:creationId xmlns:a16="http://schemas.microsoft.com/office/drawing/2014/main" id="{71E9C528-0172-4B95-8AFF-D4D7CF9AB436}"/>
              </a:ext>
            </a:extLst>
          </p:cNvPr>
          <p:cNvSpPr/>
          <p:nvPr/>
        </p:nvSpPr>
        <p:spPr>
          <a:xfrm>
            <a:off x="3777763" y="5651051"/>
            <a:ext cx="5366237" cy="461665"/>
          </a:xfrm>
          <a:prstGeom prst="rect">
            <a:avLst/>
          </a:prstGeom>
        </p:spPr>
        <p:txBody>
          <a:bodyPr wrap="square">
            <a:spAutoFit/>
          </a:bodyPr>
          <a:lstStyle/>
          <a:p>
            <a:pPr algn="r"/>
            <a:r>
              <a:rPr lang="en-US" sz="1200" dirty="0">
                <a:hlinkClick r:id="rId3"/>
              </a:rPr>
              <a:t>https://www.cms.gov/Regulations-and-Guidance/Guidance/Manuals/downloads/som107ap_pp_guidelines_ltcf.pdf</a:t>
            </a:r>
            <a:r>
              <a:rPr lang="en-US" sz="1200" dirty="0"/>
              <a:t> </a:t>
            </a:r>
          </a:p>
        </p:txBody>
      </p:sp>
      <p:pic>
        <p:nvPicPr>
          <p:cNvPr id="6" name="Picture 5">
            <a:extLst>
              <a:ext uri="{FF2B5EF4-FFF2-40B4-BE49-F238E27FC236}">
                <a16:creationId xmlns:a16="http://schemas.microsoft.com/office/drawing/2014/main" id="{03233083-D28B-4D86-BA96-E995A7E34BC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2" b="1250"/>
          <a:stretch/>
        </p:blipFill>
        <p:spPr>
          <a:xfrm>
            <a:off x="228600" y="1417638"/>
            <a:ext cx="2781347" cy="4114800"/>
          </a:xfrm>
          <a:prstGeom prst="rect">
            <a:avLst/>
          </a:prstGeom>
          <a:ln>
            <a:noFill/>
          </a:ln>
          <a:effectLst>
            <a:softEdge rad="112500"/>
          </a:effectLst>
        </p:spPr>
      </p:pic>
    </p:spTree>
    <p:extLst>
      <p:ext uri="{BB962C8B-B14F-4D97-AF65-F5344CB8AC3E}">
        <p14:creationId xmlns:p14="http://schemas.microsoft.com/office/powerpoint/2010/main" val="2871919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4ACC-74BD-424C-9401-3A95F627F5BB}"/>
              </a:ext>
            </a:extLst>
          </p:cNvPr>
          <p:cNvSpPr>
            <a:spLocks noGrp="1"/>
          </p:cNvSpPr>
          <p:nvPr>
            <p:ph type="title"/>
          </p:nvPr>
        </p:nvSpPr>
        <p:spPr/>
        <p:txBody>
          <a:bodyPr/>
          <a:lstStyle/>
          <a:p>
            <a:r>
              <a:rPr lang="en-US" dirty="0"/>
              <a:t>F686:  Staging</a:t>
            </a:r>
          </a:p>
        </p:txBody>
      </p:sp>
      <p:sp>
        <p:nvSpPr>
          <p:cNvPr id="3" name="Content Placeholder 2">
            <a:extLst>
              <a:ext uri="{FF2B5EF4-FFF2-40B4-BE49-F238E27FC236}">
                <a16:creationId xmlns:a16="http://schemas.microsoft.com/office/drawing/2014/main" id="{D6DCEDA0-5D17-4FA4-B408-64A1E473B800}"/>
              </a:ext>
            </a:extLst>
          </p:cNvPr>
          <p:cNvSpPr>
            <a:spLocks noGrp="1"/>
          </p:cNvSpPr>
          <p:nvPr>
            <p:ph idx="1"/>
          </p:nvPr>
        </p:nvSpPr>
        <p:spPr>
          <a:xfrm>
            <a:off x="304800" y="1711479"/>
            <a:ext cx="3962401" cy="3916259"/>
          </a:xfrm>
        </p:spPr>
        <p:txBody>
          <a:bodyPr>
            <a:normAutofit fontScale="70000" lnSpcReduction="20000"/>
          </a:bodyPr>
          <a:lstStyle/>
          <a:p>
            <a:pPr marL="0" indent="0">
              <a:buNone/>
            </a:pPr>
            <a:r>
              <a:rPr lang="en-US" dirty="0"/>
              <a:t>“</a:t>
            </a:r>
            <a:r>
              <a:rPr lang="en-US" b="1" dirty="0"/>
              <a:t>Stage 2 Pressure Ulcer</a:t>
            </a:r>
            <a:r>
              <a:rPr lang="en-US" dirty="0"/>
              <a:t>: Partial-thickness skin loss with exposed dermis Partial-thickness loss of skin with exposed dermis, presenting as a shallow open ulcer. The wound bed is viable, pink or red, moist, and may also present as an intact or open/ruptured blister. Adipose (fat) is not visible and deeper tissues are not visible. Granulation tissue, slough and eschar are not present.”</a:t>
            </a:r>
            <a:endParaRPr lang="en-US" b="1" dirty="0"/>
          </a:p>
        </p:txBody>
      </p:sp>
      <p:pic>
        <p:nvPicPr>
          <p:cNvPr id="4" name="Picture 3">
            <a:extLst>
              <a:ext uri="{FF2B5EF4-FFF2-40B4-BE49-F238E27FC236}">
                <a16:creationId xmlns:a16="http://schemas.microsoft.com/office/drawing/2014/main" id="{A281C614-9C3D-40A7-897D-99FB45B05BA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 b="175"/>
          <a:stretch/>
        </p:blipFill>
        <p:spPr>
          <a:xfrm>
            <a:off x="4419600" y="1282893"/>
            <a:ext cx="4674064" cy="4773432"/>
          </a:xfrm>
          <a:prstGeom prst="rect">
            <a:avLst/>
          </a:prstGeom>
          <a:effectLst/>
        </p:spPr>
      </p:pic>
      <p:sp>
        <p:nvSpPr>
          <p:cNvPr id="5" name="Rectangle 4">
            <a:extLst>
              <a:ext uri="{FF2B5EF4-FFF2-40B4-BE49-F238E27FC236}">
                <a16:creationId xmlns:a16="http://schemas.microsoft.com/office/drawing/2014/main" id="{63CCDADF-5253-455A-9432-9F2E327634A1}"/>
              </a:ext>
            </a:extLst>
          </p:cNvPr>
          <p:cNvSpPr/>
          <p:nvPr/>
        </p:nvSpPr>
        <p:spPr>
          <a:xfrm>
            <a:off x="304800" y="5304572"/>
            <a:ext cx="3962401" cy="646331"/>
          </a:xfrm>
          <a:prstGeom prst="rect">
            <a:avLst/>
          </a:prstGeom>
        </p:spPr>
        <p:txBody>
          <a:bodyPr wrap="square">
            <a:spAutoFit/>
          </a:bodyPr>
          <a:lstStyle/>
          <a:p>
            <a:r>
              <a:rPr lang="en-US" sz="1200" dirty="0">
                <a:hlinkClick r:id="rId4"/>
              </a:rPr>
              <a:t>https://www.cms.gov/Regulations-and-Guidance/Guidance/Manuals/downloads/som107ap_pp_guidelines_ltcf.pdf</a:t>
            </a:r>
            <a:r>
              <a:rPr lang="en-US" sz="1200" dirty="0"/>
              <a:t> </a:t>
            </a:r>
          </a:p>
        </p:txBody>
      </p:sp>
    </p:spTree>
    <p:extLst>
      <p:ext uri="{BB962C8B-B14F-4D97-AF65-F5344CB8AC3E}">
        <p14:creationId xmlns:p14="http://schemas.microsoft.com/office/powerpoint/2010/main" val="3317064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4ACC-74BD-424C-9401-3A95F627F5BB}"/>
              </a:ext>
            </a:extLst>
          </p:cNvPr>
          <p:cNvSpPr>
            <a:spLocks noGrp="1"/>
          </p:cNvSpPr>
          <p:nvPr>
            <p:ph type="title"/>
          </p:nvPr>
        </p:nvSpPr>
        <p:spPr/>
        <p:txBody>
          <a:bodyPr/>
          <a:lstStyle/>
          <a:p>
            <a:r>
              <a:rPr lang="en-US" dirty="0"/>
              <a:t>F686:  Staging</a:t>
            </a:r>
          </a:p>
        </p:txBody>
      </p:sp>
      <p:sp>
        <p:nvSpPr>
          <p:cNvPr id="3" name="Content Placeholder 2">
            <a:extLst>
              <a:ext uri="{FF2B5EF4-FFF2-40B4-BE49-F238E27FC236}">
                <a16:creationId xmlns:a16="http://schemas.microsoft.com/office/drawing/2014/main" id="{D6DCEDA0-5D17-4FA4-B408-64A1E473B800}"/>
              </a:ext>
            </a:extLst>
          </p:cNvPr>
          <p:cNvSpPr>
            <a:spLocks noGrp="1"/>
          </p:cNvSpPr>
          <p:nvPr>
            <p:ph idx="1"/>
          </p:nvPr>
        </p:nvSpPr>
        <p:spPr>
          <a:xfrm>
            <a:off x="457200" y="1600200"/>
            <a:ext cx="4572000" cy="4525963"/>
          </a:xfrm>
        </p:spPr>
        <p:txBody>
          <a:bodyPr>
            <a:normAutofit fontScale="92500" lnSpcReduction="20000"/>
          </a:bodyPr>
          <a:lstStyle/>
          <a:p>
            <a:pPr marL="0" indent="0">
              <a:buNone/>
            </a:pPr>
            <a:r>
              <a:rPr lang="en-US" b="1" dirty="0"/>
              <a:t>“Stage 3 Pressure Ulcer</a:t>
            </a:r>
            <a:r>
              <a:rPr lang="en-US" dirty="0"/>
              <a:t>: Full-thickness skin loss Full-thickness loss of skin, in which subcutaneous fat may be visible in the ulcer and granulation tissue and epibole (rolled wound edges) are often present. Slough and/or eschar may be visible but does not obscure the depth of tissue loss.”</a:t>
            </a:r>
            <a:endParaRPr lang="en-US" b="1" dirty="0"/>
          </a:p>
          <a:p>
            <a:endParaRPr lang="en-US" dirty="0"/>
          </a:p>
        </p:txBody>
      </p:sp>
      <p:pic>
        <p:nvPicPr>
          <p:cNvPr id="4" name="Picture 3">
            <a:extLst>
              <a:ext uri="{FF2B5EF4-FFF2-40B4-BE49-F238E27FC236}">
                <a16:creationId xmlns:a16="http://schemas.microsoft.com/office/drawing/2014/main" id="{887CC923-8207-4D65-95DC-BDD07F79F48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 b="175"/>
          <a:stretch/>
        </p:blipFill>
        <p:spPr>
          <a:xfrm>
            <a:off x="5029200" y="1600200"/>
            <a:ext cx="3990294" cy="4075125"/>
          </a:xfrm>
          <a:prstGeom prst="rect">
            <a:avLst/>
          </a:prstGeom>
          <a:effectLst/>
        </p:spPr>
      </p:pic>
    </p:spTree>
    <p:extLst>
      <p:ext uri="{BB962C8B-B14F-4D97-AF65-F5344CB8AC3E}">
        <p14:creationId xmlns:p14="http://schemas.microsoft.com/office/powerpoint/2010/main" val="3372903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pPr marL="0" indent="0">
              <a:buNone/>
            </a:pPr>
            <a:r>
              <a:rPr lang="en-US" dirty="0"/>
              <a:t>Upon completion of the program, attendees should be able to:</a:t>
            </a:r>
          </a:p>
          <a:p>
            <a:pPr marL="514350" indent="-514350">
              <a:buAutoNum type="arabicPeriod"/>
            </a:pPr>
            <a:r>
              <a:rPr lang="en-US" dirty="0"/>
              <a:t>Verbalize understanding of the skin/pressure ulcer care program</a:t>
            </a:r>
          </a:p>
          <a:p>
            <a:pPr marL="514350" indent="-514350">
              <a:buAutoNum type="arabicPeriod"/>
            </a:pPr>
            <a:r>
              <a:rPr lang="en-US" dirty="0"/>
              <a:t>Review the Federal Regulations </a:t>
            </a:r>
          </a:p>
          <a:p>
            <a:pPr marL="514350" indent="-514350">
              <a:buAutoNum type="arabicPeriod"/>
            </a:pPr>
            <a:r>
              <a:rPr lang="en-US" dirty="0"/>
              <a:t>Describe the facility policies/procedures and protocols for prevention and management of wounds</a:t>
            </a:r>
          </a:p>
          <a:p>
            <a:pPr marL="0" indent="0">
              <a:buNone/>
            </a:pPr>
            <a:endParaRPr lang="en-US" dirty="0"/>
          </a:p>
        </p:txBody>
      </p:sp>
    </p:spTree>
    <p:extLst>
      <p:ext uri="{BB962C8B-B14F-4D97-AF65-F5344CB8AC3E}">
        <p14:creationId xmlns:p14="http://schemas.microsoft.com/office/powerpoint/2010/main" val="2601687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96E348A-DA51-4A65-AB93-BBD3FADC035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609600"/>
            <a:ext cx="9140570" cy="4876800"/>
          </a:xfrm>
          <a:prstGeom prst="rect">
            <a:avLst/>
          </a:prstGeom>
        </p:spPr>
      </p:pic>
    </p:spTree>
    <p:extLst>
      <p:ext uri="{BB962C8B-B14F-4D97-AF65-F5344CB8AC3E}">
        <p14:creationId xmlns:p14="http://schemas.microsoft.com/office/powerpoint/2010/main" val="1408781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3CAFA40-07FF-461E-B5E2-2FB079F253B0}"/>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482" y="685800"/>
            <a:ext cx="9139518" cy="4827209"/>
          </a:xfrm>
          <a:prstGeom prst="rect">
            <a:avLst/>
          </a:prstGeom>
        </p:spPr>
      </p:pic>
    </p:spTree>
    <p:extLst>
      <p:ext uri="{BB962C8B-B14F-4D97-AF65-F5344CB8AC3E}">
        <p14:creationId xmlns:p14="http://schemas.microsoft.com/office/powerpoint/2010/main" val="60525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C3202C3-7E68-4F40-8453-CA6136C89C2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609600"/>
            <a:ext cx="9121588" cy="4944907"/>
          </a:xfrm>
          <a:prstGeom prst="rect">
            <a:avLst/>
          </a:prstGeom>
        </p:spPr>
      </p:pic>
    </p:spTree>
    <p:extLst>
      <p:ext uri="{BB962C8B-B14F-4D97-AF65-F5344CB8AC3E}">
        <p14:creationId xmlns:p14="http://schemas.microsoft.com/office/powerpoint/2010/main" val="1150647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4ACC-74BD-424C-9401-3A95F627F5BB}"/>
              </a:ext>
            </a:extLst>
          </p:cNvPr>
          <p:cNvSpPr>
            <a:spLocks noGrp="1"/>
          </p:cNvSpPr>
          <p:nvPr>
            <p:ph type="title"/>
          </p:nvPr>
        </p:nvSpPr>
        <p:spPr/>
        <p:txBody>
          <a:bodyPr/>
          <a:lstStyle/>
          <a:p>
            <a:r>
              <a:rPr lang="en-US" dirty="0"/>
              <a:t>F686:  Staging</a:t>
            </a:r>
          </a:p>
        </p:txBody>
      </p:sp>
      <p:sp>
        <p:nvSpPr>
          <p:cNvPr id="3" name="Content Placeholder 2">
            <a:extLst>
              <a:ext uri="{FF2B5EF4-FFF2-40B4-BE49-F238E27FC236}">
                <a16:creationId xmlns:a16="http://schemas.microsoft.com/office/drawing/2014/main" id="{D6DCEDA0-5D17-4FA4-B408-64A1E473B800}"/>
              </a:ext>
            </a:extLst>
          </p:cNvPr>
          <p:cNvSpPr>
            <a:spLocks noGrp="1"/>
          </p:cNvSpPr>
          <p:nvPr>
            <p:ph idx="1"/>
          </p:nvPr>
        </p:nvSpPr>
        <p:spPr/>
        <p:txBody>
          <a:bodyPr>
            <a:normAutofit fontScale="85000" lnSpcReduction="20000"/>
          </a:bodyPr>
          <a:lstStyle/>
          <a:p>
            <a:r>
              <a:rPr lang="en-US" dirty="0"/>
              <a:t>“</a:t>
            </a:r>
            <a:r>
              <a:rPr lang="en-US" b="1" dirty="0"/>
              <a:t>Medical Device Related Pressure Ulcer/Injury</a:t>
            </a:r>
            <a:r>
              <a:rPr lang="en-US" dirty="0"/>
              <a:t>: Medical device related PU/PIs result from the use of devices designed and applied for diagnostic or therapeutic purposes. The resultant pressure injury generally conforms to the pattern or shape of the device. The injury should be staged using the staging system. </a:t>
            </a:r>
          </a:p>
          <a:p>
            <a:r>
              <a:rPr lang="en-US" b="1" dirty="0"/>
              <a:t>Mucosal Membrane Pressure Ulcer/Injury</a:t>
            </a:r>
            <a:r>
              <a:rPr lang="en-US" dirty="0"/>
              <a:t>: Mucosal membrane PU/PIs are found on mucous membranes with a history of a medical device in use at the location of the injury. Due to the anatomy of the tissue, these ulcers cannot be staged.”</a:t>
            </a:r>
            <a:endParaRPr lang="en-US" b="1" dirty="0"/>
          </a:p>
          <a:p>
            <a:endParaRPr lang="en-US" dirty="0"/>
          </a:p>
        </p:txBody>
      </p:sp>
      <p:sp>
        <p:nvSpPr>
          <p:cNvPr id="4" name="Rectangle 3">
            <a:extLst>
              <a:ext uri="{FF2B5EF4-FFF2-40B4-BE49-F238E27FC236}">
                <a16:creationId xmlns:a16="http://schemas.microsoft.com/office/drawing/2014/main" id="{01F0AD20-1A23-4099-9E74-C83BCD50D02E}"/>
              </a:ext>
            </a:extLst>
          </p:cNvPr>
          <p:cNvSpPr/>
          <p:nvPr/>
        </p:nvSpPr>
        <p:spPr>
          <a:xfrm>
            <a:off x="3429000" y="5664498"/>
            <a:ext cx="5366237" cy="461665"/>
          </a:xfrm>
          <a:prstGeom prst="rect">
            <a:avLst/>
          </a:prstGeom>
        </p:spPr>
        <p:txBody>
          <a:bodyPr wrap="square">
            <a:spAutoFit/>
          </a:bodyPr>
          <a:lstStyle/>
          <a:p>
            <a:pPr algn="r"/>
            <a:r>
              <a:rPr lang="en-US" sz="1200" dirty="0">
                <a:hlinkClick r:id="rId3"/>
              </a:rPr>
              <a:t>https://www.cms.gov/Regulations-and-Guidance/Guidance/Manuals/downloads/som107ap_pp_guidelines_ltcf.pdf</a:t>
            </a:r>
            <a:r>
              <a:rPr lang="en-US" sz="1200" dirty="0"/>
              <a:t> </a:t>
            </a:r>
          </a:p>
        </p:txBody>
      </p:sp>
    </p:spTree>
    <p:extLst>
      <p:ext uri="{BB962C8B-B14F-4D97-AF65-F5344CB8AC3E}">
        <p14:creationId xmlns:p14="http://schemas.microsoft.com/office/powerpoint/2010/main" val="3381817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4ACC-74BD-424C-9401-3A95F627F5BB}"/>
              </a:ext>
            </a:extLst>
          </p:cNvPr>
          <p:cNvSpPr>
            <a:spLocks noGrp="1"/>
          </p:cNvSpPr>
          <p:nvPr>
            <p:ph type="title"/>
          </p:nvPr>
        </p:nvSpPr>
        <p:spPr/>
        <p:txBody>
          <a:bodyPr/>
          <a:lstStyle/>
          <a:p>
            <a:r>
              <a:rPr lang="en-US" dirty="0"/>
              <a:t>F686:  Prevention</a:t>
            </a:r>
          </a:p>
        </p:txBody>
      </p:sp>
      <p:sp>
        <p:nvSpPr>
          <p:cNvPr id="3" name="Content Placeholder 2">
            <a:extLst>
              <a:ext uri="{FF2B5EF4-FFF2-40B4-BE49-F238E27FC236}">
                <a16:creationId xmlns:a16="http://schemas.microsoft.com/office/drawing/2014/main" id="{D6DCEDA0-5D17-4FA4-B408-64A1E473B800}"/>
              </a:ext>
            </a:extLst>
          </p:cNvPr>
          <p:cNvSpPr>
            <a:spLocks noGrp="1"/>
          </p:cNvSpPr>
          <p:nvPr>
            <p:ph idx="1"/>
          </p:nvPr>
        </p:nvSpPr>
        <p:spPr>
          <a:xfrm>
            <a:off x="457200" y="1431085"/>
            <a:ext cx="8229600" cy="4308577"/>
          </a:xfrm>
        </p:spPr>
        <p:txBody>
          <a:bodyPr>
            <a:normAutofit fontScale="85000" lnSpcReduction="20000"/>
          </a:bodyPr>
          <a:lstStyle/>
          <a:p>
            <a:pPr marL="0" indent="0">
              <a:buNone/>
            </a:pPr>
            <a:r>
              <a:rPr lang="en-US" b="1" dirty="0"/>
              <a:t>The facility must:</a:t>
            </a:r>
          </a:p>
          <a:p>
            <a:r>
              <a:rPr lang="en-US" dirty="0"/>
              <a:t>Identify whether the resident is at risk for developing or has a PU/PI upon admission and thereafter; </a:t>
            </a:r>
          </a:p>
          <a:p>
            <a:r>
              <a:rPr lang="en-US" dirty="0"/>
              <a:t> Evaluate resident specific risk factors and changes in the resident’s condition that may impact the development and/or healing of a PU/PI; </a:t>
            </a:r>
          </a:p>
          <a:p>
            <a:r>
              <a:rPr lang="en-US" dirty="0"/>
              <a:t> Implement, monitor and modify interventions to attempt to stabilize, reduce or remove underlying risk factors; and </a:t>
            </a:r>
          </a:p>
          <a:p>
            <a:r>
              <a:rPr lang="en-US" dirty="0"/>
              <a:t> If a PU/PI is present, provide treatment to heal it and prevent the development of additional PU/PIs.” </a:t>
            </a:r>
            <a:endParaRPr lang="en-US" b="1" dirty="0"/>
          </a:p>
          <a:p>
            <a:endParaRPr lang="en-US" dirty="0"/>
          </a:p>
        </p:txBody>
      </p:sp>
      <p:sp>
        <p:nvSpPr>
          <p:cNvPr id="5" name="Rectangle 4">
            <a:extLst>
              <a:ext uri="{FF2B5EF4-FFF2-40B4-BE49-F238E27FC236}">
                <a16:creationId xmlns:a16="http://schemas.microsoft.com/office/drawing/2014/main" id="{FB585C48-0D8E-4225-B012-D5D33CB2B48C}"/>
              </a:ext>
            </a:extLst>
          </p:cNvPr>
          <p:cNvSpPr/>
          <p:nvPr/>
        </p:nvSpPr>
        <p:spPr>
          <a:xfrm>
            <a:off x="3320563" y="5739662"/>
            <a:ext cx="5366237" cy="461665"/>
          </a:xfrm>
          <a:prstGeom prst="rect">
            <a:avLst/>
          </a:prstGeom>
        </p:spPr>
        <p:txBody>
          <a:bodyPr wrap="square">
            <a:spAutoFit/>
          </a:bodyPr>
          <a:lstStyle/>
          <a:p>
            <a:pPr algn="r"/>
            <a:r>
              <a:rPr lang="en-US" sz="1200" dirty="0">
                <a:hlinkClick r:id="rId3"/>
              </a:rPr>
              <a:t>https://www.cms.gov/Regulations-and-Guidance/Guidance/Manuals/downloads/som107ap_pp_guidelines_ltcf.pdf</a:t>
            </a:r>
            <a:r>
              <a:rPr lang="en-US" sz="1200" dirty="0"/>
              <a:t> </a:t>
            </a:r>
          </a:p>
        </p:txBody>
      </p:sp>
    </p:spTree>
    <p:extLst>
      <p:ext uri="{BB962C8B-B14F-4D97-AF65-F5344CB8AC3E}">
        <p14:creationId xmlns:p14="http://schemas.microsoft.com/office/powerpoint/2010/main" val="1433342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644D1C9-A071-4D4E-B175-67681793A5F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1657" y="685800"/>
            <a:ext cx="9170894" cy="4902973"/>
          </a:xfrm>
          <a:prstGeom prst="rect">
            <a:avLst/>
          </a:prstGeom>
        </p:spPr>
      </p:pic>
    </p:spTree>
    <p:extLst>
      <p:ext uri="{BB962C8B-B14F-4D97-AF65-F5344CB8AC3E}">
        <p14:creationId xmlns:p14="http://schemas.microsoft.com/office/powerpoint/2010/main" val="3828846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4ACC-74BD-424C-9401-3A95F627F5BB}"/>
              </a:ext>
            </a:extLst>
          </p:cNvPr>
          <p:cNvSpPr>
            <a:spLocks noGrp="1"/>
          </p:cNvSpPr>
          <p:nvPr>
            <p:ph type="title"/>
          </p:nvPr>
        </p:nvSpPr>
        <p:spPr>
          <a:xfrm>
            <a:off x="457200" y="76200"/>
            <a:ext cx="8229600" cy="1143000"/>
          </a:xfrm>
        </p:spPr>
        <p:txBody>
          <a:bodyPr/>
          <a:lstStyle/>
          <a:p>
            <a:r>
              <a:rPr lang="en-US" dirty="0"/>
              <a:t>F684:  Quality of Care</a:t>
            </a:r>
          </a:p>
        </p:txBody>
      </p:sp>
      <p:sp>
        <p:nvSpPr>
          <p:cNvPr id="3" name="Content Placeholder 2">
            <a:extLst>
              <a:ext uri="{FF2B5EF4-FFF2-40B4-BE49-F238E27FC236}">
                <a16:creationId xmlns:a16="http://schemas.microsoft.com/office/drawing/2014/main" id="{D6DCEDA0-5D17-4FA4-B408-64A1E473B800}"/>
              </a:ext>
            </a:extLst>
          </p:cNvPr>
          <p:cNvSpPr>
            <a:spLocks noGrp="1"/>
          </p:cNvSpPr>
          <p:nvPr>
            <p:ph idx="1"/>
          </p:nvPr>
        </p:nvSpPr>
        <p:spPr>
          <a:xfrm>
            <a:off x="304800" y="1219200"/>
            <a:ext cx="5562600" cy="4191000"/>
          </a:xfrm>
        </p:spPr>
        <p:txBody>
          <a:bodyPr>
            <a:noAutofit/>
          </a:bodyPr>
          <a:lstStyle/>
          <a:p>
            <a:pPr marL="0" indent="0">
              <a:buNone/>
            </a:pPr>
            <a:r>
              <a:rPr lang="en-US" sz="2400" dirty="0"/>
              <a:t>Review of a Resident with Non Pressure-Related Skin Ulcer/Wound.  Residents may develop various types of skin ulceration.  At the time of the assessment and diagnosis of a skin ulcer/wound, the clinician is expected to document the clinical basis (e.g., underlying condition contributing to the ulceration, ulcer edges and wound bed, location, shape, condition of surrounding tissues) which permit differentiating the ulcer type, especially if the ulcer has characteristics consistent with a pressure ulcer, but is determined not to be one. </a:t>
            </a:r>
          </a:p>
          <a:p>
            <a:endParaRPr lang="en-US" sz="2400" dirty="0"/>
          </a:p>
        </p:txBody>
      </p:sp>
      <p:pic>
        <p:nvPicPr>
          <p:cNvPr id="4" name="Picture 3" descr="A person standing in front of a computer&#10;&#10;Description automatically generated">
            <a:extLst>
              <a:ext uri="{FF2B5EF4-FFF2-40B4-BE49-F238E27FC236}">
                <a16:creationId xmlns:a16="http://schemas.microsoft.com/office/drawing/2014/main" id="{00A8D8B7-52B6-42B4-9E54-EF803D2889E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3566" r="11314" b="-1"/>
          <a:stretch/>
        </p:blipFill>
        <p:spPr>
          <a:xfrm>
            <a:off x="6096000" y="1828799"/>
            <a:ext cx="2391870" cy="3538597"/>
          </a:xfrm>
          <a:prstGeom prst="rect">
            <a:avLst/>
          </a:prstGeom>
          <a:ln>
            <a:noFill/>
          </a:ln>
          <a:effectLst>
            <a:softEdge rad="112500"/>
          </a:effectLst>
        </p:spPr>
      </p:pic>
      <p:sp>
        <p:nvSpPr>
          <p:cNvPr id="5" name="Rectangle 4">
            <a:extLst>
              <a:ext uri="{FF2B5EF4-FFF2-40B4-BE49-F238E27FC236}">
                <a16:creationId xmlns:a16="http://schemas.microsoft.com/office/drawing/2014/main" id="{41BC8A7B-F8A2-4268-968A-F932F2DCBF05}"/>
              </a:ext>
            </a:extLst>
          </p:cNvPr>
          <p:cNvSpPr/>
          <p:nvPr/>
        </p:nvSpPr>
        <p:spPr>
          <a:xfrm>
            <a:off x="3641481" y="5788967"/>
            <a:ext cx="5366237" cy="461665"/>
          </a:xfrm>
          <a:prstGeom prst="rect">
            <a:avLst/>
          </a:prstGeom>
        </p:spPr>
        <p:txBody>
          <a:bodyPr wrap="square">
            <a:spAutoFit/>
          </a:bodyPr>
          <a:lstStyle/>
          <a:p>
            <a:pPr algn="r"/>
            <a:r>
              <a:rPr lang="en-US" sz="1200" dirty="0">
                <a:hlinkClick r:id="rId4"/>
              </a:rPr>
              <a:t>https://www.cms.gov/Regulations-and-Guidance/Guidance/Manuals/downloads/som107ap_pp_guidelines_ltcf.pdf</a:t>
            </a:r>
            <a:r>
              <a:rPr lang="en-US" sz="1200" dirty="0"/>
              <a:t> </a:t>
            </a:r>
          </a:p>
        </p:txBody>
      </p:sp>
    </p:spTree>
    <p:extLst>
      <p:ext uri="{BB962C8B-B14F-4D97-AF65-F5344CB8AC3E}">
        <p14:creationId xmlns:p14="http://schemas.microsoft.com/office/powerpoint/2010/main" val="218623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4ACC-74BD-424C-9401-3A95F627F5BB}"/>
              </a:ext>
            </a:extLst>
          </p:cNvPr>
          <p:cNvSpPr>
            <a:spLocks noGrp="1"/>
          </p:cNvSpPr>
          <p:nvPr>
            <p:ph type="title"/>
          </p:nvPr>
        </p:nvSpPr>
        <p:spPr/>
        <p:txBody>
          <a:bodyPr/>
          <a:lstStyle/>
          <a:p>
            <a:r>
              <a:rPr lang="en-US" dirty="0"/>
              <a:t>F684:  Quality of Care</a:t>
            </a:r>
          </a:p>
        </p:txBody>
      </p:sp>
      <p:sp>
        <p:nvSpPr>
          <p:cNvPr id="3" name="Content Placeholder 2">
            <a:extLst>
              <a:ext uri="{FF2B5EF4-FFF2-40B4-BE49-F238E27FC236}">
                <a16:creationId xmlns:a16="http://schemas.microsoft.com/office/drawing/2014/main" id="{D6DCEDA0-5D17-4FA4-B408-64A1E473B800}"/>
              </a:ext>
            </a:extLst>
          </p:cNvPr>
          <p:cNvSpPr>
            <a:spLocks noGrp="1"/>
          </p:cNvSpPr>
          <p:nvPr>
            <p:ph idx="1"/>
          </p:nvPr>
        </p:nvSpPr>
        <p:spPr/>
        <p:txBody>
          <a:bodyPr>
            <a:normAutofit fontScale="85000" lnSpcReduction="20000"/>
          </a:bodyPr>
          <a:lstStyle/>
          <a:p>
            <a:r>
              <a:rPr lang="en-US" sz="2400" b="1" dirty="0"/>
              <a:t>Arterial Ulcer</a:t>
            </a:r>
          </a:p>
          <a:p>
            <a:pPr lvl="1"/>
            <a:r>
              <a:rPr lang="en-US" dirty="0"/>
              <a:t>Usually result of arterial occlusive disease (non-pressure)</a:t>
            </a:r>
          </a:p>
          <a:p>
            <a:pPr lvl="1"/>
            <a:r>
              <a:rPr lang="en-US" dirty="0"/>
              <a:t>Causes tissue necrosis</a:t>
            </a:r>
          </a:p>
          <a:p>
            <a:pPr lvl="1"/>
            <a:r>
              <a:rPr lang="en-US" dirty="0"/>
              <a:t>May present with residents with peripheral vascular disease, or other</a:t>
            </a:r>
          </a:p>
          <a:p>
            <a:pPr lvl="1"/>
            <a:r>
              <a:rPr lang="en-US" dirty="0"/>
              <a:t>Usually painful</a:t>
            </a:r>
          </a:p>
          <a:p>
            <a:pPr lvl="1"/>
            <a:r>
              <a:rPr lang="en-US" dirty="0"/>
              <a:t>Occurs at distal portion of lower extremity (top of foot or outside edge of foot)</a:t>
            </a:r>
          </a:p>
          <a:p>
            <a:pPr lvl="1"/>
            <a:r>
              <a:rPr lang="en-US" dirty="0"/>
              <a:t>Wound bed usually dry, pale with little or no exudate</a:t>
            </a:r>
          </a:p>
          <a:p>
            <a:pPr lvl="1"/>
            <a:r>
              <a:rPr lang="en-US" dirty="0"/>
              <a:t>May have diminished or absent pedal pulses</a:t>
            </a:r>
          </a:p>
          <a:p>
            <a:pPr lvl="1"/>
            <a:r>
              <a:rPr lang="en-US" dirty="0"/>
              <a:t>Cool to touch</a:t>
            </a:r>
          </a:p>
          <a:p>
            <a:pPr lvl="1"/>
            <a:r>
              <a:rPr lang="en-US" dirty="0"/>
              <a:t>Delayed capillary refill</a:t>
            </a:r>
          </a:p>
          <a:p>
            <a:pPr marL="0" indent="0">
              <a:buNone/>
            </a:pPr>
            <a:endParaRPr lang="en-US" dirty="0"/>
          </a:p>
        </p:txBody>
      </p:sp>
      <p:sp>
        <p:nvSpPr>
          <p:cNvPr id="4" name="Rectangle 3">
            <a:extLst>
              <a:ext uri="{FF2B5EF4-FFF2-40B4-BE49-F238E27FC236}">
                <a16:creationId xmlns:a16="http://schemas.microsoft.com/office/drawing/2014/main" id="{4BD6F5C0-76DC-4C84-8C45-36CBD1A690E0}"/>
              </a:ext>
            </a:extLst>
          </p:cNvPr>
          <p:cNvSpPr/>
          <p:nvPr/>
        </p:nvSpPr>
        <p:spPr>
          <a:xfrm>
            <a:off x="3429000" y="5618461"/>
            <a:ext cx="5366237" cy="461665"/>
          </a:xfrm>
          <a:prstGeom prst="rect">
            <a:avLst/>
          </a:prstGeom>
        </p:spPr>
        <p:txBody>
          <a:bodyPr wrap="square">
            <a:spAutoFit/>
          </a:bodyPr>
          <a:lstStyle/>
          <a:p>
            <a:pPr algn="r"/>
            <a:r>
              <a:rPr lang="en-US" sz="1200" dirty="0">
                <a:hlinkClick r:id="rId2"/>
              </a:rPr>
              <a:t>https://www.cms.gov/Regulations-and-Guidance/Guidance/Manuals/downloads/som107ap_pp_guidelines_ltcf.pdf</a:t>
            </a:r>
            <a:r>
              <a:rPr lang="en-US" sz="1200" dirty="0"/>
              <a:t> </a:t>
            </a:r>
          </a:p>
        </p:txBody>
      </p:sp>
    </p:spTree>
    <p:extLst>
      <p:ext uri="{BB962C8B-B14F-4D97-AF65-F5344CB8AC3E}">
        <p14:creationId xmlns:p14="http://schemas.microsoft.com/office/powerpoint/2010/main" val="203350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4ACC-74BD-424C-9401-3A95F627F5BB}"/>
              </a:ext>
            </a:extLst>
          </p:cNvPr>
          <p:cNvSpPr>
            <a:spLocks noGrp="1"/>
          </p:cNvSpPr>
          <p:nvPr>
            <p:ph type="title"/>
          </p:nvPr>
        </p:nvSpPr>
        <p:spPr/>
        <p:txBody>
          <a:bodyPr/>
          <a:lstStyle/>
          <a:p>
            <a:r>
              <a:rPr lang="en-US" dirty="0"/>
              <a:t>F684 Quality of Care</a:t>
            </a:r>
          </a:p>
        </p:txBody>
      </p:sp>
      <p:sp>
        <p:nvSpPr>
          <p:cNvPr id="3" name="Content Placeholder 2">
            <a:extLst>
              <a:ext uri="{FF2B5EF4-FFF2-40B4-BE49-F238E27FC236}">
                <a16:creationId xmlns:a16="http://schemas.microsoft.com/office/drawing/2014/main" id="{D6DCEDA0-5D17-4FA4-B408-64A1E473B800}"/>
              </a:ext>
            </a:extLst>
          </p:cNvPr>
          <p:cNvSpPr>
            <a:spLocks noGrp="1"/>
          </p:cNvSpPr>
          <p:nvPr>
            <p:ph idx="1"/>
          </p:nvPr>
        </p:nvSpPr>
        <p:spPr>
          <a:xfrm>
            <a:off x="3886200" y="1417638"/>
            <a:ext cx="4572000" cy="4525963"/>
          </a:xfrm>
        </p:spPr>
        <p:txBody>
          <a:bodyPr/>
          <a:lstStyle/>
          <a:p>
            <a:r>
              <a:rPr lang="en-US" dirty="0"/>
              <a:t>Diabetic Neuropathic Ulcer:</a:t>
            </a:r>
          </a:p>
          <a:p>
            <a:pPr lvl="1"/>
            <a:r>
              <a:rPr lang="en-US" dirty="0"/>
              <a:t>Requires diagnosis of diabetes mellitus with peripheral neuropathy</a:t>
            </a:r>
          </a:p>
          <a:p>
            <a:pPr lvl="1"/>
            <a:r>
              <a:rPr lang="en-US" dirty="0"/>
              <a:t>Mid foot, ball of foot over metatarsal head or top of toe</a:t>
            </a:r>
          </a:p>
          <a:p>
            <a:endParaRPr lang="en-US" dirty="0"/>
          </a:p>
        </p:txBody>
      </p:sp>
      <p:sp>
        <p:nvSpPr>
          <p:cNvPr id="4" name="Rectangle 3">
            <a:extLst>
              <a:ext uri="{FF2B5EF4-FFF2-40B4-BE49-F238E27FC236}">
                <a16:creationId xmlns:a16="http://schemas.microsoft.com/office/drawing/2014/main" id="{002E947B-FA48-4126-A880-8315A173ED9D}"/>
              </a:ext>
            </a:extLst>
          </p:cNvPr>
          <p:cNvSpPr/>
          <p:nvPr/>
        </p:nvSpPr>
        <p:spPr>
          <a:xfrm>
            <a:off x="3549163" y="5562600"/>
            <a:ext cx="5366237" cy="461665"/>
          </a:xfrm>
          <a:prstGeom prst="rect">
            <a:avLst/>
          </a:prstGeom>
        </p:spPr>
        <p:txBody>
          <a:bodyPr wrap="square">
            <a:spAutoFit/>
          </a:bodyPr>
          <a:lstStyle/>
          <a:p>
            <a:pPr algn="r"/>
            <a:r>
              <a:rPr lang="en-US" sz="1200" dirty="0">
                <a:hlinkClick r:id="rId2"/>
              </a:rPr>
              <a:t>https://www.cms.gov/Regulations-and-Guidance/Guidance/Manuals/downloads/som107ap_pp_guidelines_ltcf.pdf</a:t>
            </a:r>
            <a:r>
              <a:rPr lang="en-US" sz="1200" dirty="0"/>
              <a:t> </a:t>
            </a:r>
          </a:p>
        </p:txBody>
      </p:sp>
      <p:pic>
        <p:nvPicPr>
          <p:cNvPr id="5" name="Picture 4" descr="A picture containing person, man, indoor, building&#10;&#10;Description automatically generated">
            <a:extLst>
              <a:ext uri="{FF2B5EF4-FFF2-40B4-BE49-F238E27FC236}">
                <a16:creationId xmlns:a16="http://schemas.microsoft.com/office/drawing/2014/main" id="{5B553427-CDBA-4E1A-96F0-E680456FBA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1545954"/>
            <a:ext cx="2657175" cy="3980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6136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4ACC-74BD-424C-9401-3A95F627F5BB}"/>
              </a:ext>
            </a:extLst>
          </p:cNvPr>
          <p:cNvSpPr>
            <a:spLocks noGrp="1"/>
          </p:cNvSpPr>
          <p:nvPr>
            <p:ph type="title"/>
          </p:nvPr>
        </p:nvSpPr>
        <p:spPr/>
        <p:txBody>
          <a:bodyPr/>
          <a:lstStyle/>
          <a:p>
            <a:r>
              <a:rPr lang="en-US" dirty="0"/>
              <a:t>F684 Quality of Care</a:t>
            </a:r>
          </a:p>
        </p:txBody>
      </p:sp>
      <p:sp>
        <p:nvSpPr>
          <p:cNvPr id="3" name="Content Placeholder 2">
            <a:extLst>
              <a:ext uri="{FF2B5EF4-FFF2-40B4-BE49-F238E27FC236}">
                <a16:creationId xmlns:a16="http://schemas.microsoft.com/office/drawing/2014/main" id="{D6DCEDA0-5D17-4FA4-B408-64A1E473B800}"/>
              </a:ext>
            </a:extLst>
          </p:cNvPr>
          <p:cNvSpPr>
            <a:spLocks noGrp="1"/>
          </p:cNvSpPr>
          <p:nvPr>
            <p:ph idx="1"/>
          </p:nvPr>
        </p:nvSpPr>
        <p:spPr>
          <a:xfrm>
            <a:off x="3397213" y="1600199"/>
            <a:ext cx="5638800" cy="4525963"/>
          </a:xfrm>
        </p:spPr>
        <p:txBody>
          <a:bodyPr/>
          <a:lstStyle/>
          <a:p>
            <a:r>
              <a:rPr lang="en-US" sz="2000" dirty="0"/>
              <a:t>Venous or Stasis Ulcer:</a:t>
            </a:r>
          </a:p>
          <a:p>
            <a:pPr lvl="1"/>
            <a:r>
              <a:rPr lang="en-US" sz="2000" dirty="0"/>
              <a:t>Open lesion of the skin and subcutaneous tissue of the lower leg</a:t>
            </a:r>
          </a:p>
          <a:p>
            <a:pPr lvl="1"/>
            <a:r>
              <a:rPr lang="en-US" sz="2000" dirty="0"/>
              <a:t>Often most common vascular ulceration</a:t>
            </a:r>
          </a:p>
          <a:p>
            <a:pPr lvl="1"/>
            <a:r>
              <a:rPr lang="en-US" sz="2000" dirty="0"/>
              <a:t>May be difficult to heal</a:t>
            </a:r>
          </a:p>
          <a:p>
            <a:pPr lvl="1"/>
            <a:r>
              <a:rPr lang="en-US" sz="2000" dirty="0"/>
              <a:t>May occur after minor trauma</a:t>
            </a:r>
          </a:p>
          <a:p>
            <a:pPr lvl="1"/>
            <a:r>
              <a:rPr lang="en-US" sz="2000" dirty="0"/>
              <a:t>Moist, granulating wound bed</a:t>
            </a:r>
          </a:p>
          <a:p>
            <a:pPr lvl="1"/>
            <a:r>
              <a:rPr lang="en-US" sz="2000" dirty="0"/>
              <a:t>May be superficial</a:t>
            </a:r>
          </a:p>
          <a:p>
            <a:pPr lvl="1"/>
            <a:r>
              <a:rPr lang="en-US" sz="2000" dirty="0"/>
              <a:t>Minimal to copious serous drainage (unless infected</a:t>
            </a:r>
          </a:p>
          <a:p>
            <a:pPr lvl="1"/>
            <a:r>
              <a:rPr lang="en-US" sz="2000" dirty="0"/>
              <a:t>Resident may have pain that increases when foot is in dependent position</a:t>
            </a:r>
          </a:p>
          <a:p>
            <a:pPr marL="457200" lvl="1" indent="0">
              <a:buNone/>
            </a:pPr>
            <a:endParaRPr lang="en-US" sz="2000" dirty="0"/>
          </a:p>
          <a:p>
            <a:pPr marL="0" indent="0">
              <a:buNone/>
            </a:pPr>
            <a:endParaRPr lang="en-US" dirty="0"/>
          </a:p>
        </p:txBody>
      </p:sp>
      <p:pic>
        <p:nvPicPr>
          <p:cNvPr id="5" name="Picture 4" descr="A person posing for the camera&#10;&#10;Description automatically generated">
            <a:extLst>
              <a:ext uri="{FF2B5EF4-FFF2-40B4-BE49-F238E27FC236}">
                <a16:creationId xmlns:a16="http://schemas.microsoft.com/office/drawing/2014/main" id="{3CC34409-F414-47CC-B85B-2AA9D1E98AD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9917" r="11414" b="-2"/>
          <a:stretch/>
        </p:blipFill>
        <p:spPr>
          <a:xfrm>
            <a:off x="609600" y="1981200"/>
            <a:ext cx="2317789" cy="3429000"/>
          </a:xfrm>
          <a:prstGeom prst="rect">
            <a:avLst/>
          </a:prstGeom>
          <a:ln>
            <a:noFill/>
          </a:ln>
          <a:effectLst>
            <a:softEdge rad="112500"/>
          </a:effectLst>
        </p:spPr>
      </p:pic>
    </p:spTree>
    <p:extLst>
      <p:ext uri="{BB962C8B-B14F-4D97-AF65-F5344CB8AC3E}">
        <p14:creationId xmlns:p14="http://schemas.microsoft.com/office/powerpoint/2010/main" val="3409387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4ACC-74BD-424C-9401-3A95F627F5BB}"/>
              </a:ext>
            </a:extLst>
          </p:cNvPr>
          <p:cNvSpPr>
            <a:spLocks noGrp="1"/>
          </p:cNvSpPr>
          <p:nvPr>
            <p:ph type="title"/>
          </p:nvPr>
        </p:nvSpPr>
        <p:spPr/>
        <p:txBody>
          <a:bodyPr/>
          <a:lstStyle/>
          <a:p>
            <a:r>
              <a:rPr lang="en-US" dirty="0"/>
              <a:t>CMS:  State Operations Manual</a:t>
            </a:r>
          </a:p>
        </p:txBody>
      </p:sp>
      <p:pic>
        <p:nvPicPr>
          <p:cNvPr id="4" name="Content Placeholder 3">
            <a:extLst>
              <a:ext uri="{FF2B5EF4-FFF2-40B4-BE49-F238E27FC236}">
                <a16:creationId xmlns:a16="http://schemas.microsoft.com/office/drawing/2014/main" id="{1FD3478D-4E01-44B2-BFAC-51C34065B21D}"/>
              </a:ext>
            </a:extLst>
          </p:cNvPr>
          <p:cNvPicPr>
            <a:picLocks noGrp="1" noChangeAspect="1"/>
          </p:cNvPicPr>
          <p:nvPr>
            <p:ph idx="1"/>
          </p:nvPr>
        </p:nvPicPr>
        <p:blipFill>
          <a:blip r:embed="rId3"/>
          <a:stretch>
            <a:fillRect/>
          </a:stretch>
        </p:blipFill>
        <p:spPr>
          <a:xfrm>
            <a:off x="4572000" y="2495676"/>
            <a:ext cx="4953000" cy="1771650"/>
          </a:xfrm>
          <a:prstGeom prst="rect">
            <a:avLst/>
          </a:prstGeom>
        </p:spPr>
      </p:pic>
      <p:pic>
        <p:nvPicPr>
          <p:cNvPr id="5" name="Picture 4">
            <a:extLst>
              <a:ext uri="{FF2B5EF4-FFF2-40B4-BE49-F238E27FC236}">
                <a16:creationId xmlns:a16="http://schemas.microsoft.com/office/drawing/2014/main" id="{277E061C-405D-4911-AE1D-3C891E4EBF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6250" y="2290466"/>
            <a:ext cx="3861927" cy="2577836"/>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7EB4D3A7-FB57-486D-B7A6-A2B48AA86012}"/>
              </a:ext>
            </a:extLst>
          </p:cNvPr>
          <p:cNvSpPr/>
          <p:nvPr/>
        </p:nvSpPr>
        <p:spPr>
          <a:xfrm>
            <a:off x="3777763" y="5477918"/>
            <a:ext cx="5366237" cy="461665"/>
          </a:xfrm>
          <a:prstGeom prst="rect">
            <a:avLst/>
          </a:prstGeom>
        </p:spPr>
        <p:txBody>
          <a:bodyPr wrap="square">
            <a:spAutoFit/>
          </a:bodyPr>
          <a:lstStyle/>
          <a:p>
            <a:pPr algn="r"/>
            <a:r>
              <a:rPr lang="en-US" sz="1200" dirty="0">
                <a:hlinkClick r:id="rId5"/>
              </a:rPr>
              <a:t>https://www.cms.gov/Regulations-and-Guidance/Guidance/Manuals/downloads/som107ap_pp_guidelines_ltcf.pdf</a:t>
            </a:r>
            <a:r>
              <a:rPr lang="en-US" sz="1200" dirty="0"/>
              <a:t> </a:t>
            </a:r>
          </a:p>
        </p:txBody>
      </p:sp>
    </p:spTree>
    <p:extLst>
      <p:ext uri="{BB962C8B-B14F-4D97-AF65-F5344CB8AC3E}">
        <p14:creationId xmlns:p14="http://schemas.microsoft.com/office/powerpoint/2010/main" val="2786985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4ACC-74BD-424C-9401-3A95F627F5BB}"/>
              </a:ext>
            </a:extLst>
          </p:cNvPr>
          <p:cNvSpPr>
            <a:spLocks noGrp="1"/>
          </p:cNvSpPr>
          <p:nvPr>
            <p:ph type="title"/>
          </p:nvPr>
        </p:nvSpPr>
        <p:spPr/>
        <p:txBody>
          <a:bodyPr/>
          <a:lstStyle/>
          <a:p>
            <a:r>
              <a:rPr lang="en-US" dirty="0"/>
              <a:t>Policy and Procedures</a:t>
            </a:r>
          </a:p>
        </p:txBody>
      </p:sp>
      <p:sp>
        <p:nvSpPr>
          <p:cNvPr id="3" name="Content Placeholder 2">
            <a:extLst>
              <a:ext uri="{FF2B5EF4-FFF2-40B4-BE49-F238E27FC236}">
                <a16:creationId xmlns:a16="http://schemas.microsoft.com/office/drawing/2014/main" id="{D6DCEDA0-5D17-4FA4-B408-64A1E473B800}"/>
              </a:ext>
            </a:extLst>
          </p:cNvPr>
          <p:cNvSpPr>
            <a:spLocks noGrp="1"/>
          </p:cNvSpPr>
          <p:nvPr>
            <p:ph idx="1"/>
          </p:nvPr>
        </p:nvSpPr>
        <p:spPr/>
        <p:txBody>
          <a:bodyPr/>
          <a:lstStyle/>
          <a:p>
            <a:pPr marL="0" indent="0">
              <a:buNone/>
            </a:pPr>
            <a:r>
              <a:rPr lang="en-US" dirty="0">
                <a:solidFill>
                  <a:srgbClr val="FF0000"/>
                </a:solidFill>
              </a:rPr>
              <a:t>Insert facility policy and procedures for skin prevention and wound management</a:t>
            </a:r>
          </a:p>
          <a:p>
            <a:r>
              <a:rPr lang="en-US" dirty="0">
                <a:solidFill>
                  <a:srgbClr val="FF0000"/>
                </a:solidFill>
              </a:rPr>
              <a:t>Optional dependent upon State:</a:t>
            </a:r>
          </a:p>
          <a:p>
            <a:r>
              <a:rPr lang="en-US" dirty="0">
                <a:solidFill>
                  <a:srgbClr val="FF0000"/>
                </a:solidFill>
              </a:rPr>
              <a:t>Review Tissue Tolerance requirements</a:t>
            </a:r>
          </a:p>
          <a:p>
            <a:endParaRPr lang="en-US" dirty="0"/>
          </a:p>
        </p:txBody>
      </p:sp>
    </p:spTree>
    <p:extLst>
      <p:ext uri="{BB962C8B-B14F-4D97-AF65-F5344CB8AC3E}">
        <p14:creationId xmlns:p14="http://schemas.microsoft.com/office/powerpoint/2010/main" val="4225402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5070CDC-D349-494F-AB55-FBDC78ADADC4}"/>
              </a:ext>
            </a:extLst>
          </p:cNvPr>
          <p:cNvPicPr>
            <a:picLocks noGrp="1" noChangeAspect="1"/>
          </p:cNvPicPr>
          <p:nvPr>
            <p:ph idx="1"/>
          </p:nvPr>
        </p:nvPicPr>
        <p:blipFill>
          <a:blip r:embed="rId3"/>
          <a:stretch>
            <a:fillRect/>
          </a:stretch>
        </p:blipFill>
        <p:spPr>
          <a:xfrm>
            <a:off x="0" y="685800"/>
            <a:ext cx="9144000" cy="4877436"/>
          </a:xfrm>
          <a:prstGeom prst="rect">
            <a:avLst/>
          </a:prstGeom>
        </p:spPr>
      </p:pic>
    </p:spTree>
    <p:extLst>
      <p:ext uri="{BB962C8B-B14F-4D97-AF65-F5344CB8AC3E}">
        <p14:creationId xmlns:p14="http://schemas.microsoft.com/office/powerpoint/2010/main" val="2473443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3F8BF93-E291-4D3D-9C73-55FEF938D930}"/>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685799"/>
            <a:ext cx="9123076" cy="4727167"/>
          </a:xfrm>
          <a:prstGeom prst="rect">
            <a:avLst/>
          </a:prstGeom>
        </p:spPr>
      </p:pic>
    </p:spTree>
    <p:extLst>
      <p:ext uri="{BB962C8B-B14F-4D97-AF65-F5344CB8AC3E}">
        <p14:creationId xmlns:p14="http://schemas.microsoft.com/office/powerpoint/2010/main" val="129936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4ACC-74BD-424C-9401-3A95F627F5BB}"/>
              </a:ext>
            </a:extLst>
          </p:cNvPr>
          <p:cNvSpPr>
            <a:spLocks noGrp="1"/>
          </p:cNvSpPr>
          <p:nvPr>
            <p:ph type="title"/>
          </p:nvPr>
        </p:nvSpPr>
        <p:spPr/>
        <p:txBody>
          <a:bodyPr>
            <a:normAutofit fontScale="90000"/>
          </a:bodyPr>
          <a:lstStyle/>
          <a:p>
            <a:r>
              <a:rPr lang="en-US" dirty="0"/>
              <a:t>Body Audit Form </a:t>
            </a:r>
            <a:r>
              <a:rPr lang="en-US" dirty="0">
                <a:solidFill>
                  <a:srgbClr val="FF0000"/>
                </a:solidFill>
              </a:rPr>
              <a:t>(example shown here-please insert facility form)</a:t>
            </a:r>
            <a:endParaRPr lang="en-US" dirty="0"/>
          </a:p>
        </p:txBody>
      </p:sp>
      <p:pic>
        <p:nvPicPr>
          <p:cNvPr id="4" name="Content Placeholder 3">
            <a:extLst>
              <a:ext uri="{FF2B5EF4-FFF2-40B4-BE49-F238E27FC236}">
                <a16:creationId xmlns:a16="http://schemas.microsoft.com/office/drawing/2014/main" id="{4C46ED0E-6179-429A-9143-321E8061FE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00" y="1524000"/>
            <a:ext cx="3627908" cy="4696551"/>
          </a:xfrm>
          <a:prstGeom prst="rect">
            <a:avLst/>
          </a:prstGeom>
        </p:spPr>
      </p:pic>
    </p:spTree>
    <p:extLst>
      <p:ext uri="{BB962C8B-B14F-4D97-AF65-F5344CB8AC3E}">
        <p14:creationId xmlns:p14="http://schemas.microsoft.com/office/powerpoint/2010/main" val="1453599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4ACC-74BD-424C-9401-3A95F627F5BB}"/>
              </a:ext>
            </a:extLst>
          </p:cNvPr>
          <p:cNvSpPr>
            <a:spLocks noGrp="1"/>
          </p:cNvSpPr>
          <p:nvPr>
            <p:ph type="title"/>
          </p:nvPr>
        </p:nvSpPr>
        <p:spPr/>
        <p:txBody>
          <a:bodyPr/>
          <a:lstStyle/>
          <a:p>
            <a:r>
              <a:rPr lang="en-US" dirty="0"/>
              <a:t>Monitoring of Skin Integrity</a:t>
            </a:r>
          </a:p>
        </p:txBody>
      </p:sp>
      <p:sp>
        <p:nvSpPr>
          <p:cNvPr id="3" name="Content Placeholder 2">
            <a:extLst>
              <a:ext uri="{FF2B5EF4-FFF2-40B4-BE49-F238E27FC236}">
                <a16:creationId xmlns:a16="http://schemas.microsoft.com/office/drawing/2014/main" id="{D6DCEDA0-5D17-4FA4-B408-64A1E473B800}"/>
              </a:ext>
            </a:extLst>
          </p:cNvPr>
          <p:cNvSpPr>
            <a:spLocks noGrp="1"/>
          </p:cNvSpPr>
          <p:nvPr>
            <p:ph idx="1"/>
          </p:nvPr>
        </p:nvSpPr>
        <p:spPr>
          <a:xfrm>
            <a:off x="457200" y="1600200"/>
            <a:ext cx="4800600" cy="4525963"/>
          </a:xfrm>
        </p:spPr>
        <p:txBody>
          <a:bodyPr>
            <a:normAutofit fontScale="85000" lnSpcReduction="20000"/>
          </a:bodyPr>
          <a:lstStyle/>
          <a:p>
            <a:pPr marL="0" indent="0">
              <a:spcBef>
                <a:spcPts val="0"/>
              </a:spcBef>
              <a:buNone/>
            </a:pPr>
            <a:r>
              <a:rPr lang="en-US" dirty="0"/>
              <a:t>Pressure Ulcer Weekly documentation should include:</a:t>
            </a:r>
          </a:p>
          <a:p>
            <a:pPr marL="457200" indent="-457200">
              <a:spcBef>
                <a:spcPts val="0"/>
              </a:spcBef>
            </a:pPr>
            <a:r>
              <a:rPr lang="en-US" dirty="0"/>
              <a:t>Location</a:t>
            </a:r>
          </a:p>
          <a:p>
            <a:pPr marL="457200" indent="-457200">
              <a:spcBef>
                <a:spcPts val="0"/>
              </a:spcBef>
            </a:pPr>
            <a:r>
              <a:rPr lang="en-US" dirty="0"/>
              <a:t>Stage</a:t>
            </a:r>
          </a:p>
          <a:p>
            <a:pPr marL="457200" indent="-457200">
              <a:spcBef>
                <a:spcPts val="0"/>
              </a:spcBef>
            </a:pPr>
            <a:r>
              <a:rPr lang="en-US" dirty="0"/>
              <a:t>Dimensions</a:t>
            </a:r>
          </a:p>
          <a:p>
            <a:pPr marL="457200" indent="-457200">
              <a:spcBef>
                <a:spcPts val="0"/>
              </a:spcBef>
            </a:pPr>
            <a:r>
              <a:rPr lang="en-US" dirty="0"/>
              <a:t>Undermining/tunneling</a:t>
            </a:r>
          </a:p>
          <a:p>
            <a:pPr marL="457200" indent="-457200">
              <a:spcBef>
                <a:spcPts val="0"/>
              </a:spcBef>
            </a:pPr>
            <a:r>
              <a:rPr lang="en-US" dirty="0"/>
              <a:t>Wound based description</a:t>
            </a:r>
          </a:p>
          <a:p>
            <a:pPr marL="457200" indent="-457200">
              <a:spcBef>
                <a:spcPts val="0"/>
              </a:spcBef>
            </a:pPr>
            <a:r>
              <a:rPr lang="en-US" dirty="0"/>
              <a:t>Drainage</a:t>
            </a:r>
          </a:p>
          <a:p>
            <a:pPr marL="457200" indent="-457200">
              <a:spcBef>
                <a:spcPts val="0"/>
              </a:spcBef>
            </a:pPr>
            <a:r>
              <a:rPr lang="en-US" dirty="0"/>
              <a:t>Wound Edges</a:t>
            </a:r>
          </a:p>
          <a:p>
            <a:pPr marL="457200" indent="-457200">
              <a:spcBef>
                <a:spcPts val="0"/>
              </a:spcBef>
            </a:pPr>
            <a:r>
              <a:rPr lang="en-US" dirty="0"/>
              <a:t>Odor</a:t>
            </a:r>
          </a:p>
          <a:p>
            <a:pPr marL="457200" indent="-457200">
              <a:spcBef>
                <a:spcPts val="0"/>
              </a:spcBef>
            </a:pPr>
            <a:r>
              <a:rPr lang="en-US" dirty="0"/>
              <a:t>Pain</a:t>
            </a:r>
          </a:p>
          <a:p>
            <a:pPr marL="457200" indent="-457200">
              <a:spcBef>
                <a:spcPts val="0"/>
              </a:spcBef>
            </a:pPr>
            <a:r>
              <a:rPr lang="en-US" dirty="0"/>
              <a:t>Progress</a:t>
            </a:r>
          </a:p>
          <a:p>
            <a:pPr marL="457200" indent="-457200">
              <a:spcBef>
                <a:spcPts val="0"/>
              </a:spcBef>
            </a:pPr>
            <a:r>
              <a:rPr lang="en-US" dirty="0"/>
              <a:t>Notifications</a:t>
            </a:r>
          </a:p>
        </p:txBody>
      </p:sp>
      <p:pic>
        <p:nvPicPr>
          <p:cNvPr id="4" name="Picture 3" descr="A person sitting at a desk using a computer&#10;&#10;Description automatically generated">
            <a:extLst>
              <a:ext uri="{FF2B5EF4-FFF2-40B4-BE49-F238E27FC236}">
                <a16:creationId xmlns:a16="http://schemas.microsoft.com/office/drawing/2014/main" id="{280E553D-3CF1-4CDF-873E-E5E115A5D4F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2020" r="12861" b="-1"/>
          <a:stretch/>
        </p:blipFill>
        <p:spPr>
          <a:xfrm>
            <a:off x="5257800" y="1568824"/>
            <a:ext cx="3059267" cy="4525963"/>
          </a:xfrm>
          <a:prstGeom prst="rect">
            <a:avLst/>
          </a:prstGeom>
          <a:ln>
            <a:noFill/>
          </a:ln>
          <a:effectLst>
            <a:softEdge rad="112500"/>
          </a:effectLst>
        </p:spPr>
      </p:pic>
    </p:spTree>
    <p:extLst>
      <p:ext uri="{BB962C8B-B14F-4D97-AF65-F5344CB8AC3E}">
        <p14:creationId xmlns:p14="http://schemas.microsoft.com/office/powerpoint/2010/main" val="348906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4ACC-74BD-424C-9401-3A95F627F5BB}"/>
              </a:ext>
            </a:extLst>
          </p:cNvPr>
          <p:cNvSpPr>
            <a:spLocks noGrp="1"/>
          </p:cNvSpPr>
          <p:nvPr>
            <p:ph type="title"/>
          </p:nvPr>
        </p:nvSpPr>
        <p:spPr/>
        <p:txBody>
          <a:bodyPr/>
          <a:lstStyle/>
          <a:p>
            <a:r>
              <a:rPr lang="en-US" dirty="0">
                <a:solidFill>
                  <a:srgbClr val="000000"/>
                </a:solidFill>
              </a:rPr>
              <a:t>Nutrition</a:t>
            </a:r>
            <a:endParaRPr lang="en-US" dirty="0"/>
          </a:p>
        </p:txBody>
      </p:sp>
      <p:sp>
        <p:nvSpPr>
          <p:cNvPr id="3" name="Content Placeholder 2">
            <a:extLst>
              <a:ext uri="{FF2B5EF4-FFF2-40B4-BE49-F238E27FC236}">
                <a16:creationId xmlns:a16="http://schemas.microsoft.com/office/drawing/2014/main" id="{D6DCEDA0-5D17-4FA4-B408-64A1E473B800}"/>
              </a:ext>
            </a:extLst>
          </p:cNvPr>
          <p:cNvSpPr>
            <a:spLocks noGrp="1"/>
          </p:cNvSpPr>
          <p:nvPr>
            <p:ph idx="1"/>
          </p:nvPr>
        </p:nvSpPr>
        <p:spPr>
          <a:xfrm>
            <a:off x="3124200" y="1417638"/>
            <a:ext cx="6019800" cy="4525963"/>
          </a:xfrm>
        </p:spPr>
        <p:txBody>
          <a:bodyPr>
            <a:noAutofit/>
          </a:bodyPr>
          <a:lstStyle/>
          <a:p>
            <a:pPr marL="0" indent="0">
              <a:buNone/>
            </a:pPr>
            <a:r>
              <a:rPr lang="en-US" sz="2800" dirty="0">
                <a:solidFill>
                  <a:srgbClr val="000000"/>
                </a:solidFill>
              </a:rPr>
              <a:t>The Dietician will be notified:</a:t>
            </a:r>
          </a:p>
          <a:p>
            <a:pPr marL="800100" lvl="1" indent="-457200">
              <a:buFont typeface="Arial" panose="020B0604020202020204" pitchFamily="34" charset="0"/>
              <a:buChar char="•"/>
            </a:pPr>
            <a:r>
              <a:rPr lang="en-US" dirty="0">
                <a:solidFill>
                  <a:srgbClr val="000000"/>
                </a:solidFill>
              </a:rPr>
              <a:t>If a resident is considered nutritionally at risk</a:t>
            </a:r>
          </a:p>
          <a:p>
            <a:pPr marL="800100" lvl="1" indent="-457200">
              <a:buFont typeface="Arial" panose="020B0604020202020204" pitchFamily="34" charset="0"/>
              <a:buChar char="•"/>
            </a:pPr>
            <a:r>
              <a:rPr lang="en-US" dirty="0">
                <a:solidFill>
                  <a:srgbClr val="000000"/>
                </a:solidFill>
              </a:rPr>
              <a:t>Upon the discovery of a wound</a:t>
            </a:r>
          </a:p>
          <a:p>
            <a:pPr marL="800100" lvl="1" indent="-457200">
              <a:buFont typeface="Arial" panose="020B0604020202020204" pitchFamily="34" charset="0"/>
              <a:buChar char="•"/>
            </a:pPr>
            <a:r>
              <a:rPr lang="en-US" dirty="0">
                <a:solidFill>
                  <a:srgbClr val="000000"/>
                </a:solidFill>
              </a:rPr>
              <a:t>When a wound declines unexpectedly</a:t>
            </a:r>
          </a:p>
          <a:p>
            <a:pPr marL="800100" lvl="1" indent="-457200">
              <a:buFont typeface="Arial" panose="020B0604020202020204" pitchFamily="34" charset="0"/>
              <a:buChar char="•"/>
            </a:pPr>
            <a:r>
              <a:rPr lang="en-US" dirty="0">
                <a:solidFill>
                  <a:srgbClr val="000000"/>
                </a:solidFill>
              </a:rPr>
              <a:t>If a wound is not showing progress in 2-4 weeks See </a:t>
            </a:r>
            <a:r>
              <a:rPr lang="en-US" b="1" i="1" dirty="0">
                <a:solidFill>
                  <a:srgbClr val="000000"/>
                </a:solidFill>
              </a:rPr>
              <a:t>Dietary Guidelines for Pressure Injuries</a:t>
            </a:r>
            <a:endParaRPr lang="en-US" dirty="0">
              <a:solidFill>
                <a:srgbClr val="000000"/>
              </a:solidFill>
            </a:endParaRPr>
          </a:p>
          <a:p>
            <a:endParaRPr lang="en-US" sz="2800" dirty="0"/>
          </a:p>
        </p:txBody>
      </p:sp>
      <p:pic>
        <p:nvPicPr>
          <p:cNvPr id="4" name="Picture 3">
            <a:extLst>
              <a:ext uri="{FF2B5EF4-FFF2-40B4-BE49-F238E27FC236}">
                <a16:creationId xmlns:a16="http://schemas.microsoft.com/office/drawing/2014/main" id="{13D80B20-E22D-4516-B4D9-157F2F93E983}"/>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l="17712" r="18513" b="-2"/>
          <a:stretch/>
        </p:blipFill>
        <p:spPr>
          <a:xfrm>
            <a:off x="-29097" y="1913490"/>
            <a:ext cx="3229497" cy="3380169"/>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Tree>
    <p:extLst>
      <p:ext uri="{BB962C8B-B14F-4D97-AF65-F5344CB8AC3E}">
        <p14:creationId xmlns:p14="http://schemas.microsoft.com/office/powerpoint/2010/main" val="1650730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4ACC-74BD-424C-9401-3A95F627F5BB}"/>
              </a:ext>
            </a:extLst>
          </p:cNvPr>
          <p:cNvSpPr>
            <a:spLocks noGrp="1"/>
          </p:cNvSpPr>
          <p:nvPr>
            <p:ph type="title"/>
          </p:nvPr>
        </p:nvSpPr>
        <p:spPr>
          <a:xfrm>
            <a:off x="304800" y="160337"/>
            <a:ext cx="8229600" cy="1143000"/>
          </a:xfrm>
        </p:spPr>
        <p:txBody>
          <a:bodyPr/>
          <a:lstStyle/>
          <a:p>
            <a:r>
              <a:rPr lang="en-US" dirty="0"/>
              <a:t>     Therapy</a:t>
            </a:r>
          </a:p>
        </p:txBody>
      </p:sp>
      <p:sp>
        <p:nvSpPr>
          <p:cNvPr id="3" name="Content Placeholder 2">
            <a:extLst>
              <a:ext uri="{FF2B5EF4-FFF2-40B4-BE49-F238E27FC236}">
                <a16:creationId xmlns:a16="http://schemas.microsoft.com/office/drawing/2014/main" id="{D6DCEDA0-5D17-4FA4-B408-64A1E473B800}"/>
              </a:ext>
            </a:extLst>
          </p:cNvPr>
          <p:cNvSpPr>
            <a:spLocks noGrp="1"/>
          </p:cNvSpPr>
          <p:nvPr>
            <p:ph idx="1"/>
          </p:nvPr>
        </p:nvSpPr>
        <p:spPr>
          <a:xfrm>
            <a:off x="3823446" y="1600200"/>
            <a:ext cx="4863353" cy="4525963"/>
          </a:xfrm>
        </p:spPr>
        <p:txBody>
          <a:bodyPr/>
          <a:lstStyle/>
          <a:p>
            <a:pPr marL="0" indent="0">
              <a:buNone/>
            </a:pPr>
            <a:r>
              <a:rPr lang="en-US" b="1" dirty="0"/>
              <a:t>Therapy</a:t>
            </a:r>
          </a:p>
          <a:p>
            <a:pPr marL="800100" lvl="1" indent="-457200">
              <a:buFont typeface="Arial" panose="020B0604020202020204" pitchFamily="34" charset="0"/>
              <a:buChar char="•"/>
            </a:pPr>
            <a:r>
              <a:rPr lang="en-US" dirty="0"/>
              <a:t>A Therapy evaluation will be requested for wheelchair seating, positioning, mobility, and / or pain management evaluation as appropriate</a:t>
            </a:r>
            <a:r>
              <a:rPr lang="en-US" b="1" dirty="0"/>
              <a:t>.</a:t>
            </a:r>
            <a:endParaRPr lang="en-US" dirty="0"/>
          </a:p>
          <a:p>
            <a:endParaRPr lang="en-US" dirty="0"/>
          </a:p>
        </p:txBody>
      </p:sp>
      <p:pic>
        <p:nvPicPr>
          <p:cNvPr id="4" name="Picture 3">
            <a:extLst>
              <a:ext uri="{FF2B5EF4-FFF2-40B4-BE49-F238E27FC236}">
                <a16:creationId xmlns:a16="http://schemas.microsoft.com/office/drawing/2014/main" id="{60DECC7F-56DE-49D3-B9C5-121D412C019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5922" r="28422" b="-1"/>
          <a:stretch/>
        </p:blipFill>
        <p:spPr>
          <a:xfrm>
            <a:off x="1" y="914400"/>
            <a:ext cx="3233990" cy="5016749"/>
          </a:xfrm>
          <a:prstGeom prst="rect">
            <a:avLst/>
          </a:prstGeom>
          <a:ln>
            <a:noFill/>
          </a:ln>
          <a:effectLst>
            <a:softEdge rad="112500"/>
          </a:effectLst>
        </p:spPr>
      </p:pic>
    </p:spTree>
    <p:extLst>
      <p:ext uri="{BB962C8B-B14F-4D97-AF65-F5344CB8AC3E}">
        <p14:creationId xmlns:p14="http://schemas.microsoft.com/office/powerpoint/2010/main" val="3139943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4ACC-74BD-424C-9401-3A95F627F5BB}"/>
              </a:ext>
            </a:extLst>
          </p:cNvPr>
          <p:cNvSpPr>
            <a:spLocks noGrp="1"/>
          </p:cNvSpPr>
          <p:nvPr>
            <p:ph type="title"/>
          </p:nvPr>
        </p:nvSpPr>
        <p:spPr/>
        <p:txBody>
          <a:bodyPr/>
          <a:lstStyle/>
          <a:p>
            <a:r>
              <a:rPr lang="en-US" dirty="0"/>
              <a:t>Treatment of Pressure Ulcers</a:t>
            </a:r>
          </a:p>
        </p:txBody>
      </p:sp>
      <p:sp>
        <p:nvSpPr>
          <p:cNvPr id="3" name="Content Placeholder 2">
            <a:extLst>
              <a:ext uri="{FF2B5EF4-FFF2-40B4-BE49-F238E27FC236}">
                <a16:creationId xmlns:a16="http://schemas.microsoft.com/office/drawing/2014/main" id="{D6DCEDA0-5D17-4FA4-B408-64A1E473B800}"/>
              </a:ext>
            </a:extLst>
          </p:cNvPr>
          <p:cNvSpPr>
            <a:spLocks noGrp="1"/>
          </p:cNvSpPr>
          <p:nvPr>
            <p:ph idx="1"/>
          </p:nvPr>
        </p:nvSpPr>
        <p:spPr>
          <a:xfrm>
            <a:off x="457200" y="1600200"/>
            <a:ext cx="5943600" cy="4525963"/>
          </a:xfrm>
        </p:spPr>
        <p:txBody>
          <a:bodyPr>
            <a:normAutofit/>
          </a:bodyPr>
          <a:lstStyle/>
          <a:p>
            <a:pPr marL="0" indent="0">
              <a:buNone/>
            </a:pPr>
            <a:r>
              <a:rPr lang="en-US" sz="2000" dirty="0"/>
              <a:t>Residents admitted with or with a new pressure injury or lower extremity ulcer:</a:t>
            </a:r>
          </a:p>
          <a:p>
            <a:pPr marL="857250" lvl="1" indent="-514350">
              <a:buFont typeface="+mj-lt"/>
              <a:buAutoNum type="arabicPeriod"/>
            </a:pPr>
            <a:r>
              <a:rPr lang="en-US" sz="2000" dirty="0"/>
              <a:t>Initiate the facility wound care guidelines</a:t>
            </a:r>
          </a:p>
          <a:p>
            <a:pPr marL="857250" lvl="1" indent="-514350">
              <a:buFont typeface="+mj-lt"/>
              <a:buAutoNum type="arabicPeriod"/>
            </a:pPr>
            <a:r>
              <a:rPr lang="en-US" sz="2000" dirty="0"/>
              <a:t>Notify practitioner</a:t>
            </a:r>
          </a:p>
          <a:p>
            <a:pPr marL="857250" lvl="1" indent="-514350">
              <a:buFont typeface="+mj-lt"/>
              <a:buAutoNum type="arabicPeriod"/>
            </a:pPr>
            <a:r>
              <a:rPr lang="en-US" sz="2000" dirty="0"/>
              <a:t>Notify supervisor</a:t>
            </a:r>
          </a:p>
          <a:p>
            <a:pPr marL="857250" lvl="1" indent="-514350">
              <a:buFont typeface="+mj-lt"/>
              <a:buAutoNum type="arabicPeriod"/>
            </a:pPr>
            <a:r>
              <a:rPr lang="en-US" sz="2000" dirty="0"/>
              <a:t>Notify dietary</a:t>
            </a:r>
          </a:p>
          <a:p>
            <a:pPr marL="857250" lvl="1" indent="-514350">
              <a:buFont typeface="+mj-lt"/>
              <a:buAutoNum type="arabicPeriod"/>
            </a:pPr>
            <a:r>
              <a:rPr lang="en-US" sz="2000" dirty="0"/>
              <a:t>Notify therapy as appropriate</a:t>
            </a:r>
          </a:p>
          <a:p>
            <a:pPr marL="857250" lvl="1" indent="-514350">
              <a:buFont typeface="+mj-lt"/>
              <a:buAutoNum type="arabicPeriod"/>
            </a:pPr>
            <a:r>
              <a:rPr lang="en-US" sz="2000" dirty="0"/>
              <a:t>Re-evaluate turning and repositioning schedule</a:t>
            </a:r>
          </a:p>
          <a:p>
            <a:pPr marL="857250" lvl="1" indent="-514350">
              <a:buFont typeface="+mj-lt"/>
              <a:buAutoNum type="arabicPeriod"/>
            </a:pPr>
            <a:r>
              <a:rPr lang="en-US" sz="2000" dirty="0"/>
              <a:t>Initiate Braden Scale* and Comprehensive Risk Data Collection Form</a:t>
            </a:r>
          </a:p>
          <a:p>
            <a:pPr marL="857250" lvl="1" indent="-514350">
              <a:buFont typeface="+mj-lt"/>
              <a:buAutoNum type="arabicPeriod"/>
            </a:pPr>
            <a:r>
              <a:rPr lang="en-US" sz="2000" dirty="0"/>
              <a:t>Re-evaluate interventions and update care plan</a:t>
            </a:r>
          </a:p>
          <a:p>
            <a:endParaRPr lang="en-US" dirty="0"/>
          </a:p>
        </p:txBody>
      </p:sp>
      <p:pic>
        <p:nvPicPr>
          <p:cNvPr id="4" name="Picture 3">
            <a:extLst>
              <a:ext uri="{FF2B5EF4-FFF2-40B4-BE49-F238E27FC236}">
                <a16:creationId xmlns:a16="http://schemas.microsoft.com/office/drawing/2014/main" id="{ECBFA553-0BCB-4A26-8115-ADABB7DE905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4256" r="8150"/>
          <a:stretch/>
        </p:blipFill>
        <p:spPr>
          <a:xfrm>
            <a:off x="6579275" y="2133600"/>
            <a:ext cx="2107525" cy="3117929"/>
          </a:xfrm>
          <a:prstGeom prst="rect">
            <a:avLst/>
          </a:prstGeom>
          <a:ln>
            <a:noFill/>
          </a:ln>
          <a:effectLst>
            <a:softEdge rad="112500"/>
          </a:effectLst>
        </p:spPr>
      </p:pic>
    </p:spTree>
    <p:extLst>
      <p:ext uri="{BB962C8B-B14F-4D97-AF65-F5344CB8AC3E}">
        <p14:creationId xmlns:p14="http://schemas.microsoft.com/office/powerpoint/2010/main" val="10101211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4ACC-74BD-424C-9401-3A95F627F5BB}"/>
              </a:ext>
            </a:extLst>
          </p:cNvPr>
          <p:cNvSpPr>
            <a:spLocks noGrp="1"/>
          </p:cNvSpPr>
          <p:nvPr>
            <p:ph type="title"/>
          </p:nvPr>
        </p:nvSpPr>
        <p:spPr/>
        <p:txBody>
          <a:bodyPr/>
          <a:lstStyle/>
          <a:p>
            <a:r>
              <a:rPr lang="en-US" dirty="0"/>
              <a:t>Treatment of Pressure Ulcers</a:t>
            </a:r>
          </a:p>
        </p:txBody>
      </p:sp>
      <p:sp>
        <p:nvSpPr>
          <p:cNvPr id="3" name="Content Placeholder 2">
            <a:extLst>
              <a:ext uri="{FF2B5EF4-FFF2-40B4-BE49-F238E27FC236}">
                <a16:creationId xmlns:a16="http://schemas.microsoft.com/office/drawing/2014/main" id="{D6DCEDA0-5D17-4FA4-B408-64A1E473B800}"/>
              </a:ext>
            </a:extLst>
          </p:cNvPr>
          <p:cNvSpPr>
            <a:spLocks noGrp="1"/>
          </p:cNvSpPr>
          <p:nvPr>
            <p:ph idx="1"/>
          </p:nvPr>
        </p:nvSpPr>
        <p:spPr>
          <a:xfrm>
            <a:off x="457200" y="1600200"/>
            <a:ext cx="5791200" cy="4525963"/>
          </a:xfrm>
        </p:spPr>
        <p:txBody>
          <a:bodyPr>
            <a:normAutofit fontScale="92500" lnSpcReduction="10000"/>
          </a:bodyPr>
          <a:lstStyle/>
          <a:p>
            <a:pPr marL="0" indent="0">
              <a:buNone/>
            </a:pPr>
            <a:r>
              <a:rPr lang="en-US" sz="2000" dirty="0"/>
              <a:t>Residents admitted with or with a new pressure injury or lower extremity ulcer:</a:t>
            </a:r>
          </a:p>
          <a:p>
            <a:pPr marL="800100" lvl="1" indent="-457200">
              <a:buAutoNum type="arabicPeriod" startAt="9"/>
            </a:pPr>
            <a:r>
              <a:rPr lang="en-US" sz="2000" dirty="0"/>
              <a:t>Update the CNA care cards per care plan changes</a:t>
            </a:r>
          </a:p>
          <a:p>
            <a:pPr marL="800100" lvl="1" indent="-457200">
              <a:buAutoNum type="arabicPeriod" startAt="9"/>
            </a:pPr>
            <a:r>
              <a:rPr lang="en-US" sz="2000" dirty="0"/>
              <a:t>Initiate WEEKLY wound documentation progress sheets</a:t>
            </a:r>
          </a:p>
          <a:p>
            <a:pPr marL="800100" lvl="1" indent="-457200">
              <a:buAutoNum type="arabicPeriod" startAt="9"/>
            </a:pPr>
            <a:r>
              <a:rPr lang="en-US" sz="2000" dirty="0"/>
              <a:t>Daily wound monitoring should include:</a:t>
            </a:r>
          </a:p>
          <a:p>
            <a:pPr marL="1028700" lvl="2" indent="-342900"/>
            <a:r>
              <a:rPr lang="en-US" sz="2000" dirty="0"/>
              <a:t>Evaluation of wound (with no dressing)</a:t>
            </a:r>
          </a:p>
          <a:p>
            <a:pPr marL="1028700" lvl="2" indent="-342900"/>
            <a:r>
              <a:rPr lang="en-US" sz="2000" dirty="0"/>
              <a:t>Evaluation of status of dressing (if dressing present)</a:t>
            </a:r>
          </a:p>
          <a:p>
            <a:pPr marL="1028700" lvl="2" indent="-342900"/>
            <a:r>
              <a:rPr lang="en-US" sz="2000" dirty="0"/>
              <a:t>Status of area surrounding the wound</a:t>
            </a:r>
          </a:p>
          <a:p>
            <a:pPr marL="1028700" lvl="2" indent="-342900"/>
            <a:r>
              <a:rPr lang="en-US" sz="2000" dirty="0"/>
              <a:t>Presence of any possible complications</a:t>
            </a:r>
          </a:p>
          <a:p>
            <a:pPr marL="1371600" lvl="3" indent="-342900">
              <a:buFont typeface="Arial" panose="020B0604020202020204" pitchFamily="34" charset="0"/>
              <a:buChar char="•"/>
            </a:pPr>
            <a:r>
              <a:rPr lang="en-US" dirty="0"/>
              <a:t>Infection, increased drainage, pain, odor, etc.</a:t>
            </a:r>
          </a:p>
          <a:p>
            <a:pPr marL="1028700" lvl="2" indent="-342900"/>
            <a:r>
              <a:rPr lang="en-US" sz="2000" dirty="0"/>
              <a:t>Presence of pain</a:t>
            </a:r>
          </a:p>
          <a:p>
            <a:endParaRPr lang="en-US" sz="2000" dirty="0"/>
          </a:p>
        </p:txBody>
      </p:sp>
      <p:pic>
        <p:nvPicPr>
          <p:cNvPr id="5" name="Picture 4">
            <a:extLst>
              <a:ext uri="{FF2B5EF4-FFF2-40B4-BE49-F238E27FC236}">
                <a16:creationId xmlns:a16="http://schemas.microsoft.com/office/drawing/2014/main" id="{52BD9519-4BE1-43CE-AF59-86583E71844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6981" r="17899" b="-1"/>
          <a:stretch/>
        </p:blipFill>
        <p:spPr>
          <a:xfrm>
            <a:off x="6283927" y="1981200"/>
            <a:ext cx="2420802" cy="3581400"/>
          </a:xfrm>
          <a:prstGeom prst="rect">
            <a:avLst/>
          </a:prstGeom>
          <a:ln>
            <a:noFill/>
          </a:ln>
          <a:effectLst>
            <a:softEdge rad="112500"/>
          </a:effectLst>
        </p:spPr>
      </p:pic>
    </p:spTree>
    <p:extLst>
      <p:ext uri="{BB962C8B-B14F-4D97-AF65-F5344CB8AC3E}">
        <p14:creationId xmlns:p14="http://schemas.microsoft.com/office/powerpoint/2010/main" val="1709201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4ACC-74BD-424C-9401-3A95F627F5BB}"/>
              </a:ext>
            </a:extLst>
          </p:cNvPr>
          <p:cNvSpPr>
            <a:spLocks noGrp="1"/>
          </p:cNvSpPr>
          <p:nvPr>
            <p:ph type="title"/>
          </p:nvPr>
        </p:nvSpPr>
        <p:spPr/>
        <p:txBody>
          <a:bodyPr/>
          <a:lstStyle/>
          <a:p>
            <a:r>
              <a:rPr lang="en-US" dirty="0"/>
              <a:t>Treatment of Pressure Ulcers</a:t>
            </a:r>
          </a:p>
        </p:txBody>
      </p:sp>
      <p:sp>
        <p:nvSpPr>
          <p:cNvPr id="3" name="Content Placeholder 2">
            <a:extLst>
              <a:ext uri="{FF2B5EF4-FFF2-40B4-BE49-F238E27FC236}">
                <a16:creationId xmlns:a16="http://schemas.microsoft.com/office/drawing/2014/main" id="{D6DCEDA0-5D17-4FA4-B408-64A1E473B800}"/>
              </a:ext>
            </a:extLst>
          </p:cNvPr>
          <p:cNvSpPr>
            <a:spLocks noGrp="1"/>
          </p:cNvSpPr>
          <p:nvPr>
            <p:ph idx="1"/>
          </p:nvPr>
        </p:nvSpPr>
        <p:spPr>
          <a:xfrm>
            <a:off x="4343400" y="1600200"/>
            <a:ext cx="4343400" cy="4525963"/>
          </a:xfrm>
        </p:spPr>
        <p:txBody>
          <a:bodyPr/>
          <a:lstStyle/>
          <a:p>
            <a:pPr marL="0" indent="0">
              <a:buNone/>
            </a:pPr>
            <a:r>
              <a:rPr lang="en-US" sz="2000" dirty="0"/>
              <a:t>Residents admitted with or with a new pressure injury or lower extremity ulcer:</a:t>
            </a:r>
          </a:p>
          <a:p>
            <a:pPr marL="857250" lvl="1" indent="-514350">
              <a:buAutoNum type="arabicPeriod" startAt="12"/>
            </a:pPr>
            <a:r>
              <a:rPr lang="en-US" sz="2000" dirty="0"/>
              <a:t>Document changes or concerns in the nurses notes</a:t>
            </a:r>
          </a:p>
          <a:p>
            <a:pPr marL="857250" lvl="1" indent="-514350">
              <a:buAutoNum type="arabicPeriod" startAt="12"/>
            </a:pPr>
            <a:r>
              <a:rPr lang="en-US" sz="2000" dirty="0"/>
              <a:t>Notify practitioner, resident representative and supervisor if wound does not show progress in 2-4 weeks and/or deteriorating unexpectedly</a:t>
            </a:r>
          </a:p>
          <a:p>
            <a:pPr marL="857250" lvl="1" indent="-514350">
              <a:buAutoNum type="arabicPeriod" startAt="12"/>
            </a:pPr>
            <a:r>
              <a:rPr lang="en-US" sz="2000" dirty="0"/>
              <a:t>Re-evaluate plan of care as indicated</a:t>
            </a:r>
          </a:p>
          <a:p>
            <a:endParaRPr lang="en-US" dirty="0"/>
          </a:p>
        </p:txBody>
      </p:sp>
      <p:pic>
        <p:nvPicPr>
          <p:cNvPr id="4" name="Picture 3">
            <a:extLst>
              <a:ext uri="{FF2B5EF4-FFF2-40B4-BE49-F238E27FC236}">
                <a16:creationId xmlns:a16="http://schemas.microsoft.com/office/drawing/2014/main" id="{1A16193D-82D6-4D99-B018-CFE746AA1D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b="1250"/>
          <a:stretch/>
        </p:blipFill>
        <p:spPr>
          <a:xfrm>
            <a:off x="457200" y="1600200"/>
            <a:ext cx="2781347" cy="4114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2916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4ACC-74BD-424C-9401-3A95F627F5BB}"/>
              </a:ext>
            </a:extLst>
          </p:cNvPr>
          <p:cNvSpPr>
            <a:spLocks noGrp="1"/>
          </p:cNvSpPr>
          <p:nvPr>
            <p:ph type="title"/>
          </p:nvPr>
        </p:nvSpPr>
        <p:spPr/>
        <p:txBody>
          <a:bodyPr/>
          <a:lstStyle/>
          <a:p>
            <a:r>
              <a:rPr lang="en-US" dirty="0"/>
              <a:t>F686:  Skin Integrity</a:t>
            </a:r>
          </a:p>
        </p:txBody>
      </p:sp>
      <p:sp>
        <p:nvSpPr>
          <p:cNvPr id="3" name="Content Placeholder 2">
            <a:extLst>
              <a:ext uri="{FF2B5EF4-FFF2-40B4-BE49-F238E27FC236}">
                <a16:creationId xmlns:a16="http://schemas.microsoft.com/office/drawing/2014/main" id="{D6DCEDA0-5D17-4FA4-B408-64A1E473B800}"/>
              </a:ext>
            </a:extLst>
          </p:cNvPr>
          <p:cNvSpPr>
            <a:spLocks noGrp="1"/>
          </p:cNvSpPr>
          <p:nvPr>
            <p:ph idx="1"/>
          </p:nvPr>
        </p:nvSpPr>
        <p:spPr>
          <a:xfrm>
            <a:off x="205888" y="1676400"/>
            <a:ext cx="5334000" cy="4525963"/>
          </a:xfrm>
        </p:spPr>
        <p:txBody>
          <a:bodyPr>
            <a:normAutofit fontScale="62500" lnSpcReduction="20000"/>
          </a:bodyPr>
          <a:lstStyle/>
          <a:p>
            <a:pPr marL="0" indent="0">
              <a:buNone/>
            </a:pPr>
            <a:r>
              <a:rPr lang="en-US" sz="3600" dirty="0"/>
              <a:t>Pressure Ulcers:  Based on the comprehensive assessment of a resident, the facility must ensure that—</a:t>
            </a:r>
          </a:p>
          <a:p>
            <a:r>
              <a:rPr lang="en-US" dirty="0"/>
              <a:t> (i) A resident receives care, consistent with professional standards of practice, to prevent pressure ulcers and does not develop pressure ulcers unless the individual’s clinical condition demonstrates that they were unavoidable; and</a:t>
            </a:r>
          </a:p>
          <a:p>
            <a:r>
              <a:rPr lang="en-US" dirty="0"/>
              <a:t> (ii) A resident with pressure ulcers receives necessary treatment and services, consistent with professional standards of practice, to promote healing, prevent infection and prevent new ulcers from developing.</a:t>
            </a:r>
          </a:p>
          <a:p>
            <a:endParaRPr lang="en-US" dirty="0"/>
          </a:p>
        </p:txBody>
      </p:sp>
      <p:pic>
        <p:nvPicPr>
          <p:cNvPr id="4" name="Picture 3" descr="A picture containing indoor, table, sitting, desk&#10;&#10;Description automatically generated">
            <a:extLst>
              <a:ext uri="{FF2B5EF4-FFF2-40B4-BE49-F238E27FC236}">
                <a16:creationId xmlns:a16="http://schemas.microsoft.com/office/drawing/2014/main" id="{5A7A776D-BCA1-4177-B18B-64B4F83F546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579" r="10450" b="2"/>
          <a:stretch/>
        </p:blipFill>
        <p:spPr>
          <a:xfrm>
            <a:off x="5880627" y="2286000"/>
            <a:ext cx="3263373" cy="2747962"/>
          </a:xfrm>
          <a:prstGeom prst="rect">
            <a:avLst/>
          </a:prstGeom>
          <a:ln>
            <a:noFill/>
          </a:ln>
          <a:effectLst>
            <a:softEdge rad="112500"/>
          </a:effectLst>
        </p:spPr>
      </p:pic>
      <p:sp>
        <p:nvSpPr>
          <p:cNvPr id="5" name="Rectangle 4">
            <a:extLst>
              <a:ext uri="{FF2B5EF4-FFF2-40B4-BE49-F238E27FC236}">
                <a16:creationId xmlns:a16="http://schemas.microsoft.com/office/drawing/2014/main" id="{D0EA6D71-CD12-4456-B306-BC69393CC7D4}"/>
              </a:ext>
            </a:extLst>
          </p:cNvPr>
          <p:cNvSpPr/>
          <p:nvPr/>
        </p:nvSpPr>
        <p:spPr>
          <a:xfrm>
            <a:off x="3526751" y="5449624"/>
            <a:ext cx="5366237" cy="461665"/>
          </a:xfrm>
          <a:prstGeom prst="rect">
            <a:avLst/>
          </a:prstGeom>
        </p:spPr>
        <p:txBody>
          <a:bodyPr wrap="square">
            <a:spAutoFit/>
          </a:bodyPr>
          <a:lstStyle/>
          <a:p>
            <a:pPr algn="r"/>
            <a:r>
              <a:rPr lang="en-US" sz="1200" dirty="0">
                <a:hlinkClick r:id="rId4"/>
              </a:rPr>
              <a:t>https://www.cms.gov/Regulations-and-Guidance/Guidance/Manuals/downloads/som107ap_pp_guidelines_ltcf.pdf</a:t>
            </a:r>
            <a:r>
              <a:rPr lang="en-US" sz="1200" dirty="0"/>
              <a:t> </a:t>
            </a:r>
          </a:p>
        </p:txBody>
      </p:sp>
    </p:spTree>
    <p:extLst>
      <p:ext uri="{BB962C8B-B14F-4D97-AF65-F5344CB8AC3E}">
        <p14:creationId xmlns:p14="http://schemas.microsoft.com/office/powerpoint/2010/main" val="16348963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4ACC-74BD-424C-9401-3A95F627F5BB}"/>
              </a:ext>
            </a:extLst>
          </p:cNvPr>
          <p:cNvSpPr>
            <a:spLocks noGrp="1"/>
          </p:cNvSpPr>
          <p:nvPr>
            <p:ph type="title"/>
          </p:nvPr>
        </p:nvSpPr>
        <p:spPr/>
        <p:txBody>
          <a:bodyPr/>
          <a:lstStyle/>
          <a:p>
            <a:r>
              <a:rPr lang="en-US" dirty="0"/>
              <a:t>Treatment of Pressure Ulcers</a:t>
            </a:r>
          </a:p>
        </p:txBody>
      </p:sp>
      <p:sp>
        <p:nvSpPr>
          <p:cNvPr id="3" name="Content Placeholder 2">
            <a:extLst>
              <a:ext uri="{FF2B5EF4-FFF2-40B4-BE49-F238E27FC236}">
                <a16:creationId xmlns:a16="http://schemas.microsoft.com/office/drawing/2014/main" id="{D6DCEDA0-5D17-4FA4-B408-64A1E473B800}"/>
              </a:ext>
            </a:extLst>
          </p:cNvPr>
          <p:cNvSpPr>
            <a:spLocks noGrp="1"/>
          </p:cNvSpPr>
          <p:nvPr>
            <p:ph idx="1"/>
          </p:nvPr>
        </p:nvSpPr>
        <p:spPr>
          <a:xfrm>
            <a:off x="3238546" y="1600200"/>
            <a:ext cx="5448253" cy="4525963"/>
          </a:xfrm>
        </p:spPr>
        <p:txBody>
          <a:bodyPr>
            <a:normAutofit fontScale="92500" lnSpcReduction="10000"/>
          </a:bodyPr>
          <a:lstStyle/>
          <a:p>
            <a:pPr marL="57150" indent="0">
              <a:buNone/>
            </a:pPr>
            <a:r>
              <a:rPr lang="en-US" dirty="0"/>
              <a:t>Resident Choice:</a:t>
            </a:r>
          </a:p>
          <a:p>
            <a:pPr lvl="1"/>
            <a:r>
              <a:rPr lang="en-US" dirty="0"/>
              <a:t>In order for a resident to exercise his or her right to appropriately make informed choices about care and treatment or to refuse treatment, the facility and the resident (or the resident’s legal representative) will discuss the resident’s condition, treatment options, expected outcomes, and consequences of refusing treatment.</a:t>
            </a:r>
          </a:p>
          <a:p>
            <a:endParaRPr lang="en-US" dirty="0"/>
          </a:p>
        </p:txBody>
      </p:sp>
      <p:pic>
        <p:nvPicPr>
          <p:cNvPr id="4" name="Picture 3">
            <a:extLst>
              <a:ext uri="{FF2B5EF4-FFF2-40B4-BE49-F238E27FC236}">
                <a16:creationId xmlns:a16="http://schemas.microsoft.com/office/drawing/2014/main" id="{EC5F9777-3108-429A-81BA-FEE7591BB04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b="1250"/>
          <a:stretch/>
        </p:blipFill>
        <p:spPr>
          <a:xfrm>
            <a:off x="304800" y="1676400"/>
            <a:ext cx="2781347" cy="4114800"/>
          </a:xfrm>
          <a:prstGeom prst="rect">
            <a:avLst/>
          </a:prstGeom>
          <a:ln>
            <a:noFill/>
          </a:ln>
          <a:effectLst>
            <a:softEdge rad="112500"/>
          </a:effectLst>
        </p:spPr>
      </p:pic>
    </p:spTree>
    <p:extLst>
      <p:ext uri="{BB962C8B-B14F-4D97-AF65-F5344CB8AC3E}">
        <p14:creationId xmlns:p14="http://schemas.microsoft.com/office/powerpoint/2010/main" val="76796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D9DF666-47DA-42CD-8829-B9ED4045ED7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0085" y="762000"/>
            <a:ext cx="9146156" cy="4648200"/>
          </a:xfrm>
          <a:prstGeom prst="rect">
            <a:avLst/>
          </a:prstGeom>
        </p:spPr>
      </p:pic>
    </p:spTree>
    <p:extLst>
      <p:ext uri="{BB962C8B-B14F-4D97-AF65-F5344CB8AC3E}">
        <p14:creationId xmlns:p14="http://schemas.microsoft.com/office/powerpoint/2010/main" val="12436000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girl in a blue shirt&#10;&#10;Description automatically generated">
            <a:extLst>
              <a:ext uri="{FF2B5EF4-FFF2-40B4-BE49-F238E27FC236}">
                <a16:creationId xmlns:a16="http://schemas.microsoft.com/office/drawing/2014/main" id="{AD1B97D1-60C7-41C6-9A7D-0EBD0AFCDBB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4010" b="2"/>
          <a:stretch/>
        </p:blipFill>
        <p:spPr>
          <a:xfrm>
            <a:off x="3981360" y="-17929"/>
            <a:ext cx="5162640" cy="56388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3" name="Rectangle 2">
            <a:extLst>
              <a:ext uri="{FF2B5EF4-FFF2-40B4-BE49-F238E27FC236}">
                <a16:creationId xmlns:a16="http://schemas.microsoft.com/office/drawing/2014/main" id="{A94899AE-3BD4-4825-8FA4-CB9848A086B8}"/>
              </a:ext>
            </a:extLst>
          </p:cNvPr>
          <p:cNvSpPr/>
          <p:nvPr/>
        </p:nvSpPr>
        <p:spPr>
          <a:xfrm>
            <a:off x="304800" y="2478305"/>
            <a:ext cx="3676560" cy="707886"/>
          </a:xfrm>
          <a:prstGeom prst="rect">
            <a:avLst/>
          </a:prstGeom>
        </p:spPr>
        <p:txBody>
          <a:bodyPr wrap="square">
            <a:spAutoFit/>
          </a:bodyPr>
          <a:lstStyle/>
          <a:p>
            <a:r>
              <a:rPr lang="en-US" sz="4000" dirty="0">
                <a:latin typeface="+mn-lt"/>
              </a:rPr>
              <a:t>In Summary </a:t>
            </a:r>
          </a:p>
        </p:txBody>
      </p:sp>
    </p:spTree>
    <p:extLst>
      <p:ext uri="{BB962C8B-B14F-4D97-AF65-F5344CB8AC3E}">
        <p14:creationId xmlns:p14="http://schemas.microsoft.com/office/powerpoint/2010/main" val="988269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A73E58AD-57AD-4AC0-A7C1-924C018510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90" r="1777" b="-2"/>
          <a:stretch/>
        </p:blipFill>
        <p:spPr>
          <a:xfrm>
            <a:off x="2448798" y="990600"/>
            <a:ext cx="4246403" cy="4412675"/>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8900056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27AA-7D74-4C8D-9E58-1B4BDA470683}"/>
              </a:ext>
            </a:extLst>
          </p:cNvPr>
          <p:cNvSpPr>
            <a:spLocks noGrp="1"/>
          </p:cNvSpPr>
          <p:nvPr>
            <p:ph type="title"/>
          </p:nvPr>
        </p:nvSpPr>
        <p:spPr/>
        <p:txBody>
          <a:bodyPr/>
          <a:lstStyle/>
          <a:p>
            <a:r>
              <a:rPr lang="en-US" dirty="0"/>
              <a:t>References and Resources </a:t>
            </a:r>
          </a:p>
        </p:txBody>
      </p:sp>
      <p:sp>
        <p:nvSpPr>
          <p:cNvPr id="3" name="Content Placeholder 2">
            <a:extLst>
              <a:ext uri="{FF2B5EF4-FFF2-40B4-BE49-F238E27FC236}">
                <a16:creationId xmlns:a16="http://schemas.microsoft.com/office/drawing/2014/main" id="{762AA650-E2F8-485B-9110-36D64CC0DA15}"/>
              </a:ext>
            </a:extLst>
          </p:cNvPr>
          <p:cNvSpPr>
            <a:spLocks noGrp="1"/>
          </p:cNvSpPr>
          <p:nvPr>
            <p:ph idx="1"/>
          </p:nvPr>
        </p:nvSpPr>
        <p:spPr/>
        <p:txBody>
          <a:bodyPr>
            <a:normAutofit fontScale="92500" lnSpcReduction="10000"/>
          </a:bodyPr>
          <a:lstStyle/>
          <a:p>
            <a:r>
              <a:rPr lang="en-US" sz="2800" dirty="0"/>
              <a:t>Centers for Medicare &amp; Medicaid Services State Operations Manual, Appendix PP – Guidance to Surveyors for Long Term Care Facilities (Rev. 173, 11-22-17):  </a:t>
            </a:r>
            <a:r>
              <a:rPr lang="en-US" sz="2800" u="sng" dirty="0">
                <a:hlinkClick r:id="rId2"/>
              </a:rPr>
              <a:t>https://www.cms.gov/Regulations-and-Guidance/Guidance/Manuals/downloads/som107ap_pp_guidelines_ltcf.pdf</a:t>
            </a:r>
            <a:endParaRPr lang="en-US" sz="2800" u="sng" dirty="0"/>
          </a:p>
          <a:p>
            <a:r>
              <a:rPr lang="en-US" sz="2800" dirty="0"/>
              <a:t> LTC Survey Pathways (Download)  </a:t>
            </a:r>
            <a:r>
              <a:rPr lang="en-US" sz="2800" u="sng" dirty="0">
                <a:hlinkClick r:id="rId3"/>
              </a:rPr>
              <a:t>https://www.cms.gov/medicare/provider-enrollment-and-certification/guidanceforlawsandregulations/nursing-homes.html</a:t>
            </a:r>
            <a:endParaRPr lang="en-US" sz="2800" dirty="0"/>
          </a:p>
          <a:p>
            <a:pPr marL="0" indent="0">
              <a:buNone/>
            </a:pPr>
            <a:endParaRPr lang="en-US" sz="2000" u="sng" dirty="0"/>
          </a:p>
          <a:p>
            <a:endParaRPr lang="en-US" dirty="0"/>
          </a:p>
        </p:txBody>
      </p:sp>
    </p:spTree>
    <p:extLst>
      <p:ext uri="{BB962C8B-B14F-4D97-AF65-F5344CB8AC3E}">
        <p14:creationId xmlns:p14="http://schemas.microsoft.com/office/powerpoint/2010/main" val="16144258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971DC-9275-47DD-BD9A-AE688D5EC19B}"/>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1ACA14E8-743E-4475-B57B-78FA9AAFC298}"/>
              </a:ext>
            </a:extLst>
          </p:cNvPr>
          <p:cNvSpPr>
            <a:spLocks noGrp="1"/>
          </p:cNvSpPr>
          <p:nvPr>
            <p:ph idx="1"/>
          </p:nvPr>
        </p:nvSpPr>
        <p:spPr/>
        <p:txBody>
          <a:bodyPr>
            <a:normAutofit/>
          </a:bodyPr>
          <a:lstStyle/>
          <a:p>
            <a:r>
              <a:rPr lang="en-US" sz="2800" dirty="0"/>
              <a:t>Centers for Medicare &amp; Medicaid Services Long-Term Care Facility Resident Assessment Instrument 3.0 User’s Manual, Version 1.16.  October 2018: </a:t>
            </a:r>
            <a:r>
              <a:rPr lang="en-US" sz="2800" dirty="0">
                <a:hlinkClick r:id="rId2"/>
              </a:rPr>
              <a:t>https://www.cms.gov/Medicare/Quality-Initiatives-Patient-Assessment-Instruments/NursingHomeQualityInits/MDS30RAIManual.html</a:t>
            </a:r>
            <a:endParaRPr lang="en-US" sz="2800" dirty="0"/>
          </a:p>
        </p:txBody>
      </p:sp>
    </p:spTree>
    <p:extLst>
      <p:ext uri="{BB962C8B-B14F-4D97-AF65-F5344CB8AC3E}">
        <p14:creationId xmlns:p14="http://schemas.microsoft.com/office/powerpoint/2010/main" val="18847059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480AA-D21D-49A8-B682-CA890568814A}"/>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04B89EA0-AD6D-41A3-9C35-977DB7AE20F9}"/>
              </a:ext>
            </a:extLst>
          </p:cNvPr>
          <p:cNvSpPr>
            <a:spLocks noGrp="1"/>
          </p:cNvSpPr>
          <p:nvPr>
            <p:ph idx="1"/>
          </p:nvPr>
        </p:nvSpPr>
        <p:spPr>
          <a:xfrm>
            <a:off x="533400" y="2590800"/>
            <a:ext cx="8229600" cy="4525963"/>
          </a:xfrm>
        </p:spPr>
        <p:txBody>
          <a:bodyPr>
            <a:normAutofit/>
          </a:bodyPr>
          <a:lstStyle/>
          <a:p>
            <a:pPr marL="0" indent="0" algn="ctr">
              <a:buNone/>
            </a:pPr>
            <a:r>
              <a:rPr lang="en-US" sz="2000" i="1" dirty="0"/>
              <a:t>“This presentation provided is copyrighted information of Pathway Health.  Please note the presentation date on the title page in relation to the need to verify any new updates and resources that were listed in this presentation.  This presentation is intended to be informational.  The information does not constitute either legal or professional consultation.  This presentation is not to be sold or reused without written authorization.”</a:t>
            </a:r>
            <a:endParaRPr lang="en-US" sz="2000" dirty="0"/>
          </a:p>
          <a:p>
            <a:pPr algn="ctr"/>
            <a:endParaRPr lang="en-US" sz="2000" dirty="0"/>
          </a:p>
        </p:txBody>
      </p:sp>
    </p:spTree>
    <p:extLst>
      <p:ext uri="{BB962C8B-B14F-4D97-AF65-F5344CB8AC3E}">
        <p14:creationId xmlns:p14="http://schemas.microsoft.com/office/powerpoint/2010/main" val="1607052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4ACC-74BD-424C-9401-3A95F627F5BB}"/>
              </a:ext>
            </a:extLst>
          </p:cNvPr>
          <p:cNvSpPr>
            <a:spLocks noGrp="1"/>
          </p:cNvSpPr>
          <p:nvPr>
            <p:ph type="title"/>
          </p:nvPr>
        </p:nvSpPr>
        <p:spPr/>
        <p:txBody>
          <a:bodyPr/>
          <a:lstStyle/>
          <a:p>
            <a:r>
              <a:rPr lang="en-US" dirty="0"/>
              <a:t>F686:  Skin Integrity (continued)</a:t>
            </a:r>
          </a:p>
        </p:txBody>
      </p:sp>
      <p:sp>
        <p:nvSpPr>
          <p:cNvPr id="3" name="Content Placeholder 2">
            <a:extLst>
              <a:ext uri="{FF2B5EF4-FFF2-40B4-BE49-F238E27FC236}">
                <a16:creationId xmlns:a16="http://schemas.microsoft.com/office/drawing/2014/main" id="{D6DCEDA0-5D17-4FA4-B408-64A1E473B800}"/>
              </a:ext>
            </a:extLst>
          </p:cNvPr>
          <p:cNvSpPr>
            <a:spLocks noGrp="1"/>
          </p:cNvSpPr>
          <p:nvPr>
            <p:ph idx="1"/>
          </p:nvPr>
        </p:nvSpPr>
        <p:spPr>
          <a:xfrm>
            <a:off x="270182" y="1981200"/>
            <a:ext cx="5181600" cy="4525963"/>
          </a:xfrm>
        </p:spPr>
        <p:txBody>
          <a:bodyPr>
            <a:normAutofit/>
          </a:bodyPr>
          <a:lstStyle/>
          <a:p>
            <a:r>
              <a:rPr lang="en-US" sz="2800" dirty="0"/>
              <a:t>INTENT:  “The intent of this requirement is that the resident does not develop pressure ulcers/injuries (PU/PIs) unless clinically unavoidable and that the facility provides care and services consistent with professional standards of practice…”</a:t>
            </a:r>
          </a:p>
          <a:p>
            <a:endParaRPr lang="en-US" sz="2800" dirty="0"/>
          </a:p>
        </p:txBody>
      </p:sp>
      <p:sp>
        <p:nvSpPr>
          <p:cNvPr id="4" name="Rectangle 3">
            <a:extLst>
              <a:ext uri="{FF2B5EF4-FFF2-40B4-BE49-F238E27FC236}">
                <a16:creationId xmlns:a16="http://schemas.microsoft.com/office/drawing/2014/main" id="{0A44E4B1-8412-43BD-B164-0BCEDD6E4A17}"/>
              </a:ext>
            </a:extLst>
          </p:cNvPr>
          <p:cNvSpPr/>
          <p:nvPr/>
        </p:nvSpPr>
        <p:spPr>
          <a:xfrm>
            <a:off x="3505200" y="5847060"/>
            <a:ext cx="5366237" cy="461665"/>
          </a:xfrm>
          <a:prstGeom prst="rect">
            <a:avLst/>
          </a:prstGeom>
        </p:spPr>
        <p:txBody>
          <a:bodyPr wrap="square">
            <a:spAutoFit/>
          </a:bodyPr>
          <a:lstStyle/>
          <a:p>
            <a:pPr algn="r"/>
            <a:r>
              <a:rPr lang="en-US" sz="1200" dirty="0">
                <a:hlinkClick r:id="rId3"/>
              </a:rPr>
              <a:t>https://www.cms.gov/Regulations-and-Guidance/Guidance/Manuals/downloads/som107ap_pp_guidelines_ltcf.pdf</a:t>
            </a:r>
            <a:r>
              <a:rPr lang="en-US" sz="1200" dirty="0"/>
              <a:t> </a:t>
            </a:r>
          </a:p>
        </p:txBody>
      </p:sp>
      <p:pic>
        <p:nvPicPr>
          <p:cNvPr id="5" name="Picture 4" descr="A picture containing indoor, table, sitting, desk&#10;&#10;Description automatically generated">
            <a:extLst>
              <a:ext uri="{FF2B5EF4-FFF2-40B4-BE49-F238E27FC236}">
                <a16:creationId xmlns:a16="http://schemas.microsoft.com/office/drawing/2014/main" id="{1225B659-8BD1-4C62-AB93-B4B3953392E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0579" r="10450" b="2"/>
          <a:stretch/>
        </p:blipFill>
        <p:spPr>
          <a:xfrm>
            <a:off x="5674659" y="2282414"/>
            <a:ext cx="3263373" cy="2747962"/>
          </a:xfrm>
          <a:prstGeom prst="rect">
            <a:avLst/>
          </a:prstGeom>
          <a:ln>
            <a:noFill/>
          </a:ln>
          <a:effectLst>
            <a:softEdge rad="112500"/>
          </a:effectLst>
        </p:spPr>
      </p:pic>
    </p:spTree>
    <p:extLst>
      <p:ext uri="{BB962C8B-B14F-4D97-AF65-F5344CB8AC3E}">
        <p14:creationId xmlns:p14="http://schemas.microsoft.com/office/powerpoint/2010/main" val="3388559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4ACC-74BD-424C-9401-3A95F627F5BB}"/>
              </a:ext>
            </a:extLst>
          </p:cNvPr>
          <p:cNvSpPr>
            <a:spLocks noGrp="1"/>
          </p:cNvSpPr>
          <p:nvPr>
            <p:ph type="title"/>
          </p:nvPr>
        </p:nvSpPr>
        <p:spPr/>
        <p:txBody>
          <a:bodyPr/>
          <a:lstStyle/>
          <a:p>
            <a:r>
              <a:rPr lang="en-US" dirty="0"/>
              <a:t>F686:  Skin Integrity (continued)</a:t>
            </a:r>
          </a:p>
        </p:txBody>
      </p:sp>
      <p:sp>
        <p:nvSpPr>
          <p:cNvPr id="3" name="Content Placeholder 2">
            <a:extLst>
              <a:ext uri="{FF2B5EF4-FFF2-40B4-BE49-F238E27FC236}">
                <a16:creationId xmlns:a16="http://schemas.microsoft.com/office/drawing/2014/main" id="{D6DCEDA0-5D17-4FA4-B408-64A1E473B800}"/>
              </a:ext>
            </a:extLst>
          </p:cNvPr>
          <p:cNvSpPr>
            <a:spLocks noGrp="1"/>
          </p:cNvSpPr>
          <p:nvPr>
            <p:ph idx="1"/>
          </p:nvPr>
        </p:nvSpPr>
        <p:spPr>
          <a:xfrm>
            <a:off x="3962400" y="1551929"/>
            <a:ext cx="5181600" cy="4525963"/>
          </a:xfrm>
        </p:spPr>
        <p:txBody>
          <a:bodyPr>
            <a:normAutofit fontScale="92500" lnSpcReduction="20000"/>
          </a:bodyPr>
          <a:lstStyle/>
          <a:p>
            <a:pPr marL="0" indent="0">
              <a:buNone/>
            </a:pPr>
            <a:r>
              <a:rPr lang="en-US" b="1" dirty="0"/>
              <a:t>NOTE</a:t>
            </a:r>
            <a:r>
              <a:rPr lang="en-US" dirty="0"/>
              <a:t>: CMS is aware of the array of terms used to describe alterations in skin integrity due to pressure. Some of these terms include: </a:t>
            </a:r>
          </a:p>
          <a:p>
            <a:pPr marL="457200" indent="-457200"/>
            <a:r>
              <a:rPr lang="en-US" dirty="0"/>
              <a:t>Pressure ulcer, </a:t>
            </a:r>
          </a:p>
          <a:p>
            <a:pPr marL="457200" indent="-457200"/>
            <a:r>
              <a:rPr lang="en-US" dirty="0"/>
              <a:t>Pressure injury, </a:t>
            </a:r>
          </a:p>
          <a:p>
            <a:pPr marL="457200" indent="-457200"/>
            <a:r>
              <a:rPr lang="en-US" dirty="0"/>
              <a:t>Pressure sore, </a:t>
            </a:r>
          </a:p>
          <a:p>
            <a:pPr marL="457200" indent="-457200"/>
            <a:r>
              <a:rPr lang="en-US" dirty="0"/>
              <a:t>Decubitus ulcer and </a:t>
            </a:r>
          </a:p>
          <a:p>
            <a:pPr marL="457200" indent="-457200"/>
            <a:r>
              <a:rPr lang="en-US" dirty="0"/>
              <a:t>Bed sore. </a:t>
            </a:r>
            <a:endParaRPr lang="en-US" b="1" dirty="0"/>
          </a:p>
          <a:p>
            <a:endParaRPr lang="en-US" dirty="0"/>
          </a:p>
        </p:txBody>
      </p:sp>
      <p:sp>
        <p:nvSpPr>
          <p:cNvPr id="4" name="Rectangle 3">
            <a:extLst>
              <a:ext uri="{FF2B5EF4-FFF2-40B4-BE49-F238E27FC236}">
                <a16:creationId xmlns:a16="http://schemas.microsoft.com/office/drawing/2014/main" id="{0A44E4B1-8412-43BD-B164-0BCEDD6E4A17}"/>
              </a:ext>
            </a:extLst>
          </p:cNvPr>
          <p:cNvSpPr/>
          <p:nvPr/>
        </p:nvSpPr>
        <p:spPr>
          <a:xfrm>
            <a:off x="3505200" y="5847060"/>
            <a:ext cx="5366237" cy="461665"/>
          </a:xfrm>
          <a:prstGeom prst="rect">
            <a:avLst/>
          </a:prstGeom>
        </p:spPr>
        <p:txBody>
          <a:bodyPr wrap="square">
            <a:spAutoFit/>
          </a:bodyPr>
          <a:lstStyle/>
          <a:p>
            <a:pPr algn="r"/>
            <a:r>
              <a:rPr lang="en-US" sz="1200" dirty="0">
                <a:hlinkClick r:id="rId3"/>
              </a:rPr>
              <a:t>https://www.cms.gov/Regulations-and-Guidance/Guidance/Manuals/downloads/som107ap_pp_guidelines_ltcf.pdf</a:t>
            </a:r>
            <a:r>
              <a:rPr lang="en-US" sz="1200" dirty="0"/>
              <a:t> </a:t>
            </a:r>
          </a:p>
        </p:txBody>
      </p:sp>
      <p:pic>
        <p:nvPicPr>
          <p:cNvPr id="5" name="Picture 4" descr="A picture containing indoor, table, sitting, desk&#10;&#10;Description automatically generated">
            <a:extLst>
              <a:ext uri="{FF2B5EF4-FFF2-40B4-BE49-F238E27FC236}">
                <a16:creationId xmlns:a16="http://schemas.microsoft.com/office/drawing/2014/main" id="{1225B659-8BD1-4C62-AB93-B4B3953392E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0579" r="10450" b="2"/>
          <a:stretch/>
        </p:blipFill>
        <p:spPr>
          <a:xfrm>
            <a:off x="461682" y="2289744"/>
            <a:ext cx="3263373" cy="2747962"/>
          </a:xfrm>
          <a:prstGeom prst="rect">
            <a:avLst/>
          </a:prstGeom>
          <a:ln>
            <a:noFill/>
          </a:ln>
          <a:effectLst>
            <a:softEdge rad="112500"/>
          </a:effectLst>
        </p:spPr>
      </p:pic>
    </p:spTree>
    <p:extLst>
      <p:ext uri="{BB962C8B-B14F-4D97-AF65-F5344CB8AC3E}">
        <p14:creationId xmlns:p14="http://schemas.microsoft.com/office/powerpoint/2010/main" val="4078700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4ACC-74BD-424C-9401-3A95F627F5BB}"/>
              </a:ext>
            </a:extLst>
          </p:cNvPr>
          <p:cNvSpPr>
            <a:spLocks noGrp="1"/>
          </p:cNvSpPr>
          <p:nvPr>
            <p:ph type="title"/>
          </p:nvPr>
        </p:nvSpPr>
        <p:spPr/>
        <p:txBody>
          <a:bodyPr/>
          <a:lstStyle/>
          <a:p>
            <a:r>
              <a:rPr lang="en-US" dirty="0"/>
              <a:t>F686:  Skin Integrity Definitions</a:t>
            </a:r>
          </a:p>
        </p:txBody>
      </p:sp>
      <p:sp>
        <p:nvSpPr>
          <p:cNvPr id="3" name="Content Placeholder 2">
            <a:extLst>
              <a:ext uri="{FF2B5EF4-FFF2-40B4-BE49-F238E27FC236}">
                <a16:creationId xmlns:a16="http://schemas.microsoft.com/office/drawing/2014/main" id="{D6DCEDA0-5D17-4FA4-B408-64A1E473B800}"/>
              </a:ext>
            </a:extLst>
          </p:cNvPr>
          <p:cNvSpPr>
            <a:spLocks noGrp="1"/>
          </p:cNvSpPr>
          <p:nvPr>
            <p:ph idx="1"/>
          </p:nvPr>
        </p:nvSpPr>
        <p:spPr>
          <a:xfrm>
            <a:off x="457200" y="1444532"/>
            <a:ext cx="4953000" cy="4724400"/>
          </a:xfrm>
        </p:spPr>
        <p:txBody>
          <a:bodyPr>
            <a:normAutofit fontScale="85000" lnSpcReduction="10000"/>
          </a:bodyPr>
          <a:lstStyle/>
          <a:p>
            <a:pPr marL="0" indent="0">
              <a:buNone/>
            </a:pPr>
            <a:r>
              <a:rPr lang="en-US" dirty="0"/>
              <a:t>“</a:t>
            </a:r>
            <a:r>
              <a:rPr lang="en-US" b="1" dirty="0"/>
              <a:t>Pressure Ulcer/Injury (PU/PI)” </a:t>
            </a:r>
            <a:r>
              <a:rPr lang="en-US" dirty="0"/>
              <a:t>refers to localized damage to the skin and/or underlying soft tissue usually over a bony prominence or related to a medical or other device. </a:t>
            </a:r>
          </a:p>
          <a:p>
            <a:pPr marL="0" indent="0">
              <a:buNone/>
            </a:pPr>
            <a:r>
              <a:rPr lang="en-US" dirty="0"/>
              <a:t>A </a:t>
            </a:r>
            <a:r>
              <a:rPr lang="en-US" b="1" dirty="0"/>
              <a:t>pressure injury </a:t>
            </a:r>
            <a:r>
              <a:rPr lang="en-US" dirty="0"/>
              <a:t>will present as intact skin and may be painful. A pressure ulcer will present as an open ulcer, the appearance of which will vary depending on the stage and may be painful. </a:t>
            </a:r>
          </a:p>
        </p:txBody>
      </p:sp>
      <p:pic>
        <p:nvPicPr>
          <p:cNvPr id="4" name="Picture 3" descr="A picture containing table, cup, indoor, sitting&#10;&#10;Description automatically generated">
            <a:extLst>
              <a:ext uri="{FF2B5EF4-FFF2-40B4-BE49-F238E27FC236}">
                <a16:creationId xmlns:a16="http://schemas.microsoft.com/office/drawing/2014/main" id="{2634DC6B-A601-4D69-BC90-F69D645448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382" r="30385" b="2"/>
          <a:stretch/>
        </p:blipFill>
        <p:spPr>
          <a:xfrm>
            <a:off x="5564385" y="1600200"/>
            <a:ext cx="3579615" cy="3719778"/>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5" name="Rectangle 4">
            <a:extLst>
              <a:ext uri="{FF2B5EF4-FFF2-40B4-BE49-F238E27FC236}">
                <a16:creationId xmlns:a16="http://schemas.microsoft.com/office/drawing/2014/main" id="{E7380C51-9DE0-4591-8D6E-67BF8280AD25}"/>
              </a:ext>
            </a:extLst>
          </p:cNvPr>
          <p:cNvSpPr/>
          <p:nvPr/>
        </p:nvSpPr>
        <p:spPr>
          <a:xfrm>
            <a:off x="3777763" y="5663658"/>
            <a:ext cx="5366237" cy="461665"/>
          </a:xfrm>
          <a:prstGeom prst="rect">
            <a:avLst/>
          </a:prstGeom>
        </p:spPr>
        <p:txBody>
          <a:bodyPr wrap="square">
            <a:spAutoFit/>
          </a:bodyPr>
          <a:lstStyle/>
          <a:p>
            <a:pPr algn="r"/>
            <a:r>
              <a:rPr lang="en-US" sz="1200" dirty="0">
                <a:hlinkClick r:id="rId4">
                  <a:extLst>
                    <a:ext uri="{A12FA001-AC4F-418D-AE19-62706E023703}">
                      <ahyp:hlinkClr xmlns:ahyp="http://schemas.microsoft.com/office/drawing/2018/hyperlinkcolor" val="tx"/>
                    </a:ext>
                  </a:extLst>
                </a:hlinkClick>
              </a:rPr>
              <a:t>https://www.cms.gov/Regulations-and-Guidance/Guidance/Manuals/downloads/som107ap_pp_guidelines_ltcf.pdf</a:t>
            </a:r>
            <a:r>
              <a:rPr lang="en-US" sz="1200" dirty="0"/>
              <a:t> </a:t>
            </a:r>
          </a:p>
        </p:txBody>
      </p:sp>
    </p:spTree>
    <p:extLst>
      <p:ext uri="{BB962C8B-B14F-4D97-AF65-F5344CB8AC3E}">
        <p14:creationId xmlns:p14="http://schemas.microsoft.com/office/powerpoint/2010/main" val="2584036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4ACC-74BD-424C-9401-3A95F627F5BB}"/>
              </a:ext>
            </a:extLst>
          </p:cNvPr>
          <p:cNvSpPr>
            <a:spLocks noGrp="1"/>
          </p:cNvSpPr>
          <p:nvPr>
            <p:ph type="title"/>
          </p:nvPr>
        </p:nvSpPr>
        <p:spPr/>
        <p:txBody>
          <a:bodyPr/>
          <a:lstStyle/>
          <a:p>
            <a:r>
              <a:rPr lang="en-US" dirty="0"/>
              <a:t>F686:  Skin Integrity Definitions</a:t>
            </a:r>
          </a:p>
        </p:txBody>
      </p:sp>
      <p:sp>
        <p:nvSpPr>
          <p:cNvPr id="3" name="Content Placeholder 2">
            <a:extLst>
              <a:ext uri="{FF2B5EF4-FFF2-40B4-BE49-F238E27FC236}">
                <a16:creationId xmlns:a16="http://schemas.microsoft.com/office/drawing/2014/main" id="{D6DCEDA0-5D17-4FA4-B408-64A1E473B800}"/>
              </a:ext>
            </a:extLst>
          </p:cNvPr>
          <p:cNvSpPr>
            <a:spLocks noGrp="1"/>
          </p:cNvSpPr>
          <p:nvPr>
            <p:ph idx="1"/>
          </p:nvPr>
        </p:nvSpPr>
        <p:spPr>
          <a:xfrm>
            <a:off x="457200" y="1444532"/>
            <a:ext cx="4953000" cy="4724400"/>
          </a:xfrm>
        </p:spPr>
        <p:txBody>
          <a:bodyPr>
            <a:normAutofit fontScale="85000" lnSpcReduction="10000"/>
          </a:bodyPr>
          <a:lstStyle/>
          <a:p>
            <a:pPr marL="0" indent="0">
              <a:buNone/>
            </a:pPr>
            <a:r>
              <a:rPr lang="en-US" dirty="0"/>
              <a:t>“</a:t>
            </a:r>
            <a:r>
              <a:rPr lang="en-US" b="1" dirty="0"/>
              <a:t>Pressure Ulcer/Injury (PU/PI)”  (Continued)</a:t>
            </a:r>
          </a:p>
          <a:p>
            <a:r>
              <a:rPr lang="en-US" dirty="0"/>
              <a:t>The injury occurs as a result of intense and/or prolonged pressure or pressure in combination with shear. The tolerance of soft tissue for pressure and shear may also be affected by skin temperature and moisture, nutrition, perfusion, co-morbidities and condition of the soft tissue. </a:t>
            </a:r>
            <a:endParaRPr lang="en-US" b="1" dirty="0"/>
          </a:p>
          <a:p>
            <a:endParaRPr lang="en-US" dirty="0"/>
          </a:p>
        </p:txBody>
      </p:sp>
      <p:pic>
        <p:nvPicPr>
          <p:cNvPr id="4" name="Picture 3" descr="A picture containing table, cup, indoor, sitting&#10;&#10;Description automatically generated">
            <a:extLst>
              <a:ext uri="{FF2B5EF4-FFF2-40B4-BE49-F238E27FC236}">
                <a16:creationId xmlns:a16="http://schemas.microsoft.com/office/drawing/2014/main" id="{2634DC6B-A601-4D69-BC90-F69D645448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382" r="30385" b="2"/>
          <a:stretch/>
        </p:blipFill>
        <p:spPr>
          <a:xfrm>
            <a:off x="5564385" y="1600200"/>
            <a:ext cx="3579615" cy="3719778"/>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5" name="Rectangle 4">
            <a:extLst>
              <a:ext uri="{FF2B5EF4-FFF2-40B4-BE49-F238E27FC236}">
                <a16:creationId xmlns:a16="http://schemas.microsoft.com/office/drawing/2014/main" id="{E7380C51-9DE0-4591-8D6E-67BF8280AD25}"/>
              </a:ext>
            </a:extLst>
          </p:cNvPr>
          <p:cNvSpPr/>
          <p:nvPr/>
        </p:nvSpPr>
        <p:spPr>
          <a:xfrm>
            <a:off x="3777763" y="5663658"/>
            <a:ext cx="5366237" cy="461665"/>
          </a:xfrm>
          <a:prstGeom prst="rect">
            <a:avLst/>
          </a:prstGeom>
        </p:spPr>
        <p:txBody>
          <a:bodyPr wrap="square">
            <a:spAutoFit/>
          </a:bodyPr>
          <a:lstStyle/>
          <a:p>
            <a:pPr algn="r"/>
            <a:r>
              <a:rPr lang="en-US" sz="1200" dirty="0">
                <a:hlinkClick r:id="rId4">
                  <a:extLst>
                    <a:ext uri="{A12FA001-AC4F-418D-AE19-62706E023703}">
                      <ahyp:hlinkClr xmlns:ahyp="http://schemas.microsoft.com/office/drawing/2018/hyperlinkcolor" val="tx"/>
                    </a:ext>
                  </a:extLst>
                </a:hlinkClick>
              </a:rPr>
              <a:t>https://www.cms.gov/Regulations-and-Guidance/Guidance/Manuals/downloads/som107ap_pp_guidelines_ltcf.pdf</a:t>
            </a:r>
            <a:r>
              <a:rPr lang="en-US" sz="1200" dirty="0"/>
              <a:t> </a:t>
            </a:r>
          </a:p>
        </p:txBody>
      </p:sp>
    </p:spTree>
    <p:extLst>
      <p:ext uri="{BB962C8B-B14F-4D97-AF65-F5344CB8AC3E}">
        <p14:creationId xmlns:p14="http://schemas.microsoft.com/office/powerpoint/2010/main" val="3547413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4ACC-74BD-424C-9401-3A95F627F5BB}"/>
              </a:ext>
            </a:extLst>
          </p:cNvPr>
          <p:cNvSpPr>
            <a:spLocks noGrp="1"/>
          </p:cNvSpPr>
          <p:nvPr>
            <p:ph type="title"/>
          </p:nvPr>
        </p:nvSpPr>
        <p:spPr/>
        <p:txBody>
          <a:bodyPr/>
          <a:lstStyle/>
          <a:p>
            <a:r>
              <a:rPr lang="en-US" dirty="0">
                <a:solidFill>
                  <a:srgbClr val="000000"/>
                </a:solidFill>
              </a:rPr>
              <a:t>F686:  Skin Integrity Definitions</a:t>
            </a:r>
            <a:endParaRPr lang="en-US" dirty="0"/>
          </a:p>
        </p:txBody>
      </p:sp>
      <p:sp>
        <p:nvSpPr>
          <p:cNvPr id="3" name="Content Placeholder 2">
            <a:extLst>
              <a:ext uri="{FF2B5EF4-FFF2-40B4-BE49-F238E27FC236}">
                <a16:creationId xmlns:a16="http://schemas.microsoft.com/office/drawing/2014/main" id="{D6DCEDA0-5D17-4FA4-B408-64A1E473B800}"/>
              </a:ext>
            </a:extLst>
          </p:cNvPr>
          <p:cNvSpPr>
            <a:spLocks noGrp="1"/>
          </p:cNvSpPr>
          <p:nvPr>
            <p:ph idx="1"/>
          </p:nvPr>
        </p:nvSpPr>
        <p:spPr>
          <a:xfrm>
            <a:off x="457200" y="1600201"/>
            <a:ext cx="8229600" cy="4038600"/>
          </a:xfrm>
        </p:spPr>
        <p:txBody>
          <a:bodyPr>
            <a:normAutofit fontScale="92500" lnSpcReduction="10000"/>
          </a:bodyPr>
          <a:lstStyle/>
          <a:p>
            <a:r>
              <a:rPr lang="en-US" b="1" dirty="0">
                <a:solidFill>
                  <a:srgbClr val="000000"/>
                </a:solidFill>
              </a:rPr>
              <a:t>“Avoidable</a:t>
            </a:r>
            <a:r>
              <a:rPr lang="en-US" dirty="0">
                <a:solidFill>
                  <a:srgbClr val="000000"/>
                </a:solidFill>
              </a:rPr>
              <a:t>” means that the resident developed a pressure ulcer/injury and that the facility did not do one or more of the following: evaluate the resident’s clinical condition and risk factors; define and implement interventions that are consistent with resident needs, resident goals, and professional standards of practice; monitor and evaluate the impact of the interventions; or revise the interventions as appropriate. </a:t>
            </a:r>
            <a:endParaRPr lang="en-US" b="1" dirty="0">
              <a:solidFill>
                <a:srgbClr val="000000"/>
              </a:solidFill>
            </a:endParaRPr>
          </a:p>
          <a:p>
            <a:endParaRPr lang="en-US" dirty="0"/>
          </a:p>
        </p:txBody>
      </p:sp>
      <p:sp>
        <p:nvSpPr>
          <p:cNvPr id="4" name="Rectangle 3">
            <a:extLst>
              <a:ext uri="{FF2B5EF4-FFF2-40B4-BE49-F238E27FC236}">
                <a16:creationId xmlns:a16="http://schemas.microsoft.com/office/drawing/2014/main" id="{AD4A5CDE-149C-47AA-8A38-002F9F3AFC84}"/>
              </a:ext>
            </a:extLst>
          </p:cNvPr>
          <p:cNvSpPr/>
          <p:nvPr/>
        </p:nvSpPr>
        <p:spPr>
          <a:xfrm>
            <a:off x="3777763" y="5590531"/>
            <a:ext cx="5366237" cy="461665"/>
          </a:xfrm>
          <a:prstGeom prst="rect">
            <a:avLst/>
          </a:prstGeom>
        </p:spPr>
        <p:txBody>
          <a:bodyPr wrap="square">
            <a:spAutoFit/>
          </a:bodyPr>
          <a:lstStyle/>
          <a:p>
            <a:pPr algn="r"/>
            <a:r>
              <a:rPr lang="en-US" sz="1200" dirty="0">
                <a:hlinkClick r:id="rId3"/>
              </a:rPr>
              <a:t>https://www.cms.gov/Regulations-and-Guidance/Guidance/Manuals/downloads/som107ap_pp_guidelines_ltcf.pdf</a:t>
            </a:r>
            <a:r>
              <a:rPr lang="en-US" sz="1200" dirty="0"/>
              <a:t> </a:t>
            </a:r>
          </a:p>
        </p:txBody>
      </p:sp>
    </p:spTree>
    <p:extLst>
      <p:ext uri="{BB962C8B-B14F-4D97-AF65-F5344CB8AC3E}">
        <p14:creationId xmlns:p14="http://schemas.microsoft.com/office/powerpoint/2010/main" val="503569179"/>
      </p:ext>
    </p:extLst>
  </p:cSld>
  <p:clrMapOvr>
    <a:masterClrMapping/>
  </p:clrMapOvr>
</p:sld>
</file>

<file path=ppt/theme/theme1.xml><?xml version="1.0" encoding="utf-8"?>
<a:theme xmlns:a="http://schemas.openxmlformats.org/drawingml/2006/main" name="1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2012LeadingAge_gray2PPT</Template>
  <TotalTime>1431</TotalTime>
  <Words>3909</Words>
  <Application>Microsoft Office PowerPoint</Application>
  <PresentationFormat>On-screen Show (4:3)</PresentationFormat>
  <Paragraphs>245</Paragraphs>
  <Slides>46</Slides>
  <Notes>35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Arial</vt:lpstr>
      <vt:lpstr>Calibri</vt:lpstr>
      <vt:lpstr>1_2012LeadingAge_gray2PPT</vt:lpstr>
      <vt:lpstr>Skin and Wound Care Competency </vt:lpstr>
      <vt:lpstr>Objectives</vt:lpstr>
      <vt:lpstr>CMS:  State Operations Manual</vt:lpstr>
      <vt:lpstr>F686:  Skin Integrity</vt:lpstr>
      <vt:lpstr>F686:  Skin Integrity (continued)</vt:lpstr>
      <vt:lpstr>F686:  Skin Integrity (continued)</vt:lpstr>
      <vt:lpstr>F686:  Skin Integrity Definitions</vt:lpstr>
      <vt:lpstr>F686:  Skin Integrity Definitions</vt:lpstr>
      <vt:lpstr>F686:  Skin Integrity Definitions</vt:lpstr>
      <vt:lpstr>F686:  Skin Integrity</vt:lpstr>
      <vt:lpstr>PowerPoint Presentation</vt:lpstr>
      <vt:lpstr>F686:  Skin Integrity</vt:lpstr>
      <vt:lpstr>F686:  Skin Integrity</vt:lpstr>
      <vt:lpstr>F686:  Skin Integrity</vt:lpstr>
      <vt:lpstr>F686:  Skin Integrity</vt:lpstr>
      <vt:lpstr>PowerPoint Presentation</vt:lpstr>
      <vt:lpstr>F686:  Staging</vt:lpstr>
      <vt:lpstr>F686:  Staging</vt:lpstr>
      <vt:lpstr>F686:  Staging</vt:lpstr>
      <vt:lpstr>PowerPoint Presentation</vt:lpstr>
      <vt:lpstr>PowerPoint Presentation</vt:lpstr>
      <vt:lpstr>PowerPoint Presentation</vt:lpstr>
      <vt:lpstr>F686:  Staging</vt:lpstr>
      <vt:lpstr>F686:  Prevention</vt:lpstr>
      <vt:lpstr>PowerPoint Presentation</vt:lpstr>
      <vt:lpstr>F684:  Quality of Care</vt:lpstr>
      <vt:lpstr>F684:  Quality of Care</vt:lpstr>
      <vt:lpstr>F684 Quality of Care</vt:lpstr>
      <vt:lpstr>F684 Quality of Care</vt:lpstr>
      <vt:lpstr>Policy and Procedures</vt:lpstr>
      <vt:lpstr>PowerPoint Presentation</vt:lpstr>
      <vt:lpstr>PowerPoint Presentation</vt:lpstr>
      <vt:lpstr>Body Audit Form (example shown here-please insert facility form)</vt:lpstr>
      <vt:lpstr>Monitoring of Skin Integrity</vt:lpstr>
      <vt:lpstr>Nutrition</vt:lpstr>
      <vt:lpstr>     Therapy</vt:lpstr>
      <vt:lpstr>Treatment of Pressure Ulcers</vt:lpstr>
      <vt:lpstr>Treatment of Pressure Ulcers</vt:lpstr>
      <vt:lpstr>Treatment of Pressure Ulcers</vt:lpstr>
      <vt:lpstr>Treatment of Pressure Ulcers</vt:lpstr>
      <vt:lpstr>PowerPoint Presentation</vt:lpstr>
      <vt:lpstr>PowerPoint Presentation</vt:lpstr>
      <vt:lpstr>PowerPoint Presentation</vt:lpstr>
      <vt:lpstr>References and Resources </vt:lpstr>
      <vt:lpstr>References and Resources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aparkhill</dc:creator>
  <cp:lastModifiedBy>Charlie Visconage</cp:lastModifiedBy>
  <cp:revision>152</cp:revision>
  <dcterms:created xsi:type="dcterms:W3CDTF">2012-09-27T17:39:50Z</dcterms:created>
  <dcterms:modified xsi:type="dcterms:W3CDTF">2019-05-13T20:54:40Z</dcterms:modified>
  <cp:contentStatus/>
</cp:coreProperties>
</file>