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40"/>
  </p:notesMasterIdLst>
  <p:handoutMasterIdLst>
    <p:handoutMasterId r:id="rId41"/>
  </p:handoutMasterIdLst>
  <p:sldIdLst>
    <p:sldId id="276" r:id="rId2"/>
    <p:sldId id="300" r:id="rId3"/>
    <p:sldId id="764" r:id="rId4"/>
    <p:sldId id="324" r:id="rId5"/>
    <p:sldId id="269" r:id="rId6"/>
    <p:sldId id="308" r:id="rId7"/>
    <p:sldId id="761" r:id="rId8"/>
    <p:sldId id="325" r:id="rId9"/>
    <p:sldId id="309" r:id="rId10"/>
    <p:sldId id="310" r:id="rId11"/>
    <p:sldId id="311" r:id="rId12"/>
    <p:sldId id="273" r:id="rId13"/>
    <p:sldId id="330" r:id="rId14"/>
    <p:sldId id="312" r:id="rId15"/>
    <p:sldId id="313" r:id="rId16"/>
    <p:sldId id="314" r:id="rId17"/>
    <p:sldId id="315" r:id="rId18"/>
    <p:sldId id="316" r:id="rId19"/>
    <p:sldId id="317" r:id="rId20"/>
    <p:sldId id="318" r:id="rId21"/>
    <p:sldId id="344" r:id="rId22"/>
    <p:sldId id="329" r:id="rId23"/>
    <p:sldId id="326" r:id="rId24"/>
    <p:sldId id="332" r:id="rId25"/>
    <p:sldId id="766" r:id="rId26"/>
    <p:sldId id="333" r:id="rId27"/>
    <p:sldId id="338" r:id="rId28"/>
    <p:sldId id="328" r:id="rId29"/>
    <p:sldId id="762" r:id="rId30"/>
    <p:sldId id="331" r:id="rId31"/>
    <p:sldId id="323" r:id="rId32"/>
    <p:sldId id="322" r:id="rId33"/>
    <p:sldId id="380" r:id="rId34"/>
    <p:sldId id="341" r:id="rId35"/>
    <p:sldId id="342" r:id="rId36"/>
    <p:sldId id="741" r:id="rId37"/>
    <p:sldId id="760" r:id="rId38"/>
    <p:sldId id="34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D5075-A23C-4060-999C-2D70005AB4E5}"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DB7F832E-28F2-4656-9DA5-CFB4BE6D8458}">
      <dgm:prSet/>
      <dgm:spPr/>
      <dgm:t>
        <a:bodyPr/>
        <a:lstStyle/>
        <a:p>
          <a:r>
            <a:rPr lang="en-US"/>
            <a:t>“</a:t>
          </a:r>
          <a:r>
            <a:rPr lang="en-US" b="1"/>
            <a:t>Adjuvant Medication</a:t>
          </a:r>
          <a:r>
            <a:rPr lang="en-US"/>
            <a:t>” describes any medication with a primary indication other than pain management but with analgesic properties in some painful conditions.</a:t>
          </a:r>
        </a:p>
      </dgm:t>
    </dgm:pt>
    <dgm:pt modelId="{3B3C3A84-B433-425F-B687-DA506F4D680D}" type="parTrans" cxnId="{4A905804-A0DF-4D9B-B8AD-9286F28D53EC}">
      <dgm:prSet/>
      <dgm:spPr/>
      <dgm:t>
        <a:bodyPr/>
        <a:lstStyle/>
        <a:p>
          <a:endParaRPr lang="en-US"/>
        </a:p>
      </dgm:t>
    </dgm:pt>
    <dgm:pt modelId="{863A59CD-F4EB-482D-A9A0-9988CBEED62D}" type="sibTrans" cxnId="{4A905804-A0DF-4D9B-B8AD-9286F28D53EC}">
      <dgm:prSet/>
      <dgm:spPr/>
      <dgm:t>
        <a:bodyPr/>
        <a:lstStyle/>
        <a:p>
          <a:endParaRPr lang="en-US"/>
        </a:p>
      </dgm:t>
    </dgm:pt>
    <dgm:pt modelId="{228FCB7D-AEBB-43F2-AFC0-E4AD03515CD4}">
      <dgm:prSet/>
      <dgm:spPr/>
      <dgm:t>
        <a:bodyPr/>
        <a:lstStyle/>
        <a:p>
          <a:r>
            <a:rPr lang="en-US"/>
            <a:t>“</a:t>
          </a:r>
          <a:r>
            <a:rPr lang="en-US" b="1"/>
            <a:t>Adverse Consequence</a:t>
          </a:r>
          <a:r>
            <a:rPr lang="en-US"/>
            <a:t>” is an unpleasant symptom or event that is due to or associated with a medication, such as impairment or decline in a resident’s mental or physical condition or functional or psychosocial status.  It may include various types of adverse drug reactions and interactions (e.g., medication-medication, medication-food, and medication-disease). “</a:t>
          </a:r>
        </a:p>
      </dgm:t>
    </dgm:pt>
    <dgm:pt modelId="{271A72F9-128E-4BBF-8FD9-BA0924A339D9}" type="parTrans" cxnId="{F5C1279E-D80C-41F1-B6D0-24A1019522ED}">
      <dgm:prSet/>
      <dgm:spPr/>
      <dgm:t>
        <a:bodyPr/>
        <a:lstStyle/>
        <a:p>
          <a:endParaRPr lang="en-US"/>
        </a:p>
      </dgm:t>
    </dgm:pt>
    <dgm:pt modelId="{FED9D973-462E-41EB-8791-562F139F053F}" type="sibTrans" cxnId="{F5C1279E-D80C-41F1-B6D0-24A1019522ED}">
      <dgm:prSet/>
      <dgm:spPr/>
      <dgm:t>
        <a:bodyPr/>
        <a:lstStyle/>
        <a:p>
          <a:endParaRPr lang="en-US"/>
        </a:p>
      </dgm:t>
    </dgm:pt>
    <dgm:pt modelId="{EC69A694-C8AD-4714-B332-32225F9E52A8}" type="pres">
      <dgm:prSet presAssocID="{C9DD5075-A23C-4060-999C-2D70005AB4E5}" presName="linear" presStyleCnt="0">
        <dgm:presLayoutVars>
          <dgm:animLvl val="lvl"/>
          <dgm:resizeHandles val="exact"/>
        </dgm:presLayoutVars>
      </dgm:prSet>
      <dgm:spPr/>
    </dgm:pt>
    <dgm:pt modelId="{3FEDA075-F317-4A9F-8C41-98EF00ED2401}" type="pres">
      <dgm:prSet presAssocID="{DB7F832E-28F2-4656-9DA5-CFB4BE6D8458}" presName="parentText" presStyleLbl="node1" presStyleIdx="0" presStyleCnt="2">
        <dgm:presLayoutVars>
          <dgm:chMax val="0"/>
          <dgm:bulletEnabled val="1"/>
        </dgm:presLayoutVars>
      </dgm:prSet>
      <dgm:spPr/>
    </dgm:pt>
    <dgm:pt modelId="{782B7F54-8C9C-4A75-9A34-941CD983D798}" type="pres">
      <dgm:prSet presAssocID="{863A59CD-F4EB-482D-A9A0-9988CBEED62D}" presName="spacer" presStyleCnt="0"/>
      <dgm:spPr/>
    </dgm:pt>
    <dgm:pt modelId="{CFBEF336-1345-42D3-81C8-520B0989C88B}" type="pres">
      <dgm:prSet presAssocID="{228FCB7D-AEBB-43F2-AFC0-E4AD03515CD4}" presName="parentText" presStyleLbl="node1" presStyleIdx="1" presStyleCnt="2">
        <dgm:presLayoutVars>
          <dgm:chMax val="0"/>
          <dgm:bulletEnabled val="1"/>
        </dgm:presLayoutVars>
      </dgm:prSet>
      <dgm:spPr/>
    </dgm:pt>
  </dgm:ptLst>
  <dgm:cxnLst>
    <dgm:cxn modelId="{4A905804-A0DF-4D9B-B8AD-9286F28D53EC}" srcId="{C9DD5075-A23C-4060-999C-2D70005AB4E5}" destId="{DB7F832E-28F2-4656-9DA5-CFB4BE6D8458}" srcOrd="0" destOrd="0" parTransId="{3B3C3A84-B433-425F-B687-DA506F4D680D}" sibTransId="{863A59CD-F4EB-482D-A9A0-9988CBEED62D}"/>
    <dgm:cxn modelId="{F5C1279E-D80C-41F1-B6D0-24A1019522ED}" srcId="{C9DD5075-A23C-4060-999C-2D70005AB4E5}" destId="{228FCB7D-AEBB-43F2-AFC0-E4AD03515CD4}" srcOrd="1" destOrd="0" parTransId="{271A72F9-128E-4BBF-8FD9-BA0924A339D9}" sibTransId="{FED9D973-462E-41EB-8791-562F139F053F}"/>
    <dgm:cxn modelId="{56D091BD-E067-4A59-806C-4F9AF655D213}" type="presOf" srcId="{DB7F832E-28F2-4656-9DA5-CFB4BE6D8458}" destId="{3FEDA075-F317-4A9F-8C41-98EF00ED2401}" srcOrd="0" destOrd="0" presId="urn:microsoft.com/office/officeart/2005/8/layout/vList2"/>
    <dgm:cxn modelId="{6438F4CA-0BB4-4C3D-800C-F5C0E46B5A5C}" type="presOf" srcId="{C9DD5075-A23C-4060-999C-2D70005AB4E5}" destId="{EC69A694-C8AD-4714-B332-32225F9E52A8}" srcOrd="0" destOrd="0" presId="urn:microsoft.com/office/officeart/2005/8/layout/vList2"/>
    <dgm:cxn modelId="{4D4B9AD1-C91D-4F27-800A-4837AFB1AEB1}" type="presOf" srcId="{228FCB7D-AEBB-43F2-AFC0-E4AD03515CD4}" destId="{CFBEF336-1345-42D3-81C8-520B0989C88B}" srcOrd="0" destOrd="0" presId="urn:microsoft.com/office/officeart/2005/8/layout/vList2"/>
    <dgm:cxn modelId="{AD460148-7DAF-4896-9A29-3C608C419209}" type="presParOf" srcId="{EC69A694-C8AD-4714-B332-32225F9E52A8}" destId="{3FEDA075-F317-4A9F-8C41-98EF00ED2401}" srcOrd="0" destOrd="0" presId="urn:microsoft.com/office/officeart/2005/8/layout/vList2"/>
    <dgm:cxn modelId="{0457B85B-5054-4833-807B-44174B583A41}" type="presParOf" srcId="{EC69A694-C8AD-4714-B332-32225F9E52A8}" destId="{782B7F54-8C9C-4A75-9A34-941CD983D798}" srcOrd="1" destOrd="0" presId="urn:microsoft.com/office/officeart/2005/8/layout/vList2"/>
    <dgm:cxn modelId="{46ADCB4E-8D32-4267-8AA3-44C64E49FED9}" type="presParOf" srcId="{EC69A694-C8AD-4714-B332-32225F9E52A8}" destId="{CFBEF336-1345-42D3-81C8-520B0989C88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0C43C-8EC1-4383-A7F9-7054F4523149}"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E993F1DB-BCFE-425B-B88C-2C58EBEBA970}">
      <dgm:prSet/>
      <dgm:spPr/>
      <dgm:t>
        <a:bodyPr/>
        <a:lstStyle/>
        <a:p>
          <a:r>
            <a:rPr lang="en-US" dirty="0"/>
            <a:t>When administering prn documentation, it must be timely!</a:t>
          </a:r>
        </a:p>
      </dgm:t>
    </dgm:pt>
    <dgm:pt modelId="{B3EEE7EB-F0EB-42F5-B9DE-4CE8F0F5A197}" type="parTrans" cxnId="{869A9B75-657E-4E14-9596-8C8058937130}">
      <dgm:prSet/>
      <dgm:spPr/>
      <dgm:t>
        <a:bodyPr/>
        <a:lstStyle/>
        <a:p>
          <a:endParaRPr lang="en-US"/>
        </a:p>
      </dgm:t>
    </dgm:pt>
    <dgm:pt modelId="{D7F24749-180E-412B-85A2-1A12AC6E3FA1}" type="sibTrans" cxnId="{869A9B75-657E-4E14-9596-8C8058937130}">
      <dgm:prSet/>
      <dgm:spPr/>
      <dgm:t>
        <a:bodyPr/>
        <a:lstStyle/>
        <a:p>
          <a:endParaRPr lang="en-US"/>
        </a:p>
      </dgm:t>
    </dgm:pt>
    <dgm:pt modelId="{CA890D91-0D42-4670-8A4A-A68911831BB4}">
      <dgm:prSet/>
      <dgm:spPr/>
      <dgm:t>
        <a:bodyPr/>
        <a:lstStyle/>
        <a:p>
          <a:r>
            <a:rPr lang="en-US" dirty="0"/>
            <a:t>Evaluate Pain- Using the Pain Scale</a:t>
          </a:r>
        </a:p>
      </dgm:t>
    </dgm:pt>
    <dgm:pt modelId="{096DE89C-A875-4B5A-B838-692D6460CB50}" type="parTrans" cxnId="{C514F5D5-E588-4488-8429-DABEB08318BB}">
      <dgm:prSet/>
      <dgm:spPr/>
      <dgm:t>
        <a:bodyPr/>
        <a:lstStyle/>
        <a:p>
          <a:endParaRPr lang="en-US"/>
        </a:p>
      </dgm:t>
    </dgm:pt>
    <dgm:pt modelId="{8E4254EB-EF47-44AB-A03C-6156E27242C2}" type="sibTrans" cxnId="{C514F5D5-E588-4488-8429-DABEB08318BB}">
      <dgm:prSet/>
      <dgm:spPr/>
      <dgm:t>
        <a:bodyPr/>
        <a:lstStyle/>
        <a:p>
          <a:endParaRPr lang="en-US"/>
        </a:p>
      </dgm:t>
    </dgm:pt>
    <dgm:pt modelId="{2CCC8FF2-CFAB-4132-89B5-A8796F8E59C1}">
      <dgm:prSet/>
      <dgm:spPr/>
      <dgm:t>
        <a:bodyPr/>
        <a:lstStyle/>
        <a:p>
          <a:r>
            <a:rPr lang="en-US"/>
            <a:t>Determine Appropriate Medication</a:t>
          </a:r>
        </a:p>
      </dgm:t>
    </dgm:pt>
    <dgm:pt modelId="{2FBFE772-CB26-47CE-BB47-9A20E6683361}" type="parTrans" cxnId="{EC6392C5-3005-44BF-8F70-990372AC6719}">
      <dgm:prSet/>
      <dgm:spPr/>
      <dgm:t>
        <a:bodyPr/>
        <a:lstStyle/>
        <a:p>
          <a:endParaRPr lang="en-US"/>
        </a:p>
      </dgm:t>
    </dgm:pt>
    <dgm:pt modelId="{C3D81C8A-2875-41C7-B1C5-F31978C5B01A}" type="sibTrans" cxnId="{EC6392C5-3005-44BF-8F70-990372AC6719}">
      <dgm:prSet/>
      <dgm:spPr/>
      <dgm:t>
        <a:bodyPr/>
        <a:lstStyle/>
        <a:p>
          <a:endParaRPr lang="en-US"/>
        </a:p>
      </dgm:t>
    </dgm:pt>
    <dgm:pt modelId="{9735E8E9-22EE-4135-9536-470E085337A2}">
      <dgm:prSet/>
      <dgm:spPr/>
      <dgm:t>
        <a:bodyPr/>
        <a:lstStyle/>
        <a:p>
          <a:r>
            <a:rPr lang="en-US"/>
            <a:t>Administer Medication</a:t>
          </a:r>
        </a:p>
      </dgm:t>
    </dgm:pt>
    <dgm:pt modelId="{62A876AB-E307-472F-9103-391EBCAD4B74}" type="parTrans" cxnId="{EFA21788-589A-45DC-8CB1-2C85C598351F}">
      <dgm:prSet/>
      <dgm:spPr/>
      <dgm:t>
        <a:bodyPr/>
        <a:lstStyle/>
        <a:p>
          <a:endParaRPr lang="en-US"/>
        </a:p>
      </dgm:t>
    </dgm:pt>
    <dgm:pt modelId="{176DA93A-51A4-4320-891C-229E88B0F3BB}" type="sibTrans" cxnId="{EFA21788-589A-45DC-8CB1-2C85C598351F}">
      <dgm:prSet/>
      <dgm:spPr/>
      <dgm:t>
        <a:bodyPr/>
        <a:lstStyle/>
        <a:p>
          <a:endParaRPr lang="en-US"/>
        </a:p>
      </dgm:t>
    </dgm:pt>
    <dgm:pt modelId="{698FBFEA-3981-4942-8586-20CD3F10A306}">
      <dgm:prSet/>
      <dgm:spPr/>
      <dgm:t>
        <a:bodyPr/>
        <a:lstStyle/>
        <a:p>
          <a:r>
            <a:rPr lang="en-US"/>
            <a:t>Evaluate for Effectiveness</a:t>
          </a:r>
        </a:p>
      </dgm:t>
    </dgm:pt>
    <dgm:pt modelId="{EE5C63F0-2CD5-48DE-8BDD-C59B1818338D}" type="parTrans" cxnId="{8ADB648D-8BFF-421D-9931-A17456469BAD}">
      <dgm:prSet/>
      <dgm:spPr/>
      <dgm:t>
        <a:bodyPr/>
        <a:lstStyle/>
        <a:p>
          <a:endParaRPr lang="en-US"/>
        </a:p>
      </dgm:t>
    </dgm:pt>
    <dgm:pt modelId="{28143611-1492-4A66-B49B-DD9AECA5D3B5}" type="sibTrans" cxnId="{8ADB648D-8BFF-421D-9931-A17456469BAD}">
      <dgm:prSet/>
      <dgm:spPr/>
      <dgm:t>
        <a:bodyPr/>
        <a:lstStyle/>
        <a:p>
          <a:endParaRPr lang="en-US"/>
        </a:p>
      </dgm:t>
    </dgm:pt>
    <dgm:pt modelId="{04C2B0E7-0FA4-41E2-B1AB-2CCB22EE4D2B}">
      <dgm:prSet/>
      <dgm:spPr/>
      <dgm:t>
        <a:bodyPr/>
        <a:lstStyle/>
        <a:p>
          <a:r>
            <a:rPr lang="en-US"/>
            <a:t>Notify Physician</a:t>
          </a:r>
        </a:p>
      </dgm:t>
    </dgm:pt>
    <dgm:pt modelId="{03AACA13-C757-4161-A6A0-4814809C634E}" type="parTrans" cxnId="{1BE31C30-CFD7-4198-A481-C6E395E31E6B}">
      <dgm:prSet/>
      <dgm:spPr/>
      <dgm:t>
        <a:bodyPr/>
        <a:lstStyle/>
        <a:p>
          <a:endParaRPr lang="en-US"/>
        </a:p>
      </dgm:t>
    </dgm:pt>
    <dgm:pt modelId="{9CCBE371-D3BE-47D2-B804-5D06C3B11CE0}" type="sibTrans" cxnId="{1BE31C30-CFD7-4198-A481-C6E395E31E6B}">
      <dgm:prSet/>
      <dgm:spPr/>
      <dgm:t>
        <a:bodyPr/>
        <a:lstStyle/>
        <a:p>
          <a:endParaRPr lang="en-US"/>
        </a:p>
      </dgm:t>
    </dgm:pt>
    <dgm:pt modelId="{92BF137D-DEE9-49E8-88BB-62109CB9CB92}" type="pres">
      <dgm:prSet presAssocID="{CEC0C43C-8EC1-4383-A7F9-7054F4523149}" presName="linear" presStyleCnt="0">
        <dgm:presLayoutVars>
          <dgm:animLvl val="lvl"/>
          <dgm:resizeHandles val="exact"/>
        </dgm:presLayoutVars>
      </dgm:prSet>
      <dgm:spPr/>
    </dgm:pt>
    <dgm:pt modelId="{FCAA5163-C536-4D2D-9259-3FA7E04C1E54}" type="pres">
      <dgm:prSet presAssocID="{E993F1DB-BCFE-425B-B88C-2C58EBEBA970}" presName="parentText" presStyleLbl="node1" presStyleIdx="0" presStyleCnt="6">
        <dgm:presLayoutVars>
          <dgm:chMax val="0"/>
          <dgm:bulletEnabled val="1"/>
        </dgm:presLayoutVars>
      </dgm:prSet>
      <dgm:spPr/>
    </dgm:pt>
    <dgm:pt modelId="{6BCE014F-0603-4D34-B56D-ED5B236DB2A2}" type="pres">
      <dgm:prSet presAssocID="{D7F24749-180E-412B-85A2-1A12AC6E3FA1}" presName="spacer" presStyleCnt="0"/>
      <dgm:spPr/>
    </dgm:pt>
    <dgm:pt modelId="{CEFC6417-258D-4F97-BB94-1BDDE80A225B}" type="pres">
      <dgm:prSet presAssocID="{CA890D91-0D42-4670-8A4A-A68911831BB4}" presName="parentText" presStyleLbl="node1" presStyleIdx="1" presStyleCnt="6">
        <dgm:presLayoutVars>
          <dgm:chMax val="0"/>
          <dgm:bulletEnabled val="1"/>
        </dgm:presLayoutVars>
      </dgm:prSet>
      <dgm:spPr/>
    </dgm:pt>
    <dgm:pt modelId="{8B12EC5F-D253-4661-9B63-3C9B33748D65}" type="pres">
      <dgm:prSet presAssocID="{8E4254EB-EF47-44AB-A03C-6156E27242C2}" presName="spacer" presStyleCnt="0"/>
      <dgm:spPr/>
    </dgm:pt>
    <dgm:pt modelId="{82F36E53-565C-4648-99ED-9F3C95BDF37D}" type="pres">
      <dgm:prSet presAssocID="{2CCC8FF2-CFAB-4132-89B5-A8796F8E59C1}" presName="parentText" presStyleLbl="node1" presStyleIdx="2" presStyleCnt="6">
        <dgm:presLayoutVars>
          <dgm:chMax val="0"/>
          <dgm:bulletEnabled val="1"/>
        </dgm:presLayoutVars>
      </dgm:prSet>
      <dgm:spPr/>
    </dgm:pt>
    <dgm:pt modelId="{58941400-924B-4FA8-9898-0AED9F7493EF}" type="pres">
      <dgm:prSet presAssocID="{C3D81C8A-2875-41C7-B1C5-F31978C5B01A}" presName="spacer" presStyleCnt="0"/>
      <dgm:spPr/>
    </dgm:pt>
    <dgm:pt modelId="{7A9C30D6-EDBD-403F-AD45-50B750E7B4DD}" type="pres">
      <dgm:prSet presAssocID="{9735E8E9-22EE-4135-9536-470E085337A2}" presName="parentText" presStyleLbl="node1" presStyleIdx="3" presStyleCnt="6">
        <dgm:presLayoutVars>
          <dgm:chMax val="0"/>
          <dgm:bulletEnabled val="1"/>
        </dgm:presLayoutVars>
      </dgm:prSet>
      <dgm:spPr/>
    </dgm:pt>
    <dgm:pt modelId="{3E47B0B9-489A-489B-A4DD-F2CD3096F63E}" type="pres">
      <dgm:prSet presAssocID="{176DA93A-51A4-4320-891C-229E88B0F3BB}" presName="spacer" presStyleCnt="0"/>
      <dgm:spPr/>
    </dgm:pt>
    <dgm:pt modelId="{09F43179-004E-4C38-B7CB-12C381FA37FA}" type="pres">
      <dgm:prSet presAssocID="{698FBFEA-3981-4942-8586-20CD3F10A306}" presName="parentText" presStyleLbl="node1" presStyleIdx="4" presStyleCnt="6">
        <dgm:presLayoutVars>
          <dgm:chMax val="0"/>
          <dgm:bulletEnabled val="1"/>
        </dgm:presLayoutVars>
      </dgm:prSet>
      <dgm:spPr/>
    </dgm:pt>
    <dgm:pt modelId="{68F5CA8C-B596-43CB-A314-E910B9E1D346}" type="pres">
      <dgm:prSet presAssocID="{28143611-1492-4A66-B49B-DD9AECA5D3B5}" presName="spacer" presStyleCnt="0"/>
      <dgm:spPr/>
    </dgm:pt>
    <dgm:pt modelId="{DC0AAE25-3129-45E5-ADD0-8900A7384BEB}" type="pres">
      <dgm:prSet presAssocID="{04C2B0E7-0FA4-41E2-B1AB-2CCB22EE4D2B}" presName="parentText" presStyleLbl="node1" presStyleIdx="5" presStyleCnt="6">
        <dgm:presLayoutVars>
          <dgm:chMax val="0"/>
          <dgm:bulletEnabled val="1"/>
        </dgm:presLayoutVars>
      </dgm:prSet>
      <dgm:spPr/>
    </dgm:pt>
  </dgm:ptLst>
  <dgm:cxnLst>
    <dgm:cxn modelId="{1018F602-6FAF-453D-8B30-6A82B4B71685}" type="presOf" srcId="{9735E8E9-22EE-4135-9536-470E085337A2}" destId="{7A9C30D6-EDBD-403F-AD45-50B750E7B4DD}" srcOrd="0" destOrd="0" presId="urn:microsoft.com/office/officeart/2005/8/layout/vList2"/>
    <dgm:cxn modelId="{7828E013-FB1B-412E-9CA0-CC876BCC3826}" type="presOf" srcId="{E993F1DB-BCFE-425B-B88C-2C58EBEBA970}" destId="{FCAA5163-C536-4D2D-9259-3FA7E04C1E54}" srcOrd="0" destOrd="0" presId="urn:microsoft.com/office/officeart/2005/8/layout/vList2"/>
    <dgm:cxn modelId="{1BE31C30-CFD7-4198-A481-C6E395E31E6B}" srcId="{CEC0C43C-8EC1-4383-A7F9-7054F4523149}" destId="{04C2B0E7-0FA4-41E2-B1AB-2CCB22EE4D2B}" srcOrd="5" destOrd="0" parTransId="{03AACA13-C757-4161-A6A0-4814809C634E}" sibTransId="{9CCBE371-D3BE-47D2-B804-5D06C3B11CE0}"/>
    <dgm:cxn modelId="{98C76F33-D61B-49CB-80B2-5A569CF7914A}" type="presOf" srcId="{CEC0C43C-8EC1-4383-A7F9-7054F4523149}" destId="{92BF137D-DEE9-49E8-88BB-62109CB9CB92}" srcOrd="0" destOrd="0" presId="urn:microsoft.com/office/officeart/2005/8/layout/vList2"/>
    <dgm:cxn modelId="{89AAD249-A5E1-4F10-A058-FDF5FD7E7399}" type="presOf" srcId="{698FBFEA-3981-4942-8586-20CD3F10A306}" destId="{09F43179-004E-4C38-B7CB-12C381FA37FA}" srcOrd="0" destOrd="0" presId="urn:microsoft.com/office/officeart/2005/8/layout/vList2"/>
    <dgm:cxn modelId="{869A9B75-657E-4E14-9596-8C8058937130}" srcId="{CEC0C43C-8EC1-4383-A7F9-7054F4523149}" destId="{E993F1DB-BCFE-425B-B88C-2C58EBEBA970}" srcOrd="0" destOrd="0" parTransId="{B3EEE7EB-F0EB-42F5-B9DE-4CE8F0F5A197}" sibTransId="{D7F24749-180E-412B-85A2-1A12AC6E3FA1}"/>
    <dgm:cxn modelId="{EA8E0680-64B9-438D-8258-AC06A6C9A9BB}" type="presOf" srcId="{CA890D91-0D42-4670-8A4A-A68911831BB4}" destId="{CEFC6417-258D-4F97-BB94-1BDDE80A225B}" srcOrd="0" destOrd="0" presId="urn:microsoft.com/office/officeart/2005/8/layout/vList2"/>
    <dgm:cxn modelId="{EFA21788-589A-45DC-8CB1-2C85C598351F}" srcId="{CEC0C43C-8EC1-4383-A7F9-7054F4523149}" destId="{9735E8E9-22EE-4135-9536-470E085337A2}" srcOrd="3" destOrd="0" parTransId="{62A876AB-E307-472F-9103-391EBCAD4B74}" sibTransId="{176DA93A-51A4-4320-891C-229E88B0F3BB}"/>
    <dgm:cxn modelId="{8ADB648D-8BFF-421D-9931-A17456469BAD}" srcId="{CEC0C43C-8EC1-4383-A7F9-7054F4523149}" destId="{698FBFEA-3981-4942-8586-20CD3F10A306}" srcOrd="4" destOrd="0" parTransId="{EE5C63F0-2CD5-48DE-8BDD-C59B1818338D}" sibTransId="{28143611-1492-4A66-B49B-DD9AECA5D3B5}"/>
    <dgm:cxn modelId="{EC6392C5-3005-44BF-8F70-990372AC6719}" srcId="{CEC0C43C-8EC1-4383-A7F9-7054F4523149}" destId="{2CCC8FF2-CFAB-4132-89B5-A8796F8E59C1}" srcOrd="2" destOrd="0" parTransId="{2FBFE772-CB26-47CE-BB47-9A20E6683361}" sibTransId="{C3D81C8A-2875-41C7-B1C5-F31978C5B01A}"/>
    <dgm:cxn modelId="{C514F5D5-E588-4488-8429-DABEB08318BB}" srcId="{CEC0C43C-8EC1-4383-A7F9-7054F4523149}" destId="{CA890D91-0D42-4670-8A4A-A68911831BB4}" srcOrd="1" destOrd="0" parTransId="{096DE89C-A875-4B5A-B838-692D6460CB50}" sibTransId="{8E4254EB-EF47-44AB-A03C-6156E27242C2}"/>
    <dgm:cxn modelId="{B8D5B8DD-7B65-4884-B912-441697181619}" type="presOf" srcId="{04C2B0E7-0FA4-41E2-B1AB-2CCB22EE4D2B}" destId="{DC0AAE25-3129-45E5-ADD0-8900A7384BEB}" srcOrd="0" destOrd="0" presId="urn:microsoft.com/office/officeart/2005/8/layout/vList2"/>
    <dgm:cxn modelId="{6D691BFB-4DC6-4047-978C-250036E84594}" type="presOf" srcId="{2CCC8FF2-CFAB-4132-89B5-A8796F8E59C1}" destId="{82F36E53-565C-4648-99ED-9F3C95BDF37D}" srcOrd="0" destOrd="0" presId="urn:microsoft.com/office/officeart/2005/8/layout/vList2"/>
    <dgm:cxn modelId="{C1830395-5E56-4C3B-82C1-3E9CF3C53F9B}" type="presParOf" srcId="{92BF137D-DEE9-49E8-88BB-62109CB9CB92}" destId="{FCAA5163-C536-4D2D-9259-3FA7E04C1E54}" srcOrd="0" destOrd="0" presId="urn:microsoft.com/office/officeart/2005/8/layout/vList2"/>
    <dgm:cxn modelId="{1C3F807B-B407-48D3-8586-6D5C37CCD797}" type="presParOf" srcId="{92BF137D-DEE9-49E8-88BB-62109CB9CB92}" destId="{6BCE014F-0603-4D34-B56D-ED5B236DB2A2}" srcOrd="1" destOrd="0" presId="urn:microsoft.com/office/officeart/2005/8/layout/vList2"/>
    <dgm:cxn modelId="{F5B971EA-9A20-44FE-99D8-7CBA0B06C89D}" type="presParOf" srcId="{92BF137D-DEE9-49E8-88BB-62109CB9CB92}" destId="{CEFC6417-258D-4F97-BB94-1BDDE80A225B}" srcOrd="2" destOrd="0" presId="urn:microsoft.com/office/officeart/2005/8/layout/vList2"/>
    <dgm:cxn modelId="{56EAC7AD-2786-48AA-B05E-9945DD743D07}" type="presParOf" srcId="{92BF137D-DEE9-49E8-88BB-62109CB9CB92}" destId="{8B12EC5F-D253-4661-9B63-3C9B33748D65}" srcOrd="3" destOrd="0" presId="urn:microsoft.com/office/officeart/2005/8/layout/vList2"/>
    <dgm:cxn modelId="{1A8AC2B4-2296-4803-9E5F-4F774B2E9FE5}" type="presParOf" srcId="{92BF137D-DEE9-49E8-88BB-62109CB9CB92}" destId="{82F36E53-565C-4648-99ED-9F3C95BDF37D}" srcOrd="4" destOrd="0" presId="urn:microsoft.com/office/officeart/2005/8/layout/vList2"/>
    <dgm:cxn modelId="{C5A5BB1A-BA3F-4DB8-A2DF-1D9DD41638FA}" type="presParOf" srcId="{92BF137D-DEE9-49E8-88BB-62109CB9CB92}" destId="{58941400-924B-4FA8-9898-0AED9F7493EF}" srcOrd="5" destOrd="0" presId="urn:microsoft.com/office/officeart/2005/8/layout/vList2"/>
    <dgm:cxn modelId="{5520DDC0-AE60-411C-90BF-9D5C13FD7DDE}" type="presParOf" srcId="{92BF137D-DEE9-49E8-88BB-62109CB9CB92}" destId="{7A9C30D6-EDBD-403F-AD45-50B750E7B4DD}" srcOrd="6" destOrd="0" presId="urn:microsoft.com/office/officeart/2005/8/layout/vList2"/>
    <dgm:cxn modelId="{041CC054-E4F3-4511-BC72-E645D43E48DA}" type="presParOf" srcId="{92BF137D-DEE9-49E8-88BB-62109CB9CB92}" destId="{3E47B0B9-489A-489B-A4DD-F2CD3096F63E}" srcOrd="7" destOrd="0" presId="urn:microsoft.com/office/officeart/2005/8/layout/vList2"/>
    <dgm:cxn modelId="{CF7B5912-EF75-4719-B5ED-A49D892863BC}" type="presParOf" srcId="{92BF137D-DEE9-49E8-88BB-62109CB9CB92}" destId="{09F43179-004E-4C38-B7CB-12C381FA37FA}" srcOrd="8" destOrd="0" presId="urn:microsoft.com/office/officeart/2005/8/layout/vList2"/>
    <dgm:cxn modelId="{5F4986FA-24FE-4F3C-B6AA-F91FDDF4FEF9}" type="presParOf" srcId="{92BF137D-DEE9-49E8-88BB-62109CB9CB92}" destId="{68F5CA8C-B596-43CB-A314-E910B9E1D346}" srcOrd="9" destOrd="0" presId="urn:microsoft.com/office/officeart/2005/8/layout/vList2"/>
    <dgm:cxn modelId="{58020D01-43CB-4A13-9ADB-D3D6C8CD2CC3}" type="presParOf" srcId="{92BF137D-DEE9-49E8-88BB-62109CB9CB92}" destId="{DC0AAE25-3129-45E5-ADD0-8900A7384BE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DA075-F317-4A9F-8C41-98EF00ED2401}">
      <dsp:nvSpPr>
        <dsp:cNvPr id="0" name=""/>
        <dsp:cNvSpPr/>
      </dsp:nvSpPr>
      <dsp:spPr>
        <a:xfrm>
          <a:off x="0" y="114618"/>
          <a:ext cx="5943600" cy="222022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t>
          </a:r>
          <a:r>
            <a:rPr lang="en-US" sz="1900" b="1" kern="1200"/>
            <a:t>Adjuvant Medication</a:t>
          </a:r>
          <a:r>
            <a:rPr lang="en-US" sz="1900" kern="1200"/>
            <a:t>” describes any medication with a primary indication other than pain management but with analgesic properties in some painful conditions.</a:t>
          </a:r>
        </a:p>
      </dsp:txBody>
      <dsp:txXfrm>
        <a:off x="108382" y="223000"/>
        <a:ext cx="5726836" cy="2003457"/>
      </dsp:txXfrm>
    </dsp:sp>
    <dsp:sp modelId="{CFBEF336-1345-42D3-81C8-520B0989C88B}">
      <dsp:nvSpPr>
        <dsp:cNvPr id="0" name=""/>
        <dsp:cNvSpPr/>
      </dsp:nvSpPr>
      <dsp:spPr>
        <a:xfrm>
          <a:off x="0" y="2389560"/>
          <a:ext cx="5943600" cy="2220221"/>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t>
          </a:r>
          <a:r>
            <a:rPr lang="en-US" sz="1900" b="1" kern="1200"/>
            <a:t>Adverse Consequence</a:t>
          </a:r>
          <a:r>
            <a:rPr lang="en-US" sz="1900" kern="1200"/>
            <a:t>” is an unpleasant symptom or event that is due to or associated with a medication, such as impairment or decline in a resident’s mental or physical condition or functional or psychosocial status.  It may include various types of adverse drug reactions and interactions (e.g., medication-medication, medication-food, and medication-disease). “</a:t>
          </a:r>
        </a:p>
      </dsp:txBody>
      <dsp:txXfrm>
        <a:off x="108382" y="2497942"/>
        <a:ext cx="5726836" cy="2003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A5163-C536-4D2D-9259-3FA7E04C1E54}">
      <dsp:nvSpPr>
        <dsp:cNvPr id="0" name=""/>
        <dsp:cNvSpPr/>
      </dsp:nvSpPr>
      <dsp:spPr>
        <a:xfrm>
          <a:off x="0" y="887489"/>
          <a:ext cx="6981264" cy="52767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When administering prn documentation, it must be timely!</a:t>
          </a:r>
        </a:p>
      </dsp:txBody>
      <dsp:txXfrm>
        <a:off x="25759" y="913248"/>
        <a:ext cx="6929746" cy="476152"/>
      </dsp:txXfrm>
    </dsp:sp>
    <dsp:sp modelId="{CEFC6417-258D-4F97-BB94-1BDDE80A225B}">
      <dsp:nvSpPr>
        <dsp:cNvPr id="0" name=""/>
        <dsp:cNvSpPr/>
      </dsp:nvSpPr>
      <dsp:spPr>
        <a:xfrm>
          <a:off x="0" y="1478520"/>
          <a:ext cx="6981264" cy="527670"/>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Evaluate Pain- Using the Pain Scale</a:t>
          </a:r>
        </a:p>
      </dsp:txBody>
      <dsp:txXfrm>
        <a:off x="25759" y="1504279"/>
        <a:ext cx="6929746" cy="476152"/>
      </dsp:txXfrm>
    </dsp:sp>
    <dsp:sp modelId="{82F36E53-565C-4648-99ED-9F3C95BDF37D}">
      <dsp:nvSpPr>
        <dsp:cNvPr id="0" name=""/>
        <dsp:cNvSpPr/>
      </dsp:nvSpPr>
      <dsp:spPr>
        <a:xfrm>
          <a:off x="0" y="2069550"/>
          <a:ext cx="6981264" cy="527670"/>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Determine Appropriate Medication</a:t>
          </a:r>
        </a:p>
      </dsp:txBody>
      <dsp:txXfrm>
        <a:off x="25759" y="2095309"/>
        <a:ext cx="6929746" cy="476152"/>
      </dsp:txXfrm>
    </dsp:sp>
    <dsp:sp modelId="{7A9C30D6-EDBD-403F-AD45-50B750E7B4DD}">
      <dsp:nvSpPr>
        <dsp:cNvPr id="0" name=""/>
        <dsp:cNvSpPr/>
      </dsp:nvSpPr>
      <dsp:spPr>
        <a:xfrm>
          <a:off x="0" y="2660580"/>
          <a:ext cx="6981264" cy="527670"/>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Administer Medication</a:t>
          </a:r>
        </a:p>
      </dsp:txBody>
      <dsp:txXfrm>
        <a:off x="25759" y="2686339"/>
        <a:ext cx="6929746" cy="476152"/>
      </dsp:txXfrm>
    </dsp:sp>
    <dsp:sp modelId="{09F43179-004E-4C38-B7CB-12C381FA37FA}">
      <dsp:nvSpPr>
        <dsp:cNvPr id="0" name=""/>
        <dsp:cNvSpPr/>
      </dsp:nvSpPr>
      <dsp:spPr>
        <a:xfrm>
          <a:off x="0" y="3251610"/>
          <a:ext cx="6981264" cy="527670"/>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Evaluate for Effectiveness</a:t>
          </a:r>
        </a:p>
      </dsp:txBody>
      <dsp:txXfrm>
        <a:off x="25759" y="3277369"/>
        <a:ext cx="6929746" cy="476152"/>
      </dsp:txXfrm>
    </dsp:sp>
    <dsp:sp modelId="{DC0AAE25-3129-45E5-ADD0-8900A7384BEB}">
      <dsp:nvSpPr>
        <dsp:cNvPr id="0" name=""/>
        <dsp:cNvSpPr/>
      </dsp:nvSpPr>
      <dsp:spPr>
        <a:xfrm>
          <a:off x="0" y="3842640"/>
          <a:ext cx="6981264" cy="52767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Notify Physician</a:t>
          </a:r>
        </a:p>
      </dsp:txBody>
      <dsp:txXfrm>
        <a:off x="25759" y="3868399"/>
        <a:ext cx="6929746"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program on  -Pain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Wingdings" panose="05000000000000000000" pitchFamily="2" charset="2"/>
              <a:buChar char="v"/>
            </a:pPr>
            <a:r>
              <a:rPr lang="en-US" i="1" dirty="0"/>
              <a:t>NOTE TO SPEAKER:  </a:t>
            </a:r>
            <a:r>
              <a:rPr lang="en-US" dirty="0"/>
              <a:t>As attendees enter the room, this slide should be on the screen.  Be certain each person signs the attendance sheet or uses whatever facility method tracks their attendance at in-services.  Introduce yourself and the topic of competency as it relates to the identification, intervention, communication, and documentation for Pain Management </a:t>
            </a:r>
          </a:p>
          <a:p>
            <a:pPr marL="171450" indent="-171450">
              <a:buFont typeface="Wingdings" panose="05000000000000000000" pitchFamily="2" charset="2"/>
              <a:buChar char="v"/>
            </a:pPr>
            <a:endParaRPr lang="en-US" i="1" dirty="0"/>
          </a:p>
          <a:p>
            <a:pPr marL="171450" indent="-171450">
              <a:buFont typeface="Wingdings" panose="05000000000000000000" pitchFamily="2" charset="2"/>
              <a:buChar char="v"/>
            </a:pPr>
            <a:r>
              <a:rPr lang="en-US" i="1" dirty="0"/>
              <a:t>NOTE TO SPEAKER:  </a:t>
            </a:r>
            <a:r>
              <a:rPr lang="en-US" dirty="0"/>
              <a:t>Whenever you see the symbol to the left in the speaker’s notes, please read the associated instructions.  </a:t>
            </a:r>
            <a:r>
              <a:rPr lang="en-US" b="1" u="sng" dirty="0"/>
              <a:t>Whenever you see bold and underlined content in the speaker’s notes, please emphasize this information to the attendees.  You could subtly hint that it may be on the test.</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CAM:  examples include acupuncture, therapeutic touch, herbal medicine, meditation, biofeedback, chiropractic care, and more</a:t>
            </a:r>
          </a:p>
        </p:txBody>
      </p:sp>
      <p:sp>
        <p:nvSpPr>
          <p:cNvPr id="4" name="Slide Number Placeholder 3"/>
          <p:cNvSpPr>
            <a:spLocks noGrp="1"/>
          </p:cNvSpPr>
          <p:nvPr>
            <p:ph type="sldNum" sz="quarter" idx="5"/>
          </p:nvPr>
        </p:nvSpPr>
        <p:spPr/>
        <p:txBody>
          <a:bodyPr/>
          <a:lstStyle/>
          <a:p>
            <a:fld id="{EF875578-3B17-413F-B3A5-078AA0358DF1}" type="slidenum">
              <a:rPr lang="en-US" smtClean="0"/>
              <a:t>10</a:t>
            </a:fld>
            <a:endParaRPr lang="en-US"/>
          </a:p>
        </p:txBody>
      </p:sp>
    </p:spTree>
    <p:extLst>
      <p:ext uri="{BB962C8B-B14F-4D97-AF65-F5344CB8AC3E}">
        <p14:creationId xmlns:p14="http://schemas.microsoft.com/office/powerpoint/2010/main" val="265845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cover the key elements of the pain management program</a:t>
            </a:r>
          </a:p>
        </p:txBody>
      </p:sp>
      <p:sp>
        <p:nvSpPr>
          <p:cNvPr id="4" name="Slide Number Placeholder 3"/>
          <p:cNvSpPr>
            <a:spLocks noGrp="1"/>
          </p:cNvSpPr>
          <p:nvPr>
            <p:ph type="sldNum" sz="quarter" idx="5"/>
          </p:nvPr>
        </p:nvSpPr>
        <p:spPr/>
        <p:txBody>
          <a:bodyPr/>
          <a:lstStyle/>
          <a:p>
            <a:fld id="{EF875578-3B17-413F-B3A5-078AA0358DF1}" type="slidenum">
              <a:rPr lang="en-US" smtClean="0"/>
              <a:t>11</a:t>
            </a:fld>
            <a:endParaRPr lang="en-US"/>
          </a:p>
        </p:txBody>
      </p:sp>
    </p:spTree>
    <p:extLst>
      <p:ext uri="{BB962C8B-B14F-4D97-AF65-F5344CB8AC3E}">
        <p14:creationId xmlns:p14="http://schemas.microsoft.com/office/powerpoint/2010/main" val="139037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A solid, pain management program should include the following:  (Read above)</a:t>
            </a:r>
          </a:p>
          <a:p>
            <a:r>
              <a:rPr lang="en-US" dirty="0"/>
              <a:t>We will be addressing these sections in this presentation</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12</a:t>
            </a:fld>
            <a:endParaRPr lang="en-US"/>
          </a:p>
        </p:txBody>
      </p:sp>
    </p:spTree>
    <p:extLst>
      <p:ext uri="{BB962C8B-B14F-4D97-AF65-F5344CB8AC3E}">
        <p14:creationId xmlns:p14="http://schemas.microsoft.com/office/powerpoint/2010/main" val="323278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responsibility for each IDT member</a:t>
            </a:r>
          </a:p>
        </p:txBody>
      </p:sp>
      <p:sp>
        <p:nvSpPr>
          <p:cNvPr id="4" name="Slide Number Placeholder 3"/>
          <p:cNvSpPr>
            <a:spLocks noGrp="1"/>
          </p:cNvSpPr>
          <p:nvPr>
            <p:ph type="sldNum" sz="quarter" idx="5"/>
          </p:nvPr>
        </p:nvSpPr>
        <p:spPr/>
        <p:txBody>
          <a:bodyPr/>
          <a:lstStyle/>
          <a:p>
            <a:fld id="{EF875578-3B17-413F-B3A5-078AA0358DF1}" type="slidenum">
              <a:rPr lang="en-US" smtClean="0"/>
              <a:t>13</a:t>
            </a:fld>
            <a:endParaRPr lang="en-US"/>
          </a:p>
        </p:txBody>
      </p:sp>
    </p:spTree>
    <p:extLst>
      <p:ext uri="{BB962C8B-B14F-4D97-AF65-F5344CB8AC3E}">
        <p14:creationId xmlns:p14="http://schemas.microsoft.com/office/powerpoint/2010/main" val="512998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following are part of </a:t>
            </a:r>
            <a:r>
              <a:rPr lang="en-US"/>
              <a:t>body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egative</a:t>
            </a:r>
            <a:r>
              <a:rPr lang="en-US" dirty="0"/>
              <a:t> verbalizations and vocalizations (e.g., groaning, crying/whimpering, or screaming); • Facial expressions (e.g., grimacing, frowning, fright, or clenching of the jaw) ; • Changes in gait (e.g., limping), skin color, vital signs (e.g., increased heart rate, respirations and/or blood pressure), perspiration; • Behavior such as resisting care, distressed pacing, irritability, depressed mood, or decreased participation in usual physical and/or social activities;   • Loss of function or inability to perform Activities of Daily Living (ADLs) (e.g., rubbing a specific location of the body, or guarding a limb or other body parts); • Difficulty eating or loss of appetite; and • Difficulty sleeping (insomnia). </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14</a:t>
            </a:fld>
            <a:endParaRPr lang="en-US"/>
          </a:p>
        </p:txBody>
      </p:sp>
    </p:spTree>
    <p:extLst>
      <p:ext uri="{BB962C8B-B14F-4D97-AF65-F5344CB8AC3E}">
        <p14:creationId xmlns:p14="http://schemas.microsoft.com/office/powerpoint/2010/main" val="92208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Admissions:  </a:t>
            </a:r>
            <a:r>
              <a:rPr lang="en-US" sz="1200" dirty="0"/>
              <a:t>helps identify the resident who is experiencing pain or for whom pain may be anticipated during specific procedures, care, or treatment. </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15</a:t>
            </a:fld>
            <a:endParaRPr lang="en-US"/>
          </a:p>
        </p:txBody>
      </p:sp>
    </p:spTree>
    <p:extLst>
      <p:ext uri="{BB962C8B-B14F-4D97-AF65-F5344CB8AC3E}">
        <p14:creationId xmlns:p14="http://schemas.microsoft.com/office/powerpoint/2010/main" val="319562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ED99B-18D0-406D-8A1E-0D6C2F713802}" type="slidenum">
              <a:rPr lang="en-US"/>
              <a:pPr/>
              <a:t>16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Speaker Notes</a:t>
            </a:r>
          </a:p>
          <a:p>
            <a:r>
              <a:rPr lang="en-US" dirty="0"/>
              <a:t>Read the slide</a:t>
            </a:r>
          </a:p>
          <a:p>
            <a:r>
              <a:rPr lang="en-US" dirty="0"/>
              <a:t>Expressions of pain may be verbal or nonverbal and are subjective.  A resident may avoid the use of the term “pain.”  Other words used to report or describe pain may differ by culture, language and/or region of the country.  Examples of descriptions may include heaviness or pressure, stabbing, throbbing, hurting, aching, gnawing, cramping, burning, numbness, tingling, shooting or radiating, spasms, soreness, tenderness, discomfort, pins and needles, feeling “rough,” tearing or ripping.  Verbal descriptions of pain can help a practitioner identify the source, nature, and other characteristics of the pain.  Nonverbal indicators which may represent need to be viewed in the entire clinical context with consideration given to pain as well as other clinically pertinent explanations</a:t>
            </a:r>
          </a:p>
          <a:p>
            <a:endParaRPr lang="en-US" dirty="0"/>
          </a:p>
        </p:txBody>
      </p:sp>
    </p:spTree>
    <p:extLst>
      <p:ext uri="{BB962C8B-B14F-4D97-AF65-F5344CB8AC3E}">
        <p14:creationId xmlns:p14="http://schemas.microsoft.com/office/powerpoint/2010/main" val="745560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p:txBody>
      </p:sp>
      <p:sp>
        <p:nvSpPr>
          <p:cNvPr id="4" name="Slide Number Placeholder 3"/>
          <p:cNvSpPr>
            <a:spLocks noGrp="1"/>
          </p:cNvSpPr>
          <p:nvPr>
            <p:ph type="sldNum" sz="quarter" idx="5"/>
          </p:nvPr>
        </p:nvSpPr>
        <p:spPr/>
        <p:txBody>
          <a:bodyPr/>
          <a:lstStyle/>
          <a:p>
            <a:fld id="{EF875578-3B17-413F-B3A5-078AA0358DF1}" type="slidenum">
              <a:rPr lang="en-US" smtClean="0"/>
              <a:t>17</a:t>
            </a:fld>
            <a:endParaRPr lang="en-US"/>
          </a:p>
        </p:txBody>
      </p:sp>
    </p:spTree>
    <p:extLst>
      <p:ext uri="{BB962C8B-B14F-4D97-AF65-F5344CB8AC3E}">
        <p14:creationId xmlns:p14="http://schemas.microsoft.com/office/powerpoint/2010/main" val="1184381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pPr eaLnBrk="1" hangingPunct="1"/>
            <a:r>
              <a:rPr lang="en-US" sz="1200" dirty="0"/>
              <a:t>Recognizing the presence of pain and identifying those situations where pain may be anticipated involves the participation of health care professionals and direct care and ancillary staff who have contact with the resident.  Information may be obtained by talking with the resident, listening to verbal descriptors of pain, directly examining the resident, and observing the resident’s behavior.</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18</a:t>
            </a:fld>
            <a:endParaRPr lang="en-US"/>
          </a:p>
        </p:txBody>
      </p:sp>
    </p:spTree>
    <p:extLst>
      <p:ext uri="{BB962C8B-B14F-4D97-AF65-F5344CB8AC3E}">
        <p14:creationId xmlns:p14="http://schemas.microsoft.com/office/powerpoint/2010/main" val="4218288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Some non-pharmacologic interventions may need to be ordered by the provider while others can be provided by facility staff during routine care.  Examples of nonpharmacological interventions may include, but are not limited to: </a:t>
            </a:r>
          </a:p>
          <a:p>
            <a:r>
              <a:rPr lang="en-US" dirty="0"/>
              <a:t>• Altering the environment for comfort (such as adjusting room temperature, tightening and smoothing linens, using pressure redistributing mattress and positioning, comfortable seating, and assistive devices);  </a:t>
            </a:r>
          </a:p>
          <a:p>
            <a:r>
              <a:rPr lang="en-US" dirty="0"/>
              <a:t>• Physical modalities, such as ice packs or cold compresses (to reduce swelling and lessen sensation), mid heat (to decrease joint stiffness and increase blood flow to an area), neutral body alignment and repositioning, baths, transcutaneous electrical nerve stimulation (TENS), massage, acupuncture/acupressure, chiropractic, or rehabilitation therapy;  </a:t>
            </a:r>
          </a:p>
          <a:p>
            <a:r>
              <a:rPr lang="en-US" dirty="0"/>
              <a:t> • Exercises to address stiffness and prevent contractures as well as restorative nursing programs to maintain joint mobility; and • Cognitive/Behavioral interventions (e.g., relaxation techniques, reminiscing, diversions, activities, music therapy, offering spiritual support and comfort, as well as teaching the resident coping techniques and education about pain). </a:t>
            </a:r>
          </a:p>
        </p:txBody>
      </p:sp>
      <p:sp>
        <p:nvSpPr>
          <p:cNvPr id="4" name="Slide Number Placeholder 3"/>
          <p:cNvSpPr>
            <a:spLocks noGrp="1"/>
          </p:cNvSpPr>
          <p:nvPr>
            <p:ph type="sldNum" sz="quarter" idx="5"/>
          </p:nvPr>
        </p:nvSpPr>
        <p:spPr/>
        <p:txBody>
          <a:bodyPr/>
          <a:lstStyle/>
          <a:p>
            <a:fld id="{EF875578-3B17-413F-B3A5-078AA0358DF1}" type="slidenum">
              <a:rPr lang="en-US" smtClean="0"/>
              <a:t>19</a:t>
            </a:fld>
            <a:endParaRPr lang="en-US"/>
          </a:p>
        </p:txBody>
      </p:sp>
    </p:spTree>
    <p:extLst>
      <p:ext uri="{BB962C8B-B14F-4D97-AF65-F5344CB8AC3E}">
        <p14:creationId xmlns:p14="http://schemas.microsoft.com/office/powerpoint/2010/main" val="170972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 objectives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Continued from previous slide </a:t>
            </a:r>
          </a:p>
        </p:txBody>
      </p:sp>
      <p:sp>
        <p:nvSpPr>
          <p:cNvPr id="4" name="Slide Number Placeholder 3"/>
          <p:cNvSpPr>
            <a:spLocks noGrp="1"/>
          </p:cNvSpPr>
          <p:nvPr>
            <p:ph type="sldNum" sz="quarter" idx="5"/>
          </p:nvPr>
        </p:nvSpPr>
        <p:spPr/>
        <p:txBody>
          <a:bodyPr/>
          <a:lstStyle/>
          <a:p>
            <a:fld id="{EF875578-3B17-413F-B3A5-078AA0358DF1}" type="slidenum">
              <a:rPr lang="en-US" smtClean="0"/>
              <a:t>20</a:t>
            </a:fld>
            <a:endParaRPr lang="en-US"/>
          </a:p>
        </p:txBody>
      </p:sp>
    </p:spTree>
    <p:extLst>
      <p:ext uri="{BB962C8B-B14F-4D97-AF65-F5344CB8AC3E}">
        <p14:creationId xmlns:p14="http://schemas.microsoft.com/office/powerpoint/2010/main" val="942813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p:txBody>
      </p:sp>
      <p:sp>
        <p:nvSpPr>
          <p:cNvPr id="4" name="Slide Number Placeholder 3"/>
          <p:cNvSpPr>
            <a:spLocks noGrp="1"/>
          </p:cNvSpPr>
          <p:nvPr>
            <p:ph type="sldNum" sz="quarter" idx="5"/>
          </p:nvPr>
        </p:nvSpPr>
        <p:spPr/>
        <p:txBody>
          <a:bodyPr/>
          <a:lstStyle/>
          <a:p>
            <a:fld id="{EF875578-3B17-413F-B3A5-078AA0358DF1}" type="slidenum">
              <a:rPr lang="en-US" smtClean="0"/>
              <a:t>21</a:t>
            </a:fld>
            <a:endParaRPr lang="en-US"/>
          </a:p>
        </p:txBody>
      </p:sp>
    </p:spTree>
    <p:extLst>
      <p:ext uri="{BB962C8B-B14F-4D97-AF65-F5344CB8AC3E}">
        <p14:creationId xmlns:p14="http://schemas.microsoft.com/office/powerpoint/2010/main" val="1165113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your pain Assessment with the group</a:t>
            </a:r>
          </a:p>
        </p:txBody>
      </p:sp>
      <p:sp>
        <p:nvSpPr>
          <p:cNvPr id="4" name="Slide Number Placeholder 3"/>
          <p:cNvSpPr>
            <a:spLocks noGrp="1"/>
          </p:cNvSpPr>
          <p:nvPr>
            <p:ph type="sldNum" sz="quarter" idx="5"/>
          </p:nvPr>
        </p:nvSpPr>
        <p:spPr/>
        <p:txBody>
          <a:bodyPr/>
          <a:lstStyle/>
          <a:p>
            <a:fld id="{EF875578-3B17-413F-B3A5-078AA0358DF1}" type="slidenum">
              <a:rPr lang="en-US" smtClean="0"/>
              <a:t>22</a:t>
            </a:fld>
            <a:endParaRPr lang="en-US"/>
          </a:p>
        </p:txBody>
      </p:sp>
    </p:spTree>
    <p:extLst>
      <p:ext uri="{BB962C8B-B14F-4D97-AF65-F5344CB8AC3E}">
        <p14:creationId xmlns:p14="http://schemas.microsoft.com/office/powerpoint/2010/main" val="3004443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The interdisciplinary team and the resident and/or representative collaborate to arrive at pertinent, realistic and measurable goals for treatment, such as reducing pain sufficiently to allow the resident to ambulate comfortably to the dining room for each meal or to participate in 30 minutes of physical therapy.  </a:t>
            </a:r>
          </a:p>
          <a:p>
            <a:r>
              <a:rPr lang="en-US" dirty="0"/>
              <a:t>Depending on the situation and the resident’s wishes, the target may be to reduce the pain level, but not necessarily to become pain-free.  To the extent possible, the interdisciplinary team educates the resident and/or representative about the need to report pain when it occurs and about the various approaches to pain management and the need to monitor the effectiveness of the interventions used. </a:t>
            </a:r>
          </a:p>
        </p:txBody>
      </p:sp>
      <p:sp>
        <p:nvSpPr>
          <p:cNvPr id="4" name="Slide Number Placeholder 3"/>
          <p:cNvSpPr>
            <a:spLocks noGrp="1"/>
          </p:cNvSpPr>
          <p:nvPr>
            <p:ph type="sldNum" sz="quarter" idx="5"/>
          </p:nvPr>
        </p:nvSpPr>
        <p:spPr/>
        <p:txBody>
          <a:bodyPr/>
          <a:lstStyle/>
          <a:p>
            <a:fld id="{EF875578-3B17-413F-B3A5-078AA0358DF1}" type="slidenum">
              <a:rPr lang="en-US" smtClean="0"/>
              <a:t>23</a:t>
            </a:fld>
            <a:endParaRPr lang="en-US"/>
          </a:p>
        </p:txBody>
      </p:sp>
    </p:spTree>
    <p:extLst>
      <p:ext uri="{BB962C8B-B14F-4D97-AF65-F5344CB8AC3E}">
        <p14:creationId xmlns:p14="http://schemas.microsoft.com/office/powerpoint/2010/main" val="249971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Non-pharmacological:  Cold/ice compress, massage, music, distraction, etc.</a:t>
            </a:r>
          </a:p>
        </p:txBody>
      </p:sp>
      <p:sp>
        <p:nvSpPr>
          <p:cNvPr id="4" name="Slide Number Placeholder 3"/>
          <p:cNvSpPr>
            <a:spLocks noGrp="1"/>
          </p:cNvSpPr>
          <p:nvPr>
            <p:ph type="sldNum" sz="quarter" idx="5"/>
          </p:nvPr>
        </p:nvSpPr>
        <p:spPr/>
        <p:txBody>
          <a:bodyPr/>
          <a:lstStyle/>
          <a:p>
            <a:fld id="{EF875578-3B17-413F-B3A5-078AA0358DF1}" type="slidenum">
              <a:rPr lang="en-US" smtClean="0"/>
              <a:t>24</a:t>
            </a:fld>
            <a:endParaRPr lang="en-US"/>
          </a:p>
        </p:txBody>
      </p:sp>
    </p:spTree>
    <p:extLst>
      <p:ext uri="{BB962C8B-B14F-4D97-AF65-F5344CB8AC3E}">
        <p14:creationId xmlns:p14="http://schemas.microsoft.com/office/powerpoint/2010/main" val="1553165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Non-pharmacological:  Cold/ice compress, massage, music, distraction, etc.</a:t>
            </a:r>
          </a:p>
        </p:txBody>
      </p:sp>
      <p:sp>
        <p:nvSpPr>
          <p:cNvPr id="4" name="Slide Number Placeholder 3"/>
          <p:cNvSpPr>
            <a:spLocks noGrp="1"/>
          </p:cNvSpPr>
          <p:nvPr>
            <p:ph type="sldNum" sz="quarter" idx="5"/>
          </p:nvPr>
        </p:nvSpPr>
        <p:spPr/>
        <p:txBody>
          <a:bodyPr/>
          <a:lstStyle/>
          <a:p>
            <a:fld id="{EF875578-3B17-413F-B3A5-078AA0358DF1}" type="slidenum">
              <a:rPr lang="en-US" smtClean="0"/>
              <a:t>25</a:t>
            </a:fld>
            <a:endParaRPr lang="en-US"/>
          </a:p>
        </p:txBody>
      </p:sp>
    </p:spTree>
    <p:extLst>
      <p:ext uri="{BB962C8B-B14F-4D97-AF65-F5344CB8AC3E}">
        <p14:creationId xmlns:p14="http://schemas.microsoft.com/office/powerpoint/2010/main" val="3980203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unsure-talk with the nurse</a:t>
            </a:r>
          </a:p>
        </p:txBody>
      </p:sp>
      <p:sp>
        <p:nvSpPr>
          <p:cNvPr id="4" name="Slide Number Placeholder 3"/>
          <p:cNvSpPr>
            <a:spLocks noGrp="1"/>
          </p:cNvSpPr>
          <p:nvPr>
            <p:ph type="sldNum" sz="quarter" idx="5"/>
          </p:nvPr>
        </p:nvSpPr>
        <p:spPr/>
        <p:txBody>
          <a:bodyPr/>
          <a:lstStyle/>
          <a:p>
            <a:fld id="{EF875578-3B17-413F-B3A5-078AA0358DF1}" type="slidenum">
              <a:rPr lang="en-US" smtClean="0"/>
              <a:t>26</a:t>
            </a:fld>
            <a:endParaRPr lang="en-US"/>
          </a:p>
        </p:txBody>
      </p:sp>
    </p:spTree>
    <p:extLst>
      <p:ext uri="{BB962C8B-B14F-4D97-AF65-F5344CB8AC3E}">
        <p14:creationId xmlns:p14="http://schemas.microsoft.com/office/powerpoint/2010/main" val="2027688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28</a:t>
            </a:fld>
            <a:endParaRPr lang="en-US"/>
          </a:p>
        </p:txBody>
      </p:sp>
    </p:spTree>
    <p:extLst>
      <p:ext uri="{BB962C8B-B14F-4D97-AF65-F5344CB8AC3E}">
        <p14:creationId xmlns:p14="http://schemas.microsoft.com/office/powerpoint/2010/main" val="2269274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Speaker Notes:</a:t>
            </a:r>
          </a:p>
          <a:p>
            <a:pPr eaLnBrk="1" hangingPunct="1"/>
            <a:r>
              <a:rPr lang="en-US" dirty="0"/>
              <a:t>Read the slide</a:t>
            </a:r>
          </a:p>
          <a:p>
            <a:pPr eaLnBrk="1" hangingPunct="1"/>
            <a:r>
              <a:rPr lang="en-US" dirty="0"/>
              <a:t>Review potential side effects of pain medication  - what should staff do if they observe these?  </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29</a:t>
            </a:fld>
            <a:endParaRPr lang="en-US"/>
          </a:p>
        </p:txBody>
      </p:sp>
    </p:spTree>
    <p:extLst>
      <p:ext uri="{BB962C8B-B14F-4D97-AF65-F5344CB8AC3E}">
        <p14:creationId xmlns:p14="http://schemas.microsoft.com/office/powerpoint/2010/main" val="950984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When administering prn documentation, it must be timely!</a:t>
            </a:r>
            <a:r>
              <a:rPr lang="en-US" b="0" dirty="0"/>
              <a:t>:  If a resident c/o pain to the nurse or another employee, it should be reported right away  for the nurse to evaluate the resident.  The resident should not have to wait.</a:t>
            </a:r>
            <a:endParaRPr lang="en-US" b="1" dirty="0"/>
          </a:p>
          <a:p>
            <a:pPr marL="171450" indent="-171450">
              <a:buFont typeface="Arial" panose="020B0604020202020204" pitchFamily="34" charset="0"/>
              <a:buChar char="•"/>
            </a:pPr>
            <a:r>
              <a:rPr lang="en-US" b="1" dirty="0"/>
              <a:t>Evaluate Pain- Using the Pain Scale:</a:t>
            </a:r>
            <a:r>
              <a:rPr lang="en-US" b="0" dirty="0"/>
              <a:t>  Documentation on the MAR should include:  location, description, intensity using the pain scale.</a:t>
            </a:r>
            <a:endParaRPr lang="en-US" b="1" dirty="0"/>
          </a:p>
          <a:p>
            <a:pPr marL="171450" indent="-171450">
              <a:buFont typeface="Arial" panose="020B0604020202020204" pitchFamily="34" charset="0"/>
              <a:buChar char="•"/>
            </a:pPr>
            <a:r>
              <a:rPr lang="en-US" b="1" dirty="0"/>
              <a:t>Determine Appropriate Medication: </a:t>
            </a:r>
            <a:r>
              <a:rPr lang="en-US" b="0" dirty="0"/>
              <a:t>If a resident has different types of medication-severe or mile—the pain scale should be used to determine</a:t>
            </a:r>
            <a:endParaRPr lang="en-US" b="1" dirty="0"/>
          </a:p>
          <a:p>
            <a:pPr marL="171450" indent="-171450">
              <a:buFont typeface="Arial" panose="020B0604020202020204" pitchFamily="34" charset="0"/>
              <a:buChar char="•"/>
            </a:pPr>
            <a:r>
              <a:rPr lang="en-US" b="1" dirty="0"/>
              <a:t>Administer Medication</a:t>
            </a:r>
          </a:p>
          <a:p>
            <a:pPr marL="171450" indent="-171450">
              <a:buFont typeface="Arial" panose="020B0604020202020204" pitchFamily="34" charset="0"/>
              <a:buChar char="•"/>
            </a:pPr>
            <a:r>
              <a:rPr lang="en-US" b="1" dirty="0"/>
              <a:t>Evaluate for Effectiveness</a:t>
            </a:r>
            <a:r>
              <a:rPr lang="en-US" b="0" dirty="0"/>
              <a:t>:  Documentation should indicate nurse evaluation approximately 30 minutes after administration.  Use the pain scaled to identify effectiveness.</a:t>
            </a:r>
            <a:endParaRPr lang="en-US" b="1" dirty="0"/>
          </a:p>
          <a:p>
            <a:pPr marL="171450" indent="-171450">
              <a:buFont typeface="Arial" panose="020B0604020202020204" pitchFamily="34" charset="0"/>
              <a:buChar char="•"/>
            </a:pPr>
            <a:r>
              <a:rPr lang="en-US" b="1" dirty="0"/>
              <a:t>Notify Physician</a:t>
            </a:r>
            <a:r>
              <a:rPr lang="en-US" b="0" dirty="0"/>
              <a:t>:  If pain increases, if medications are not effective or if new pain.</a:t>
            </a:r>
            <a:endParaRPr lang="en-US" b="1" dirty="0"/>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30</a:t>
            </a:fld>
            <a:endParaRPr lang="en-US"/>
          </a:p>
        </p:txBody>
      </p:sp>
    </p:spTree>
    <p:extLst>
      <p:ext uri="{BB962C8B-B14F-4D97-AF65-F5344CB8AC3E}">
        <p14:creationId xmlns:p14="http://schemas.microsoft.com/office/powerpoint/2010/main" val="226274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 objectives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a:t>
            </a:fld>
            <a:endParaRPr lang="en-US"/>
          </a:p>
        </p:txBody>
      </p:sp>
    </p:spTree>
    <p:extLst>
      <p:ext uri="{BB962C8B-B14F-4D97-AF65-F5344CB8AC3E}">
        <p14:creationId xmlns:p14="http://schemas.microsoft.com/office/powerpoint/2010/main" val="569703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essential to have a system for good communication with Hospice.</a:t>
            </a:r>
          </a:p>
        </p:txBody>
      </p:sp>
      <p:sp>
        <p:nvSpPr>
          <p:cNvPr id="4" name="Slide Number Placeholder 3"/>
          <p:cNvSpPr>
            <a:spLocks noGrp="1"/>
          </p:cNvSpPr>
          <p:nvPr>
            <p:ph type="sldNum" sz="quarter" idx="5"/>
          </p:nvPr>
        </p:nvSpPr>
        <p:spPr/>
        <p:txBody>
          <a:bodyPr/>
          <a:lstStyle/>
          <a:p>
            <a:fld id="{EF875578-3B17-413F-B3A5-078AA0358DF1}" type="slidenum">
              <a:rPr lang="en-US" smtClean="0"/>
              <a:t>31</a:t>
            </a:fld>
            <a:endParaRPr lang="en-US"/>
          </a:p>
        </p:txBody>
      </p:sp>
    </p:spTree>
    <p:extLst>
      <p:ext uri="{BB962C8B-B14F-4D97-AF65-F5344CB8AC3E}">
        <p14:creationId xmlns:p14="http://schemas.microsoft.com/office/powerpoint/2010/main" val="3168274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resident’s function declines, it is important to identify if pain is a factor in order to evaluate the reason and provide</a:t>
            </a:r>
          </a:p>
        </p:txBody>
      </p:sp>
      <p:sp>
        <p:nvSpPr>
          <p:cNvPr id="4" name="Slide Number Placeholder 3"/>
          <p:cNvSpPr>
            <a:spLocks noGrp="1"/>
          </p:cNvSpPr>
          <p:nvPr>
            <p:ph type="sldNum" sz="quarter" idx="5"/>
          </p:nvPr>
        </p:nvSpPr>
        <p:spPr/>
        <p:txBody>
          <a:bodyPr/>
          <a:lstStyle/>
          <a:p>
            <a:fld id="{EF875578-3B17-413F-B3A5-078AA0358DF1}" type="slidenum">
              <a:rPr lang="en-US" smtClean="0"/>
              <a:t>32</a:t>
            </a:fld>
            <a:endParaRPr lang="en-US"/>
          </a:p>
        </p:txBody>
      </p:sp>
    </p:spTree>
    <p:extLst>
      <p:ext uri="{BB962C8B-B14F-4D97-AF65-F5344CB8AC3E}">
        <p14:creationId xmlns:p14="http://schemas.microsoft.com/office/powerpoint/2010/main" val="1422392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Having a solid system to assess, plan individualized care and monitor effectiveness of the interventions will be crucial for compliance, best practice and quality of care!</a:t>
            </a:r>
          </a:p>
          <a:p>
            <a:r>
              <a:rPr lang="en-US" dirty="0"/>
              <a: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33</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34</a:t>
            </a:fld>
            <a:endParaRPr lang="en-US"/>
          </a:p>
        </p:txBody>
      </p:sp>
    </p:spTree>
    <p:extLst>
      <p:ext uri="{BB962C8B-B14F-4D97-AF65-F5344CB8AC3E}">
        <p14:creationId xmlns:p14="http://schemas.microsoft.com/office/powerpoint/2010/main" val="3114312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795591-DCB4-4802-B682-518C5994476F}" type="slidenum">
              <a:rPr lang="en-US" smtClean="0"/>
              <a:t>36</a:t>
            </a:fld>
            <a:endParaRPr lang="en-US"/>
          </a:p>
        </p:txBody>
      </p:sp>
    </p:spTree>
    <p:extLst>
      <p:ext uri="{BB962C8B-B14F-4D97-AF65-F5344CB8AC3E}">
        <p14:creationId xmlns:p14="http://schemas.microsoft.com/office/powerpoint/2010/main" val="15304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eaLnBrk="1" hangingPunct="1"/>
            <a:r>
              <a:rPr lang="en-US" dirty="0"/>
              <a:t>Speaker Notes:</a:t>
            </a:r>
          </a:p>
          <a:p>
            <a:pPr eaLnBrk="1" hangingPunct="1"/>
            <a:r>
              <a:rPr lang="en-US" dirty="0"/>
              <a:t>Read the slide</a:t>
            </a:r>
          </a:p>
          <a:p>
            <a:r>
              <a:rPr lang="en-US" dirty="0"/>
              <a:t>INTENT §483.25(k) Based on the comprehensive assessment of a resident, the facility must ensure that residents receive the treatment and care in accordance with professional standards of practice, the comprehensive care plan, and the resident’s choices, related to pain management. </a:t>
            </a:r>
          </a:p>
        </p:txBody>
      </p:sp>
      <p:sp>
        <p:nvSpPr>
          <p:cNvPr id="4" name="Slide Number Placeholder 3"/>
          <p:cNvSpPr>
            <a:spLocks noGrp="1"/>
          </p:cNvSpPr>
          <p:nvPr>
            <p:ph type="sldNum" sz="quarter" idx="5"/>
          </p:nvPr>
        </p:nvSpPr>
        <p:spPr/>
        <p:txBody>
          <a:bodyPr/>
          <a:lstStyle/>
          <a:p>
            <a:fld id="{EF875578-3B17-413F-B3A5-078AA0358DF1}" type="slidenum">
              <a:rPr lang="en-US" smtClean="0"/>
              <a:t>4</a:t>
            </a:fld>
            <a:endParaRPr lang="en-US"/>
          </a:p>
        </p:txBody>
      </p:sp>
    </p:spTree>
    <p:extLst>
      <p:ext uri="{BB962C8B-B14F-4D97-AF65-F5344CB8AC3E}">
        <p14:creationId xmlns:p14="http://schemas.microsoft.com/office/powerpoint/2010/main" val="314960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Arial" charset="0"/>
              </a:defRPr>
            </a:lvl1pPr>
            <a:lvl2pPr marL="729057" indent="-280406" defTabSz="914437">
              <a:defRPr>
                <a:solidFill>
                  <a:schemeClr val="tx1"/>
                </a:solidFill>
                <a:latin typeface="Arial" charset="0"/>
              </a:defRPr>
            </a:lvl2pPr>
            <a:lvl3pPr marL="1121626" indent="-224325" defTabSz="914437">
              <a:defRPr>
                <a:solidFill>
                  <a:schemeClr val="tx1"/>
                </a:solidFill>
                <a:latin typeface="Arial" charset="0"/>
              </a:defRPr>
            </a:lvl3pPr>
            <a:lvl4pPr marL="1570276" indent="-224325" defTabSz="914437">
              <a:defRPr>
                <a:solidFill>
                  <a:schemeClr val="tx1"/>
                </a:solidFill>
                <a:latin typeface="Arial" charset="0"/>
              </a:defRPr>
            </a:lvl4pPr>
            <a:lvl5pPr marL="2018927" indent="-224325" defTabSz="914437">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fld id="{7D474E5A-E405-4CB6-9284-2E83F22F206A}" type="slidenum">
              <a:rPr lang="en-US"/>
              <a:pPr/>
              <a:t>5</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Speaker Notes:</a:t>
            </a:r>
          </a:p>
          <a:p>
            <a:pPr eaLnBrk="1" hangingPunct="1"/>
            <a:r>
              <a:rPr lang="en-US" dirty="0"/>
              <a:t>Read the slide</a:t>
            </a:r>
          </a:p>
          <a:p>
            <a:pPr eaLnBrk="1" hangingPunct="1"/>
            <a:r>
              <a:rPr lang="en-US" dirty="0"/>
              <a:t>CMS also indicates, "</a:t>
            </a:r>
          </a:p>
        </p:txBody>
      </p:sp>
    </p:spTree>
    <p:extLst>
      <p:ext uri="{BB962C8B-B14F-4D97-AF65-F5344CB8AC3E}">
        <p14:creationId xmlns:p14="http://schemas.microsoft.com/office/powerpoint/2010/main" val="159831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Speaker Notes:</a:t>
            </a:r>
          </a:p>
          <a:p>
            <a:pPr eaLnBrk="1" hangingPunct="1"/>
            <a:r>
              <a:rPr lang="en-US" dirty="0"/>
              <a:t>Read the slide</a:t>
            </a:r>
          </a:p>
          <a:p>
            <a:pPr eaLnBrk="1" hangingPunct="1"/>
            <a:r>
              <a:rPr lang="en-US" dirty="0"/>
              <a:t>Because pain can significantly affect a person’s well-being, it is important that the facility recognize and address pain promptly.  The facility’s evaluation of the resident at admission and during ongoing assessments helps identify the resident who is experiencing pain or for whom pain may be anticipated during specific procedures, care, or treatment.  In addition, it is important that a resident be monitored for the presence of pain and be evaluated when there is a change in condition and whenever new pain or an exacerbation of pain is suspected.  As with many symptoms, pain in a resident with moderate to severe cognitive impairment may be more difficult to recognize and assess. </a:t>
            </a:r>
          </a:p>
          <a:p>
            <a:pPr eaLnBrk="1" hangingPunct="1"/>
            <a:r>
              <a:rPr lang="en-US" dirty="0"/>
              <a:t> </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6</a:t>
            </a:fld>
            <a:endParaRPr lang="en-US"/>
          </a:p>
        </p:txBody>
      </p:sp>
    </p:spTree>
    <p:extLst>
      <p:ext uri="{BB962C8B-B14F-4D97-AF65-F5344CB8AC3E}">
        <p14:creationId xmlns:p14="http://schemas.microsoft.com/office/powerpoint/2010/main" val="276727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Speaker Notes:</a:t>
            </a:r>
          </a:p>
          <a:p>
            <a:pPr eaLnBrk="1" hangingPunct="1"/>
            <a:r>
              <a:rPr lang="en-US" dirty="0"/>
              <a:t>Read the slide</a:t>
            </a:r>
          </a:p>
          <a:p>
            <a:pPr eaLnBrk="1" hangingPunct="1"/>
            <a:r>
              <a:rPr lang="en-US" dirty="0"/>
              <a:t>Discuss with staff the non verbal indicators of pain</a:t>
            </a:r>
          </a:p>
          <a:p>
            <a:pPr eaLnBrk="1" hangingPunct="1"/>
            <a:endParaRPr lang="en-US" dirty="0"/>
          </a:p>
          <a:p>
            <a:pPr eaLnBrk="1" hangingPunct="1"/>
            <a:r>
              <a:rPr lang="en-US" dirty="0"/>
              <a:t>Discuss cognitively impaired residents  - indicators of pain- examples  </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7</a:t>
            </a:fld>
            <a:endParaRPr lang="en-US"/>
          </a:p>
        </p:txBody>
      </p:sp>
    </p:spTree>
    <p:extLst>
      <p:ext uri="{BB962C8B-B14F-4D97-AF65-F5344CB8AC3E}">
        <p14:creationId xmlns:p14="http://schemas.microsoft.com/office/powerpoint/2010/main" val="3601496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Speaker Notes:</a:t>
            </a:r>
          </a:p>
          <a:p>
            <a:pPr eaLnBrk="1" hangingPunct="1"/>
            <a:r>
              <a:rPr lang="en-US" dirty="0"/>
              <a:t>Read the slide</a:t>
            </a:r>
          </a:p>
          <a:p>
            <a:pPr eaLnBrk="1" hangingPunct="1"/>
            <a:r>
              <a:rPr lang="en-US" dirty="0"/>
              <a:t>NOTE: Adverse drug reaction (ADR) is a form of adverse consequences.  It may be either a secondary effect of a medication that is usually undesirable and different from the therapeutic effect of the medication or any response to a medication that is noxious and unintended and occurs in doses for prophylaxis, diagnosis, or treatment.  The term “side effect” is often used interchangeably with ADR; however, side effects are but one of five ADR categories, the others being hypersensitivity, idiosyncratic response, toxic reactions, and adverse medication interactions.  A side effect is an expected, well-known reaction that occurs with a predictable frequency and may or may not constitute an adverse consequence. </a:t>
            </a:r>
          </a:p>
          <a:p>
            <a:endParaRPr lang="en-US" dirty="0"/>
          </a:p>
        </p:txBody>
      </p:sp>
      <p:sp>
        <p:nvSpPr>
          <p:cNvPr id="4" name="Slide Number Placeholder 3"/>
          <p:cNvSpPr>
            <a:spLocks noGrp="1"/>
          </p:cNvSpPr>
          <p:nvPr>
            <p:ph type="sldNum" sz="quarter" idx="5"/>
          </p:nvPr>
        </p:nvSpPr>
        <p:spPr/>
        <p:txBody>
          <a:bodyPr/>
          <a:lstStyle/>
          <a:p>
            <a:fld id="{EF875578-3B17-413F-B3A5-078AA0358DF1}" type="slidenum">
              <a:rPr lang="en-US" smtClean="0"/>
              <a:t>8</a:t>
            </a:fld>
            <a:endParaRPr lang="en-US"/>
          </a:p>
        </p:txBody>
      </p:sp>
    </p:spTree>
    <p:extLst>
      <p:ext uri="{BB962C8B-B14F-4D97-AF65-F5344CB8AC3E}">
        <p14:creationId xmlns:p14="http://schemas.microsoft.com/office/powerpoint/2010/main" val="329308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27">
              <a:defRPr>
                <a:solidFill>
                  <a:schemeClr val="tx1"/>
                </a:solidFill>
                <a:latin typeface="Arial" charset="0"/>
              </a:defRPr>
            </a:lvl1pPr>
            <a:lvl2pPr marL="751293" indent="-288958" defTabSz="942327">
              <a:defRPr>
                <a:solidFill>
                  <a:schemeClr val="tx1"/>
                </a:solidFill>
                <a:latin typeface="Arial" charset="0"/>
              </a:defRPr>
            </a:lvl2pPr>
            <a:lvl3pPr marL="1155836" indent="-231167" defTabSz="942327">
              <a:defRPr>
                <a:solidFill>
                  <a:schemeClr val="tx1"/>
                </a:solidFill>
                <a:latin typeface="Arial" charset="0"/>
              </a:defRPr>
            </a:lvl3pPr>
            <a:lvl4pPr marL="1618169" indent="-231167" defTabSz="942327">
              <a:defRPr>
                <a:solidFill>
                  <a:schemeClr val="tx1"/>
                </a:solidFill>
                <a:latin typeface="Arial" charset="0"/>
              </a:defRPr>
            </a:lvl4pPr>
            <a:lvl5pPr marL="2080504" indent="-231167" defTabSz="942327">
              <a:defRPr>
                <a:solidFill>
                  <a:schemeClr val="tx1"/>
                </a:solidFill>
                <a:latin typeface="Arial" charset="0"/>
              </a:defRPr>
            </a:lvl5pPr>
            <a:lvl6pPr marL="2542838" indent="-231167" defTabSz="942327" eaLnBrk="0" fontAlgn="base" hangingPunct="0">
              <a:spcBef>
                <a:spcPct val="0"/>
              </a:spcBef>
              <a:spcAft>
                <a:spcPct val="0"/>
              </a:spcAft>
              <a:defRPr>
                <a:solidFill>
                  <a:schemeClr val="tx1"/>
                </a:solidFill>
                <a:latin typeface="Arial" charset="0"/>
              </a:defRPr>
            </a:lvl6pPr>
            <a:lvl7pPr marL="3005172" indent="-231167" defTabSz="942327" eaLnBrk="0" fontAlgn="base" hangingPunct="0">
              <a:spcBef>
                <a:spcPct val="0"/>
              </a:spcBef>
              <a:spcAft>
                <a:spcPct val="0"/>
              </a:spcAft>
              <a:defRPr>
                <a:solidFill>
                  <a:schemeClr val="tx1"/>
                </a:solidFill>
                <a:latin typeface="Arial" charset="0"/>
              </a:defRPr>
            </a:lvl7pPr>
            <a:lvl8pPr marL="3467507" indent="-231167" defTabSz="942327" eaLnBrk="0" fontAlgn="base" hangingPunct="0">
              <a:spcBef>
                <a:spcPct val="0"/>
              </a:spcBef>
              <a:spcAft>
                <a:spcPct val="0"/>
              </a:spcAft>
              <a:defRPr>
                <a:solidFill>
                  <a:schemeClr val="tx1"/>
                </a:solidFill>
                <a:latin typeface="Arial" charset="0"/>
              </a:defRPr>
            </a:lvl8pPr>
            <a:lvl9pPr marL="3929841" indent="-231167" defTabSz="942327" eaLnBrk="0" fontAlgn="base" hangingPunct="0">
              <a:spcBef>
                <a:spcPct val="0"/>
              </a:spcBef>
              <a:spcAft>
                <a:spcPct val="0"/>
              </a:spcAft>
              <a:defRPr>
                <a:solidFill>
                  <a:schemeClr val="tx1"/>
                </a:solidFill>
                <a:latin typeface="Arial" charset="0"/>
              </a:defRPr>
            </a:lvl9pPr>
          </a:lstStyle>
          <a:p>
            <a:fld id="{3A0EAB65-A741-47E6-8D1D-B32E80E40DE9}" type="slidenum">
              <a:rPr lang="en-US"/>
              <a:pPr/>
              <a:t>9</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t>Speaker Notes:</a:t>
            </a:r>
          </a:p>
          <a:p>
            <a:pPr eaLnBrk="1" hangingPunct="1"/>
            <a:r>
              <a:rPr lang="en-US" sz="1000" dirty="0"/>
              <a:t>Read the slide</a:t>
            </a:r>
          </a:p>
          <a:p>
            <a:pPr marL="171450" lvl="0" indent="-171450">
              <a:spcAft>
                <a:spcPts val="1200"/>
              </a:spcAft>
              <a:buFont typeface="Arial" panose="020B0604020202020204" pitchFamily="34" charset="0"/>
              <a:buChar char="•"/>
              <a:defRPr/>
            </a:pPr>
            <a:r>
              <a:rPr lang="en-US" b="1" dirty="0"/>
              <a:t>Potential for Pain:</a:t>
            </a:r>
            <a:r>
              <a:rPr lang="en-US" b="0" dirty="0"/>
              <a:t>  The nurse can review the diagnoses, recent c/o pain and etiology, hospital notes, etc.</a:t>
            </a:r>
            <a:endParaRPr lang="en-US" b="1" dirty="0"/>
          </a:p>
          <a:p>
            <a:pPr marL="171450" lvl="0" indent="-171450">
              <a:spcAft>
                <a:spcPts val="1200"/>
              </a:spcAft>
              <a:buFont typeface="Arial" panose="020B0604020202020204" pitchFamily="34" charset="0"/>
              <a:buChar char="•"/>
              <a:defRPr/>
            </a:pPr>
            <a:r>
              <a:rPr lang="en-US" b="1" dirty="0"/>
              <a:t>Identification of onset or presence</a:t>
            </a:r>
            <a:r>
              <a:rPr lang="en-US" b="0" dirty="0"/>
              <a:t>: When did it start?  Did it happen before?  What makes it better or worse?</a:t>
            </a:r>
            <a:endParaRPr lang="en-US" b="1" dirty="0"/>
          </a:p>
          <a:p>
            <a:pPr marL="171450" lvl="0" indent="-171450">
              <a:spcAft>
                <a:spcPts val="1200"/>
              </a:spcAft>
              <a:buFont typeface="Arial" panose="020B0604020202020204" pitchFamily="34" charset="0"/>
              <a:buChar char="•"/>
              <a:defRPr/>
            </a:pPr>
            <a:r>
              <a:rPr lang="en-US" b="1" dirty="0"/>
              <a:t>Comprehensively assessing the pain</a:t>
            </a:r>
            <a:r>
              <a:rPr lang="en-US" b="0" dirty="0"/>
              <a:t>:  We will be talking today about how to comprehensively evaluate the resident in relation to pain</a:t>
            </a:r>
            <a:endParaRPr lang="en-US" b="1" dirty="0"/>
          </a:p>
          <a:p>
            <a:pPr eaLnBrk="1" hangingPunct="1">
              <a:lnSpc>
                <a:spcPct val="80000"/>
              </a:lnSpc>
            </a:pPr>
            <a:endParaRPr lang="en-US" sz="1000" dirty="0"/>
          </a:p>
        </p:txBody>
      </p:sp>
    </p:spTree>
    <p:extLst>
      <p:ext uri="{BB962C8B-B14F-4D97-AF65-F5344CB8AC3E}">
        <p14:creationId xmlns:p14="http://schemas.microsoft.com/office/powerpoint/2010/main" val="1196290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 Id="rId4" Type="http://schemas.openxmlformats.org/officeDocument/2006/relationships/hyperlink" Target="https://www.cms.gov/Medicare/Quality-Initiatives-Patient-Assessment-Instruments/NursingHomeQualityInits/MDS30RAIManual.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ms.gov/Medicare/Provider-Enrollment-and-Certification/CertificationandComplianc/Downloads/New-Measures-Technical-Specifications-DRAFT-04-05-16-.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cms.gov/Medicare/Quality-Initiatives-Patient-Assessment-Instruments/Value-Based-Programs/Other-VBPs/SNF-VBP-FAQs-Final.pdf" TargetMode="External"/><Relationship Id="rId4" Type="http://schemas.openxmlformats.org/officeDocument/2006/relationships/hyperlink" Target="https://www.cms.gov/Medicare/Quality-Initiatives-Patient-Assessment-Instruments/Value-Based-Programs/Other-VBPs/SNF-VBP.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hrq.gov/professionals/systems/long-termcare/resources/facilities/ptsafety/ltcmodule1.html" TargetMode="External"/><Relationship Id="rId2" Type="http://schemas.openxmlformats.org/officeDocument/2006/relationships/hyperlink" Target="https://www.cms.gov/Outreach-and-Education/Medicare-Learning-Network-MLN/MLNMattersArticles/Downloads/SE18003.pdf" TargetMode="External"/><Relationship Id="rId1" Type="http://schemas.openxmlformats.org/officeDocument/2006/relationships/slideLayout" Target="../slideLayouts/slideLayout2.xml"/><Relationship Id="rId4" Type="http://schemas.openxmlformats.org/officeDocument/2006/relationships/hyperlink" Target="http://www.pathway-interact.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a:solidFill>
                  <a:schemeClr val="bg1"/>
                </a:solidFill>
              </a:rPr>
              <a:t>Pain Management Competency </a:t>
            </a:r>
          </a:p>
        </p:txBody>
      </p:sp>
      <p:sp>
        <p:nvSpPr>
          <p:cNvPr id="2" name="Subtitle 1"/>
          <p:cNvSpPr>
            <a:spLocks noGrp="1"/>
          </p:cNvSpPr>
          <p:nvPr>
            <p:ph type="subTitle" idx="1"/>
          </p:nvPr>
        </p:nvSpPr>
        <p:spPr>
          <a:xfrm>
            <a:off x="1371600" y="2457450"/>
            <a:ext cx="6400800" cy="914400"/>
          </a:xfrm>
        </p:spPr>
        <p:txBody>
          <a:bodyPr>
            <a:normAutofit/>
          </a:bodyPr>
          <a:lstStyle/>
          <a:p>
            <a:r>
              <a:rPr lang="en-US" sz="3600"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34816"/>
            <a:ext cx="7886700" cy="994172"/>
          </a:xfrm>
        </p:spPr>
        <p:txBody>
          <a:bodyPr>
            <a:normAutofit/>
          </a:bodyPr>
          <a:lstStyle/>
          <a:p>
            <a:r>
              <a:rPr lang="en-US" dirty="0"/>
              <a:t>Care Process</a:t>
            </a:r>
          </a:p>
        </p:txBody>
      </p:sp>
      <p:sp>
        <p:nvSpPr>
          <p:cNvPr id="2" name="Content Placeholder 1"/>
          <p:cNvSpPr>
            <a:spLocks noGrp="1"/>
          </p:cNvSpPr>
          <p:nvPr>
            <p:ph idx="1"/>
          </p:nvPr>
        </p:nvSpPr>
        <p:spPr>
          <a:xfrm>
            <a:off x="113937" y="1371600"/>
            <a:ext cx="6439193" cy="3283670"/>
          </a:xfrm>
        </p:spPr>
        <p:txBody>
          <a:bodyPr>
            <a:noAutofit/>
          </a:bodyPr>
          <a:lstStyle/>
          <a:p>
            <a:r>
              <a:rPr lang="en-US" sz="2000" dirty="0"/>
              <a:t>Continued</a:t>
            </a:r>
          </a:p>
          <a:p>
            <a:pPr lvl="1"/>
            <a:r>
              <a:rPr lang="en-US" sz="2000" dirty="0"/>
              <a:t>Identification of individualized strategies based on the levels of sources of pain in order to meet the resident’s goals</a:t>
            </a:r>
          </a:p>
          <a:p>
            <a:pPr lvl="1"/>
            <a:r>
              <a:rPr lang="en-US" sz="2000" dirty="0"/>
              <a:t>Identifying circumstances when pain can be anticipated and include interventions to prevent or minimize pain in these circumstances</a:t>
            </a:r>
          </a:p>
          <a:p>
            <a:pPr lvl="1"/>
            <a:r>
              <a:rPr lang="en-US" sz="2000" dirty="0"/>
              <a:t>Non-Pharmacological Interventions</a:t>
            </a:r>
          </a:p>
          <a:p>
            <a:pPr lvl="1"/>
            <a:r>
              <a:rPr lang="en-US" sz="2000" dirty="0"/>
              <a:t>CAM (Complementary and Alternative Medicine)</a:t>
            </a:r>
          </a:p>
          <a:p>
            <a:pPr lvl="1"/>
            <a:r>
              <a:rPr lang="en-US" sz="2000" dirty="0"/>
              <a:t>Administering pain medications using best practices for optimum goals while avoiding adverse consequences</a:t>
            </a:r>
          </a:p>
          <a:p>
            <a:pPr lvl="1"/>
            <a:r>
              <a:rPr lang="en-US" sz="2000" dirty="0"/>
              <a:t>Effective monitoring and modifications as indicated</a:t>
            </a:r>
          </a:p>
          <a:p>
            <a:pPr lvl="1"/>
            <a:endParaRPr lang="en-US" sz="2000" dirty="0"/>
          </a:p>
        </p:txBody>
      </p:sp>
      <p:pic>
        <p:nvPicPr>
          <p:cNvPr id="6" name="Picture 5" descr="A hand holding a needle&#10;&#10;Description automatically generated">
            <a:extLst>
              <a:ext uri="{FF2B5EF4-FFF2-40B4-BE49-F238E27FC236}">
                <a16:creationId xmlns:a16="http://schemas.microsoft.com/office/drawing/2014/main" id="{E46CED47-0C90-4B8A-B518-166F3832C6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58" r="1" b="1"/>
          <a:stretch/>
        </p:blipFill>
        <p:spPr>
          <a:xfrm>
            <a:off x="6181648" y="2368574"/>
            <a:ext cx="2848415" cy="1952520"/>
          </a:xfrm>
          <a:prstGeom prst="rect">
            <a:avLst/>
          </a:prstGeom>
          <a:ln>
            <a:noFill/>
          </a:ln>
          <a:effectLst>
            <a:softEdge rad="112500"/>
          </a:effectLst>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A0E68AE3-78AD-4887-8EB3-29066C51CC83}" type="slidenum">
              <a:rPr lang="en-US" smtClean="0"/>
              <a:pPr>
                <a:spcAft>
                  <a:spcPts val="450"/>
                </a:spcAft>
              </a:pPr>
              <a:t>10</a:t>
            </a:fld>
            <a:endParaRPr lang="en-US"/>
          </a:p>
        </p:txBody>
      </p:sp>
    </p:spTree>
    <p:extLst>
      <p:ext uri="{BB962C8B-B14F-4D97-AF65-F5344CB8AC3E}">
        <p14:creationId xmlns:p14="http://schemas.microsoft.com/office/powerpoint/2010/main" val="1603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5949-46C3-46DE-A8ED-80803737E570}"/>
              </a:ext>
            </a:extLst>
          </p:cNvPr>
          <p:cNvSpPr>
            <a:spLocks noGrp="1"/>
          </p:cNvSpPr>
          <p:nvPr>
            <p:ph type="title"/>
          </p:nvPr>
        </p:nvSpPr>
        <p:spPr>
          <a:xfrm>
            <a:off x="5059971" y="2195219"/>
            <a:ext cx="3483938" cy="2166836"/>
          </a:xfrm>
        </p:spPr>
        <p:txBody>
          <a:bodyPr vert="horz" lIns="68580" tIns="34290" rIns="68580" bIns="34290" rtlCol="0" anchor="b">
            <a:normAutofit/>
          </a:bodyPr>
          <a:lstStyle/>
          <a:p>
            <a:r>
              <a:rPr lang="en-US" dirty="0"/>
              <a:t>KEY ELEMENTS</a:t>
            </a:r>
            <a:br>
              <a:rPr lang="en-US" dirty="0"/>
            </a:br>
            <a:endParaRPr lang="en-US" dirty="0"/>
          </a:p>
        </p:txBody>
      </p:sp>
      <p:sp>
        <p:nvSpPr>
          <p:cNvPr id="3" name="Text Placeholder 2">
            <a:extLst>
              <a:ext uri="{FF2B5EF4-FFF2-40B4-BE49-F238E27FC236}">
                <a16:creationId xmlns:a16="http://schemas.microsoft.com/office/drawing/2014/main" id="{BBF56A35-4C19-4BEA-9AB1-25B691EBB693}"/>
              </a:ext>
            </a:extLst>
          </p:cNvPr>
          <p:cNvSpPr>
            <a:spLocks noGrp="1"/>
          </p:cNvSpPr>
          <p:nvPr>
            <p:ph type="body" idx="1"/>
          </p:nvPr>
        </p:nvSpPr>
        <p:spPr>
          <a:xfrm>
            <a:off x="4973140" y="4362055"/>
            <a:ext cx="3855430" cy="860897"/>
          </a:xfrm>
        </p:spPr>
        <p:txBody>
          <a:bodyPr vert="horz" lIns="68580" tIns="34290" rIns="68580" bIns="34290" rtlCol="0" anchor="t">
            <a:normAutofit/>
          </a:bodyPr>
          <a:lstStyle/>
          <a:p>
            <a:r>
              <a:rPr lang="en-US" sz="2700" dirty="0"/>
              <a:t>Pain Management System</a:t>
            </a:r>
          </a:p>
          <a:p>
            <a:endParaRPr lang="en-US" sz="1500" dirty="0"/>
          </a:p>
        </p:txBody>
      </p:sp>
      <p:pic>
        <p:nvPicPr>
          <p:cNvPr id="5" name="Picture 4" descr="A person using a computer&#10;&#10;Description automatically generated">
            <a:extLst>
              <a:ext uri="{FF2B5EF4-FFF2-40B4-BE49-F238E27FC236}">
                <a16:creationId xmlns:a16="http://schemas.microsoft.com/office/drawing/2014/main" id="{8E7E9B92-6222-4B4C-BC45-A8FDEAAF22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99" r="39150" b="1"/>
          <a:stretch/>
        </p:blipFill>
        <p:spPr>
          <a:xfrm>
            <a:off x="15" y="15187"/>
            <a:ext cx="5257785" cy="5985563"/>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47500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464" y="167901"/>
            <a:ext cx="4939868" cy="964620"/>
          </a:xfrm>
        </p:spPr>
        <p:txBody>
          <a:bodyPr anchor="b">
            <a:normAutofit/>
          </a:bodyPr>
          <a:lstStyle/>
          <a:p>
            <a:r>
              <a:rPr lang="en-US" dirty="0"/>
              <a:t>Pain Management</a:t>
            </a:r>
          </a:p>
        </p:txBody>
      </p:sp>
      <p:pic>
        <p:nvPicPr>
          <p:cNvPr id="6" name="Picture 5" descr="A picture containing indoor, table&#10;&#10;Description automatically generated">
            <a:extLst>
              <a:ext uri="{FF2B5EF4-FFF2-40B4-BE49-F238E27FC236}">
                <a16:creationId xmlns:a16="http://schemas.microsoft.com/office/drawing/2014/main" id="{99995188-9272-48DD-ADBB-2C1C2EE294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256" r="8150"/>
          <a:stretch/>
        </p:blipFill>
        <p:spPr>
          <a:xfrm>
            <a:off x="16" y="857257"/>
            <a:ext cx="3476678" cy="5143493"/>
          </a:xfrm>
          <a:prstGeom prst="rect">
            <a:avLst/>
          </a:prstGeom>
          <a:ln>
            <a:noFill/>
          </a:ln>
          <a:effectLst>
            <a:softEdge rad="112500"/>
          </a:effectLst>
        </p:spPr>
      </p:pic>
      <p:sp>
        <p:nvSpPr>
          <p:cNvPr id="2" name="Content Placeholder 1"/>
          <p:cNvSpPr>
            <a:spLocks noGrp="1"/>
          </p:cNvSpPr>
          <p:nvPr>
            <p:ph idx="1"/>
          </p:nvPr>
        </p:nvSpPr>
        <p:spPr>
          <a:xfrm>
            <a:off x="3795464" y="1600200"/>
            <a:ext cx="5064718" cy="2931759"/>
          </a:xfrm>
        </p:spPr>
        <p:txBody>
          <a:bodyPr>
            <a:noAutofit/>
          </a:bodyPr>
          <a:lstStyle/>
          <a:p>
            <a:pPr marL="0" indent="0">
              <a:spcAft>
                <a:spcPts val="450"/>
              </a:spcAft>
              <a:buNone/>
            </a:pPr>
            <a:r>
              <a:rPr lang="en-US" sz="2000" dirty="0"/>
              <a:t>Systems for pain management</a:t>
            </a:r>
          </a:p>
          <a:p>
            <a:pPr lvl="1">
              <a:spcAft>
                <a:spcPts val="450"/>
              </a:spcAft>
            </a:pPr>
            <a:r>
              <a:rPr lang="en-US" sz="2000" dirty="0"/>
              <a:t>Policies and Procedures</a:t>
            </a:r>
          </a:p>
          <a:p>
            <a:pPr lvl="1">
              <a:spcAft>
                <a:spcPts val="450"/>
              </a:spcAft>
            </a:pPr>
            <a:r>
              <a:rPr lang="en-US" sz="2000" dirty="0"/>
              <a:t>Assessments and Screenings</a:t>
            </a:r>
          </a:p>
          <a:p>
            <a:pPr lvl="1">
              <a:spcAft>
                <a:spcPts val="450"/>
              </a:spcAft>
            </a:pPr>
            <a:r>
              <a:rPr lang="en-US" sz="2000" dirty="0"/>
              <a:t>Staff implementation of interventions</a:t>
            </a:r>
          </a:p>
          <a:p>
            <a:pPr lvl="1">
              <a:spcAft>
                <a:spcPts val="450"/>
              </a:spcAft>
            </a:pPr>
            <a:r>
              <a:rPr lang="en-US" sz="2000" dirty="0"/>
              <a:t>Documentation Review</a:t>
            </a:r>
          </a:p>
          <a:p>
            <a:pPr lvl="1">
              <a:spcAft>
                <a:spcPts val="450"/>
              </a:spcAft>
            </a:pPr>
            <a:r>
              <a:rPr lang="en-US" sz="2000" dirty="0"/>
              <a:t>Education (staff, resident, family, practitioners)</a:t>
            </a:r>
          </a:p>
          <a:p>
            <a:pPr lvl="1">
              <a:spcAft>
                <a:spcPts val="450"/>
              </a:spcAft>
            </a:pPr>
            <a:r>
              <a:rPr lang="en-US" sz="2000" dirty="0"/>
              <a:t>Care Planning</a:t>
            </a:r>
          </a:p>
          <a:p>
            <a:pPr lvl="1">
              <a:spcAft>
                <a:spcPts val="450"/>
              </a:spcAft>
            </a:pPr>
            <a:r>
              <a:rPr lang="en-US" sz="2000" dirty="0"/>
              <a:t>Auditing</a:t>
            </a:r>
          </a:p>
          <a:p>
            <a:pPr lvl="1">
              <a:spcAft>
                <a:spcPts val="450"/>
              </a:spcAft>
            </a:pPr>
            <a:r>
              <a:rPr lang="en-US" sz="2000" dirty="0"/>
              <a:t>Review of Quality Measures</a:t>
            </a:r>
          </a:p>
          <a:p>
            <a:pPr lvl="1">
              <a:spcAft>
                <a:spcPts val="450"/>
              </a:spcAft>
            </a:pPr>
            <a:r>
              <a:rPr lang="en-US" sz="2000" dirty="0"/>
              <a:t>Quality Assurance</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A0E68AE3-78AD-4887-8EB3-29066C51CC83}" type="slidenum">
              <a:rPr lang="en-US" smtClean="0"/>
              <a:pPr>
                <a:spcAft>
                  <a:spcPts val="450"/>
                </a:spcAft>
              </a:pPr>
              <a:t>12</a:t>
            </a:fld>
            <a:endParaRPr lang="en-US"/>
          </a:p>
        </p:txBody>
      </p:sp>
    </p:spTree>
    <p:extLst>
      <p:ext uri="{BB962C8B-B14F-4D97-AF65-F5344CB8AC3E}">
        <p14:creationId xmlns:p14="http://schemas.microsoft.com/office/powerpoint/2010/main" val="40273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BC11E4-D0F2-42F6-8740-FF10F10BB248}"/>
              </a:ext>
            </a:extLst>
          </p:cNvPr>
          <p:cNvSpPr>
            <a:spLocks noGrp="1"/>
          </p:cNvSpPr>
          <p:nvPr>
            <p:ph type="title"/>
          </p:nvPr>
        </p:nvSpPr>
        <p:spPr/>
        <p:txBody>
          <a:bodyPr/>
          <a:lstStyle/>
          <a:p>
            <a:r>
              <a:rPr lang="en-US" dirty="0"/>
              <a:t>Pain Management Program</a:t>
            </a:r>
          </a:p>
        </p:txBody>
      </p:sp>
      <p:sp>
        <p:nvSpPr>
          <p:cNvPr id="5" name="Content Placeholder 4">
            <a:extLst>
              <a:ext uri="{FF2B5EF4-FFF2-40B4-BE49-F238E27FC236}">
                <a16:creationId xmlns:a16="http://schemas.microsoft.com/office/drawing/2014/main" id="{5683407B-1BA3-443A-BC9D-2AA7E04DFAC3}"/>
              </a:ext>
            </a:extLst>
          </p:cNvPr>
          <p:cNvSpPr>
            <a:spLocks noGrp="1"/>
          </p:cNvSpPr>
          <p:nvPr>
            <p:ph idx="1"/>
          </p:nvPr>
        </p:nvSpPr>
        <p:spPr/>
        <p:txBody>
          <a:bodyPr/>
          <a:lstStyle/>
          <a:p>
            <a:r>
              <a:rPr lang="en-US" dirty="0">
                <a:solidFill>
                  <a:srgbClr val="FF0000"/>
                </a:solidFill>
              </a:rPr>
              <a:t>Insert facility Pain Management Program Policy and Procedure</a:t>
            </a:r>
          </a:p>
          <a:p>
            <a:r>
              <a:rPr lang="en-US" dirty="0">
                <a:solidFill>
                  <a:srgbClr val="FF0000"/>
                </a:solidFill>
              </a:rPr>
              <a:t>(Include Pain Scale used in facility)</a:t>
            </a:r>
          </a:p>
        </p:txBody>
      </p:sp>
    </p:spTree>
    <p:extLst>
      <p:ext uri="{BB962C8B-B14F-4D97-AF65-F5344CB8AC3E}">
        <p14:creationId xmlns:p14="http://schemas.microsoft.com/office/powerpoint/2010/main" val="84224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rrowheads="1"/>
          </p:cNvSpPr>
          <p:nvPr>
            <p:ph type="title"/>
          </p:nvPr>
        </p:nvSpPr>
        <p:spPr>
          <a:xfrm>
            <a:off x="381000" y="228600"/>
            <a:ext cx="3985902" cy="994172"/>
          </a:xfrm>
        </p:spPr>
        <p:txBody>
          <a:bodyPr>
            <a:normAutofit/>
          </a:bodyPr>
          <a:lstStyle/>
          <a:p>
            <a:pPr eaLnBrk="1" hangingPunct="1">
              <a:defRPr/>
            </a:pPr>
            <a:r>
              <a:rPr lang="en-US" dirty="0"/>
              <a:t>Screening</a:t>
            </a:r>
          </a:p>
        </p:txBody>
      </p:sp>
      <p:sp>
        <p:nvSpPr>
          <p:cNvPr id="500739" name="Rectangle 3"/>
          <p:cNvSpPr>
            <a:spLocks noGrp="1" noChangeArrowheads="1"/>
          </p:cNvSpPr>
          <p:nvPr>
            <p:ph idx="1"/>
          </p:nvPr>
        </p:nvSpPr>
        <p:spPr>
          <a:xfrm>
            <a:off x="467099" y="1711881"/>
            <a:ext cx="4595507" cy="2531940"/>
          </a:xfrm>
        </p:spPr>
        <p:txBody>
          <a:bodyPr anchor="t">
            <a:noAutofit/>
          </a:bodyPr>
          <a:lstStyle/>
          <a:p>
            <a:pPr>
              <a:spcAft>
                <a:spcPts val="450"/>
              </a:spcAft>
              <a:defRPr/>
            </a:pPr>
            <a:r>
              <a:rPr lang="en-US" sz="2800" dirty="0"/>
              <a:t>Interview- preadmission</a:t>
            </a:r>
          </a:p>
          <a:p>
            <a:pPr>
              <a:spcAft>
                <a:spcPts val="450"/>
              </a:spcAft>
              <a:defRPr/>
            </a:pPr>
            <a:r>
              <a:rPr lang="en-US" sz="2800" dirty="0"/>
              <a:t>Resident interview</a:t>
            </a:r>
          </a:p>
          <a:p>
            <a:pPr>
              <a:spcAft>
                <a:spcPts val="450"/>
              </a:spcAft>
              <a:defRPr/>
            </a:pPr>
            <a:r>
              <a:rPr lang="en-US" sz="2800" dirty="0"/>
              <a:t>Family interview</a:t>
            </a:r>
          </a:p>
          <a:p>
            <a:pPr>
              <a:spcAft>
                <a:spcPts val="450"/>
              </a:spcAft>
              <a:defRPr/>
            </a:pPr>
            <a:r>
              <a:rPr lang="en-US" sz="2800" dirty="0"/>
              <a:t>Friends, responsible party</a:t>
            </a:r>
          </a:p>
          <a:p>
            <a:pPr>
              <a:spcAft>
                <a:spcPts val="450"/>
              </a:spcAft>
              <a:defRPr/>
            </a:pPr>
            <a:r>
              <a:rPr lang="en-US" sz="2800" dirty="0"/>
              <a:t>Observe body language</a:t>
            </a:r>
          </a:p>
          <a:p>
            <a:pPr>
              <a:spcAft>
                <a:spcPts val="450"/>
              </a:spcAft>
              <a:defRPr/>
            </a:pPr>
            <a:r>
              <a:rPr lang="en-US" sz="2800" dirty="0"/>
              <a:t>Monitoring for pain is part of the </a:t>
            </a:r>
            <a:r>
              <a:rPr lang="en-US" sz="2800" u="sng" dirty="0"/>
              <a:t>IDT </a:t>
            </a:r>
            <a:r>
              <a:rPr lang="en-US" sz="2800" dirty="0"/>
              <a:t>process</a:t>
            </a:r>
          </a:p>
          <a:p>
            <a:pPr eaLnBrk="1" hangingPunct="1">
              <a:buFont typeface="Wingdings" pitchFamily="2" charset="2"/>
              <a:buNone/>
              <a:defRPr/>
            </a:pPr>
            <a:endParaRPr lang="en-US" sz="2800" b="1" dirty="0"/>
          </a:p>
        </p:txBody>
      </p:sp>
      <p:pic>
        <p:nvPicPr>
          <p:cNvPr id="3" name="Picture 2" descr="A person with a computer and smiling at the camera&#10;&#10;Description automatically generated">
            <a:extLst>
              <a:ext uri="{FF2B5EF4-FFF2-40B4-BE49-F238E27FC236}">
                <a16:creationId xmlns:a16="http://schemas.microsoft.com/office/drawing/2014/main" id="{D1B7D019-1CEA-4805-8099-92322ED3EA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882" r="20884" b="2"/>
          <a:stretch/>
        </p:blipFill>
        <p:spPr>
          <a:xfrm>
            <a:off x="4799512" y="1160055"/>
            <a:ext cx="4366900" cy="453789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06236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rrowheads="1"/>
          </p:cNvSpPr>
          <p:nvPr>
            <p:ph type="title"/>
          </p:nvPr>
        </p:nvSpPr>
        <p:spPr>
          <a:xfrm>
            <a:off x="3360341" y="183856"/>
            <a:ext cx="5555059" cy="1257452"/>
          </a:xfrm>
        </p:spPr>
        <p:txBody>
          <a:bodyPr>
            <a:noAutofit/>
          </a:bodyPr>
          <a:lstStyle/>
          <a:p>
            <a:pPr eaLnBrk="1" hangingPunct="1">
              <a:defRPr/>
            </a:pPr>
            <a:r>
              <a:rPr lang="en-US" dirty="0"/>
              <a:t>Assessment-Frequency</a:t>
            </a:r>
          </a:p>
        </p:txBody>
      </p:sp>
      <p:pic>
        <p:nvPicPr>
          <p:cNvPr id="3" name="Picture 2" descr="A person posing for the camera&#10;&#10;Description automatically generated">
            <a:extLst>
              <a:ext uri="{FF2B5EF4-FFF2-40B4-BE49-F238E27FC236}">
                <a16:creationId xmlns:a16="http://schemas.microsoft.com/office/drawing/2014/main" id="{AA176BDB-7EE0-42F3-AC97-CC9132FDE3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445" r="29436" b="-1"/>
          <a:stretch/>
        </p:blipFill>
        <p:spPr>
          <a:xfrm>
            <a:off x="228600" y="990600"/>
            <a:ext cx="3077508" cy="4552950"/>
          </a:xfrm>
          <a:prstGeom prst="rect">
            <a:avLst/>
          </a:prstGeom>
          <a:ln>
            <a:noFill/>
          </a:ln>
          <a:effectLst>
            <a:softEdge rad="112500"/>
          </a:effectLst>
        </p:spPr>
      </p:pic>
      <p:sp>
        <p:nvSpPr>
          <p:cNvPr id="518147" name="Rectangle 3"/>
          <p:cNvSpPr>
            <a:spLocks noGrp="1" noChangeArrowheads="1"/>
          </p:cNvSpPr>
          <p:nvPr>
            <p:ph idx="1"/>
          </p:nvPr>
        </p:nvSpPr>
        <p:spPr>
          <a:xfrm>
            <a:off x="3667936" y="1676400"/>
            <a:ext cx="5247464" cy="2839064"/>
          </a:xfrm>
        </p:spPr>
        <p:txBody>
          <a:bodyPr>
            <a:noAutofit/>
          </a:bodyPr>
          <a:lstStyle/>
          <a:p>
            <a:pPr>
              <a:spcBef>
                <a:spcPts val="0"/>
              </a:spcBef>
              <a:defRPr/>
            </a:pPr>
            <a:r>
              <a:rPr lang="en-US" sz="2400" dirty="0"/>
              <a:t>Recognize and address pain promptly </a:t>
            </a:r>
          </a:p>
          <a:p>
            <a:pPr>
              <a:spcBef>
                <a:spcPts val="0"/>
              </a:spcBef>
              <a:defRPr/>
            </a:pPr>
            <a:r>
              <a:rPr lang="en-US" sz="2400" dirty="0"/>
              <a:t>Admission - screening for pain upon admission </a:t>
            </a:r>
          </a:p>
          <a:p>
            <a:pPr>
              <a:spcBef>
                <a:spcPts val="0"/>
              </a:spcBef>
              <a:defRPr/>
            </a:pPr>
            <a:r>
              <a:rPr lang="en-US" sz="2400" dirty="0"/>
              <a:t>Screened periodically (Quarterly MDS)</a:t>
            </a:r>
          </a:p>
          <a:p>
            <a:pPr>
              <a:spcBef>
                <a:spcPts val="0"/>
              </a:spcBef>
              <a:defRPr/>
            </a:pPr>
            <a:r>
              <a:rPr lang="en-US" sz="2400" dirty="0"/>
              <a:t>Change in condition </a:t>
            </a:r>
          </a:p>
          <a:p>
            <a:pPr>
              <a:spcBef>
                <a:spcPts val="0"/>
              </a:spcBef>
              <a:defRPr/>
            </a:pPr>
            <a:r>
              <a:rPr lang="en-US" sz="2400" dirty="0"/>
              <a:t>Anytime pain is suspected</a:t>
            </a:r>
          </a:p>
          <a:p>
            <a:pPr>
              <a:spcBef>
                <a:spcPts val="0"/>
              </a:spcBef>
              <a:defRPr/>
            </a:pPr>
            <a:r>
              <a:rPr lang="en-US" sz="2400" dirty="0"/>
              <a:t>As with many symptoms, pain in residents with moderate to severe cognitive impairment may be more difficult to recognize and assess</a:t>
            </a:r>
          </a:p>
        </p:txBody>
      </p:sp>
    </p:spTree>
    <p:extLst>
      <p:ext uri="{BB962C8B-B14F-4D97-AF65-F5344CB8AC3E}">
        <p14:creationId xmlns:p14="http://schemas.microsoft.com/office/powerpoint/2010/main" val="37103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fade">
                                      <p:cBhvr>
                                        <p:cTn id="7" dur="1000"/>
                                        <p:tgtEl>
                                          <p:spTgt spid="518147">
                                            <p:txEl>
                                              <p:pRg st="0" end="0"/>
                                            </p:txEl>
                                          </p:spTgt>
                                        </p:tgtEl>
                                      </p:cBhvr>
                                    </p:animEffect>
                                    <p:anim calcmode="lin" valueType="num">
                                      <p:cBhvr>
                                        <p:cTn id="8" dur="1000" fill="hold"/>
                                        <p:tgtEl>
                                          <p:spTgt spid="518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8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8147">
                                            <p:txEl>
                                              <p:pRg st="1" end="1"/>
                                            </p:txEl>
                                          </p:spTgt>
                                        </p:tgtEl>
                                        <p:attrNameLst>
                                          <p:attrName>style.visibility</p:attrName>
                                        </p:attrNameLst>
                                      </p:cBhvr>
                                      <p:to>
                                        <p:strVal val="visible"/>
                                      </p:to>
                                    </p:set>
                                    <p:animEffect transition="in" filter="fade">
                                      <p:cBhvr>
                                        <p:cTn id="14" dur="1000"/>
                                        <p:tgtEl>
                                          <p:spTgt spid="518147">
                                            <p:txEl>
                                              <p:pRg st="1" end="1"/>
                                            </p:txEl>
                                          </p:spTgt>
                                        </p:tgtEl>
                                      </p:cBhvr>
                                    </p:animEffect>
                                    <p:anim calcmode="lin" valueType="num">
                                      <p:cBhvr>
                                        <p:cTn id="15" dur="1000" fill="hold"/>
                                        <p:tgtEl>
                                          <p:spTgt spid="518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8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8147">
                                            <p:txEl>
                                              <p:pRg st="2" end="2"/>
                                            </p:txEl>
                                          </p:spTgt>
                                        </p:tgtEl>
                                        <p:attrNameLst>
                                          <p:attrName>style.visibility</p:attrName>
                                        </p:attrNameLst>
                                      </p:cBhvr>
                                      <p:to>
                                        <p:strVal val="visible"/>
                                      </p:to>
                                    </p:set>
                                    <p:animEffect transition="in" filter="fade">
                                      <p:cBhvr>
                                        <p:cTn id="21" dur="1000"/>
                                        <p:tgtEl>
                                          <p:spTgt spid="518147">
                                            <p:txEl>
                                              <p:pRg st="2" end="2"/>
                                            </p:txEl>
                                          </p:spTgt>
                                        </p:tgtEl>
                                      </p:cBhvr>
                                    </p:animEffect>
                                    <p:anim calcmode="lin" valueType="num">
                                      <p:cBhvr>
                                        <p:cTn id="22" dur="1000" fill="hold"/>
                                        <p:tgtEl>
                                          <p:spTgt spid="5181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8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8147">
                                            <p:txEl>
                                              <p:pRg st="3" end="3"/>
                                            </p:txEl>
                                          </p:spTgt>
                                        </p:tgtEl>
                                        <p:attrNameLst>
                                          <p:attrName>style.visibility</p:attrName>
                                        </p:attrNameLst>
                                      </p:cBhvr>
                                      <p:to>
                                        <p:strVal val="visible"/>
                                      </p:to>
                                    </p:set>
                                    <p:animEffect transition="in" filter="fade">
                                      <p:cBhvr>
                                        <p:cTn id="28" dur="1000"/>
                                        <p:tgtEl>
                                          <p:spTgt spid="518147">
                                            <p:txEl>
                                              <p:pRg st="3" end="3"/>
                                            </p:txEl>
                                          </p:spTgt>
                                        </p:tgtEl>
                                      </p:cBhvr>
                                    </p:animEffect>
                                    <p:anim calcmode="lin" valueType="num">
                                      <p:cBhvr>
                                        <p:cTn id="29" dur="1000" fill="hold"/>
                                        <p:tgtEl>
                                          <p:spTgt spid="5181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8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8147">
                                            <p:txEl>
                                              <p:pRg st="4" end="4"/>
                                            </p:txEl>
                                          </p:spTgt>
                                        </p:tgtEl>
                                        <p:attrNameLst>
                                          <p:attrName>style.visibility</p:attrName>
                                        </p:attrNameLst>
                                      </p:cBhvr>
                                      <p:to>
                                        <p:strVal val="visible"/>
                                      </p:to>
                                    </p:set>
                                    <p:animEffect transition="in" filter="fade">
                                      <p:cBhvr>
                                        <p:cTn id="35" dur="1000"/>
                                        <p:tgtEl>
                                          <p:spTgt spid="518147">
                                            <p:txEl>
                                              <p:pRg st="4" end="4"/>
                                            </p:txEl>
                                          </p:spTgt>
                                        </p:tgtEl>
                                      </p:cBhvr>
                                    </p:animEffect>
                                    <p:anim calcmode="lin" valueType="num">
                                      <p:cBhvr>
                                        <p:cTn id="36" dur="1000" fill="hold"/>
                                        <p:tgtEl>
                                          <p:spTgt spid="5181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8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8147">
                                            <p:txEl>
                                              <p:pRg st="5" end="5"/>
                                            </p:txEl>
                                          </p:spTgt>
                                        </p:tgtEl>
                                        <p:attrNameLst>
                                          <p:attrName>style.visibility</p:attrName>
                                        </p:attrNameLst>
                                      </p:cBhvr>
                                      <p:to>
                                        <p:strVal val="visible"/>
                                      </p:to>
                                    </p:set>
                                    <p:animEffect transition="in" filter="fade">
                                      <p:cBhvr>
                                        <p:cTn id="42" dur="1000"/>
                                        <p:tgtEl>
                                          <p:spTgt spid="518147">
                                            <p:txEl>
                                              <p:pRg st="5" end="5"/>
                                            </p:txEl>
                                          </p:spTgt>
                                        </p:tgtEl>
                                      </p:cBhvr>
                                    </p:animEffect>
                                    <p:anim calcmode="lin" valueType="num">
                                      <p:cBhvr>
                                        <p:cTn id="43" dur="1000" fill="hold"/>
                                        <p:tgtEl>
                                          <p:spTgt spid="5181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81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724073" y="342997"/>
            <a:ext cx="4939868" cy="964620"/>
          </a:xfrm>
        </p:spPr>
        <p:txBody>
          <a:bodyPr anchor="b">
            <a:normAutofit/>
          </a:bodyPr>
          <a:lstStyle/>
          <a:p>
            <a:pPr algn="l"/>
            <a:r>
              <a:rPr lang="en-US" dirty="0"/>
              <a:t>Pain Assessment</a:t>
            </a:r>
          </a:p>
        </p:txBody>
      </p:sp>
      <p:pic>
        <p:nvPicPr>
          <p:cNvPr id="3" name="Picture 2" descr="A person with a computer and smiling at the camera&#10;&#10;Description automatically generated">
            <a:extLst>
              <a:ext uri="{FF2B5EF4-FFF2-40B4-BE49-F238E27FC236}">
                <a16:creationId xmlns:a16="http://schemas.microsoft.com/office/drawing/2014/main" id="{E42A75F6-C50E-44A9-B855-0874CDC34D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16" r="34064" b="-1"/>
          <a:stretch/>
        </p:blipFill>
        <p:spPr>
          <a:xfrm>
            <a:off x="16" y="857257"/>
            <a:ext cx="3476678" cy="5143493"/>
          </a:xfrm>
          <a:prstGeom prst="rect">
            <a:avLst/>
          </a:prstGeom>
          <a:ln>
            <a:noFill/>
          </a:ln>
          <a:effectLst>
            <a:softEdge rad="112500"/>
          </a:effectLst>
        </p:spPr>
      </p:pic>
      <p:sp>
        <p:nvSpPr>
          <p:cNvPr id="24579" name="Rectangle 3"/>
          <p:cNvSpPr>
            <a:spLocks noGrp="1" noChangeArrowheads="1"/>
          </p:cNvSpPr>
          <p:nvPr>
            <p:ph idx="1"/>
          </p:nvPr>
        </p:nvSpPr>
        <p:spPr>
          <a:xfrm>
            <a:off x="3757064" y="1600200"/>
            <a:ext cx="5158336" cy="2839064"/>
          </a:xfrm>
        </p:spPr>
        <p:txBody>
          <a:bodyPr>
            <a:noAutofit/>
          </a:bodyPr>
          <a:lstStyle/>
          <a:p>
            <a:pPr>
              <a:buClr>
                <a:schemeClr val="tx1"/>
              </a:buClr>
            </a:pPr>
            <a:r>
              <a:rPr lang="en-US" sz="2000" dirty="0"/>
              <a:t>Pertinent physical and medical history</a:t>
            </a:r>
          </a:p>
          <a:p>
            <a:pPr>
              <a:buClr>
                <a:schemeClr val="tx1"/>
              </a:buClr>
            </a:pPr>
            <a:r>
              <a:rPr lang="en-US" sz="2000" dirty="0"/>
              <a:t>Location</a:t>
            </a:r>
          </a:p>
          <a:p>
            <a:pPr>
              <a:buClr>
                <a:schemeClr val="tx1"/>
              </a:buClr>
            </a:pPr>
            <a:r>
              <a:rPr lang="en-US" sz="2000" dirty="0"/>
              <a:t>Rating</a:t>
            </a:r>
          </a:p>
          <a:p>
            <a:pPr>
              <a:buClr>
                <a:schemeClr val="tx1"/>
              </a:buClr>
            </a:pPr>
            <a:r>
              <a:rPr lang="en-US" sz="2000" dirty="0"/>
              <a:t>Aggravating or alleviating factors</a:t>
            </a:r>
          </a:p>
          <a:p>
            <a:pPr>
              <a:buClr>
                <a:schemeClr val="tx1"/>
              </a:buClr>
            </a:pPr>
            <a:r>
              <a:rPr lang="en-US" sz="2000" dirty="0"/>
              <a:t>Current medications (specifically pain meds)</a:t>
            </a:r>
          </a:p>
          <a:p>
            <a:pPr>
              <a:buClr>
                <a:schemeClr val="tx1"/>
              </a:buClr>
            </a:pPr>
            <a:r>
              <a:rPr lang="en-US" sz="2000" dirty="0"/>
              <a:t>Patient/caregiver goal (pain control vs. alertness)</a:t>
            </a:r>
          </a:p>
          <a:p>
            <a:pPr>
              <a:buClr>
                <a:schemeClr val="tx1"/>
              </a:buClr>
            </a:pPr>
            <a:r>
              <a:rPr lang="en-US" sz="2000" dirty="0"/>
              <a:t>Patient’s swallowing abilities</a:t>
            </a:r>
          </a:p>
          <a:p>
            <a:pPr>
              <a:buClr>
                <a:schemeClr val="tx1"/>
              </a:buClr>
            </a:pPr>
            <a:r>
              <a:rPr lang="en-US" sz="2000" dirty="0"/>
              <a:t>Is there a compliance problem?</a:t>
            </a:r>
          </a:p>
          <a:p>
            <a:pPr>
              <a:buClr>
                <a:schemeClr val="tx1"/>
              </a:buClr>
            </a:pPr>
            <a:r>
              <a:rPr lang="en-US" sz="2000" dirty="0"/>
              <a:t>What is the patient’s view on pain and pain control</a:t>
            </a:r>
          </a:p>
          <a:p>
            <a:pPr>
              <a:buClr>
                <a:schemeClr val="tx1"/>
              </a:buClr>
            </a:pPr>
            <a:r>
              <a:rPr lang="en-US" sz="2000" dirty="0"/>
              <a:t>Watch for “non-verbal” cues that the patient is having pain</a:t>
            </a:r>
          </a:p>
        </p:txBody>
      </p:sp>
    </p:spTree>
    <p:extLst>
      <p:ext uri="{BB962C8B-B14F-4D97-AF65-F5344CB8AC3E}">
        <p14:creationId xmlns:p14="http://schemas.microsoft.com/office/powerpoint/2010/main" val="212047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02" y="4432555"/>
            <a:ext cx="4945642" cy="1218908"/>
          </a:xfrm>
        </p:spPr>
        <p:txBody>
          <a:bodyPr>
            <a:normAutofit/>
          </a:bodyPr>
          <a:lstStyle/>
          <a:p>
            <a:pPr algn="r"/>
            <a:r>
              <a:rPr lang="en-US" dirty="0"/>
              <a:t>Pain Assessment</a:t>
            </a:r>
          </a:p>
        </p:txBody>
      </p:sp>
      <p:pic>
        <p:nvPicPr>
          <p:cNvPr id="5" name="Picture 4" descr="A person sitting at a table&#10;&#10;Description automatically generated">
            <a:extLst>
              <a:ext uri="{FF2B5EF4-FFF2-40B4-BE49-F238E27FC236}">
                <a16:creationId xmlns:a16="http://schemas.microsoft.com/office/drawing/2014/main" id="{8AAD3F63-5B04-4ECC-8F32-228CE0A604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411120" y="1594539"/>
            <a:ext cx="4693565" cy="2731294"/>
          </a:xfrm>
          <a:prstGeom prst="rect">
            <a:avLst/>
          </a:prstGeom>
          <a:ln>
            <a:noFill/>
          </a:ln>
          <a:effectLst>
            <a:softEdge rad="112500"/>
          </a:effectLst>
        </p:spPr>
      </p:pic>
      <p:sp>
        <p:nvSpPr>
          <p:cNvPr id="3" name="Content Placeholder 2"/>
          <p:cNvSpPr>
            <a:spLocks noGrp="1"/>
          </p:cNvSpPr>
          <p:nvPr>
            <p:ph idx="1"/>
          </p:nvPr>
        </p:nvSpPr>
        <p:spPr>
          <a:xfrm>
            <a:off x="5257800" y="762000"/>
            <a:ext cx="3493009" cy="4889463"/>
          </a:xfrm>
        </p:spPr>
        <p:txBody>
          <a:bodyPr anchor="ctr">
            <a:normAutofit/>
          </a:bodyPr>
          <a:lstStyle/>
          <a:p>
            <a:pPr marL="0" indent="0">
              <a:spcAft>
                <a:spcPts val="450"/>
              </a:spcAft>
              <a:buNone/>
            </a:pPr>
            <a:r>
              <a:rPr lang="en-US" sz="2000" dirty="0"/>
              <a:t>Other items to consider on Assessment:</a:t>
            </a:r>
          </a:p>
          <a:p>
            <a:pPr>
              <a:spcBef>
                <a:spcPts val="0"/>
              </a:spcBef>
            </a:pPr>
            <a:r>
              <a:rPr lang="en-US" sz="2000" dirty="0"/>
              <a:t>Review of Diagnoses- Acute and Chronic concerns</a:t>
            </a:r>
          </a:p>
          <a:p>
            <a:pPr>
              <a:spcBef>
                <a:spcPts val="0"/>
              </a:spcBef>
            </a:pPr>
            <a:r>
              <a:rPr lang="en-US" sz="2000" dirty="0"/>
              <a:t>Resident History of resolution-previous pain management Needs/treatment (What works?  What hasn’t worked?)</a:t>
            </a:r>
          </a:p>
          <a:p>
            <a:pPr>
              <a:spcBef>
                <a:spcPts val="0"/>
              </a:spcBef>
            </a:pPr>
            <a:r>
              <a:rPr lang="en-US" sz="2000" dirty="0"/>
              <a:t>Resident Interview- Is resident verbalizing pain?  If new admission, were they medicated prior to leaving the hospital?</a:t>
            </a:r>
          </a:p>
          <a:p>
            <a:endParaRPr lang="en-US" sz="2000" dirty="0"/>
          </a:p>
        </p:txBody>
      </p:sp>
    </p:spTree>
    <p:extLst>
      <p:ext uri="{BB962C8B-B14F-4D97-AF65-F5344CB8AC3E}">
        <p14:creationId xmlns:p14="http://schemas.microsoft.com/office/powerpoint/2010/main" val="19243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rrowheads="1"/>
          </p:cNvSpPr>
          <p:nvPr>
            <p:ph type="title"/>
          </p:nvPr>
        </p:nvSpPr>
        <p:spPr>
          <a:xfrm>
            <a:off x="3810000" y="211994"/>
            <a:ext cx="5128477" cy="1008731"/>
          </a:xfrm>
        </p:spPr>
        <p:txBody>
          <a:bodyPr>
            <a:noAutofit/>
          </a:bodyPr>
          <a:lstStyle/>
          <a:p>
            <a:pPr algn="ctr" eaLnBrk="1" hangingPunct="1">
              <a:defRPr/>
            </a:pPr>
            <a:r>
              <a:rPr lang="en-US" dirty="0"/>
              <a:t>Assessment-Verbal</a:t>
            </a:r>
          </a:p>
        </p:txBody>
      </p:sp>
      <p:pic>
        <p:nvPicPr>
          <p:cNvPr id="5" name="Picture 4" descr="A picture containing person, woman, sitting&#10;&#10;Description automatically generated">
            <a:extLst>
              <a:ext uri="{FF2B5EF4-FFF2-40B4-BE49-F238E27FC236}">
                <a16:creationId xmlns:a16="http://schemas.microsoft.com/office/drawing/2014/main" id="{FE443C67-1513-4910-ADB3-BB5879F2CB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389" y="1220725"/>
            <a:ext cx="3515222" cy="4299965"/>
          </a:xfrm>
          <a:prstGeom prst="rect">
            <a:avLst/>
          </a:prstGeom>
          <a:ln>
            <a:noFill/>
          </a:ln>
          <a:effectLst>
            <a:softEdge rad="112500"/>
          </a:effectLst>
        </p:spPr>
      </p:pic>
      <p:sp>
        <p:nvSpPr>
          <p:cNvPr id="501763" name="Rectangle 3"/>
          <p:cNvSpPr>
            <a:spLocks noGrp="1" noChangeArrowheads="1"/>
          </p:cNvSpPr>
          <p:nvPr>
            <p:ph idx="1"/>
          </p:nvPr>
        </p:nvSpPr>
        <p:spPr>
          <a:xfrm>
            <a:off x="4267200" y="1676400"/>
            <a:ext cx="4671277" cy="2829758"/>
          </a:xfrm>
        </p:spPr>
        <p:txBody>
          <a:bodyPr>
            <a:noAutofit/>
          </a:bodyPr>
          <a:lstStyle/>
          <a:p>
            <a:pPr>
              <a:spcAft>
                <a:spcPts val="450"/>
              </a:spcAft>
              <a:defRPr/>
            </a:pPr>
            <a:r>
              <a:rPr lang="en-US" sz="2000" dirty="0"/>
              <a:t>Words used to report or describe pain may differ by culture and/or region of the country. Examples of descriptions may include heaviness or pressure, stabbing, throbbing, aching, gnawing, cramping, burning, numbness, tingling, shooting spasms, soreness, tenderness, discomfort, pins and needles, feeling “rough”, tearing or ripping. </a:t>
            </a:r>
          </a:p>
          <a:p>
            <a:pPr eaLnBrk="1" hangingPunct="1">
              <a:defRPr/>
            </a:pPr>
            <a:r>
              <a:rPr lang="en-US" sz="2000" dirty="0"/>
              <a:t>Verbal descriptions of pain can help a practitioner identify the source, nature, and other characteristics of the pain. </a:t>
            </a:r>
          </a:p>
        </p:txBody>
      </p:sp>
    </p:spTree>
    <p:extLst>
      <p:ext uri="{BB962C8B-B14F-4D97-AF65-F5344CB8AC3E}">
        <p14:creationId xmlns:p14="http://schemas.microsoft.com/office/powerpoint/2010/main" val="18005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Effect transition="in" filter="fade">
                                      <p:cBhvr>
                                        <p:cTn id="7" dur="1000"/>
                                        <p:tgtEl>
                                          <p:spTgt spid="501763">
                                            <p:txEl>
                                              <p:pRg st="0" end="0"/>
                                            </p:txEl>
                                          </p:spTgt>
                                        </p:tgtEl>
                                      </p:cBhvr>
                                    </p:animEffect>
                                    <p:anim calcmode="lin" valueType="num">
                                      <p:cBhvr>
                                        <p:cTn id="8" dur="1000" fill="hold"/>
                                        <p:tgtEl>
                                          <p:spTgt spid="5017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17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1763">
                                            <p:txEl>
                                              <p:pRg st="1" end="1"/>
                                            </p:txEl>
                                          </p:spTgt>
                                        </p:tgtEl>
                                        <p:attrNameLst>
                                          <p:attrName>style.visibility</p:attrName>
                                        </p:attrNameLst>
                                      </p:cBhvr>
                                      <p:to>
                                        <p:strVal val="visible"/>
                                      </p:to>
                                    </p:set>
                                    <p:animEffect transition="in" filter="fade">
                                      <p:cBhvr>
                                        <p:cTn id="14" dur="1000"/>
                                        <p:tgtEl>
                                          <p:spTgt spid="501763">
                                            <p:txEl>
                                              <p:pRg st="1" end="1"/>
                                            </p:txEl>
                                          </p:spTgt>
                                        </p:tgtEl>
                                      </p:cBhvr>
                                    </p:animEffect>
                                    <p:anim calcmode="lin" valueType="num">
                                      <p:cBhvr>
                                        <p:cTn id="15" dur="1000" fill="hold"/>
                                        <p:tgtEl>
                                          <p:spTgt spid="5017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0176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88" y="4648200"/>
            <a:ext cx="4110612" cy="1035424"/>
          </a:xfrm>
        </p:spPr>
        <p:txBody>
          <a:bodyPr>
            <a:normAutofit/>
          </a:bodyPr>
          <a:lstStyle/>
          <a:p>
            <a:pPr algn="r"/>
            <a:r>
              <a:rPr lang="en-US" dirty="0"/>
              <a:t>Pain Assessment</a:t>
            </a:r>
          </a:p>
        </p:txBody>
      </p:sp>
      <p:pic>
        <p:nvPicPr>
          <p:cNvPr id="5" name="Picture 4" descr="A person sitting on a bed&#10;&#10;Description automatically generated">
            <a:extLst>
              <a:ext uri="{FF2B5EF4-FFF2-40B4-BE49-F238E27FC236}">
                <a16:creationId xmlns:a16="http://schemas.microsoft.com/office/drawing/2014/main" id="{915698A1-0484-4D18-9711-EE4145F83C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138659" y="1752600"/>
            <a:ext cx="4246169" cy="2470944"/>
          </a:xfrm>
          <a:prstGeom prst="rect">
            <a:avLst/>
          </a:prstGeom>
          <a:ln>
            <a:noFill/>
          </a:ln>
          <a:effectLst>
            <a:softEdge rad="112500"/>
          </a:effectLst>
        </p:spPr>
      </p:pic>
      <p:sp>
        <p:nvSpPr>
          <p:cNvPr id="3" name="Content Placeholder 2"/>
          <p:cNvSpPr>
            <a:spLocks noGrp="1"/>
          </p:cNvSpPr>
          <p:nvPr>
            <p:ph idx="1"/>
          </p:nvPr>
        </p:nvSpPr>
        <p:spPr>
          <a:xfrm>
            <a:off x="4759174" y="1156447"/>
            <a:ext cx="4277825" cy="4575216"/>
          </a:xfrm>
        </p:spPr>
        <p:txBody>
          <a:bodyPr anchor="ctr">
            <a:noAutofit/>
          </a:bodyPr>
          <a:lstStyle/>
          <a:p>
            <a:pPr marL="0" indent="0">
              <a:spcBef>
                <a:spcPts val="0"/>
              </a:spcBef>
              <a:buNone/>
            </a:pPr>
            <a:r>
              <a:rPr lang="en-US" sz="2400" dirty="0"/>
              <a:t>The Pain Assessment should include:</a:t>
            </a:r>
          </a:p>
          <a:p>
            <a:pPr>
              <a:spcBef>
                <a:spcPts val="0"/>
              </a:spcBef>
            </a:pPr>
            <a:r>
              <a:rPr lang="en-US" sz="2400" dirty="0"/>
              <a:t>Pain Location</a:t>
            </a:r>
          </a:p>
          <a:p>
            <a:pPr>
              <a:spcBef>
                <a:spcPts val="0"/>
              </a:spcBef>
            </a:pPr>
            <a:r>
              <a:rPr lang="en-US" sz="2400" dirty="0"/>
              <a:t>Pain Scale</a:t>
            </a:r>
          </a:p>
          <a:p>
            <a:pPr>
              <a:spcBef>
                <a:spcPts val="0"/>
              </a:spcBef>
            </a:pPr>
            <a:r>
              <a:rPr lang="en-US" sz="2400" dirty="0"/>
              <a:t>Description of Pain</a:t>
            </a:r>
          </a:p>
          <a:p>
            <a:pPr>
              <a:spcBef>
                <a:spcPts val="0"/>
              </a:spcBef>
            </a:pPr>
            <a:r>
              <a:rPr lang="en-US" sz="2400" dirty="0"/>
              <a:t>Underlying causes</a:t>
            </a:r>
          </a:p>
          <a:p>
            <a:pPr>
              <a:spcBef>
                <a:spcPts val="0"/>
              </a:spcBef>
            </a:pPr>
            <a:r>
              <a:rPr lang="en-US" sz="2400" dirty="0"/>
              <a:t>Pain Frequency</a:t>
            </a:r>
          </a:p>
          <a:p>
            <a:pPr>
              <a:spcBef>
                <a:spcPts val="0"/>
              </a:spcBef>
            </a:pPr>
            <a:r>
              <a:rPr lang="en-US" sz="2400" dirty="0"/>
              <a:t>Pain Goal</a:t>
            </a:r>
          </a:p>
          <a:p>
            <a:pPr>
              <a:spcBef>
                <a:spcPts val="0"/>
              </a:spcBef>
            </a:pPr>
            <a:r>
              <a:rPr lang="en-US" sz="2400" dirty="0"/>
              <a:t>What has worked?</a:t>
            </a:r>
          </a:p>
          <a:p>
            <a:pPr>
              <a:spcBef>
                <a:spcPts val="0"/>
              </a:spcBef>
            </a:pPr>
            <a:r>
              <a:rPr lang="en-US" sz="2400" dirty="0"/>
              <a:t>Medications-do you have an adequate supply to meet resident needs?</a:t>
            </a:r>
          </a:p>
          <a:p>
            <a:pPr>
              <a:spcBef>
                <a:spcPts val="0"/>
              </a:spcBef>
            </a:pPr>
            <a:r>
              <a:rPr lang="en-US" sz="2400" dirty="0"/>
              <a:t>Non-pharmacological interventions</a:t>
            </a:r>
          </a:p>
          <a:p>
            <a:pPr marL="0" indent="0">
              <a:buNone/>
            </a:pPr>
            <a:endParaRPr lang="en-US" sz="2400" dirty="0"/>
          </a:p>
        </p:txBody>
      </p:sp>
    </p:spTree>
    <p:extLst>
      <p:ext uri="{BB962C8B-B14F-4D97-AF65-F5344CB8AC3E}">
        <p14:creationId xmlns:p14="http://schemas.microsoft.com/office/powerpoint/2010/main" val="273819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Autofit/>
          </a:bodyPr>
          <a:lstStyle/>
          <a:p>
            <a:pPr marL="0" indent="0">
              <a:buNone/>
            </a:pPr>
            <a:r>
              <a:rPr lang="en-US" sz="2800" dirty="0"/>
              <a:t>Upon completion of the program, attendees should be able to:</a:t>
            </a:r>
          </a:p>
          <a:p>
            <a:pPr lvl="0"/>
            <a:r>
              <a:rPr lang="en-US" sz="2800" dirty="0"/>
              <a:t>Provide residents who require pain management receive such services, consistent with professional standards of practice. </a:t>
            </a:r>
          </a:p>
          <a:p>
            <a:pPr lvl="0"/>
            <a:r>
              <a:rPr lang="en-US" sz="2800" dirty="0"/>
              <a:t>Demonstrates the use of the comprehensive person-centered care plan reflecting the residents’ goals and preferences (resident/resident representative preferences). </a:t>
            </a:r>
          </a:p>
          <a:p>
            <a:pPr marL="0" indent="0">
              <a:buNone/>
            </a:pPr>
            <a:endParaRPr lang="en-US" sz="2800"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374" y="149809"/>
            <a:ext cx="4939868" cy="964620"/>
          </a:xfrm>
        </p:spPr>
        <p:txBody>
          <a:bodyPr anchor="b">
            <a:normAutofit/>
          </a:bodyPr>
          <a:lstStyle/>
          <a:p>
            <a:pPr algn="l"/>
            <a:r>
              <a:rPr lang="en-US" dirty="0"/>
              <a:t>Pain Assessment</a:t>
            </a:r>
          </a:p>
        </p:txBody>
      </p:sp>
      <p:pic>
        <p:nvPicPr>
          <p:cNvPr id="5" name="Picture 4" descr="A person standing in front of a computer&#10;&#10;Description automatically generated">
            <a:extLst>
              <a:ext uri="{FF2B5EF4-FFF2-40B4-BE49-F238E27FC236}">
                <a16:creationId xmlns:a16="http://schemas.microsoft.com/office/drawing/2014/main" id="{7D05C58C-99DA-4731-B093-FC15FAC935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351" r="16478" b="1"/>
          <a:stretch/>
        </p:blipFill>
        <p:spPr>
          <a:xfrm>
            <a:off x="16" y="857257"/>
            <a:ext cx="3476678" cy="5143493"/>
          </a:xfrm>
          <a:prstGeom prst="rect">
            <a:avLst/>
          </a:prstGeom>
          <a:ln>
            <a:noFill/>
          </a:ln>
          <a:effectLst>
            <a:softEdge rad="112500"/>
          </a:effectLst>
        </p:spPr>
      </p:pic>
      <p:sp>
        <p:nvSpPr>
          <p:cNvPr id="3" name="Content Placeholder 2"/>
          <p:cNvSpPr>
            <a:spLocks noGrp="1"/>
          </p:cNvSpPr>
          <p:nvPr>
            <p:ph idx="1"/>
          </p:nvPr>
        </p:nvSpPr>
        <p:spPr>
          <a:xfrm>
            <a:off x="3200400" y="1371600"/>
            <a:ext cx="5638800" cy="2839064"/>
          </a:xfrm>
        </p:spPr>
        <p:txBody>
          <a:bodyPr>
            <a:noAutofit/>
          </a:bodyPr>
          <a:lstStyle/>
          <a:p>
            <a:pPr>
              <a:spcBef>
                <a:spcPts val="0"/>
              </a:spcBef>
              <a:spcAft>
                <a:spcPts val="450"/>
              </a:spcAft>
            </a:pPr>
            <a:r>
              <a:rPr lang="en-US" sz="2400" dirty="0"/>
              <a:t>Breakthrough pain?</a:t>
            </a:r>
          </a:p>
          <a:p>
            <a:pPr>
              <a:spcBef>
                <a:spcPts val="0"/>
              </a:spcBef>
              <a:spcAft>
                <a:spcPts val="450"/>
              </a:spcAft>
            </a:pPr>
            <a:r>
              <a:rPr lang="en-US" sz="2400" dirty="0"/>
              <a:t>Pain with activity?</a:t>
            </a:r>
          </a:p>
          <a:p>
            <a:pPr>
              <a:spcBef>
                <a:spcPts val="0"/>
              </a:spcBef>
              <a:spcAft>
                <a:spcPts val="450"/>
              </a:spcAft>
            </a:pPr>
            <a:r>
              <a:rPr lang="en-US" sz="2400" dirty="0"/>
              <a:t>Does pain interfere with sleep?  Activities?</a:t>
            </a:r>
          </a:p>
          <a:p>
            <a:pPr>
              <a:spcBef>
                <a:spcPts val="0"/>
              </a:spcBef>
              <a:spcAft>
                <a:spcPts val="450"/>
              </a:spcAft>
            </a:pPr>
            <a:r>
              <a:rPr lang="en-US" sz="2400" dirty="0"/>
              <a:t>New health concerns?</a:t>
            </a:r>
          </a:p>
          <a:p>
            <a:pPr>
              <a:spcBef>
                <a:spcPts val="0"/>
              </a:spcBef>
              <a:spcAft>
                <a:spcPts val="450"/>
              </a:spcAft>
            </a:pPr>
            <a:r>
              <a:rPr lang="en-US" sz="2400" dirty="0"/>
              <a:t>Signs/Symptoms?</a:t>
            </a:r>
          </a:p>
          <a:p>
            <a:pPr>
              <a:spcBef>
                <a:spcPts val="0"/>
              </a:spcBef>
            </a:pPr>
            <a:r>
              <a:rPr lang="en-US" sz="2400" dirty="0"/>
              <a:t>Type of Pain?</a:t>
            </a:r>
          </a:p>
          <a:p>
            <a:pPr>
              <a:spcBef>
                <a:spcPts val="0"/>
              </a:spcBef>
            </a:pPr>
            <a:r>
              <a:rPr lang="en-US" sz="2400" dirty="0"/>
              <a:t>Identification of resident’s goals to balance desired level of pain relief with avoidance of adverse consequences</a:t>
            </a:r>
          </a:p>
          <a:p>
            <a:pPr>
              <a:spcBef>
                <a:spcPts val="0"/>
              </a:spcBef>
            </a:pPr>
            <a:r>
              <a:rPr lang="en-US" sz="2400" dirty="0"/>
              <a:t>Non-verbal indicators of pain?</a:t>
            </a:r>
          </a:p>
        </p:txBody>
      </p:sp>
    </p:spTree>
    <p:extLst>
      <p:ext uri="{BB962C8B-B14F-4D97-AF65-F5344CB8AC3E}">
        <p14:creationId xmlns:p14="http://schemas.microsoft.com/office/powerpoint/2010/main" val="129474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4432554"/>
            <a:ext cx="4945642" cy="1218908"/>
          </a:xfrm>
        </p:spPr>
        <p:txBody>
          <a:bodyPr>
            <a:normAutofit/>
          </a:bodyPr>
          <a:lstStyle/>
          <a:p>
            <a:pPr algn="r"/>
            <a:r>
              <a:rPr lang="en-US"/>
              <a:t>Pain Assessment</a:t>
            </a:r>
          </a:p>
        </p:txBody>
      </p:sp>
      <p:pic>
        <p:nvPicPr>
          <p:cNvPr id="5" name="Picture 4" descr="A person sitting at a table&#10;&#10;Description automatically generated">
            <a:extLst>
              <a:ext uri="{FF2B5EF4-FFF2-40B4-BE49-F238E27FC236}">
                <a16:creationId xmlns:a16="http://schemas.microsoft.com/office/drawing/2014/main" id="{8AAD3F63-5B04-4ECC-8F32-228CE0A604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206538"/>
            <a:ext cx="5053599" cy="2940806"/>
          </a:xfrm>
          <a:prstGeom prst="rect">
            <a:avLst/>
          </a:prstGeom>
          <a:ln>
            <a:noFill/>
          </a:ln>
          <a:effectLst>
            <a:softEdge rad="112500"/>
          </a:effectLst>
        </p:spPr>
      </p:pic>
      <p:sp>
        <p:nvSpPr>
          <p:cNvPr id="3" name="Content Placeholder 2"/>
          <p:cNvSpPr>
            <a:spLocks noGrp="1"/>
          </p:cNvSpPr>
          <p:nvPr>
            <p:ph idx="1"/>
          </p:nvPr>
        </p:nvSpPr>
        <p:spPr>
          <a:xfrm>
            <a:off x="5638800" y="1752600"/>
            <a:ext cx="3358949" cy="4367903"/>
          </a:xfrm>
        </p:spPr>
        <p:txBody>
          <a:bodyPr anchor="ctr">
            <a:noAutofit/>
          </a:bodyPr>
          <a:lstStyle/>
          <a:p>
            <a:pPr marL="0" indent="0">
              <a:spcAft>
                <a:spcPts val="450"/>
              </a:spcAft>
              <a:buNone/>
            </a:pPr>
            <a:r>
              <a:rPr lang="en-US" sz="2400" dirty="0"/>
              <a:t>Additional team member input for assessment:</a:t>
            </a:r>
          </a:p>
          <a:p>
            <a:pPr>
              <a:spcAft>
                <a:spcPts val="450"/>
              </a:spcAft>
            </a:pPr>
            <a:r>
              <a:rPr lang="en-US" sz="2400" dirty="0"/>
              <a:t>Physical therapy</a:t>
            </a:r>
          </a:p>
          <a:p>
            <a:pPr>
              <a:spcAft>
                <a:spcPts val="450"/>
              </a:spcAft>
            </a:pPr>
            <a:r>
              <a:rPr lang="en-US" sz="2400" dirty="0"/>
              <a:t>Occupational Therapy</a:t>
            </a:r>
          </a:p>
          <a:p>
            <a:pPr>
              <a:spcAft>
                <a:spcPts val="450"/>
              </a:spcAft>
            </a:pPr>
            <a:r>
              <a:rPr lang="en-US" sz="2400" dirty="0"/>
              <a:t>Speech and Language Pathology</a:t>
            </a:r>
          </a:p>
          <a:p>
            <a:pPr>
              <a:spcAft>
                <a:spcPts val="450"/>
              </a:spcAft>
            </a:pPr>
            <a:r>
              <a:rPr lang="en-US" sz="2400" dirty="0"/>
              <a:t>Activities</a:t>
            </a:r>
          </a:p>
          <a:p>
            <a:pPr>
              <a:spcAft>
                <a:spcPts val="450"/>
              </a:spcAft>
            </a:pPr>
            <a:r>
              <a:rPr lang="en-US" sz="2400" dirty="0"/>
              <a:t>Nursing Assistant</a:t>
            </a:r>
          </a:p>
          <a:p>
            <a:pPr>
              <a:spcAft>
                <a:spcPts val="450"/>
              </a:spcAft>
            </a:pPr>
            <a:r>
              <a:rPr lang="en-US" sz="2400" dirty="0"/>
              <a:t>Others </a:t>
            </a:r>
          </a:p>
          <a:p>
            <a:pPr marL="0" indent="0">
              <a:spcAft>
                <a:spcPts val="450"/>
              </a:spcAft>
              <a:buNone/>
            </a:pPr>
            <a:endParaRPr lang="en-US" sz="2400" dirty="0"/>
          </a:p>
          <a:p>
            <a:endParaRPr lang="en-US" sz="2400" dirty="0"/>
          </a:p>
        </p:txBody>
      </p:sp>
    </p:spTree>
    <p:extLst>
      <p:ext uri="{BB962C8B-B14F-4D97-AF65-F5344CB8AC3E}">
        <p14:creationId xmlns:p14="http://schemas.microsoft.com/office/powerpoint/2010/main" val="259838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AE-59F7-4239-972B-2DD2DA0FF4E0}"/>
              </a:ext>
            </a:extLst>
          </p:cNvPr>
          <p:cNvSpPr>
            <a:spLocks noGrp="1"/>
          </p:cNvSpPr>
          <p:nvPr>
            <p:ph type="title"/>
          </p:nvPr>
        </p:nvSpPr>
        <p:spPr/>
        <p:txBody>
          <a:bodyPr/>
          <a:lstStyle/>
          <a:p>
            <a:r>
              <a:rPr lang="en-US" dirty="0"/>
              <a:t>Pain Assessment</a:t>
            </a:r>
          </a:p>
        </p:txBody>
      </p:sp>
      <p:sp>
        <p:nvSpPr>
          <p:cNvPr id="3" name="Content Placeholder 2">
            <a:extLst>
              <a:ext uri="{FF2B5EF4-FFF2-40B4-BE49-F238E27FC236}">
                <a16:creationId xmlns:a16="http://schemas.microsoft.com/office/drawing/2014/main" id="{6B0558B2-E4C6-4678-8545-C706817A75D8}"/>
              </a:ext>
            </a:extLst>
          </p:cNvPr>
          <p:cNvSpPr>
            <a:spLocks noGrp="1"/>
          </p:cNvSpPr>
          <p:nvPr>
            <p:ph idx="1"/>
          </p:nvPr>
        </p:nvSpPr>
        <p:spPr/>
        <p:txBody>
          <a:bodyPr/>
          <a:lstStyle/>
          <a:p>
            <a:r>
              <a:rPr lang="en-US" dirty="0">
                <a:solidFill>
                  <a:srgbClr val="FF0000"/>
                </a:solidFill>
              </a:rPr>
              <a:t>Insert Pain Assessment Here and review</a:t>
            </a:r>
          </a:p>
        </p:txBody>
      </p:sp>
    </p:spTree>
    <p:extLst>
      <p:ext uri="{BB962C8B-B14F-4D97-AF65-F5344CB8AC3E}">
        <p14:creationId xmlns:p14="http://schemas.microsoft.com/office/powerpoint/2010/main" val="141719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AA8A-BCF7-48D9-8098-14D9B3022A50}"/>
              </a:ext>
            </a:extLst>
          </p:cNvPr>
          <p:cNvSpPr>
            <a:spLocks noGrp="1"/>
          </p:cNvSpPr>
          <p:nvPr>
            <p:ph type="title"/>
          </p:nvPr>
        </p:nvSpPr>
        <p:spPr>
          <a:xfrm>
            <a:off x="166741" y="228600"/>
            <a:ext cx="8810517" cy="1008731"/>
          </a:xfrm>
        </p:spPr>
        <p:txBody>
          <a:bodyPr>
            <a:noAutofit/>
          </a:bodyPr>
          <a:lstStyle/>
          <a:p>
            <a:pPr algn="l"/>
            <a:r>
              <a:rPr lang="en-US" dirty="0"/>
              <a:t>Recognition and Management of Pain</a:t>
            </a:r>
          </a:p>
        </p:txBody>
      </p:sp>
      <p:pic>
        <p:nvPicPr>
          <p:cNvPr id="6" name="Picture 5" descr="A close up of a sign&#10;&#10;Description automatically generated">
            <a:extLst>
              <a:ext uri="{FF2B5EF4-FFF2-40B4-BE49-F238E27FC236}">
                <a16:creationId xmlns:a16="http://schemas.microsoft.com/office/drawing/2014/main" id="{AB7336C3-0DE4-4259-BBA5-ACE23A8819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171" y="1676400"/>
            <a:ext cx="3278652" cy="2844230"/>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A1EFC589-A91B-457B-BB21-DCDE000F38F2}"/>
              </a:ext>
            </a:extLst>
          </p:cNvPr>
          <p:cNvSpPr>
            <a:spLocks noGrp="1"/>
          </p:cNvSpPr>
          <p:nvPr>
            <p:ph idx="1"/>
          </p:nvPr>
        </p:nvSpPr>
        <p:spPr>
          <a:xfrm>
            <a:off x="4267200" y="1828800"/>
            <a:ext cx="4442629" cy="3691753"/>
          </a:xfrm>
        </p:spPr>
        <p:txBody>
          <a:bodyPr>
            <a:noAutofit/>
          </a:bodyPr>
          <a:lstStyle/>
          <a:p>
            <a:pPr marL="0" indent="0">
              <a:buNone/>
            </a:pPr>
            <a:r>
              <a:rPr lang="en-US" sz="2000" dirty="0"/>
              <a:t>The facility will need to:</a:t>
            </a:r>
          </a:p>
          <a:p>
            <a:r>
              <a:rPr lang="en-US" sz="2000" dirty="0"/>
              <a:t>“Recognizes when the resident is experiencing pain and identifies circumstances when pain can be anticipated;  </a:t>
            </a:r>
          </a:p>
          <a:p>
            <a:r>
              <a:rPr lang="en-US" sz="2000" dirty="0"/>
              <a:t> Evaluates the existing pain and the cause(s), and </a:t>
            </a:r>
          </a:p>
          <a:p>
            <a:r>
              <a:rPr lang="en-US" sz="2000" dirty="0"/>
              <a:t>  Manages or prevents pain, consistent with the comprehensive assessment and plan of care, current professional standards of practice, and the resident’s goals and preferences.” </a:t>
            </a:r>
          </a:p>
        </p:txBody>
      </p:sp>
      <p:sp>
        <p:nvSpPr>
          <p:cNvPr id="8" name="Rectangle 7">
            <a:extLst>
              <a:ext uri="{FF2B5EF4-FFF2-40B4-BE49-F238E27FC236}">
                <a16:creationId xmlns:a16="http://schemas.microsoft.com/office/drawing/2014/main" id="{78852A4A-6648-4F6A-9087-9D2AEC11A99F}"/>
              </a:ext>
            </a:extLst>
          </p:cNvPr>
          <p:cNvSpPr/>
          <p:nvPr/>
        </p:nvSpPr>
        <p:spPr>
          <a:xfrm>
            <a:off x="333483" y="5161252"/>
            <a:ext cx="3785071" cy="646331"/>
          </a:xfrm>
          <a:prstGeom prst="rect">
            <a:avLst/>
          </a:prstGeom>
        </p:spPr>
        <p:txBody>
          <a:bodyPr wrap="square">
            <a:spAutoFit/>
          </a:bodyPr>
          <a:lstStyle/>
          <a:p>
            <a:pPr algn="r"/>
            <a:r>
              <a:rPr lang="en-US" sz="1200" dirty="0">
                <a:hlinkClick r:id="rId4"/>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4117956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D749-298C-4034-9AB1-B0709B9EF5D9}"/>
              </a:ext>
            </a:extLst>
          </p:cNvPr>
          <p:cNvSpPr>
            <a:spLocks noGrp="1"/>
          </p:cNvSpPr>
          <p:nvPr>
            <p:ph type="title"/>
          </p:nvPr>
        </p:nvSpPr>
        <p:spPr>
          <a:xfrm>
            <a:off x="3733038" y="152400"/>
            <a:ext cx="4939868" cy="1257452"/>
          </a:xfrm>
        </p:spPr>
        <p:txBody>
          <a:bodyPr>
            <a:normAutofit/>
          </a:bodyPr>
          <a:lstStyle/>
          <a:p>
            <a:r>
              <a:rPr lang="en-US" dirty="0"/>
              <a:t>ALL Staff</a:t>
            </a:r>
          </a:p>
        </p:txBody>
      </p:sp>
      <p:pic>
        <p:nvPicPr>
          <p:cNvPr id="5" name="Picture 4">
            <a:extLst>
              <a:ext uri="{FF2B5EF4-FFF2-40B4-BE49-F238E27FC236}">
                <a16:creationId xmlns:a16="http://schemas.microsoft.com/office/drawing/2014/main" id="{A6980DD1-91CB-408A-8D5B-4DDCF6BB5D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38"/>
          <a:stretch/>
        </p:blipFill>
        <p:spPr>
          <a:xfrm>
            <a:off x="304800" y="1048494"/>
            <a:ext cx="2922989" cy="432435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68C7ABE4-978A-4A5F-AC81-4F10B2CB3377}"/>
              </a:ext>
            </a:extLst>
          </p:cNvPr>
          <p:cNvSpPr>
            <a:spLocks noGrp="1"/>
          </p:cNvSpPr>
          <p:nvPr>
            <p:ph idx="1"/>
          </p:nvPr>
        </p:nvSpPr>
        <p:spPr>
          <a:xfrm>
            <a:off x="3429001" y="1409852"/>
            <a:ext cx="5562600" cy="2839064"/>
          </a:xfrm>
        </p:spPr>
        <p:txBody>
          <a:bodyPr>
            <a:noAutofit/>
          </a:bodyPr>
          <a:lstStyle/>
          <a:p>
            <a:r>
              <a:rPr lang="en-US" sz="2400" dirty="0"/>
              <a:t>Should follow the care plan for individualized pharmacological and non-pharmacological interventions</a:t>
            </a:r>
          </a:p>
          <a:p>
            <a:r>
              <a:rPr lang="en-US" sz="2400" dirty="0"/>
              <a:t>All staff must notify the nurse if the resident is complaining of pain</a:t>
            </a:r>
          </a:p>
          <a:p>
            <a:r>
              <a:rPr lang="en-US" sz="2400" dirty="0"/>
              <a:t>Non-verbal indicators of pain could be:</a:t>
            </a:r>
          </a:p>
          <a:p>
            <a:pPr lvl="1"/>
            <a:r>
              <a:rPr lang="en-US" sz="2400" dirty="0"/>
              <a:t>Grimacing</a:t>
            </a:r>
          </a:p>
          <a:p>
            <a:pPr lvl="1"/>
            <a:r>
              <a:rPr lang="en-US" sz="2400" dirty="0"/>
              <a:t>Pacing</a:t>
            </a:r>
          </a:p>
          <a:p>
            <a:pPr lvl="1"/>
            <a:r>
              <a:rPr lang="en-US" sz="2400" dirty="0"/>
              <a:t>Moaning</a:t>
            </a:r>
          </a:p>
          <a:p>
            <a:pPr lvl="1"/>
            <a:r>
              <a:rPr lang="en-US" sz="2400" dirty="0"/>
              <a:t>Refusing to participate in functional activity</a:t>
            </a:r>
          </a:p>
          <a:p>
            <a:pPr marL="342900" lvl="1" indent="0">
              <a:buNone/>
            </a:pPr>
            <a:endParaRPr lang="en-US" sz="2400" dirty="0"/>
          </a:p>
        </p:txBody>
      </p:sp>
    </p:spTree>
    <p:extLst>
      <p:ext uri="{BB962C8B-B14F-4D97-AF65-F5344CB8AC3E}">
        <p14:creationId xmlns:p14="http://schemas.microsoft.com/office/powerpoint/2010/main" val="29178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D749-298C-4034-9AB1-B0709B9EF5D9}"/>
              </a:ext>
            </a:extLst>
          </p:cNvPr>
          <p:cNvSpPr>
            <a:spLocks noGrp="1"/>
          </p:cNvSpPr>
          <p:nvPr>
            <p:ph type="title"/>
          </p:nvPr>
        </p:nvSpPr>
        <p:spPr>
          <a:xfrm>
            <a:off x="3733038" y="152400"/>
            <a:ext cx="4939868" cy="1257452"/>
          </a:xfrm>
        </p:spPr>
        <p:txBody>
          <a:bodyPr>
            <a:normAutofit/>
          </a:bodyPr>
          <a:lstStyle/>
          <a:p>
            <a:r>
              <a:rPr lang="en-US" dirty="0"/>
              <a:t>ALL Staff</a:t>
            </a:r>
          </a:p>
        </p:txBody>
      </p:sp>
      <p:pic>
        <p:nvPicPr>
          <p:cNvPr id="5" name="Picture 4">
            <a:extLst>
              <a:ext uri="{FF2B5EF4-FFF2-40B4-BE49-F238E27FC236}">
                <a16:creationId xmlns:a16="http://schemas.microsoft.com/office/drawing/2014/main" id="{A6980DD1-91CB-408A-8D5B-4DDCF6BB5D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38"/>
          <a:stretch/>
        </p:blipFill>
        <p:spPr>
          <a:xfrm>
            <a:off x="304800" y="1048494"/>
            <a:ext cx="2922989" cy="432435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68C7ABE4-978A-4A5F-AC81-4F10B2CB3377}"/>
              </a:ext>
            </a:extLst>
          </p:cNvPr>
          <p:cNvSpPr>
            <a:spLocks noGrp="1"/>
          </p:cNvSpPr>
          <p:nvPr>
            <p:ph idx="1"/>
          </p:nvPr>
        </p:nvSpPr>
        <p:spPr>
          <a:xfrm>
            <a:off x="3809999" y="1409852"/>
            <a:ext cx="5181601" cy="2839064"/>
          </a:xfrm>
        </p:spPr>
        <p:txBody>
          <a:bodyPr>
            <a:noAutofit/>
          </a:bodyPr>
          <a:lstStyle/>
          <a:p>
            <a:r>
              <a:rPr lang="en-US" sz="2400" dirty="0"/>
              <a:t>Non-verbal indicators of pain continued: </a:t>
            </a:r>
          </a:p>
          <a:p>
            <a:pPr lvl="0"/>
            <a:r>
              <a:rPr lang="en-US" sz="2400" dirty="0"/>
              <a:t>Guarding a certain body part</a:t>
            </a:r>
          </a:p>
          <a:p>
            <a:pPr lvl="0"/>
            <a:r>
              <a:rPr lang="en-US" sz="2400" dirty="0"/>
              <a:t>Refusal to walk or transfer</a:t>
            </a:r>
          </a:p>
          <a:p>
            <a:pPr lvl="0"/>
            <a:r>
              <a:rPr lang="en-US" sz="2400" dirty="0"/>
              <a:t>Mood changes or more irritable</a:t>
            </a:r>
          </a:p>
          <a:p>
            <a:pPr lvl="0"/>
            <a:r>
              <a:rPr lang="en-US" sz="2400" dirty="0"/>
              <a:t>Increase in behaviors </a:t>
            </a:r>
          </a:p>
          <a:p>
            <a:pPr lvl="0"/>
            <a:r>
              <a:rPr lang="en-US" sz="2400" dirty="0"/>
              <a:t>Requesting to stay in bed or chair when they normally have been up and about</a:t>
            </a:r>
          </a:p>
          <a:p>
            <a:r>
              <a:rPr lang="en-US" sz="2400" dirty="0"/>
              <a:t>Restless</a:t>
            </a:r>
          </a:p>
          <a:p>
            <a:pPr marL="342900" lvl="1" indent="0">
              <a:buNone/>
            </a:pPr>
            <a:endParaRPr lang="en-US" sz="2400" dirty="0"/>
          </a:p>
        </p:txBody>
      </p:sp>
    </p:spTree>
    <p:extLst>
      <p:ext uri="{BB962C8B-B14F-4D97-AF65-F5344CB8AC3E}">
        <p14:creationId xmlns:p14="http://schemas.microsoft.com/office/powerpoint/2010/main" val="199295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33B3-EA5A-444C-91B7-985792293422}"/>
              </a:ext>
            </a:extLst>
          </p:cNvPr>
          <p:cNvSpPr>
            <a:spLocks noGrp="1"/>
          </p:cNvSpPr>
          <p:nvPr>
            <p:ph type="title"/>
          </p:nvPr>
        </p:nvSpPr>
        <p:spPr>
          <a:xfrm>
            <a:off x="55288" y="4048564"/>
            <a:ext cx="4945642" cy="1218908"/>
          </a:xfrm>
        </p:spPr>
        <p:txBody>
          <a:bodyPr>
            <a:normAutofit/>
          </a:bodyPr>
          <a:lstStyle/>
          <a:p>
            <a:pPr algn="r"/>
            <a:r>
              <a:rPr lang="en-US" dirty="0"/>
              <a:t>Anticipating Pain</a:t>
            </a:r>
          </a:p>
        </p:txBody>
      </p:sp>
      <p:pic>
        <p:nvPicPr>
          <p:cNvPr id="5" name="Picture 4" descr="A person in a blue shirt&#10;&#10;Description automatically generated">
            <a:extLst>
              <a:ext uri="{FF2B5EF4-FFF2-40B4-BE49-F238E27FC236}">
                <a16:creationId xmlns:a16="http://schemas.microsoft.com/office/drawing/2014/main" id="{971D0E52-9873-40EC-B076-71EC4EC909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98" r="1" b="11424"/>
          <a:stretch/>
        </p:blipFill>
        <p:spPr>
          <a:xfrm>
            <a:off x="265310" y="990600"/>
            <a:ext cx="4525598" cy="263355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279E063-4C43-4C41-A6FE-9D36429F9516}"/>
              </a:ext>
            </a:extLst>
          </p:cNvPr>
          <p:cNvSpPr>
            <a:spLocks noGrp="1"/>
          </p:cNvSpPr>
          <p:nvPr>
            <p:ph idx="1"/>
          </p:nvPr>
        </p:nvSpPr>
        <p:spPr>
          <a:xfrm>
            <a:off x="5410200" y="1219200"/>
            <a:ext cx="3340609" cy="4048272"/>
          </a:xfrm>
        </p:spPr>
        <p:txBody>
          <a:bodyPr anchor="ctr">
            <a:noAutofit/>
          </a:bodyPr>
          <a:lstStyle/>
          <a:p>
            <a:pPr marL="0" indent="0">
              <a:buNone/>
            </a:pPr>
            <a:r>
              <a:rPr lang="en-US" sz="2400" dirty="0"/>
              <a:t>If a resident’s care plan indicates resident should have pain medication prior to cares or a procedure, staff should give the resident time for the medication to work—approximately 20-30 minutes before attempting cares/procedure.</a:t>
            </a:r>
          </a:p>
        </p:txBody>
      </p:sp>
    </p:spTree>
    <p:extLst>
      <p:ext uri="{BB962C8B-B14F-4D97-AF65-F5344CB8AC3E}">
        <p14:creationId xmlns:p14="http://schemas.microsoft.com/office/powerpoint/2010/main" val="381322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4827-21CC-4F0E-BF0B-72BEC09D6273}"/>
              </a:ext>
            </a:extLst>
          </p:cNvPr>
          <p:cNvSpPr>
            <a:spLocks noGrp="1"/>
          </p:cNvSpPr>
          <p:nvPr>
            <p:ph type="title"/>
          </p:nvPr>
        </p:nvSpPr>
        <p:spPr>
          <a:xfrm>
            <a:off x="849629" y="483180"/>
            <a:ext cx="7444742" cy="964620"/>
          </a:xfrm>
        </p:spPr>
        <p:txBody>
          <a:bodyPr anchor="b">
            <a:noAutofit/>
          </a:bodyPr>
          <a:lstStyle/>
          <a:p>
            <a:r>
              <a:rPr lang="en-US" sz="4000" dirty="0"/>
              <a:t>Pain Management with Wounds and Wound Care</a:t>
            </a:r>
          </a:p>
        </p:txBody>
      </p:sp>
      <p:pic>
        <p:nvPicPr>
          <p:cNvPr id="17" name="Content Placeholder 4">
            <a:extLst>
              <a:ext uri="{FF2B5EF4-FFF2-40B4-BE49-F238E27FC236}">
                <a16:creationId xmlns:a16="http://schemas.microsoft.com/office/drawing/2014/main" id="{C3F6632A-0DB9-47AE-A595-D00776350C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955" r="39264" b="-1"/>
          <a:stretch/>
        </p:blipFill>
        <p:spPr>
          <a:xfrm>
            <a:off x="453165" y="1625310"/>
            <a:ext cx="2871482" cy="4248150"/>
          </a:xfrm>
          <a:prstGeom prst="rect">
            <a:avLst/>
          </a:prstGeom>
          <a:ln>
            <a:noFill/>
          </a:ln>
          <a:effectLst>
            <a:softEdge rad="112500"/>
          </a:effectLst>
        </p:spPr>
      </p:pic>
      <p:sp>
        <p:nvSpPr>
          <p:cNvPr id="19" name="Content Placeholder 9">
            <a:extLst>
              <a:ext uri="{FF2B5EF4-FFF2-40B4-BE49-F238E27FC236}">
                <a16:creationId xmlns:a16="http://schemas.microsoft.com/office/drawing/2014/main" id="{D16A6294-93A0-454D-B240-C55F8A2F01A4}"/>
              </a:ext>
            </a:extLst>
          </p:cNvPr>
          <p:cNvSpPr>
            <a:spLocks noGrp="1"/>
          </p:cNvSpPr>
          <p:nvPr>
            <p:ph idx="1"/>
          </p:nvPr>
        </p:nvSpPr>
        <p:spPr>
          <a:xfrm>
            <a:off x="3726538" y="2209800"/>
            <a:ext cx="4939867" cy="3200400"/>
          </a:xfrm>
        </p:spPr>
        <p:txBody>
          <a:bodyPr>
            <a:normAutofit fontScale="92500" lnSpcReduction="20000"/>
          </a:bodyPr>
          <a:lstStyle/>
          <a:p>
            <a:r>
              <a:rPr lang="en-US" dirty="0"/>
              <a:t>Assessment process for pain with wound care</a:t>
            </a:r>
          </a:p>
          <a:p>
            <a:r>
              <a:rPr lang="en-US" dirty="0"/>
              <a:t>Person-Centered Care Plan</a:t>
            </a:r>
          </a:p>
          <a:p>
            <a:r>
              <a:rPr lang="en-US" dirty="0"/>
              <a:t>Process for pain medication prior to care</a:t>
            </a:r>
          </a:p>
          <a:p>
            <a:r>
              <a:rPr lang="en-US" dirty="0"/>
              <a:t>Allow time for effectiveness of medication</a:t>
            </a:r>
          </a:p>
        </p:txBody>
      </p:sp>
    </p:spTree>
    <p:extLst>
      <p:ext uri="{BB962C8B-B14F-4D97-AF65-F5344CB8AC3E}">
        <p14:creationId xmlns:p14="http://schemas.microsoft.com/office/powerpoint/2010/main" val="160592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34C8-BF8D-44C6-AE0D-E906A9BE7F00}"/>
              </a:ext>
            </a:extLst>
          </p:cNvPr>
          <p:cNvSpPr>
            <a:spLocks noGrp="1"/>
          </p:cNvSpPr>
          <p:nvPr>
            <p:ph type="title"/>
          </p:nvPr>
        </p:nvSpPr>
        <p:spPr>
          <a:xfrm>
            <a:off x="2579049" y="304800"/>
            <a:ext cx="3985902" cy="994172"/>
          </a:xfrm>
        </p:spPr>
        <p:txBody>
          <a:bodyPr>
            <a:normAutofit/>
          </a:bodyPr>
          <a:lstStyle/>
          <a:p>
            <a:r>
              <a:rPr lang="en-US" dirty="0"/>
              <a:t>Pain Medication</a:t>
            </a:r>
          </a:p>
        </p:txBody>
      </p:sp>
      <p:sp>
        <p:nvSpPr>
          <p:cNvPr id="3" name="Content Placeholder 2">
            <a:extLst>
              <a:ext uri="{FF2B5EF4-FFF2-40B4-BE49-F238E27FC236}">
                <a16:creationId xmlns:a16="http://schemas.microsoft.com/office/drawing/2014/main" id="{D3DC0CCA-4B06-4978-B6F2-B5D55E0B5FC3}"/>
              </a:ext>
            </a:extLst>
          </p:cNvPr>
          <p:cNvSpPr>
            <a:spLocks noGrp="1"/>
          </p:cNvSpPr>
          <p:nvPr>
            <p:ph idx="1"/>
          </p:nvPr>
        </p:nvSpPr>
        <p:spPr>
          <a:xfrm>
            <a:off x="302120" y="1524000"/>
            <a:ext cx="4491106" cy="2531940"/>
          </a:xfrm>
        </p:spPr>
        <p:txBody>
          <a:bodyPr anchor="t">
            <a:noAutofit/>
          </a:bodyPr>
          <a:lstStyle/>
          <a:p>
            <a:r>
              <a:rPr lang="en-US" sz="2000" dirty="0"/>
              <a:t>ALL nurses should be familiar with all pain medication and adjuvant medication for:</a:t>
            </a:r>
          </a:p>
          <a:p>
            <a:pPr lvl="1"/>
            <a:r>
              <a:rPr lang="en-US" sz="2000" dirty="0"/>
              <a:t>Name</a:t>
            </a:r>
          </a:p>
          <a:p>
            <a:pPr lvl="1"/>
            <a:r>
              <a:rPr lang="en-US" sz="2000" dirty="0"/>
              <a:t>Dosage</a:t>
            </a:r>
          </a:p>
          <a:p>
            <a:pPr lvl="1"/>
            <a:r>
              <a:rPr lang="en-US" sz="2000" dirty="0"/>
              <a:t>Indications for Use</a:t>
            </a:r>
          </a:p>
          <a:p>
            <a:pPr lvl="1"/>
            <a:r>
              <a:rPr lang="en-US" sz="2000" dirty="0"/>
              <a:t>Side Effects</a:t>
            </a:r>
          </a:p>
          <a:p>
            <a:pPr lvl="1"/>
            <a:r>
              <a:rPr lang="en-US" sz="2000" dirty="0"/>
              <a:t>Adverse Reactions</a:t>
            </a:r>
          </a:p>
          <a:p>
            <a:pPr lvl="1"/>
            <a:r>
              <a:rPr lang="en-US" sz="2000" dirty="0"/>
              <a:t>Contraindications</a:t>
            </a:r>
          </a:p>
          <a:p>
            <a:pPr lvl="1"/>
            <a:r>
              <a:rPr lang="en-US" sz="2000" dirty="0"/>
              <a:t>Interactions with Other Medications</a:t>
            </a:r>
          </a:p>
          <a:p>
            <a:pPr lvl="1"/>
            <a:r>
              <a:rPr lang="en-US" sz="2000" dirty="0"/>
              <a:t>Nursing Considerations</a:t>
            </a:r>
          </a:p>
        </p:txBody>
      </p:sp>
      <p:pic>
        <p:nvPicPr>
          <p:cNvPr id="5" name="Picture 4" descr="A picture containing indoor, toy, cup&#10;&#10;Description automatically generated">
            <a:extLst>
              <a:ext uri="{FF2B5EF4-FFF2-40B4-BE49-F238E27FC236}">
                <a16:creationId xmlns:a16="http://schemas.microsoft.com/office/drawing/2014/main" id="{B0BECCD4-FF5C-43E1-A416-457AF13D8B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5666" r="2" b="8089"/>
          <a:stretch/>
        </p:blipFill>
        <p:spPr>
          <a:xfrm>
            <a:off x="4793226" y="1334246"/>
            <a:ext cx="4337327" cy="4507159"/>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823379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rrowheads="1"/>
          </p:cNvSpPr>
          <p:nvPr>
            <p:ph type="title"/>
          </p:nvPr>
        </p:nvSpPr>
        <p:spPr>
          <a:xfrm>
            <a:off x="1714500" y="228600"/>
            <a:ext cx="5715000" cy="994172"/>
          </a:xfrm>
        </p:spPr>
        <p:txBody>
          <a:bodyPr>
            <a:normAutofit fontScale="90000"/>
          </a:bodyPr>
          <a:lstStyle/>
          <a:p>
            <a:pPr eaLnBrk="1" hangingPunct="1">
              <a:defRPr/>
            </a:pPr>
            <a:r>
              <a:rPr lang="en-US" dirty="0"/>
              <a:t>Side Effects of Medication </a:t>
            </a:r>
          </a:p>
        </p:txBody>
      </p:sp>
      <p:sp>
        <p:nvSpPr>
          <p:cNvPr id="452611" name="Rectangle 3"/>
          <p:cNvSpPr>
            <a:spLocks noGrp="1" noChangeArrowheads="1"/>
          </p:cNvSpPr>
          <p:nvPr>
            <p:ph idx="1"/>
          </p:nvPr>
        </p:nvSpPr>
        <p:spPr>
          <a:xfrm>
            <a:off x="363071" y="2007117"/>
            <a:ext cx="4491105" cy="3091337"/>
          </a:xfrm>
        </p:spPr>
        <p:txBody>
          <a:bodyPr anchor="t">
            <a:noAutofit/>
          </a:bodyPr>
          <a:lstStyle/>
          <a:p>
            <a:pPr lvl="0"/>
            <a:r>
              <a:rPr lang="en-US" sz="2400" dirty="0"/>
              <a:t>Constipation</a:t>
            </a:r>
          </a:p>
          <a:p>
            <a:pPr lvl="0"/>
            <a:r>
              <a:rPr lang="en-US" sz="2400" dirty="0"/>
              <a:t>Unusual or slow respiratory rate</a:t>
            </a:r>
          </a:p>
          <a:p>
            <a:pPr lvl="0"/>
            <a:r>
              <a:rPr lang="en-US" sz="2400" dirty="0"/>
              <a:t>Drowsiness</a:t>
            </a:r>
          </a:p>
          <a:p>
            <a:pPr lvl="0"/>
            <a:r>
              <a:rPr lang="en-US" sz="2400" dirty="0"/>
              <a:t>Nausea</a:t>
            </a:r>
          </a:p>
          <a:p>
            <a:pPr lvl="0"/>
            <a:r>
              <a:rPr lang="en-US" sz="2400" dirty="0"/>
              <a:t>Confusion </a:t>
            </a:r>
          </a:p>
          <a:p>
            <a:pPr lvl="0"/>
            <a:r>
              <a:rPr lang="en-US" sz="2400" dirty="0"/>
              <a:t>Itching </a:t>
            </a:r>
          </a:p>
          <a:p>
            <a:pPr lvl="0"/>
            <a:r>
              <a:rPr lang="en-US" sz="2400" dirty="0"/>
              <a:t>Headache</a:t>
            </a:r>
          </a:p>
          <a:p>
            <a:pPr lvl="0"/>
            <a:r>
              <a:rPr lang="en-US" sz="2400" dirty="0"/>
              <a:t>Other </a:t>
            </a:r>
          </a:p>
        </p:txBody>
      </p:sp>
      <p:pic>
        <p:nvPicPr>
          <p:cNvPr id="3" name="Picture 2" descr="A person looking at the camera&#10;&#10;Description automatically generated">
            <a:extLst>
              <a:ext uri="{FF2B5EF4-FFF2-40B4-BE49-F238E27FC236}">
                <a16:creationId xmlns:a16="http://schemas.microsoft.com/office/drawing/2014/main" id="{926FD375-5688-4C0F-AC73-B479F73BF1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49" r="26418" b="2"/>
          <a:stretch/>
        </p:blipFill>
        <p:spPr>
          <a:xfrm>
            <a:off x="5062606" y="1752600"/>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0306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 Continued </a:t>
            </a:r>
          </a:p>
        </p:txBody>
      </p:sp>
      <p:sp>
        <p:nvSpPr>
          <p:cNvPr id="3" name="Content Placeholder 2"/>
          <p:cNvSpPr>
            <a:spLocks noGrp="1"/>
          </p:cNvSpPr>
          <p:nvPr>
            <p:ph idx="1"/>
          </p:nvPr>
        </p:nvSpPr>
        <p:spPr/>
        <p:txBody>
          <a:bodyPr>
            <a:noAutofit/>
          </a:bodyPr>
          <a:lstStyle/>
          <a:p>
            <a:pPr lvl="0"/>
            <a:r>
              <a:rPr lang="en-US" sz="2400" dirty="0"/>
              <a:t>The nurse will identify when the resident is experiencing pain, identify circumstances when pain can be anticipated, evaluates the existing pain and the cause(s) and manages or prevents pain, consistent with the resident’s goals, the comprehensive assessment and plan of care, and current clinical standards of practice </a:t>
            </a:r>
          </a:p>
          <a:p>
            <a:r>
              <a:rPr lang="en-US" sz="2400" dirty="0"/>
              <a:t>Nursing assistants will verbalize how to recognize pain and to report the changes to a nurse for follow-up</a:t>
            </a:r>
          </a:p>
          <a:p>
            <a:r>
              <a:rPr lang="en-US" sz="2400" dirty="0"/>
              <a:t>Review facility policies and procedures for pain management.</a:t>
            </a:r>
          </a:p>
          <a:p>
            <a:endParaRPr lang="en-US" sz="2400" dirty="0"/>
          </a:p>
        </p:txBody>
      </p:sp>
    </p:spTree>
    <p:extLst>
      <p:ext uri="{BB962C8B-B14F-4D97-AF65-F5344CB8AC3E}">
        <p14:creationId xmlns:p14="http://schemas.microsoft.com/office/powerpoint/2010/main" val="847829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C568-DD3C-4C4D-AC6F-7396CE08D8CF}"/>
              </a:ext>
            </a:extLst>
          </p:cNvPr>
          <p:cNvSpPr>
            <a:spLocks noGrp="1"/>
          </p:cNvSpPr>
          <p:nvPr>
            <p:ph type="title"/>
          </p:nvPr>
        </p:nvSpPr>
        <p:spPr>
          <a:xfrm>
            <a:off x="1409700" y="325822"/>
            <a:ext cx="6324600" cy="1329556"/>
          </a:xfrm>
        </p:spPr>
        <p:txBody>
          <a:bodyPr>
            <a:normAutofit/>
          </a:bodyPr>
          <a:lstStyle/>
          <a:p>
            <a:r>
              <a:rPr lang="en-US" dirty="0"/>
              <a:t>PRN Documentation</a:t>
            </a:r>
          </a:p>
        </p:txBody>
      </p:sp>
      <p:graphicFrame>
        <p:nvGraphicFramePr>
          <p:cNvPr id="5" name="Content Placeholder 2">
            <a:extLst>
              <a:ext uri="{FF2B5EF4-FFF2-40B4-BE49-F238E27FC236}">
                <a16:creationId xmlns:a16="http://schemas.microsoft.com/office/drawing/2014/main" id="{131773D4-64EC-479D-9EC8-6B053EC50D3A}"/>
              </a:ext>
            </a:extLst>
          </p:cNvPr>
          <p:cNvGraphicFramePr>
            <a:graphicFrameLocks noGrp="1"/>
          </p:cNvGraphicFramePr>
          <p:nvPr>
            <p:ph idx="1"/>
            <p:extLst>
              <p:ext uri="{D42A27DB-BD31-4B8C-83A1-F6EECF244321}">
                <p14:modId xmlns:p14="http://schemas.microsoft.com/office/powerpoint/2010/main" val="1177744422"/>
              </p:ext>
            </p:extLst>
          </p:nvPr>
        </p:nvGraphicFramePr>
        <p:xfrm>
          <a:off x="1081368" y="1013012"/>
          <a:ext cx="6981264"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2880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0BAA-37DB-400A-853A-FFCBEF0DC7FE}"/>
              </a:ext>
            </a:extLst>
          </p:cNvPr>
          <p:cNvSpPr>
            <a:spLocks noGrp="1"/>
          </p:cNvSpPr>
          <p:nvPr>
            <p:ph type="title"/>
          </p:nvPr>
        </p:nvSpPr>
        <p:spPr>
          <a:xfrm>
            <a:off x="393192" y="4432554"/>
            <a:ext cx="4945642" cy="1218908"/>
          </a:xfrm>
        </p:spPr>
        <p:txBody>
          <a:bodyPr>
            <a:normAutofit fontScale="90000"/>
          </a:bodyPr>
          <a:lstStyle/>
          <a:p>
            <a:pPr algn="r"/>
            <a:r>
              <a:rPr lang="en-US" dirty="0"/>
              <a:t>Hospice</a:t>
            </a:r>
            <a:br>
              <a:rPr lang="en-US" dirty="0"/>
            </a:br>
            <a:r>
              <a:rPr lang="en-US" dirty="0"/>
              <a:t>Palliative Care </a:t>
            </a:r>
          </a:p>
        </p:txBody>
      </p:sp>
      <p:pic>
        <p:nvPicPr>
          <p:cNvPr id="5" name="Picture 4" descr="A picture containing person, standing, music, man&#10;&#10;Description automatically generated">
            <a:extLst>
              <a:ext uri="{FF2B5EF4-FFF2-40B4-BE49-F238E27FC236}">
                <a16:creationId xmlns:a16="http://schemas.microsoft.com/office/drawing/2014/main" id="{A8398027-9EF4-415E-8CCE-92B0E34120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206538"/>
            <a:ext cx="5108159" cy="2972556"/>
          </a:xfrm>
          <a:prstGeom prst="rect">
            <a:avLst/>
          </a:prstGeom>
          <a:ln>
            <a:noFill/>
          </a:ln>
          <a:effectLst>
            <a:softEdge rad="112500"/>
          </a:effectLst>
        </p:spPr>
      </p:pic>
      <p:sp>
        <p:nvSpPr>
          <p:cNvPr id="3" name="Content Placeholder 2">
            <a:extLst>
              <a:ext uri="{FF2B5EF4-FFF2-40B4-BE49-F238E27FC236}">
                <a16:creationId xmlns:a16="http://schemas.microsoft.com/office/drawing/2014/main" id="{C00020D0-1683-4CC6-9EB9-DE70580FD045}"/>
              </a:ext>
            </a:extLst>
          </p:cNvPr>
          <p:cNvSpPr>
            <a:spLocks noGrp="1"/>
          </p:cNvSpPr>
          <p:nvPr>
            <p:ph idx="1"/>
          </p:nvPr>
        </p:nvSpPr>
        <p:spPr>
          <a:xfrm>
            <a:off x="5539390" y="1402736"/>
            <a:ext cx="3358950" cy="3639272"/>
          </a:xfrm>
        </p:spPr>
        <p:txBody>
          <a:bodyPr anchor="ctr">
            <a:noAutofit/>
          </a:bodyPr>
          <a:lstStyle/>
          <a:p>
            <a:pPr marL="0" indent="0">
              <a:buNone/>
            </a:pPr>
            <a:r>
              <a:rPr lang="en-US" sz="2400" dirty="0"/>
              <a:t>EXCELLENT Communication will be essential!</a:t>
            </a:r>
          </a:p>
          <a:p>
            <a:r>
              <a:rPr lang="en-US" sz="2400" dirty="0"/>
              <a:t>Have you coordinated medication administration?  (Opioids, non-opioids, bowel management program, etc.)</a:t>
            </a:r>
          </a:p>
          <a:p>
            <a:r>
              <a:rPr lang="en-US" sz="2400" dirty="0"/>
              <a:t>Care plan coordination is required!</a:t>
            </a:r>
          </a:p>
        </p:txBody>
      </p:sp>
    </p:spTree>
    <p:extLst>
      <p:ext uri="{BB962C8B-B14F-4D97-AF65-F5344CB8AC3E}">
        <p14:creationId xmlns:p14="http://schemas.microsoft.com/office/powerpoint/2010/main" val="1935859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063562-0709-403E-9813-CC81C8D824D9}"/>
              </a:ext>
            </a:extLst>
          </p:cNvPr>
          <p:cNvPicPr>
            <a:picLocks noChangeAspect="1"/>
          </p:cNvPicPr>
          <p:nvPr/>
        </p:nvPicPr>
        <p:blipFill>
          <a:blip r:embed="rId3"/>
          <a:stretch>
            <a:fillRect/>
          </a:stretch>
        </p:blipFill>
        <p:spPr>
          <a:xfrm>
            <a:off x="-48719" y="381000"/>
            <a:ext cx="9241437" cy="5219700"/>
          </a:xfrm>
          <a:prstGeom prst="rect">
            <a:avLst/>
          </a:prstGeom>
        </p:spPr>
      </p:pic>
    </p:spTree>
    <p:extLst>
      <p:ext uri="{BB962C8B-B14F-4D97-AF65-F5344CB8AC3E}">
        <p14:creationId xmlns:p14="http://schemas.microsoft.com/office/powerpoint/2010/main" val="4073430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775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dirty="0"/>
          </a:p>
          <a:p>
            <a:endParaRPr lang="en-US" sz="2800" dirty="0"/>
          </a:p>
          <a:p>
            <a:r>
              <a:rPr lang="en-US" sz="2800" dirty="0"/>
              <a:t>  LTC Survey Pathways (Download) </a:t>
            </a:r>
            <a:r>
              <a:rPr lang="en-US" sz="2800" u="sng" dirty="0">
                <a:hlinkClick r:id="rId3"/>
              </a:rPr>
              <a:t>https://www.cms.gov/medicare/provider-enrollment-and-certification/guidanceforlawsandregulations/nursing-homes.html</a:t>
            </a:r>
            <a:endParaRPr lang="en-US" sz="2800" u="sng" dirty="0"/>
          </a:p>
          <a:p>
            <a:endParaRPr lang="en-US" sz="2800" u="sng" dirty="0"/>
          </a:p>
          <a:p>
            <a:r>
              <a:rPr lang="en-US" sz="2800" dirty="0"/>
              <a:t>Centers for Medicare &amp; Medicaid Services Long-Term Care Facility Resident Assessment Instrument 3.0 User’s Manual, Version 1.16.  October 2018:  </a:t>
            </a:r>
            <a:r>
              <a:rPr lang="en-US" sz="2800" u="sng" dirty="0">
                <a:hlinkClick r:id="rId4"/>
              </a:rPr>
              <a:t>https://www.cms.gov/Medicare/Quality-Initiatives-Patient-Assessment-Instruments/NursingHomeQualityInits/MDS30RAIManual.html</a:t>
            </a:r>
            <a:endParaRPr lang="en-US" sz="2800" u="sng" dirty="0"/>
          </a:p>
          <a:p>
            <a:pPr marL="0" indent="0">
              <a:buNone/>
            </a:pPr>
            <a:endParaRPr lang="en-US" sz="20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DBA7-5496-4AAA-833E-576E5EAC5008}"/>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897D8C01-6BDF-41AA-AAD2-49D59DE1A942}"/>
              </a:ext>
            </a:extLst>
          </p:cNvPr>
          <p:cNvSpPr>
            <a:spLocks noGrp="1"/>
          </p:cNvSpPr>
          <p:nvPr>
            <p:ph idx="1"/>
          </p:nvPr>
        </p:nvSpPr>
        <p:spPr>
          <a:xfrm>
            <a:off x="629032" y="1417638"/>
            <a:ext cx="8053286" cy="4602162"/>
          </a:xfrm>
        </p:spPr>
        <p:txBody>
          <a:bodyPr>
            <a:noAutofit/>
          </a:bodyPr>
          <a:lstStyle/>
          <a:p>
            <a:r>
              <a:rPr lang="en-US" sz="2000" dirty="0"/>
              <a:t>Nursing Home Compare Quality Measure Technical Specifications </a:t>
            </a:r>
            <a:r>
              <a:rPr lang="en-US" sz="2000" u="sng" dirty="0">
                <a:hlinkClick r:id="rId3"/>
              </a:rPr>
              <a:t>https://www.cms.gov/Medicare/Provider-Enrollment-and-Certification/CertificationandComplianc/Downloads/New-Measures-Technical-Specifications-DRAFT-04-05-16-.pdf</a:t>
            </a:r>
            <a:endParaRPr lang="en-US" sz="2000" u="sng" dirty="0"/>
          </a:p>
          <a:p>
            <a:pPr marL="0" indent="0">
              <a:buNone/>
            </a:pPr>
            <a:endParaRPr lang="en-US" sz="2000" dirty="0"/>
          </a:p>
          <a:p>
            <a:r>
              <a:rPr lang="en-US" sz="2000" dirty="0"/>
              <a:t>Value Based Purchasing (VBP) </a:t>
            </a:r>
            <a:r>
              <a:rPr lang="en-US" sz="2000" u="sng" dirty="0">
                <a:hlinkClick r:id="rId4"/>
              </a:rPr>
              <a:t>https://www.cms.gov/Medicare/Quality-Initiatives-Patient-Assessment-Instruments/Value-Based-Programs/Other-VBPs/SNF-VBP.html</a:t>
            </a:r>
            <a:endParaRPr lang="en-US" sz="2000" u="sng" dirty="0"/>
          </a:p>
          <a:p>
            <a:endParaRPr lang="en-US" sz="2000" u="sng" dirty="0"/>
          </a:p>
          <a:p>
            <a:r>
              <a:rPr lang="en-US" sz="2000" dirty="0"/>
              <a:t>Skilled Nursing Facility Value-Based Purchasing Program:  Frequently Asked Questions June 2018   </a:t>
            </a:r>
            <a:r>
              <a:rPr lang="en-US" sz="2000" u="sng" dirty="0">
                <a:hlinkClick r:id="rId5"/>
              </a:rPr>
              <a:t>https://www.cms.gov/Medicare/Quality-Initiatives-Patient-Assessment-Instruments/Value-Based-Programs/Other-VBPs/SNF-VBP-FAQs-Final.pdf</a:t>
            </a:r>
            <a:endParaRPr lang="en-US" sz="2000" dirty="0"/>
          </a:p>
          <a:p>
            <a:endParaRPr lang="en-US" sz="2000" dirty="0"/>
          </a:p>
          <a:p>
            <a:endParaRPr lang="en-US" sz="2000" dirty="0"/>
          </a:p>
        </p:txBody>
      </p:sp>
    </p:spTree>
    <p:extLst>
      <p:ext uri="{BB962C8B-B14F-4D97-AF65-F5344CB8AC3E}">
        <p14:creationId xmlns:p14="http://schemas.microsoft.com/office/powerpoint/2010/main" val="47408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3F23-17A4-4BCC-8497-13C30961E29D}"/>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D2C7FA6-023A-4CF4-94BE-02EA8F75C784}"/>
              </a:ext>
            </a:extLst>
          </p:cNvPr>
          <p:cNvSpPr>
            <a:spLocks noGrp="1"/>
          </p:cNvSpPr>
          <p:nvPr>
            <p:ph idx="1"/>
          </p:nvPr>
        </p:nvSpPr>
        <p:spPr/>
        <p:txBody>
          <a:bodyPr>
            <a:normAutofit fontScale="70000" lnSpcReduction="20000"/>
          </a:bodyPr>
          <a:lstStyle/>
          <a:p>
            <a:r>
              <a:rPr lang="en-US" dirty="0"/>
              <a:t>Skilled Nursing Facility Value-Based Purchasing Program Updated</a:t>
            </a:r>
          </a:p>
          <a:p>
            <a:pPr marL="0" indent="0">
              <a:buNone/>
            </a:pPr>
            <a:r>
              <a:rPr lang="en-US" u="sng" dirty="0">
                <a:hlinkClick r:id="rId2"/>
              </a:rPr>
              <a:t>https://www.cms.gov/Outreach-and-Education/Medicare-Learning-Network-MLN/MLNMattersArticles/Downloads/SE18003.pdf</a:t>
            </a:r>
            <a:endParaRPr lang="en-US" dirty="0"/>
          </a:p>
          <a:p>
            <a:pPr marL="0" indent="0">
              <a:buNone/>
            </a:pPr>
            <a:endParaRPr lang="en-US" dirty="0"/>
          </a:p>
          <a:p>
            <a:r>
              <a:rPr lang="en-US" dirty="0"/>
              <a:t>The Agency for Healthcare Research and Quality (AHRQ) has training modules for detecting and communicating resident changes in condition </a:t>
            </a:r>
            <a:r>
              <a:rPr lang="en-US" u="sng" dirty="0">
                <a:hlinkClick r:id="rId3"/>
              </a:rPr>
              <a:t>https://www.ahrq.gov/professionals/systems/long-termcare/resources/facilities/ptsafety/ltcmodule1.html</a:t>
            </a:r>
            <a:endParaRPr lang="en-US" dirty="0"/>
          </a:p>
          <a:p>
            <a:endParaRPr lang="en-US" dirty="0"/>
          </a:p>
          <a:p>
            <a:r>
              <a:rPr lang="en-US" dirty="0"/>
              <a:t>Interventions to Reduce Acute Care Transfers is a program with several resources aimed at improving staff competencies for detecting and communicating resident changes in condition  </a:t>
            </a:r>
            <a:r>
              <a:rPr lang="en-US" u="sng" dirty="0">
                <a:hlinkClick r:id="rId4"/>
              </a:rPr>
              <a:t>http://www.pathway-interact.com/</a:t>
            </a:r>
            <a:endParaRPr lang="en-US" dirty="0"/>
          </a:p>
          <a:p>
            <a:endParaRPr lang="en-US" dirty="0"/>
          </a:p>
        </p:txBody>
      </p:sp>
    </p:spTree>
    <p:extLst>
      <p:ext uri="{BB962C8B-B14F-4D97-AF65-F5344CB8AC3E}">
        <p14:creationId xmlns:p14="http://schemas.microsoft.com/office/powerpoint/2010/main" val="1909009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48C9-7D81-43FF-843B-E2355199BD3D}"/>
              </a:ext>
            </a:extLst>
          </p:cNvPr>
          <p:cNvSpPr>
            <a:spLocks noGrp="1"/>
          </p:cNvSpPr>
          <p:nvPr>
            <p:ph type="title"/>
          </p:nvPr>
        </p:nvSpPr>
        <p:spPr>
          <a:xfrm>
            <a:off x="104458" y="152400"/>
            <a:ext cx="5991542" cy="994172"/>
          </a:xfrm>
        </p:spPr>
        <p:txBody>
          <a:bodyPr>
            <a:normAutofit/>
          </a:bodyPr>
          <a:lstStyle/>
          <a:p>
            <a:r>
              <a:rPr lang="en-US" dirty="0"/>
              <a:t>F697 Pain Management</a:t>
            </a:r>
          </a:p>
        </p:txBody>
      </p:sp>
      <p:sp>
        <p:nvSpPr>
          <p:cNvPr id="3" name="Content Placeholder 2">
            <a:extLst>
              <a:ext uri="{FF2B5EF4-FFF2-40B4-BE49-F238E27FC236}">
                <a16:creationId xmlns:a16="http://schemas.microsoft.com/office/drawing/2014/main" id="{F21BD595-42D9-45C0-852E-A29863AAC0F3}"/>
              </a:ext>
            </a:extLst>
          </p:cNvPr>
          <p:cNvSpPr>
            <a:spLocks noGrp="1"/>
          </p:cNvSpPr>
          <p:nvPr>
            <p:ph idx="1"/>
          </p:nvPr>
        </p:nvSpPr>
        <p:spPr>
          <a:xfrm>
            <a:off x="304800" y="1524000"/>
            <a:ext cx="3985907" cy="2531940"/>
          </a:xfrm>
        </p:spPr>
        <p:txBody>
          <a:bodyPr anchor="t">
            <a:noAutofit/>
          </a:bodyPr>
          <a:lstStyle/>
          <a:p>
            <a:pPr marL="0" indent="0">
              <a:buNone/>
            </a:pPr>
            <a:r>
              <a:rPr lang="en-US" sz="2400" dirty="0"/>
              <a:t>“The facility must ensure that pain management is provided to residents who require such services, consistent with professional standards of practice, the comprehensive person-centered care plan, and the residents’ goals and preferences.”</a:t>
            </a:r>
          </a:p>
        </p:txBody>
      </p:sp>
      <p:pic>
        <p:nvPicPr>
          <p:cNvPr id="6" name="Picture 5" descr="A stop sign&#10;&#10;Description automatically generated">
            <a:extLst>
              <a:ext uri="{FF2B5EF4-FFF2-40B4-BE49-F238E27FC236}">
                <a16:creationId xmlns:a16="http://schemas.microsoft.com/office/drawing/2014/main" id="{A352EE81-67BB-45A7-BB6E-C5621DBA0E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183" b="8308"/>
          <a:stretch/>
        </p:blipFill>
        <p:spPr>
          <a:xfrm>
            <a:off x="4953000" y="1146572"/>
            <a:ext cx="4191000" cy="4355103"/>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8" name="Rectangle 7">
            <a:extLst>
              <a:ext uri="{FF2B5EF4-FFF2-40B4-BE49-F238E27FC236}">
                <a16:creationId xmlns:a16="http://schemas.microsoft.com/office/drawing/2014/main" id="{D72C8D5B-E9AF-47C4-A30E-A86D559AF44D}"/>
              </a:ext>
            </a:extLst>
          </p:cNvPr>
          <p:cNvSpPr/>
          <p:nvPr/>
        </p:nvSpPr>
        <p:spPr>
          <a:xfrm>
            <a:off x="720884" y="5098453"/>
            <a:ext cx="4572000" cy="600164"/>
          </a:xfrm>
          <a:prstGeom prst="rect">
            <a:avLst/>
          </a:prstGeom>
        </p:spPr>
        <p:txBody>
          <a:bodyPr>
            <a:spAutoFit/>
          </a:bodyPr>
          <a:lstStyle/>
          <a:p>
            <a:pPr algn="r"/>
            <a:r>
              <a:rPr lang="en-US" sz="1100" dirty="0">
                <a:solidFill>
                  <a:srgbClr val="00B0F0"/>
                </a:solidFill>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1100" dirty="0">
                <a:solidFill>
                  <a:srgbClr val="00B0F0"/>
                </a:solidFill>
              </a:rPr>
              <a:t> </a:t>
            </a:r>
          </a:p>
        </p:txBody>
      </p:sp>
    </p:spTree>
    <p:extLst>
      <p:ext uri="{BB962C8B-B14F-4D97-AF65-F5344CB8AC3E}">
        <p14:creationId xmlns:p14="http://schemas.microsoft.com/office/powerpoint/2010/main" val="186342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rrowheads="1"/>
          </p:cNvSpPr>
          <p:nvPr>
            <p:ph type="title"/>
          </p:nvPr>
        </p:nvSpPr>
        <p:spPr>
          <a:xfrm>
            <a:off x="304800" y="152400"/>
            <a:ext cx="6248400" cy="994172"/>
          </a:xfrm>
        </p:spPr>
        <p:txBody>
          <a:bodyPr>
            <a:normAutofit/>
          </a:bodyPr>
          <a:lstStyle/>
          <a:p>
            <a:pPr eaLnBrk="1" hangingPunct="1">
              <a:defRPr/>
            </a:pPr>
            <a:r>
              <a:rPr lang="en-US" dirty="0"/>
              <a:t>Introduction to Pain - F697</a:t>
            </a:r>
          </a:p>
        </p:txBody>
      </p:sp>
      <p:sp>
        <p:nvSpPr>
          <p:cNvPr id="5123" name="Rectangle 3"/>
          <p:cNvSpPr>
            <a:spLocks noGrp="1" noChangeArrowheads="1"/>
          </p:cNvSpPr>
          <p:nvPr>
            <p:ph idx="1"/>
          </p:nvPr>
        </p:nvSpPr>
        <p:spPr>
          <a:xfrm>
            <a:off x="304800" y="1486822"/>
            <a:ext cx="6019800" cy="2531940"/>
          </a:xfrm>
        </p:spPr>
        <p:txBody>
          <a:bodyPr anchor="t">
            <a:noAutofit/>
          </a:bodyPr>
          <a:lstStyle/>
          <a:p>
            <a:pPr marL="0" indent="0">
              <a:spcAft>
                <a:spcPts val="450"/>
              </a:spcAft>
              <a:buNone/>
            </a:pPr>
            <a:r>
              <a:rPr lang="en-US" sz="2000" dirty="0"/>
              <a:t>CMS Guidance:  “To help a resident attain or maintain his/her highest practicable level of well-being and to prevent or manage pain, to the extent possible, the facility, to the extent possible:</a:t>
            </a:r>
          </a:p>
          <a:p>
            <a:pPr>
              <a:spcAft>
                <a:spcPts val="450"/>
              </a:spcAft>
            </a:pPr>
            <a:r>
              <a:rPr lang="en-US" sz="2000" dirty="0"/>
              <a:t>Recognizes when the resident is experiencing pain and identifies circumstances when pain can be anticipated </a:t>
            </a:r>
          </a:p>
          <a:p>
            <a:pPr>
              <a:spcAft>
                <a:spcPts val="450"/>
              </a:spcAft>
            </a:pPr>
            <a:r>
              <a:rPr lang="en-US" sz="2000" dirty="0"/>
              <a:t>Evaluates the existing pain and the cause(s)</a:t>
            </a:r>
          </a:p>
          <a:p>
            <a:pPr>
              <a:spcAft>
                <a:spcPts val="450"/>
              </a:spcAft>
            </a:pPr>
            <a:r>
              <a:rPr lang="en-US" sz="2000" dirty="0"/>
              <a:t>Manages or prevents pain, consistent with the comprehensive assessment and plan of care, current professional standards of practice, and the resident’s goals and preferences.”</a:t>
            </a:r>
            <a:endParaRPr lang="en-US" sz="2000" b="1" dirty="0"/>
          </a:p>
        </p:txBody>
      </p:sp>
      <p:pic>
        <p:nvPicPr>
          <p:cNvPr id="5" name="Picture 4" descr="A picture containing table, cup, indoor, sitting&#10;&#10;Description automatically generated">
            <a:extLst>
              <a:ext uri="{FF2B5EF4-FFF2-40B4-BE49-F238E27FC236}">
                <a16:creationId xmlns:a16="http://schemas.microsoft.com/office/drawing/2014/main" id="{40B7870E-FB89-4278-9395-8B7ECBA6A7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82" r="30385" b="2"/>
          <a:stretch/>
        </p:blipFill>
        <p:spPr>
          <a:xfrm>
            <a:off x="6153171" y="1525289"/>
            <a:ext cx="2999794" cy="311725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9" name="Rectangle 8">
            <a:extLst>
              <a:ext uri="{FF2B5EF4-FFF2-40B4-BE49-F238E27FC236}">
                <a16:creationId xmlns:a16="http://schemas.microsoft.com/office/drawing/2014/main" id="{EAC17777-EE99-4EC2-89FE-25AD289145DE}"/>
              </a:ext>
            </a:extLst>
          </p:cNvPr>
          <p:cNvSpPr/>
          <p:nvPr/>
        </p:nvSpPr>
        <p:spPr>
          <a:xfrm>
            <a:off x="4419600" y="5371178"/>
            <a:ext cx="4572000" cy="369332"/>
          </a:xfrm>
          <a:prstGeom prst="rect">
            <a:avLst/>
          </a:prstGeom>
        </p:spPr>
        <p:txBody>
          <a:bodyPr>
            <a:spAutoFit/>
          </a:bodyPr>
          <a:lstStyle/>
          <a:p>
            <a:pPr algn="r"/>
            <a:r>
              <a:rPr lang="en-US" sz="900" dirty="0">
                <a:solidFill>
                  <a:srgbClr val="00B0F0"/>
                </a:solidFill>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900" dirty="0">
                <a:solidFill>
                  <a:srgbClr val="00B0F0"/>
                </a:solidFill>
              </a:rPr>
              <a:t> </a:t>
            </a:r>
          </a:p>
        </p:txBody>
      </p:sp>
    </p:spTree>
    <p:extLst>
      <p:ext uri="{BB962C8B-B14F-4D97-AF65-F5344CB8AC3E}">
        <p14:creationId xmlns:p14="http://schemas.microsoft.com/office/powerpoint/2010/main" val="31392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1000"/>
                                        <p:tgtEl>
                                          <p:spTgt spid="5123">
                                            <p:txEl>
                                              <p:pRg st="1" end="1"/>
                                            </p:txEl>
                                          </p:spTgt>
                                        </p:tgtEl>
                                      </p:cBhvr>
                                    </p:animEffect>
                                    <p:anim calcmode="lin" valueType="num">
                                      <p:cBhvr>
                                        <p:cTn id="8"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fade">
                                      <p:cBhvr>
                                        <p:cTn id="14" dur="1000"/>
                                        <p:tgtEl>
                                          <p:spTgt spid="5123">
                                            <p:txEl>
                                              <p:pRg st="2" end="2"/>
                                            </p:txEl>
                                          </p:spTgt>
                                        </p:tgtEl>
                                      </p:cBhvr>
                                    </p:animEffect>
                                    <p:anim calcmode="lin" valueType="num">
                                      <p:cBhvr>
                                        <p:cTn id="15"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rrowheads="1"/>
          </p:cNvSpPr>
          <p:nvPr>
            <p:ph type="title"/>
          </p:nvPr>
        </p:nvSpPr>
        <p:spPr>
          <a:xfrm>
            <a:off x="108940" y="205978"/>
            <a:ext cx="5758460" cy="994172"/>
          </a:xfrm>
        </p:spPr>
        <p:txBody>
          <a:bodyPr>
            <a:normAutofit/>
          </a:bodyPr>
          <a:lstStyle/>
          <a:p>
            <a:pPr eaLnBrk="1" hangingPunct="1">
              <a:defRPr/>
            </a:pPr>
            <a:r>
              <a:rPr lang="en-US" dirty="0"/>
              <a:t>Identification of Pain</a:t>
            </a:r>
          </a:p>
        </p:txBody>
      </p:sp>
      <p:sp>
        <p:nvSpPr>
          <p:cNvPr id="452611" name="Rectangle 3"/>
          <p:cNvSpPr>
            <a:spLocks noGrp="1" noChangeArrowheads="1"/>
          </p:cNvSpPr>
          <p:nvPr>
            <p:ph idx="1"/>
          </p:nvPr>
        </p:nvSpPr>
        <p:spPr>
          <a:xfrm>
            <a:off x="117905" y="1626045"/>
            <a:ext cx="6054295" cy="4393755"/>
          </a:xfrm>
        </p:spPr>
        <p:txBody>
          <a:bodyPr anchor="t">
            <a:noAutofit/>
          </a:bodyPr>
          <a:lstStyle/>
          <a:p>
            <a:pPr>
              <a:spcAft>
                <a:spcPts val="450"/>
              </a:spcAft>
              <a:defRPr/>
            </a:pPr>
            <a:r>
              <a:rPr lang="en-US" sz="2400" dirty="0"/>
              <a:t>Inadequately treated pain can lead to:</a:t>
            </a:r>
          </a:p>
          <a:p>
            <a:pPr lvl="1">
              <a:spcAft>
                <a:spcPts val="450"/>
              </a:spcAft>
              <a:buFont typeface="Calibri" pitchFamily="34" charset="0"/>
              <a:buChar char="–"/>
              <a:defRPr/>
            </a:pPr>
            <a:r>
              <a:rPr lang="en-US" sz="2400" dirty="0"/>
              <a:t>decreased functioning, </a:t>
            </a:r>
          </a:p>
          <a:p>
            <a:pPr lvl="1">
              <a:spcAft>
                <a:spcPts val="450"/>
              </a:spcAft>
              <a:buFont typeface="Calibri" pitchFamily="34" charset="0"/>
              <a:buChar char="–"/>
              <a:defRPr/>
            </a:pPr>
            <a:r>
              <a:rPr lang="en-US" sz="2400" dirty="0"/>
              <a:t>sleep disturbances, </a:t>
            </a:r>
          </a:p>
          <a:p>
            <a:pPr lvl="1">
              <a:spcAft>
                <a:spcPts val="450"/>
              </a:spcAft>
              <a:buFont typeface="Calibri" pitchFamily="34" charset="0"/>
              <a:buChar char="–"/>
              <a:defRPr/>
            </a:pPr>
            <a:r>
              <a:rPr lang="en-US" sz="2400" dirty="0"/>
              <a:t>depression, and </a:t>
            </a:r>
          </a:p>
          <a:p>
            <a:pPr lvl="1">
              <a:spcAft>
                <a:spcPts val="450"/>
              </a:spcAft>
              <a:buFont typeface="Calibri" pitchFamily="34" charset="0"/>
              <a:buChar char="–"/>
              <a:defRPr/>
            </a:pPr>
            <a:r>
              <a:rPr lang="en-US" sz="2400" dirty="0"/>
              <a:t>decreased emotional well-being. </a:t>
            </a:r>
          </a:p>
          <a:p>
            <a:pPr eaLnBrk="1" hangingPunct="1">
              <a:defRPr/>
            </a:pPr>
            <a:r>
              <a:rPr lang="en-US" sz="2400" dirty="0"/>
              <a:t>Acute pain may indicate a new and potentially life-threatening disease process. It is important, that a resident’s reports of pain be taken seriously and be evaluated comprehensively. </a:t>
            </a:r>
          </a:p>
          <a:p>
            <a:pPr eaLnBrk="1" hangingPunct="1">
              <a:buFont typeface="Wingdings" pitchFamily="2" charset="2"/>
              <a:buNone/>
              <a:defRPr/>
            </a:pPr>
            <a:endParaRPr lang="en-US" sz="2400" dirty="0"/>
          </a:p>
        </p:txBody>
      </p:sp>
      <p:pic>
        <p:nvPicPr>
          <p:cNvPr id="3" name="Picture 2" descr="A person looking at the camera&#10;&#10;Description automatically generated">
            <a:extLst>
              <a:ext uri="{FF2B5EF4-FFF2-40B4-BE49-F238E27FC236}">
                <a16:creationId xmlns:a16="http://schemas.microsoft.com/office/drawing/2014/main" id="{926FD375-5688-4C0F-AC73-B479F73BF1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49" r="26418" b="2"/>
          <a:stretch/>
        </p:blipFill>
        <p:spPr>
          <a:xfrm>
            <a:off x="5844351" y="1714575"/>
            <a:ext cx="3299649" cy="342885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7511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2611">
                                            <p:txEl>
                                              <p:pRg st="1" end="1"/>
                                            </p:txEl>
                                          </p:spTgt>
                                        </p:tgtEl>
                                        <p:attrNameLst>
                                          <p:attrName>style.visibility</p:attrName>
                                        </p:attrNameLst>
                                      </p:cBhvr>
                                      <p:to>
                                        <p:strVal val="visible"/>
                                      </p:to>
                                    </p:set>
                                    <p:animEffect transition="in" filter="fade">
                                      <p:cBhvr>
                                        <p:cTn id="7" dur="1000"/>
                                        <p:tgtEl>
                                          <p:spTgt spid="452611">
                                            <p:txEl>
                                              <p:pRg st="1" end="1"/>
                                            </p:txEl>
                                          </p:spTgt>
                                        </p:tgtEl>
                                      </p:cBhvr>
                                    </p:animEffect>
                                    <p:anim calcmode="lin" valueType="num">
                                      <p:cBhvr>
                                        <p:cTn id="8" dur="1000" fill="hold"/>
                                        <p:tgtEl>
                                          <p:spTgt spid="4526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52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2611">
                                            <p:txEl>
                                              <p:pRg st="2" end="2"/>
                                            </p:txEl>
                                          </p:spTgt>
                                        </p:tgtEl>
                                        <p:attrNameLst>
                                          <p:attrName>style.visibility</p:attrName>
                                        </p:attrNameLst>
                                      </p:cBhvr>
                                      <p:to>
                                        <p:strVal val="visible"/>
                                      </p:to>
                                    </p:set>
                                    <p:animEffect transition="in" filter="fade">
                                      <p:cBhvr>
                                        <p:cTn id="14" dur="1000"/>
                                        <p:tgtEl>
                                          <p:spTgt spid="452611">
                                            <p:txEl>
                                              <p:pRg st="2" end="2"/>
                                            </p:txEl>
                                          </p:spTgt>
                                        </p:tgtEl>
                                      </p:cBhvr>
                                    </p:animEffect>
                                    <p:anim calcmode="lin" valueType="num">
                                      <p:cBhvr>
                                        <p:cTn id="15" dur="1000" fill="hold"/>
                                        <p:tgtEl>
                                          <p:spTgt spid="4526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52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2611">
                                            <p:txEl>
                                              <p:pRg st="3" end="3"/>
                                            </p:txEl>
                                          </p:spTgt>
                                        </p:tgtEl>
                                        <p:attrNameLst>
                                          <p:attrName>style.visibility</p:attrName>
                                        </p:attrNameLst>
                                      </p:cBhvr>
                                      <p:to>
                                        <p:strVal val="visible"/>
                                      </p:to>
                                    </p:set>
                                    <p:animEffect transition="in" filter="fade">
                                      <p:cBhvr>
                                        <p:cTn id="21" dur="1000"/>
                                        <p:tgtEl>
                                          <p:spTgt spid="452611">
                                            <p:txEl>
                                              <p:pRg st="3" end="3"/>
                                            </p:txEl>
                                          </p:spTgt>
                                        </p:tgtEl>
                                      </p:cBhvr>
                                    </p:animEffect>
                                    <p:anim calcmode="lin" valueType="num">
                                      <p:cBhvr>
                                        <p:cTn id="22" dur="1000" fill="hold"/>
                                        <p:tgtEl>
                                          <p:spTgt spid="4526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526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52611">
                                            <p:txEl>
                                              <p:pRg st="4" end="4"/>
                                            </p:txEl>
                                          </p:spTgt>
                                        </p:tgtEl>
                                        <p:attrNameLst>
                                          <p:attrName>style.visibility</p:attrName>
                                        </p:attrNameLst>
                                      </p:cBhvr>
                                      <p:to>
                                        <p:strVal val="visible"/>
                                      </p:to>
                                    </p:set>
                                    <p:animEffect transition="in" filter="fade">
                                      <p:cBhvr>
                                        <p:cTn id="28" dur="1000"/>
                                        <p:tgtEl>
                                          <p:spTgt spid="452611">
                                            <p:txEl>
                                              <p:pRg st="4" end="4"/>
                                            </p:txEl>
                                          </p:spTgt>
                                        </p:tgtEl>
                                      </p:cBhvr>
                                    </p:animEffect>
                                    <p:anim calcmode="lin" valueType="num">
                                      <p:cBhvr>
                                        <p:cTn id="29" dur="1000" fill="hold"/>
                                        <p:tgtEl>
                                          <p:spTgt spid="4526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526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2611">
                                            <p:txEl>
                                              <p:pRg st="5" end="5"/>
                                            </p:txEl>
                                          </p:spTgt>
                                        </p:tgtEl>
                                        <p:attrNameLst>
                                          <p:attrName>style.visibility</p:attrName>
                                        </p:attrNameLst>
                                      </p:cBhvr>
                                      <p:to>
                                        <p:strVal val="visible"/>
                                      </p:to>
                                    </p:set>
                                    <p:animEffect transition="in" filter="fade">
                                      <p:cBhvr>
                                        <p:cTn id="35" dur="1000"/>
                                        <p:tgtEl>
                                          <p:spTgt spid="452611">
                                            <p:txEl>
                                              <p:pRg st="5" end="5"/>
                                            </p:txEl>
                                          </p:spTgt>
                                        </p:tgtEl>
                                      </p:cBhvr>
                                    </p:animEffect>
                                    <p:anim calcmode="lin" valueType="num">
                                      <p:cBhvr>
                                        <p:cTn id="36" dur="1000" fill="hold"/>
                                        <p:tgtEl>
                                          <p:spTgt spid="4526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526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rrowheads="1"/>
          </p:cNvSpPr>
          <p:nvPr>
            <p:ph type="title"/>
          </p:nvPr>
        </p:nvSpPr>
        <p:spPr>
          <a:xfrm>
            <a:off x="95493" y="241837"/>
            <a:ext cx="5619507" cy="994172"/>
          </a:xfrm>
        </p:spPr>
        <p:txBody>
          <a:bodyPr>
            <a:normAutofit/>
          </a:bodyPr>
          <a:lstStyle/>
          <a:p>
            <a:pPr eaLnBrk="1" hangingPunct="1">
              <a:defRPr/>
            </a:pPr>
            <a:r>
              <a:rPr lang="en-US" dirty="0"/>
              <a:t>Identification of Pain</a:t>
            </a:r>
          </a:p>
        </p:txBody>
      </p:sp>
      <p:sp>
        <p:nvSpPr>
          <p:cNvPr id="452611" name="Rectangle 3"/>
          <p:cNvSpPr>
            <a:spLocks noGrp="1" noChangeArrowheads="1"/>
          </p:cNvSpPr>
          <p:nvPr>
            <p:ph idx="1"/>
          </p:nvPr>
        </p:nvSpPr>
        <p:spPr>
          <a:xfrm>
            <a:off x="321310" y="1524000"/>
            <a:ext cx="5393690" cy="3091337"/>
          </a:xfrm>
        </p:spPr>
        <p:txBody>
          <a:bodyPr anchor="t">
            <a:noAutofit/>
          </a:bodyPr>
          <a:lstStyle/>
          <a:p>
            <a:pPr eaLnBrk="1" hangingPunct="1">
              <a:buFont typeface="Wingdings" pitchFamily="2" charset="2"/>
              <a:buNone/>
              <a:defRPr/>
            </a:pPr>
            <a:r>
              <a:rPr lang="en-US" sz="2400" dirty="0"/>
              <a:t>Possible Nonverbal Indicators of Pain</a:t>
            </a:r>
          </a:p>
          <a:p>
            <a:pPr lvl="0"/>
            <a:r>
              <a:rPr lang="en-US" sz="2400" dirty="0"/>
              <a:t>Guarding a certain body part</a:t>
            </a:r>
          </a:p>
          <a:p>
            <a:pPr lvl="0"/>
            <a:r>
              <a:rPr lang="en-US" sz="2400" dirty="0"/>
              <a:t>Refusal to walk or transfer</a:t>
            </a:r>
          </a:p>
          <a:p>
            <a:pPr lvl="0"/>
            <a:r>
              <a:rPr lang="en-US" sz="2400" dirty="0"/>
              <a:t>Mood changes or more irritable</a:t>
            </a:r>
          </a:p>
          <a:p>
            <a:pPr lvl="0"/>
            <a:r>
              <a:rPr lang="en-US" sz="2400" dirty="0"/>
              <a:t>Grimacing or moaning with function</a:t>
            </a:r>
          </a:p>
          <a:p>
            <a:pPr lvl="0"/>
            <a:r>
              <a:rPr lang="en-US" sz="2400" dirty="0"/>
              <a:t>Increase in behaviors </a:t>
            </a:r>
          </a:p>
          <a:p>
            <a:pPr lvl="0"/>
            <a:r>
              <a:rPr lang="en-US" sz="2400" dirty="0"/>
              <a:t>Requesting to stay in bed or chair when they normally have been up and about</a:t>
            </a:r>
          </a:p>
          <a:p>
            <a:r>
              <a:rPr lang="en-US" sz="2400" dirty="0"/>
              <a:t>Restless</a:t>
            </a:r>
          </a:p>
        </p:txBody>
      </p:sp>
      <p:pic>
        <p:nvPicPr>
          <p:cNvPr id="3" name="Picture 2" descr="A person looking at the camera&#10;&#10;Description automatically generated">
            <a:extLst>
              <a:ext uri="{FF2B5EF4-FFF2-40B4-BE49-F238E27FC236}">
                <a16:creationId xmlns:a16="http://schemas.microsoft.com/office/drawing/2014/main" id="{926FD375-5688-4C0F-AC73-B479F73BF1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49" r="26418" b="2"/>
          <a:stretch/>
        </p:blipFill>
        <p:spPr>
          <a:xfrm>
            <a:off x="5850890" y="1676400"/>
            <a:ext cx="3293109" cy="342205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0609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7A68-3FBB-48F6-AE23-E52D121863D7}"/>
              </a:ext>
            </a:extLst>
          </p:cNvPr>
          <p:cNvSpPr>
            <a:spLocks noGrp="1"/>
          </p:cNvSpPr>
          <p:nvPr>
            <p:ph type="title"/>
          </p:nvPr>
        </p:nvSpPr>
        <p:spPr>
          <a:xfrm>
            <a:off x="152400" y="1219200"/>
            <a:ext cx="3209391" cy="3596556"/>
          </a:xfrm>
        </p:spPr>
        <p:txBody>
          <a:bodyPr>
            <a:normAutofit/>
          </a:bodyPr>
          <a:lstStyle/>
          <a:p>
            <a:pPr algn="l"/>
            <a:r>
              <a:rPr lang="en-US" dirty="0"/>
              <a:t>Definitions</a:t>
            </a:r>
          </a:p>
        </p:txBody>
      </p:sp>
      <p:graphicFrame>
        <p:nvGraphicFramePr>
          <p:cNvPr id="5" name="Content Placeholder 2">
            <a:extLst>
              <a:ext uri="{FF2B5EF4-FFF2-40B4-BE49-F238E27FC236}">
                <a16:creationId xmlns:a16="http://schemas.microsoft.com/office/drawing/2014/main" id="{9115BD31-314E-4A34-9B36-785D180BB201}"/>
              </a:ext>
            </a:extLst>
          </p:cNvPr>
          <p:cNvGraphicFramePr>
            <a:graphicFrameLocks noGrp="1"/>
          </p:cNvGraphicFramePr>
          <p:nvPr>
            <p:ph idx="1"/>
            <p:extLst>
              <p:ext uri="{D42A27DB-BD31-4B8C-83A1-F6EECF244321}">
                <p14:modId xmlns:p14="http://schemas.microsoft.com/office/powerpoint/2010/main" val="3175962351"/>
              </p:ext>
            </p:extLst>
          </p:nvPr>
        </p:nvGraphicFramePr>
        <p:xfrm>
          <a:off x="3048000" y="533400"/>
          <a:ext cx="5943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45A18CAC-4A77-41C5-8D08-989A69AECF39}"/>
              </a:ext>
            </a:extLst>
          </p:cNvPr>
          <p:cNvSpPr/>
          <p:nvPr/>
        </p:nvSpPr>
        <p:spPr>
          <a:xfrm>
            <a:off x="4052327" y="5474432"/>
            <a:ext cx="4572000" cy="369332"/>
          </a:xfrm>
          <a:prstGeom prst="rect">
            <a:avLst/>
          </a:prstGeom>
        </p:spPr>
        <p:txBody>
          <a:bodyPr>
            <a:spAutoFit/>
          </a:bodyPr>
          <a:lstStyle/>
          <a:p>
            <a:pPr algn="r"/>
            <a:r>
              <a:rPr lang="en-US" sz="900" dirty="0">
                <a:hlinkClick r:id="rId8"/>
              </a:rPr>
              <a:t>https://www.cms.gov/Regulations-and-Guidance/Guidance/Manuals/downloads/som107ap_pp_guidelines_ltcf.pdf</a:t>
            </a:r>
            <a:r>
              <a:rPr lang="en-US" sz="900" dirty="0"/>
              <a:t> </a:t>
            </a:r>
          </a:p>
        </p:txBody>
      </p:sp>
    </p:spTree>
    <p:extLst>
      <p:ext uri="{BB962C8B-B14F-4D97-AF65-F5344CB8AC3E}">
        <p14:creationId xmlns:p14="http://schemas.microsoft.com/office/powerpoint/2010/main" val="301584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rrowheads="1"/>
          </p:cNvSpPr>
          <p:nvPr>
            <p:ph type="title"/>
          </p:nvPr>
        </p:nvSpPr>
        <p:spPr>
          <a:xfrm>
            <a:off x="3586936" y="850575"/>
            <a:ext cx="5214142" cy="964620"/>
          </a:xfrm>
        </p:spPr>
        <p:txBody>
          <a:bodyPr anchor="b">
            <a:noAutofit/>
          </a:bodyPr>
          <a:lstStyle/>
          <a:p>
            <a:pPr eaLnBrk="1" hangingPunct="1">
              <a:defRPr/>
            </a:pPr>
            <a:r>
              <a:rPr lang="en-US" dirty="0"/>
              <a:t>Pain Management Process</a:t>
            </a:r>
          </a:p>
        </p:txBody>
      </p:sp>
      <p:pic>
        <p:nvPicPr>
          <p:cNvPr id="3" name="Picture 2" descr="A person standing in front of a building&#10;&#10;Description automatically generated">
            <a:extLst>
              <a:ext uri="{FF2B5EF4-FFF2-40B4-BE49-F238E27FC236}">
                <a16:creationId xmlns:a16="http://schemas.microsoft.com/office/drawing/2014/main" id="{1365C036-A062-443E-9052-D46CA1E7DD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660" r="35911" b="1"/>
          <a:stretch/>
        </p:blipFill>
        <p:spPr>
          <a:xfrm>
            <a:off x="120790" y="881951"/>
            <a:ext cx="3232027" cy="4781550"/>
          </a:xfrm>
          <a:prstGeom prst="rect">
            <a:avLst/>
          </a:prstGeom>
          <a:ln>
            <a:noFill/>
          </a:ln>
          <a:effectLst>
            <a:softEdge rad="112500"/>
          </a:effectLst>
        </p:spPr>
      </p:pic>
      <p:sp>
        <p:nvSpPr>
          <p:cNvPr id="512003" name="Rectangle 3"/>
          <p:cNvSpPr>
            <a:spLocks noGrp="1" noChangeArrowheads="1"/>
          </p:cNvSpPr>
          <p:nvPr>
            <p:ph idx="1"/>
          </p:nvPr>
        </p:nvSpPr>
        <p:spPr>
          <a:xfrm>
            <a:off x="3352817" y="1815195"/>
            <a:ext cx="5791183" cy="3991275"/>
          </a:xfrm>
        </p:spPr>
        <p:txBody>
          <a:bodyPr>
            <a:normAutofit fontScale="85000" lnSpcReduction="20000"/>
          </a:bodyPr>
          <a:lstStyle/>
          <a:p>
            <a:pPr>
              <a:spcAft>
                <a:spcPts val="900"/>
              </a:spcAft>
              <a:defRPr/>
            </a:pPr>
            <a:r>
              <a:rPr lang="en-US" sz="2800" u="sng" dirty="0"/>
              <a:t>Assessment</a:t>
            </a:r>
            <a:endParaRPr lang="en-US" sz="2800" dirty="0"/>
          </a:p>
          <a:p>
            <a:pPr lvl="1">
              <a:spcAft>
                <a:spcPts val="900"/>
              </a:spcAft>
              <a:defRPr/>
            </a:pPr>
            <a:r>
              <a:rPr lang="en-US" dirty="0"/>
              <a:t>Potential for Pain</a:t>
            </a:r>
          </a:p>
          <a:p>
            <a:pPr lvl="1">
              <a:spcAft>
                <a:spcPts val="900"/>
              </a:spcAft>
              <a:defRPr/>
            </a:pPr>
            <a:r>
              <a:rPr lang="en-US" dirty="0"/>
              <a:t>Identification of onset or presence</a:t>
            </a:r>
          </a:p>
          <a:p>
            <a:pPr lvl="1">
              <a:spcAft>
                <a:spcPts val="900"/>
              </a:spcAft>
              <a:defRPr/>
            </a:pPr>
            <a:r>
              <a:rPr lang="en-US" dirty="0"/>
              <a:t>Comprehensively assessing the pain</a:t>
            </a:r>
          </a:p>
          <a:p>
            <a:pPr>
              <a:spcAft>
                <a:spcPts val="900"/>
              </a:spcAft>
              <a:defRPr/>
            </a:pPr>
            <a:r>
              <a:rPr lang="en-US" sz="2800" dirty="0"/>
              <a:t>Identification and Treatment for any underlying causes of pain</a:t>
            </a:r>
          </a:p>
          <a:p>
            <a:pPr>
              <a:spcAft>
                <a:spcPts val="900"/>
              </a:spcAft>
              <a:defRPr/>
            </a:pPr>
            <a:r>
              <a:rPr lang="en-US" sz="2800" dirty="0"/>
              <a:t>Development of a care plan with individualized interventions based on the comprehensive pain assessment</a:t>
            </a:r>
          </a:p>
          <a:p>
            <a:pPr>
              <a:spcAft>
                <a:spcPts val="900"/>
              </a:spcAft>
              <a:defRPr/>
            </a:pPr>
            <a:endParaRPr lang="en-US" sz="1425" dirty="0"/>
          </a:p>
        </p:txBody>
      </p:sp>
    </p:spTree>
    <p:extLst>
      <p:ext uri="{BB962C8B-B14F-4D97-AF65-F5344CB8AC3E}">
        <p14:creationId xmlns:p14="http://schemas.microsoft.com/office/powerpoint/2010/main" val="268158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Effect transition="in" filter="fade">
                                      <p:cBhvr>
                                        <p:cTn id="7" dur="1000"/>
                                        <p:tgtEl>
                                          <p:spTgt spid="512003">
                                            <p:txEl>
                                              <p:pRg st="0" end="0"/>
                                            </p:txEl>
                                          </p:spTgt>
                                        </p:tgtEl>
                                      </p:cBhvr>
                                    </p:animEffect>
                                    <p:anim calcmode="lin" valueType="num">
                                      <p:cBhvr>
                                        <p:cTn id="8" dur="1000" fill="hold"/>
                                        <p:tgtEl>
                                          <p:spTgt spid="5120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003">
                                            <p:txEl>
                                              <p:pRg st="1" end="1"/>
                                            </p:txEl>
                                          </p:spTgt>
                                        </p:tgtEl>
                                        <p:attrNameLst>
                                          <p:attrName>style.visibility</p:attrName>
                                        </p:attrNameLst>
                                      </p:cBhvr>
                                      <p:to>
                                        <p:strVal val="visible"/>
                                      </p:to>
                                    </p:set>
                                    <p:animEffect transition="in" filter="fade">
                                      <p:cBhvr>
                                        <p:cTn id="14" dur="1000"/>
                                        <p:tgtEl>
                                          <p:spTgt spid="512003">
                                            <p:txEl>
                                              <p:pRg st="1" end="1"/>
                                            </p:txEl>
                                          </p:spTgt>
                                        </p:tgtEl>
                                      </p:cBhvr>
                                    </p:animEffect>
                                    <p:anim calcmode="lin" valueType="num">
                                      <p:cBhvr>
                                        <p:cTn id="15" dur="1000" fill="hold"/>
                                        <p:tgtEl>
                                          <p:spTgt spid="5120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0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003">
                                            <p:txEl>
                                              <p:pRg st="2" end="2"/>
                                            </p:txEl>
                                          </p:spTgt>
                                        </p:tgtEl>
                                        <p:attrNameLst>
                                          <p:attrName>style.visibility</p:attrName>
                                        </p:attrNameLst>
                                      </p:cBhvr>
                                      <p:to>
                                        <p:strVal val="visible"/>
                                      </p:to>
                                    </p:set>
                                    <p:animEffect transition="in" filter="fade">
                                      <p:cBhvr>
                                        <p:cTn id="21" dur="1000"/>
                                        <p:tgtEl>
                                          <p:spTgt spid="512003">
                                            <p:txEl>
                                              <p:pRg st="2" end="2"/>
                                            </p:txEl>
                                          </p:spTgt>
                                        </p:tgtEl>
                                      </p:cBhvr>
                                    </p:animEffect>
                                    <p:anim calcmode="lin" valueType="num">
                                      <p:cBhvr>
                                        <p:cTn id="22" dur="1000" fill="hold"/>
                                        <p:tgtEl>
                                          <p:spTgt spid="5120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0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003">
                                            <p:txEl>
                                              <p:pRg st="3" end="3"/>
                                            </p:txEl>
                                          </p:spTgt>
                                        </p:tgtEl>
                                        <p:attrNameLst>
                                          <p:attrName>style.visibility</p:attrName>
                                        </p:attrNameLst>
                                      </p:cBhvr>
                                      <p:to>
                                        <p:strVal val="visible"/>
                                      </p:to>
                                    </p:set>
                                    <p:animEffect transition="in" filter="fade">
                                      <p:cBhvr>
                                        <p:cTn id="28" dur="1000"/>
                                        <p:tgtEl>
                                          <p:spTgt spid="512003">
                                            <p:txEl>
                                              <p:pRg st="3" end="3"/>
                                            </p:txEl>
                                          </p:spTgt>
                                        </p:tgtEl>
                                      </p:cBhvr>
                                    </p:animEffect>
                                    <p:anim calcmode="lin" valueType="num">
                                      <p:cBhvr>
                                        <p:cTn id="29" dur="1000" fill="hold"/>
                                        <p:tgtEl>
                                          <p:spTgt spid="5120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0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003">
                                            <p:txEl>
                                              <p:pRg st="4" end="4"/>
                                            </p:txEl>
                                          </p:spTgt>
                                        </p:tgtEl>
                                        <p:attrNameLst>
                                          <p:attrName>style.visibility</p:attrName>
                                        </p:attrNameLst>
                                      </p:cBhvr>
                                      <p:to>
                                        <p:strVal val="visible"/>
                                      </p:to>
                                    </p:set>
                                    <p:animEffect transition="in" filter="fade">
                                      <p:cBhvr>
                                        <p:cTn id="35" dur="1000"/>
                                        <p:tgtEl>
                                          <p:spTgt spid="512003">
                                            <p:txEl>
                                              <p:pRg st="4" end="4"/>
                                            </p:txEl>
                                          </p:spTgt>
                                        </p:tgtEl>
                                      </p:cBhvr>
                                    </p:animEffect>
                                    <p:anim calcmode="lin" valueType="num">
                                      <p:cBhvr>
                                        <p:cTn id="36" dur="1000" fill="hold"/>
                                        <p:tgtEl>
                                          <p:spTgt spid="5120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0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003">
                                            <p:txEl>
                                              <p:pRg st="5" end="5"/>
                                            </p:txEl>
                                          </p:spTgt>
                                        </p:tgtEl>
                                        <p:attrNameLst>
                                          <p:attrName>style.visibility</p:attrName>
                                        </p:attrNameLst>
                                      </p:cBhvr>
                                      <p:to>
                                        <p:strVal val="visible"/>
                                      </p:to>
                                    </p:set>
                                    <p:animEffect transition="in" filter="fade">
                                      <p:cBhvr>
                                        <p:cTn id="42" dur="1000"/>
                                        <p:tgtEl>
                                          <p:spTgt spid="512003">
                                            <p:txEl>
                                              <p:pRg st="5" end="5"/>
                                            </p:txEl>
                                          </p:spTgt>
                                        </p:tgtEl>
                                      </p:cBhvr>
                                    </p:animEffect>
                                    <p:anim calcmode="lin" valueType="num">
                                      <p:cBhvr>
                                        <p:cTn id="43" dur="1000" fill="hold"/>
                                        <p:tgtEl>
                                          <p:spTgt spid="51200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00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2301</TotalTime>
  <Words>3469</Words>
  <Application>Microsoft Office PowerPoint</Application>
  <PresentationFormat>On-screen Show (4:3)</PresentationFormat>
  <Paragraphs>339</Paragraphs>
  <Slides>38</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1_2012LeadingAge_gray2PPT</vt:lpstr>
      <vt:lpstr>Pain Management Competency </vt:lpstr>
      <vt:lpstr>Objectives</vt:lpstr>
      <vt:lpstr>Objectives – Continued </vt:lpstr>
      <vt:lpstr>F697 Pain Management</vt:lpstr>
      <vt:lpstr>Introduction to Pain - F697</vt:lpstr>
      <vt:lpstr>Identification of Pain</vt:lpstr>
      <vt:lpstr>Identification of Pain</vt:lpstr>
      <vt:lpstr>Definitions</vt:lpstr>
      <vt:lpstr>Pain Management Process</vt:lpstr>
      <vt:lpstr>Care Process</vt:lpstr>
      <vt:lpstr>KEY ELEMENTS </vt:lpstr>
      <vt:lpstr>Pain Management</vt:lpstr>
      <vt:lpstr>Pain Management Program</vt:lpstr>
      <vt:lpstr>Screening</vt:lpstr>
      <vt:lpstr>Assessment-Frequency</vt:lpstr>
      <vt:lpstr>Pain Assessment</vt:lpstr>
      <vt:lpstr>Pain Assessment</vt:lpstr>
      <vt:lpstr>Assessment-Verbal</vt:lpstr>
      <vt:lpstr>Pain Assessment</vt:lpstr>
      <vt:lpstr>Pain Assessment</vt:lpstr>
      <vt:lpstr>Pain Assessment</vt:lpstr>
      <vt:lpstr>Pain Assessment</vt:lpstr>
      <vt:lpstr>Recognition and Management of Pain</vt:lpstr>
      <vt:lpstr>ALL Staff</vt:lpstr>
      <vt:lpstr>ALL Staff</vt:lpstr>
      <vt:lpstr>Anticipating Pain</vt:lpstr>
      <vt:lpstr>Pain Management with Wounds and Wound Care</vt:lpstr>
      <vt:lpstr>Pain Medication</vt:lpstr>
      <vt:lpstr>Side Effects of Medication </vt:lpstr>
      <vt:lpstr>PRN Documentation</vt:lpstr>
      <vt:lpstr>Hospice Palliative Care </vt:lpstr>
      <vt:lpstr>PowerPoint Presentation</vt:lpstr>
      <vt:lpstr>PowerPoint Presentation</vt:lpstr>
      <vt:lpstr>PowerPoint Presentation</vt:lpstr>
      <vt:lpstr>References and Resources </vt:lpstr>
      <vt:lpstr>References and Resources</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148</cp:revision>
  <dcterms:created xsi:type="dcterms:W3CDTF">2012-09-27T17:39:50Z</dcterms:created>
  <dcterms:modified xsi:type="dcterms:W3CDTF">2019-05-13T19:25:14Z</dcterms:modified>
  <cp:contentStatus/>
</cp:coreProperties>
</file>