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Lst>
  <p:notesMasterIdLst>
    <p:notesMasterId r:id="rId26"/>
  </p:notesMasterIdLst>
  <p:handoutMasterIdLst>
    <p:handoutMasterId r:id="rId27"/>
  </p:handoutMasterIdLst>
  <p:sldIdLst>
    <p:sldId id="276" r:id="rId2"/>
    <p:sldId id="300" r:id="rId3"/>
    <p:sldId id="261" r:id="rId4"/>
    <p:sldId id="264" r:id="rId5"/>
    <p:sldId id="265" r:id="rId6"/>
    <p:sldId id="263" r:id="rId7"/>
    <p:sldId id="266" r:id="rId8"/>
    <p:sldId id="267" r:id="rId9"/>
    <p:sldId id="268" r:id="rId10"/>
    <p:sldId id="642" r:id="rId11"/>
    <p:sldId id="270" r:id="rId12"/>
    <p:sldId id="643" r:id="rId13"/>
    <p:sldId id="277" r:id="rId14"/>
    <p:sldId id="271" r:id="rId15"/>
    <p:sldId id="273" r:id="rId16"/>
    <p:sldId id="272" r:id="rId17"/>
    <p:sldId id="278" r:id="rId18"/>
    <p:sldId id="275" r:id="rId19"/>
    <p:sldId id="279" r:id="rId20"/>
    <p:sldId id="274" r:id="rId21"/>
    <p:sldId id="380" r:id="rId22"/>
    <p:sldId id="341" r:id="rId23"/>
    <p:sldId id="342" r:id="rId24"/>
    <p:sldId id="343"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48" autoAdjust="0"/>
    <p:restoredTop sz="65399" autoAdjust="0"/>
  </p:normalViewPr>
  <p:slideViewPr>
    <p:cSldViewPr>
      <p:cViewPr varScale="1">
        <p:scale>
          <a:sx n="72" d="100"/>
          <a:sy n="72" d="100"/>
        </p:scale>
        <p:origin x="181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6" d="100"/>
          <a:sy n="86" d="100"/>
        </p:scale>
        <p:origin x="115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245658-C107-4B37-A755-9E42E0056CDA}"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29AD539D-1138-41E3-A4DD-05FD6A4F2069}">
      <dgm:prSet custT="1"/>
      <dgm:spPr/>
      <dgm:t>
        <a:bodyPr/>
        <a:lstStyle/>
        <a:p>
          <a:r>
            <a:rPr lang="en-US" sz="3600" dirty="0"/>
            <a:t>Prescribed by the physician</a:t>
          </a:r>
        </a:p>
      </dgm:t>
    </dgm:pt>
    <dgm:pt modelId="{95704B79-B1F7-4E61-A43E-86A96B08F73C}" type="parTrans" cxnId="{199F0890-818D-43B3-A292-DA767DC7811A}">
      <dgm:prSet/>
      <dgm:spPr/>
      <dgm:t>
        <a:bodyPr/>
        <a:lstStyle/>
        <a:p>
          <a:endParaRPr lang="en-US"/>
        </a:p>
      </dgm:t>
    </dgm:pt>
    <dgm:pt modelId="{DBFABDE5-90F7-4AD7-8A6E-FC24EE6A990D}" type="sibTrans" cxnId="{199F0890-818D-43B3-A292-DA767DC7811A}">
      <dgm:prSet/>
      <dgm:spPr/>
      <dgm:t>
        <a:bodyPr/>
        <a:lstStyle/>
        <a:p>
          <a:endParaRPr lang="en-US"/>
        </a:p>
      </dgm:t>
    </dgm:pt>
    <dgm:pt modelId="{D4E103E6-385D-4F22-884C-66A39939694C}">
      <dgm:prSet/>
      <dgm:spPr/>
      <dgm:t>
        <a:bodyPr/>
        <a:lstStyle/>
        <a:p>
          <a:r>
            <a:rPr lang="en-US" b="1" dirty="0"/>
            <a:t>INTENT:  “</a:t>
          </a:r>
          <a:r>
            <a:rPr lang="en-US" dirty="0"/>
            <a:t>To assure that residents receive and consume foods in the appropriate form and/or the appropriate nutritive content as prescribed by a physician, and/or assessed by the interdisciplinary team to support the resident’s treatment, plan of care, in accordance with his her goals and preferences.” </a:t>
          </a:r>
        </a:p>
      </dgm:t>
    </dgm:pt>
    <dgm:pt modelId="{4AC7C548-852A-40FC-AE9B-BCDCFC6EA2F8}" type="parTrans" cxnId="{46D9B982-9304-4B23-8202-D0C79C6388AB}">
      <dgm:prSet/>
      <dgm:spPr/>
      <dgm:t>
        <a:bodyPr/>
        <a:lstStyle/>
        <a:p>
          <a:endParaRPr lang="en-US"/>
        </a:p>
      </dgm:t>
    </dgm:pt>
    <dgm:pt modelId="{4FA985CE-8034-4700-AC68-47C2D4D3E8B1}" type="sibTrans" cxnId="{46D9B982-9304-4B23-8202-D0C79C6388AB}">
      <dgm:prSet/>
      <dgm:spPr/>
      <dgm:t>
        <a:bodyPr/>
        <a:lstStyle/>
        <a:p>
          <a:endParaRPr lang="en-US"/>
        </a:p>
      </dgm:t>
    </dgm:pt>
    <dgm:pt modelId="{10391D06-985E-4C92-89BF-2A48EDF3A7ED}" type="pres">
      <dgm:prSet presAssocID="{C9245658-C107-4B37-A755-9E42E0056CDA}" presName="linear" presStyleCnt="0">
        <dgm:presLayoutVars>
          <dgm:animLvl val="lvl"/>
          <dgm:resizeHandles val="exact"/>
        </dgm:presLayoutVars>
      </dgm:prSet>
      <dgm:spPr/>
    </dgm:pt>
    <dgm:pt modelId="{7E7E56F2-8733-4EF9-8C3F-556FFC84B56E}" type="pres">
      <dgm:prSet presAssocID="{29AD539D-1138-41E3-A4DD-05FD6A4F2069}" presName="parentText" presStyleLbl="node1" presStyleIdx="0" presStyleCnt="2">
        <dgm:presLayoutVars>
          <dgm:chMax val="0"/>
          <dgm:bulletEnabled val="1"/>
        </dgm:presLayoutVars>
      </dgm:prSet>
      <dgm:spPr/>
    </dgm:pt>
    <dgm:pt modelId="{FFEBA55D-9AF8-4812-B912-C5E468A82AFE}" type="pres">
      <dgm:prSet presAssocID="{DBFABDE5-90F7-4AD7-8A6E-FC24EE6A990D}" presName="spacer" presStyleCnt="0"/>
      <dgm:spPr/>
    </dgm:pt>
    <dgm:pt modelId="{FA66D840-A886-430F-8AF0-E057A4878E38}" type="pres">
      <dgm:prSet presAssocID="{D4E103E6-385D-4F22-884C-66A39939694C}" presName="parentText" presStyleLbl="node1" presStyleIdx="1" presStyleCnt="2">
        <dgm:presLayoutVars>
          <dgm:chMax val="0"/>
          <dgm:bulletEnabled val="1"/>
        </dgm:presLayoutVars>
      </dgm:prSet>
      <dgm:spPr/>
    </dgm:pt>
  </dgm:ptLst>
  <dgm:cxnLst>
    <dgm:cxn modelId="{0743FF63-FA22-473D-AC4A-888FC6302AE7}" type="presOf" srcId="{29AD539D-1138-41E3-A4DD-05FD6A4F2069}" destId="{7E7E56F2-8733-4EF9-8C3F-556FFC84B56E}" srcOrd="0" destOrd="0" presId="urn:microsoft.com/office/officeart/2005/8/layout/vList2"/>
    <dgm:cxn modelId="{46D9B982-9304-4B23-8202-D0C79C6388AB}" srcId="{C9245658-C107-4B37-A755-9E42E0056CDA}" destId="{D4E103E6-385D-4F22-884C-66A39939694C}" srcOrd="1" destOrd="0" parTransId="{4AC7C548-852A-40FC-AE9B-BCDCFC6EA2F8}" sibTransId="{4FA985CE-8034-4700-AC68-47C2D4D3E8B1}"/>
    <dgm:cxn modelId="{199F0890-818D-43B3-A292-DA767DC7811A}" srcId="{C9245658-C107-4B37-A755-9E42E0056CDA}" destId="{29AD539D-1138-41E3-A4DD-05FD6A4F2069}" srcOrd="0" destOrd="0" parTransId="{95704B79-B1F7-4E61-A43E-86A96B08F73C}" sibTransId="{DBFABDE5-90F7-4AD7-8A6E-FC24EE6A990D}"/>
    <dgm:cxn modelId="{70FA699D-CF33-464A-9BBE-3A9E940C007A}" type="presOf" srcId="{D4E103E6-385D-4F22-884C-66A39939694C}" destId="{FA66D840-A886-430F-8AF0-E057A4878E38}" srcOrd="0" destOrd="0" presId="urn:microsoft.com/office/officeart/2005/8/layout/vList2"/>
    <dgm:cxn modelId="{7730BDA3-CA59-47A8-B8CC-EEAEDE76D7F6}" type="presOf" srcId="{C9245658-C107-4B37-A755-9E42E0056CDA}" destId="{10391D06-985E-4C92-89BF-2A48EDF3A7ED}" srcOrd="0" destOrd="0" presId="urn:microsoft.com/office/officeart/2005/8/layout/vList2"/>
    <dgm:cxn modelId="{F716729B-977F-4247-82B7-7DB61E35952E}" type="presParOf" srcId="{10391D06-985E-4C92-89BF-2A48EDF3A7ED}" destId="{7E7E56F2-8733-4EF9-8C3F-556FFC84B56E}" srcOrd="0" destOrd="0" presId="urn:microsoft.com/office/officeart/2005/8/layout/vList2"/>
    <dgm:cxn modelId="{9848422A-8959-4679-82C0-3BFF85C82A4F}" type="presParOf" srcId="{10391D06-985E-4C92-89BF-2A48EDF3A7ED}" destId="{FFEBA55D-9AF8-4812-B912-C5E468A82AFE}" srcOrd="1" destOrd="0" presId="urn:microsoft.com/office/officeart/2005/8/layout/vList2"/>
    <dgm:cxn modelId="{8BE88420-C76E-421C-952D-8CBCD12D9030}" type="presParOf" srcId="{10391D06-985E-4C92-89BF-2A48EDF3A7ED}" destId="{FA66D840-A886-430F-8AF0-E057A4878E38}"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68F51E-2295-4F16-B0AA-562190815547}" type="doc">
      <dgm:prSet loTypeId="urn:microsoft.com/office/officeart/2005/8/layout/vList2" loCatId="list" qsTypeId="urn:microsoft.com/office/officeart/2005/8/quickstyle/simple1" qsCatId="simple" csTypeId="urn:microsoft.com/office/officeart/2005/8/colors/colorful3" csCatId="colorful"/>
      <dgm:spPr/>
      <dgm:t>
        <a:bodyPr/>
        <a:lstStyle/>
        <a:p>
          <a:endParaRPr lang="en-US"/>
        </a:p>
      </dgm:t>
    </dgm:pt>
    <dgm:pt modelId="{CC13FB71-2135-4EFA-8A76-E78200F2202F}">
      <dgm:prSet/>
      <dgm:spPr/>
      <dgm:t>
        <a:bodyPr/>
        <a:lstStyle/>
        <a:p>
          <a:r>
            <a:rPr lang="en-US" dirty="0"/>
            <a:t>A “</a:t>
          </a:r>
          <a:r>
            <a:rPr lang="en-US" b="1" dirty="0"/>
            <a:t>Nourishing snack</a:t>
          </a:r>
          <a:r>
            <a:rPr lang="en-US" dirty="0"/>
            <a:t>” means items from the basic food groups, either singly or in combination with each other.  </a:t>
          </a:r>
        </a:p>
      </dgm:t>
    </dgm:pt>
    <dgm:pt modelId="{6243A18A-C52A-4693-A5C0-904A4B1E697A}" type="parTrans" cxnId="{CC141F33-95C4-4FEC-ABF9-17FD7484EF90}">
      <dgm:prSet/>
      <dgm:spPr/>
      <dgm:t>
        <a:bodyPr/>
        <a:lstStyle/>
        <a:p>
          <a:endParaRPr lang="en-US"/>
        </a:p>
      </dgm:t>
    </dgm:pt>
    <dgm:pt modelId="{AC6D1AF3-229C-4A3A-A6F6-E2E3FDCD7E68}" type="sibTrans" cxnId="{CC141F33-95C4-4FEC-ABF9-17FD7484EF90}">
      <dgm:prSet/>
      <dgm:spPr/>
      <dgm:t>
        <a:bodyPr/>
        <a:lstStyle/>
        <a:p>
          <a:endParaRPr lang="en-US"/>
        </a:p>
      </dgm:t>
    </dgm:pt>
    <dgm:pt modelId="{1CF21988-DB7F-4131-873F-00141C36F698}">
      <dgm:prSet/>
      <dgm:spPr/>
      <dgm:t>
        <a:bodyPr/>
        <a:lstStyle/>
        <a:p>
          <a:r>
            <a:rPr lang="en-US" dirty="0"/>
            <a:t>“</a:t>
          </a:r>
          <a:r>
            <a:rPr lang="en-US" b="1" dirty="0"/>
            <a:t>Suitable and nourishing alternative meals and snacks</a:t>
          </a:r>
          <a:r>
            <a:rPr lang="en-US" dirty="0"/>
            <a:t>” means that when an alternate meal or snack is provided, it is of similar nutritive value as the meal or snack offered at the normally scheduled time and consistent with the resident plan of care.</a:t>
          </a:r>
        </a:p>
      </dgm:t>
    </dgm:pt>
    <dgm:pt modelId="{146E010B-B1D7-49C4-8A41-92B95553112A}" type="parTrans" cxnId="{EA40BF3D-CBC5-48CC-86E3-21CE32036BC3}">
      <dgm:prSet/>
      <dgm:spPr/>
      <dgm:t>
        <a:bodyPr/>
        <a:lstStyle/>
        <a:p>
          <a:endParaRPr lang="en-US"/>
        </a:p>
      </dgm:t>
    </dgm:pt>
    <dgm:pt modelId="{87951BAB-E7DC-4ECA-BFEC-36BD0E5B8D47}" type="sibTrans" cxnId="{EA40BF3D-CBC5-48CC-86E3-21CE32036BC3}">
      <dgm:prSet/>
      <dgm:spPr/>
      <dgm:t>
        <a:bodyPr/>
        <a:lstStyle/>
        <a:p>
          <a:endParaRPr lang="en-US"/>
        </a:p>
      </dgm:t>
    </dgm:pt>
    <dgm:pt modelId="{22F65711-270F-4E89-92D6-487AF1BA5510}" type="pres">
      <dgm:prSet presAssocID="{5B68F51E-2295-4F16-B0AA-562190815547}" presName="linear" presStyleCnt="0">
        <dgm:presLayoutVars>
          <dgm:animLvl val="lvl"/>
          <dgm:resizeHandles val="exact"/>
        </dgm:presLayoutVars>
      </dgm:prSet>
      <dgm:spPr/>
    </dgm:pt>
    <dgm:pt modelId="{33EBF471-1ABB-4596-9F61-758016AD7B51}" type="pres">
      <dgm:prSet presAssocID="{CC13FB71-2135-4EFA-8A76-E78200F2202F}" presName="parentText" presStyleLbl="node1" presStyleIdx="0" presStyleCnt="2" custLinFactY="-847" custLinFactNeighborY="-100000">
        <dgm:presLayoutVars>
          <dgm:chMax val="0"/>
          <dgm:bulletEnabled val="1"/>
        </dgm:presLayoutVars>
      </dgm:prSet>
      <dgm:spPr/>
    </dgm:pt>
    <dgm:pt modelId="{ED7433A6-8C5B-420B-ACB4-0735061D006C}" type="pres">
      <dgm:prSet presAssocID="{AC6D1AF3-229C-4A3A-A6F6-E2E3FDCD7E68}" presName="spacer" presStyleCnt="0"/>
      <dgm:spPr/>
    </dgm:pt>
    <dgm:pt modelId="{0CF1A877-DA96-47F6-B36B-895E8BFD70E0}" type="pres">
      <dgm:prSet presAssocID="{1CF21988-DB7F-4131-873F-00141C36F698}" presName="parentText" presStyleLbl="node1" presStyleIdx="1" presStyleCnt="2">
        <dgm:presLayoutVars>
          <dgm:chMax val="0"/>
          <dgm:bulletEnabled val="1"/>
        </dgm:presLayoutVars>
      </dgm:prSet>
      <dgm:spPr/>
    </dgm:pt>
  </dgm:ptLst>
  <dgm:cxnLst>
    <dgm:cxn modelId="{12047C25-AA00-4B5B-93F7-057C71AAE140}" type="presOf" srcId="{CC13FB71-2135-4EFA-8A76-E78200F2202F}" destId="{33EBF471-1ABB-4596-9F61-758016AD7B51}" srcOrd="0" destOrd="0" presId="urn:microsoft.com/office/officeart/2005/8/layout/vList2"/>
    <dgm:cxn modelId="{CC141F33-95C4-4FEC-ABF9-17FD7484EF90}" srcId="{5B68F51E-2295-4F16-B0AA-562190815547}" destId="{CC13FB71-2135-4EFA-8A76-E78200F2202F}" srcOrd="0" destOrd="0" parTransId="{6243A18A-C52A-4693-A5C0-904A4B1E697A}" sibTransId="{AC6D1AF3-229C-4A3A-A6F6-E2E3FDCD7E68}"/>
    <dgm:cxn modelId="{EA40BF3D-CBC5-48CC-86E3-21CE32036BC3}" srcId="{5B68F51E-2295-4F16-B0AA-562190815547}" destId="{1CF21988-DB7F-4131-873F-00141C36F698}" srcOrd="1" destOrd="0" parTransId="{146E010B-B1D7-49C4-8A41-92B95553112A}" sibTransId="{87951BAB-E7DC-4ECA-BFEC-36BD0E5B8D47}"/>
    <dgm:cxn modelId="{E1413C60-24A5-4946-BB4B-F96C02F029C8}" type="presOf" srcId="{1CF21988-DB7F-4131-873F-00141C36F698}" destId="{0CF1A877-DA96-47F6-B36B-895E8BFD70E0}" srcOrd="0" destOrd="0" presId="urn:microsoft.com/office/officeart/2005/8/layout/vList2"/>
    <dgm:cxn modelId="{6F8020EC-2D85-4C94-A2F5-C8731D580437}" type="presOf" srcId="{5B68F51E-2295-4F16-B0AA-562190815547}" destId="{22F65711-270F-4E89-92D6-487AF1BA5510}" srcOrd="0" destOrd="0" presId="urn:microsoft.com/office/officeart/2005/8/layout/vList2"/>
    <dgm:cxn modelId="{32785E49-B0BA-446F-BD6F-B3B895B08DDC}" type="presParOf" srcId="{22F65711-270F-4E89-92D6-487AF1BA5510}" destId="{33EBF471-1ABB-4596-9F61-758016AD7B51}" srcOrd="0" destOrd="0" presId="urn:microsoft.com/office/officeart/2005/8/layout/vList2"/>
    <dgm:cxn modelId="{68489D36-652A-443A-BCB8-19713197CF84}" type="presParOf" srcId="{22F65711-270F-4E89-92D6-487AF1BA5510}" destId="{ED7433A6-8C5B-420B-ACB4-0735061D006C}" srcOrd="1" destOrd="0" presId="urn:microsoft.com/office/officeart/2005/8/layout/vList2"/>
    <dgm:cxn modelId="{61E4A96C-4AE7-4D7F-89AD-F679164AB139}" type="presParOf" srcId="{22F65711-270F-4E89-92D6-487AF1BA5510}" destId="{0CF1A877-DA96-47F6-B36B-895E8BFD70E0}"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8EED4B-B408-4C09-9998-54DFEE764E14}" type="doc">
      <dgm:prSet loTypeId="urn:microsoft.com/office/officeart/2005/8/layout/vList2" loCatId="list" qsTypeId="urn:microsoft.com/office/officeart/2005/8/quickstyle/simple1" qsCatId="simple" csTypeId="urn:microsoft.com/office/officeart/2005/8/colors/colorful3" csCatId="colorful"/>
      <dgm:spPr/>
      <dgm:t>
        <a:bodyPr/>
        <a:lstStyle/>
        <a:p>
          <a:endParaRPr lang="en-US"/>
        </a:p>
      </dgm:t>
    </dgm:pt>
    <dgm:pt modelId="{98F5DC5F-377C-4073-AE02-B3C40612AB60}">
      <dgm:prSet/>
      <dgm:spPr/>
      <dgm:t>
        <a:bodyPr/>
        <a:lstStyle/>
        <a:p>
          <a:r>
            <a:rPr lang="en-US" dirty="0"/>
            <a:t>Regular</a:t>
          </a:r>
        </a:p>
      </dgm:t>
    </dgm:pt>
    <dgm:pt modelId="{3F198AE5-1A06-44A9-AB57-BBA654DE0854}" type="parTrans" cxnId="{579CFE6B-D0B6-4301-9EA4-6E1D5A60E2E5}">
      <dgm:prSet/>
      <dgm:spPr/>
      <dgm:t>
        <a:bodyPr/>
        <a:lstStyle/>
        <a:p>
          <a:endParaRPr lang="en-US"/>
        </a:p>
      </dgm:t>
    </dgm:pt>
    <dgm:pt modelId="{6AD03D16-71C0-4F19-9832-48B003B4390C}" type="sibTrans" cxnId="{579CFE6B-D0B6-4301-9EA4-6E1D5A60E2E5}">
      <dgm:prSet/>
      <dgm:spPr/>
      <dgm:t>
        <a:bodyPr/>
        <a:lstStyle/>
        <a:p>
          <a:endParaRPr lang="en-US"/>
        </a:p>
      </dgm:t>
    </dgm:pt>
    <dgm:pt modelId="{7C2F1F41-53E2-4D9E-A1A7-BC674B377797}">
      <dgm:prSet/>
      <dgm:spPr/>
      <dgm:t>
        <a:bodyPr/>
        <a:lstStyle/>
        <a:p>
          <a:r>
            <a:rPr lang="en-US" dirty="0"/>
            <a:t>Easy to Chew</a:t>
          </a:r>
        </a:p>
      </dgm:t>
    </dgm:pt>
    <dgm:pt modelId="{65B5B514-A5FF-4580-8E41-8DFAA1F3DE1D}" type="parTrans" cxnId="{01936CD6-CA89-4C44-A2D4-349A2B5C3732}">
      <dgm:prSet/>
      <dgm:spPr/>
      <dgm:t>
        <a:bodyPr/>
        <a:lstStyle/>
        <a:p>
          <a:endParaRPr lang="en-US"/>
        </a:p>
      </dgm:t>
    </dgm:pt>
    <dgm:pt modelId="{5A12BCAB-036B-442A-9854-D13275E660B7}" type="sibTrans" cxnId="{01936CD6-CA89-4C44-A2D4-349A2B5C3732}">
      <dgm:prSet/>
      <dgm:spPr/>
      <dgm:t>
        <a:bodyPr/>
        <a:lstStyle/>
        <a:p>
          <a:endParaRPr lang="en-US"/>
        </a:p>
      </dgm:t>
    </dgm:pt>
    <dgm:pt modelId="{DAFF1765-39BF-4AA2-90EF-A1FAF452917B}">
      <dgm:prSet/>
      <dgm:spPr/>
      <dgm:t>
        <a:bodyPr/>
        <a:lstStyle/>
        <a:p>
          <a:r>
            <a:rPr lang="en-US" dirty="0"/>
            <a:t>Soft &amp; Bite-Sized</a:t>
          </a:r>
        </a:p>
      </dgm:t>
    </dgm:pt>
    <dgm:pt modelId="{D1520ED2-113E-421A-8AE6-ABDBE423EA42}" type="parTrans" cxnId="{5A2BA20C-6DD3-4A30-93EA-FC911AAD17D0}">
      <dgm:prSet/>
      <dgm:spPr/>
      <dgm:t>
        <a:bodyPr/>
        <a:lstStyle/>
        <a:p>
          <a:endParaRPr lang="en-US"/>
        </a:p>
      </dgm:t>
    </dgm:pt>
    <dgm:pt modelId="{06AF3C3F-7373-41F5-AC90-72C578B60E6B}" type="sibTrans" cxnId="{5A2BA20C-6DD3-4A30-93EA-FC911AAD17D0}">
      <dgm:prSet/>
      <dgm:spPr/>
      <dgm:t>
        <a:bodyPr/>
        <a:lstStyle/>
        <a:p>
          <a:endParaRPr lang="en-US"/>
        </a:p>
      </dgm:t>
    </dgm:pt>
    <dgm:pt modelId="{8DBF142E-05A6-4BAA-AB84-E849C7D5A220}">
      <dgm:prSet/>
      <dgm:spPr/>
      <dgm:t>
        <a:bodyPr/>
        <a:lstStyle/>
        <a:p>
          <a:r>
            <a:rPr lang="en-US" dirty="0"/>
            <a:t>Minced &amp; Moist</a:t>
          </a:r>
        </a:p>
      </dgm:t>
    </dgm:pt>
    <dgm:pt modelId="{00A039AD-DF04-410C-ABC0-14D883579A98}" type="parTrans" cxnId="{87753EE8-CCB8-4CB0-A846-653A0774CE14}">
      <dgm:prSet/>
      <dgm:spPr/>
      <dgm:t>
        <a:bodyPr/>
        <a:lstStyle/>
        <a:p>
          <a:endParaRPr lang="en-US"/>
        </a:p>
      </dgm:t>
    </dgm:pt>
    <dgm:pt modelId="{41E505A7-4954-44DF-BB79-4047ABB76D60}" type="sibTrans" cxnId="{87753EE8-CCB8-4CB0-A846-653A0774CE14}">
      <dgm:prSet/>
      <dgm:spPr/>
      <dgm:t>
        <a:bodyPr/>
        <a:lstStyle/>
        <a:p>
          <a:endParaRPr lang="en-US"/>
        </a:p>
      </dgm:t>
    </dgm:pt>
    <dgm:pt modelId="{403CC51B-6E5D-4D0F-8871-1EC5F2E409D2}">
      <dgm:prSet/>
      <dgm:spPr/>
      <dgm:t>
        <a:bodyPr/>
        <a:lstStyle/>
        <a:p>
          <a:r>
            <a:rPr lang="en-US" dirty="0"/>
            <a:t>Pureed</a:t>
          </a:r>
        </a:p>
      </dgm:t>
    </dgm:pt>
    <dgm:pt modelId="{D429F32E-43CA-4458-8C78-A514F99ED2E6}" type="parTrans" cxnId="{1663B0F5-6F60-480F-836E-7D055362FCA5}">
      <dgm:prSet/>
      <dgm:spPr/>
      <dgm:t>
        <a:bodyPr/>
        <a:lstStyle/>
        <a:p>
          <a:endParaRPr lang="en-US"/>
        </a:p>
      </dgm:t>
    </dgm:pt>
    <dgm:pt modelId="{52AAE2A8-EEE8-4B1C-9809-ADF04DB0432C}" type="sibTrans" cxnId="{1663B0F5-6F60-480F-836E-7D055362FCA5}">
      <dgm:prSet/>
      <dgm:spPr/>
      <dgm:t>
        <a:bodyPr/>
        <a:lstStyle/>
        <a:p>
          <a:endParaRPr lang="en-US"/>
        </a:p>
      </dgm:t>
    </dgm:pt>
    <dgm:pt modelId="{3B435184-B29B-43E4-B874-A6159713FFC5}">
      <dgm:prSet/>
      <dgm:spPr/>
      <dgm:t>
        <a:bodyPr/>
        <a:lstStyle/>
        <a:p>
          <a:r>
            <a:rPr lang="en-US" dirty="0"/>
            <a:t>Liquidised</a:t>
          </a:r>
        </a:p>
      </dgm:t>
    </dgm:pt>
    <dgm:pt modelId="{7784C76B-B824-4E60-819E-8EEA42853195}" type="parTrans" cxnId="{B6CFC6A1-6298-4BC0-8C06-88C7F57068E2}">
      <dgm:prSet/>
      <dgm:spPr/>
      <dgm:t>
        <a:bodyPr/>
        <a:lstStyle/>
        <a:p>
          <a:endParaRPr lang="en-US"/>
        </a:p>
      </dgm:t>
    </dgm:pt>
    <dgm:pt modelId="{4C18FF84-7D5A-42F8-A83B-C7A4885433EA}" type="sibTrans" cxnId="{B6CFC6A1-6298-4BC0-8C06-88C7F57068E2}">
      <dgm:prSet/>
      <dgm:spPr/>
      <dgm:t>
        <a:bodyPr/>
        <a:lstStyle/>
        <a:p>
          <a:endParaRPr lang="en-US"/>
        </a:p>
      </dgm:t>
    </dgm:pt>
    <dgm:pt modelId="{118BBE0F-8F4A-466E-91BB-52AB4DA48010}" type="pres">
      <dgm:prSet presAssocID="{CC8EED4B-B408-4C09-9998-54DFEE764E14}" presName="linear" presStyleCnt="0">
        <dgm:presLayoutVars>
          <dgm:animLvl val="lvl"/>
          <dgm:resizeHandles val="exact"/>
        </dgm:presLayoutVars>
      </dgm:prSet>
      <dgm:spPr/>
    </dgm:pt>
    <dgm:pt modelId="{5A064F54-57ED-48B5-9D6D-8E1A64A6DB21}" type="pres">
      <dgm:prSet presAssocID="{98F5DC5F-377C-4073-AE02-B3C40612AB60}" presName="parentText" presStyleLbl="node1" presStyleIdx="0" presStyleCnt="6">
        <dgm:presLayoutVars>
          <dgm:chMax val="0"/>
          <dgm:bulletEnabled val="1"/>
        </dgm:presLayoutVars>
      </dgm:prSet>
      <dgm:spPr/>
    </dgm:pt>
    <dgm:pt modelId="{BF9B2B25-8E69-4C83-94C1-5D284001301C}" type="pres">
      <dgm:prSet presAssocID="{6AD03D16-71C0-4F19-9832-48B003B4390C}" presName="spacer" presStyleCnt="0"/>
      <dgm:spPr/>
    </dgm:pt>
    <dgm:pt modelId="{EAB90DD0-4AF5-443B-86E4-8D523FFFB4FA}" type="pres">
      <dgm:prSet presAssocID="{7C2F1F41-53E2-4D9E-A1A7-BC674B377797}" presName="parentText" presStyleLbl="node1" presStyleIdx="1" presStyleCnt="6">
        <dgm:presLayoutVars>
          <dgm:chMax val="0"/>
          <dgm:bulletEnabled val="1"/>
        </dgm:presLayoutVars>
      </dgm:prSet>
      <dgm:spPr/>
    </dgm:pt>
    <dgm:pt modelId="{F992DA2B-7EF7-4111-8101-8FBF60845946}" type="pres">
      <dgm:prSet presAssocID="{5A12BCAB-036B-442A-9854-D13275E660B7}" presName="spacer" presStyleCnt="0"/>
      <dgm:spPr/>
    </dgm:pt>
    <dgm:pt modelId="{E0DAE3C5-F144-4912-AF05-330CAA4E3038}" type="pres">
      <dgm:prSet presAssocID="{DAFF1765-39BF-4AA2-90EF-A1FAF452917B}" presName="parentText" presStyleLbl="node1" presStyleIdx="2" presStyleCnt="6">
        <dgm:presLayoutVars>
          <dgm:chMax val="0"/>
          <dgm:bulletEnabled val="1"/>
        </dgm:presLayoutVars>
      </dgm:prSet>
      <dgm:spPr/>
    </dgm:pt>
    <dgm:pt modelId="{1768EB99-270F-422D-882D-596F74ABC6E3}" type="pres">
      <dgm:prSet presAssocID="{06AF3C3F-7373-41F5-AC90-72C578B60E6B}" presName="spacer" presStyleCnt="0"/>
      <dgm:spPr/>
    </dgm:pt>
    <dgm:pt modelId="{0330F5AF-235D-4042-8AC2-C63C3399C103}" type="pres">
      <dgm:prSet presAssocID="{8DBF142E-05A6-4BAA-AB84-E849C7D5A220}" presName="parentText" presStyleLbl="node1" presStyleIdx="3" presStyleCnt="6">
        <dgm:presLayoutVars>
          <dgm:chMax val="0"/>
          <dgm:bulletEnabled val="1"/>
        </dgm:presLayoutVars>
      </dgm:prSet>
      <dgm:spPr/>
    </dgm:pt>
    <dgm:pt modelId="{7C8DB3CE-57CF-4DEA-B90F-3300CD99E57B}" type="pres">
      <dgm:prSet presAssocID="{41E505A7-4954-44DF-BB79-4047ABB76D60}" presName="spacer" presStyleCnt="0"/>
      <dgm:spPr/>
    </dgm:pt>
    <dgm:pt modelId="{F134D1E6-BB73-4E11-9A1B-0C5F9639DA8D}" type="pres">
      <dgm:prSet presAssocID="{403CC51B-6E5D-4D0F-8871-1EC5F2E409D2}" presName="parentText" presStyleLbl="node1" presStyleIdx="4" presStyleCnt="6">
        <dgm:presLayoutVars>
          <dgm:chMax val="0"/>
          <dgm:bulletEnabled val="1"/>
        </dgm:presLayoutVars>
      </dgm:prSet>
      <dgm:spPr/>
    </dgm:pt>
    <dgm:pt modelId="{A2A7E554-B203-42A1-B829-74F5810DE26B}" type="pres">
      <dgm:prSet presAssocID="{52AAE2A8-EEE8-4B1C-9809-ADF04DB0432C}" presName="spacer" presStyleCnt="0"/>
      <dgm:spPr/>
    </dgm:pt>
    <dgm:pt modelId="{B2EE335D-B535-4E3A-BF02-7D8C2C9F65AE}" type="pres">
      <dgm:prSet presAssocID="{3B435184-B29B-43E4-B874-A6159713FFC5}" presName="parentText" presStyleLbl="node1" presStyleIdx="5" presStyleCnt="6">
        <dgm:presLayoutVars>
          <dgm:chMax val="0"/>
          <dgm:bulletEnabled val="1"/>
        </dgm:presLayoutVars>
      </dgm:prSet>
      <dgm:spPr/>
    </dgm:pt>
  </dgm:ptLst>
  <dgm:cxnLst>
    <dgm:cxn modelId="{5A2BA20C-6DD3-4A30-93EA-FC911AAD17D0}" srcId="{CC8EED4B-B408-4C09-9998-54DFEE764E14}" destId="{DAFF1765-39BF-4AA2-90EF-A1FAF452917B}" srcOrd="2" destOrd="0" parTransId="{D1520ED2-113E-421A-8AE6-ABDBE423EA42}" sibTransId="{06AF3C3F-7373-41F5-AC90-72C578B60E6B}"/>
    <dgm:cxn modelId="{703BDA5E-1882-4766-8B1B-E78E1D0DC4C9}" type="presOf" srcId="{98F5DC5F-377C-4073-AE02-B3C40612AB60}" destId="{5A064F54-57ED-48B5-9D6D-8E1A64A6DB21}" srcOrd="0" destOrd="0" presId="urn:microsoft.com/office/officeart/2005/8/layout/vList2"/>
    <dgm:cxn modelId="{579CFE6B-D0B6-4301-9EA4-6E1D5A60E2E5}" srcId="{CC8EED4B-B408-4C09-9998-54DFEE764E14}" destId="{98F5DC5F-377C-4073-AE02-B3C40612AB60}" srcOrd="0" destOrd="0" parTransId="{3F198AE5-1A06-44A9-AB57-BBA654DE0854}" sibTransId="{6AD03D16-71C0-4F19-9832-48B003B4390C}"/>
    <dgm:cxn modelId="{766E1881-EA9E-4039-8BA8-9D7A2945A942}" type="presOf" srcId="{CC8EED4B-B408-4C09-9998-54DFEE764E14}" destId="{118BBE0F-8F4A-466E-91BB-52AB4DA48010}" srcOrd="0" destOrd="0" presId="urn:microsoft.com/office/officeart/2005/8/layout/vList2"/>
    <dgm:cxn modelId="{C1396E93-9C5B-4186-9974-ED7F5B908060}" type="presOf" srcId="{8DBF142E-05A6-4BAA-AB84-E849C7D5A220}" destId="{0330F5AF-235D-4042-8AC2-C63C3399C103}" srcOrd="0" destOrd="0" presId="urn:microsoft.com/office/officeart/2005/8/layout/vList2"/>
    <dgm:cxn modelId="{B6CFC6A1-6298-4BC0-8C06-88C7F57068E2}" srcId="{CC8EED4B-B408-4C09-9998-54DFEE764E14}" destId="{3B435184-B29B-43E4-B874-A6159713FFC5}" srcOrd="5" destOrd="0" parTransId="{7784C76B-B824-4E60-819E-8EEA42853195}" sibTransId="{4C18FF84-7D5A-42F8-A83B-C7A4885433EA}"/>
    <dgm:cxn modelId="{F58062A4-08D2-419C-BA80-95E501B8F1D6}" type="presOf" srcId="{3B435184-B29B-43E4-B874-A6159713FFC5}" destId="{B2EE335D-B535-4E3A-BF02-7D8C2C9F65AE}" srcOrd="0" destOrd="0" presId="urn:microsoft.com/office/officeart/2005/8/layout/vList2"/>
    <dgm:cxn modelId="{F3C37BBF-7DE7-46D3-98A9-540683E2211F}" type="presOf" srcId="{403CC51B-6E5D-4D0F-8871-1EC5F2E409D2}" destId="{F134D1E6-BB73-4E11-9A1B-0C5F9639DA8D}" srcOrd="0" destOrd="0" presId="urn:microsoft.com/office/officeart/2005/8/layout/vList2"/>
    <dgm:cxn modelId="{01936CD6-CA89-4C44-A2D4-349A2B5C3732}" srcId="{CC8EED4B-B408-4C09-9998-54DFEE764E14}" destId="{7C2F1F41-53E2-4D9E-A1A7-BC674B377797}" srcOrd="1" destOrd="0" parTransId="{65B5B514-A5FF-4580-8E41-8DFAA1F3DE1D}" sibTransId="{5A12BCAB-036B-442A-9854-D13275E660B7}"/>
    <dgm:cxn modelId="{4CA049DF-FE32-4B16-92AF-1BAC1A110C76}" type="presOf" srcId="{7C2F1F41-53E2-4D9E-A1A7-BC674B377797}" destId="{EAB90DD0-4AF5-443B-86E4-8D523FFFB4FA}" srcOrd="0" destOrd="0" presId="urn:microsoft.com/office/officeart/2005/8/layout/vList2"/>
    <dgm:cxn modelId="{87753EE8-CCB8-4CB0-A846-653A0774CE14}" srcId="{CC8EED4B-B408-4C09-9998-54DFEE764E14}" destId="{8DBF142E-05A6-4BAA-AB84-E849C7D5A220}" srcOrd="3" destOrd="0" parTransId="{00A039AD-DF04-410C-ABC0-14D883579A98}" sibTransId="{41E505A7-4954-44DF-BB79-4047ABB76D60}"/>
    <dgm:cxn modelId="{1663B0F5-6F60-480F-836E-7D055362FCA5}" srcId="{CC8EED4B-B408-4C09-9998-54DFEE764E14}" destId="{403CC51B-6E5D-4D0F-8871-1EC5F2E409D2}" srcOrd="4" destOrd="0" parTransId="{D429F32E-43CA-4458-8C78-A514F99ED2E6}" sibTransId="{52AAE2A8-EEE8-4B1C-9809-ADF04DB0432C}"/>
    <dgm:cxn modelId="{E8D61AFA-7061-4664-AFF3-635C02365865}" type="presOf" srcId="{DAFF1765-39BF-4AA2-90EF-A1FAF452917B}" destId="{E0DAE3C5-F144-4912-AF05-330CAA4E3038}" srcOrd="0" destOrd="0" presId="urn:microsoft.com/office/officeart/2005/8/layout/vList2"/>
    <dgm:cxn modelId="{B5EEEACF-DFE6-4573-A4C3-37BAE0959FAB}" type="presParOf" srcId="{118BBE0F-8F4A-466E-91BB-52AB4DA48010}" destId="{5A064F54-57ED-48B5-9D6D-8E1A64A6DB21}" srcOrd="0" destOrd="0" presId="urn:microsoft.com/office/officeart/2005/8/layout/vList2"/>
    <dgm:cxn modelId="{C7FF7F28-5E1D-46CE-B02B-E85D9FB316FC}" type="presParOf" srcId="{118BBE0F-8F4A-466E-91BB-52AB4DA48010}" destId="{BF9B2B25-8E69-4C83-94C1-5D284001301C}" srcOrd="1" destOrd="0" presId="urn:microsoft.com/office/officeart/2005/8/layout/vList2"/>
    <dgm:cxn modelId="{269CB259-DA26-4AB3-9EBF-C3D2A2F3692B}" type="presParOf" srcId="{118BBE0F-8F4A-466E-91BB-52AB4DA48010}" destId="{EAB90DD0-4AF5-443B-86E4-8D523FFFB4FA}" srcOrd="2" destOrd="0" presId="urn:microsoft.com/office/officeart/2005/8/layout/vList2"/>
    <dgm:cxn modelId="{43B9E8EA-D849-4507-A163-5BB4837CA74E}" type="presParOf" srcId="{118BBE0F-8F4A-466E-91BB-52AB4DA48010}" destId="{F992DA2B-7EF7-4111-8101-8FBF60845946}" srcOrd="3" destOrd="0" presId="urn:microsoft.com/office/officeart/2005/8/layout/vList2"/>
    <dgm:cxn modelId="{2C5A7DFA-1C2D-48BF-B5BD-E674AAE13F8C}" type="presParOf" srcId="{118BBE0F-8F4A-466E-91BB-52AB4DA48010}" destId="{E0DAE3C5-F144-4912-AF05-330CAA4E3038}" srcOrd="4" destOrd="0" presId="urn:microsoft.com/office/officeart/2005/8/layout/vList2"/>
    <dgm:cxn modelId="{49C167F2-6556-4F15-B9A8-53F920A3B34E}" type="presParOf" srcId="{118BBE0F-8F4A-466E-91BB-52AB4DA48010}" destId="{1768EB99-270F-422D-882D-596F74ABC6E3}" srcOrd="5" destOrd="0" presId="urn:microsoft.com/office/officeart/2005/8/layout/vList2"/>
    <dgm:cxn modelId="{6D8FF513-1F92-4233-83F8-F9179E1C40DE}" type="presParOf" srcId="{118BBE0F-8F4A-466E-91BB-52AB4DA48010}" destId="{0330F5AF-235D-4042-8AC2-C63C3399C103}" srcOrd="6" destOrd="0" presId="urn:microsoft.com/office/officeart/2005/8/layout/vList2"/>
    <dgm:cxn modelId="{BB832139-EFC2-4811-896B-292FC4C460B9}" type="presParOf" srcId="{118BBE0F-8F4A-466E-91BB-52AB4DA48010}" destId="{7C8DB3CE-57CF-4DEA-B90F-3300CD99E57B}" srcOrd="7" destOrd="0" presId="urn:microsoft.com/office/officeart/2005/8/layout/vList2"/>
    <dgm:cxn modelId="{0D05F62F-A3FD-4BFA-9471-765782573568}" type="presParOf" srcId="{118BBE0F-8F4A-466E-91BB-52AB4DA48010}" destId="{F134D1E6-BB73-4E11-9A1B-0C5F9639DA8D}" srcOrd="8" destOrd="0" presId="urn:microsoft.com/office/officeart/2005/8/layout/vList2"/>
    <dgm:cxn modelId="{D2F89AA6-A175-42DD-B7D0-26B76A878CC2}" type="presParOf" srcId="{118BBE0F-8F4A-466E-91BB-52AB4DA48010}" destId="{A2A7E554-B203-42A1-B829-74F5810DE26B}" srcOrd="9" destOrd="0" presId="urn:microsoft.com/office/officeart/2005/8/layout/vList2"/>
    <dgm:cxn modelId="{A46B72BF-4AE6-4FD8-A114-D620D4670E5D}" type="presParOf" srcId="{118BBE0F-8F4A-466E-91BB-52AB4DA48010}" destId="{B2EE335D-B535-4E3A-BF02-7D8C2C9F65AE}"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82D9FC-EB39-4397-A6DA-B12BDF38040A}" type="doc">
      <dgm:prSet loTypeId="urn:microsoft.com/office/officeart/2005/8/layout/vList2" loCatId="list" qsTypeId="urn:microsoft.com/office/officeart/2005/8/quickstyle/simple1" qsCatId="simple" csTypeId="urn:microsoft.com/office/officeart/2005/8/colors/colorful3" csCatId="colorful"/>
      <dgm:spPr/>
      <dgm:t>
        <a:bodyPr/>
        <a:lstStyle/>
        <a:p>
          <a:endParaRPr lang="en-US"/>
        </a:p>
      </dgm:t>
    </dgm:pt>
    <dgm:pt modelId="{4289EAB5-B351-4F77-9573-8F013107B1C3}">
      <dgm:prSet/>
      <dgm:spPr/>
      <dgm:t>
        <a:bodyPr/>
        <a:lstStyle/>
        <a:p>
          <a:r>
            <a:rPr lang="en-US" dirty="0"/>
            <a:t>Coughing</a:t>
          </a:r>
        </a:p>
      </dgm:t>
    </dgm:pt>
    <dgm:pt modelId="{65BCA9AC-A798-416A-A478-156969130467}" type="parTrans" cxnId="{00146701-9089-439B-B0F0-46030B60C59C}">
      <dgm:prSet/>
      <dgm:spPr/>
      <dgm:t>
        <a:bodyPr/>
        <a:lstStyle/>
        <a:p>
          <a:endParaRPr lang="en-US"/>
        </a:p>
      </dgm:t>
    </dgm:pt>
    <dgm:pt modelId="{DAFD82BF-55FF-40F0-B611-5D714319D74B}" type="sibTrans" cxnId="{00146701-9089-439B-B0F0-46030B60C59C}">
      <dgm:prSet/>
      <dgm:spPr/>
      <dgm:t>
        <a:bodyPr/>
        <a:lstStyle/>
        <a:p>
          <a:endParaRPr lang="en-US"/>
        </a:p>
      </dgm:t>
    </dgm:pt>
    <dgm:pt modelId="{E3594813-58EF-4767-8F26-20830FC49ACE}">
      <dgm:prSet/>
      <dgm:spPr/>
      <dgm:t>
        <a:bodyPr/>
        <a:lstStyle/>
        <a:p>
          <a:r>
            <a:rPr lang="en-US" dirty="0"/>
            <a:t>Refusal to eat certain consistencies</a:t>
          </a:r>
        </a:p>
      </dgm:t>
    </dgm:pt>
    <dgm:pt modelId="{8C541C5E-13D1-4902-8E77-DD17E4D9C2C5}" type="parTrans" cxnId="{5BC7F9EF-0926-4D20-B8ED-925E63705427}">
      <dgm:prSet/>
      <dgm:spPr/>
      <dgm:t>
        <a:bodyPr/>
        <a:lstStyle/>
        <a:p>
          <a:endParaRPr lang="en-US"/>
        </a:p>
      </dgm:t>
    </dgm:pt>
    <dgm:pt modelId="{0B25876A-6078-44D9-8366-2D843E968AA9}" type="sibTrans" cxnId="{5BC7F9EF-0926-4D20-B8ED-925E63705427}">
      <dgm:prSet/>
      <dgm:spPr/>
      <dgm:t>
        <a:bodyPr/>
        <a:lstStyle/>
        <a:p>
          <a:endParaRPr lang="en-US"/>
        </a:p>
      </dgm:t>
    </dgm:pt>
    <dgm:pt modelId="{FB535CFF-68A7-4925-B2C2-D0377C686F5D}">
      <dgm:prSet/>
      <dgm:spPr/>
      <dgm:t>
        <a:bodyPr/>
        <a:lstStyle/>
        <a:p>
          <a:r>
            <a:rPr lang="en-US" dirty="0"/>
            <a:t>Drooling </a:t>
          </a:r>
        </a:p>
      </dgm:t>
    </dgm:pt>
    <dgm:pt modelId="{B8F5925C-31DB-4347-97EA-6B34989F0426}" type="parTrans" cxnId="{0DCFFD90-CC7B-4174-8E2F-F2F77FB01055}">
      <dgm:prSet/>
      <dgm:spPr/>
      <dgm:t>
        <a:bodyPr/>
        <a:lstStyle/>
        <a:p>
          <a:endParaRPr lang="en-US"/>
        </a:p>
      </dgm:t>
    </dgm:pt>
    <dgm:pt modelId="{674801F2-64C2-41BE-B759-68319B61C094}" type="sibTrans" cxnId="{0DCFFD90-CC7B-4174-8E2F-F2F77FB01055}">
      <dgm:prSet/>
      <dgm:spPr/>
      <dgm:t>
        <a:bodyPr/>
        <a:lstStyle/>
        <a:p>
          <a:endParaRPr lang="en-US"/>
        </a:p>
      </dgm:t>
    </dgm:pt>
    <dgm:pt modelId="{C4A0D2FD-424F-42D0-87FC-590F25533EED}">
      <dgm:prSet/>
      <dgm:spPr/>
      <dgm:t>
        <a:bodyPr/>
        <a:lstStyle/>
        <a:p>
          <a:r>
            <a:rPr lang="en-US" dirty="0"/>
            <a:t>Increased secretions</a:t>
          </a:r>
        </a:p>
      </dgm:t>
    </dgm:pt>
    <dgm:pt modelId="{1476BA82-4C5B-4D4C-96A4-211A4F2A3FD5}" type="parTrans" cxnId="{9CB04F31-9C31-485B-B338-A090FAECAE32}">
      <dgm:prSet/>
      <dgm:spPr/>
      <dgm:t>
        <a:bodyPr/>
        <a:lstStyle/>
        <a:p>
          <a:endParaRPr lang="en-US"/>
        </a:p>
      </dgm:t>
    </dgm:pt>
    <dgm:pt modelId="{42CE5C9D-A605-49B6-A0A3-C86ABAFC13FA}" type="sibTrans" cxnId="{9CB04F31-9C31-485B-B338-A090FAECAE32}">
      <dgm:prSet/>
      <dgm:spPr/>
      <dgm:t>
        <a:bodyPr/>
        <a:lstStyle/>
        <a:p>
          <a:endParaRPr lang="en-US"/>
        </a:p>
      </dgm:t>
    </dgm:pt>
    <dgm:pt modelId="{7291B4BD-2902-4832-BEE1-CC22DA1A7AAA}">
      <dgm:prSet/>
      <dgm:spPr/>
      <dgm:t>
        <a:bodyPr/>
        <a:lstStyle/>
        <a:p>
          <a:r>
            <a:rPr lang="en-US" dirty="0"/>
            <a:t>Sneezing</a:t>
          </a:r>
        </a:p>
      </dgm:t>
    </dgm:pt>
    <dgm:pt modelId="{4FCD4B13-7460-4E39-A981-F1EA8251B82C}" type="parTrans" cxnId="{42556C74-63EC-4E25-9BEF-3D62162E757B}">
      <dgm:prSet/>
      <dgm:spPr/>
      <dgm:t>
        <a:bodyPr/>
        <a:lstStyle/>
        <a:p>
          <a:endParaRPr lang="en-US"/>
        </a:p>
      </dgm:t>
    </dgm:pt>
    <dgm:pt modelId="{FDA54381-BB19-49BB-BA74-FD7B69B90E32}" type="sibTrans" cxnId="{42556C74-63EC-4E25-9BEF-3D62162E757B}">
      <dgm:prSet/>
      <dgm:spPr/>
      <dgm:t>
        <a:bodyPr/>
        <a:lstStyle/>
        <a:p>
          <a:endParaRPr lang="en-US"/>
        </a:p>
      </dgm:t>
    </dgm:pt>
    <dgm:pt modelId="{C73389FC-207B-4598-9C61-66B1F01CAC0A}">
      <dgm:prSet/>
      <dgm:spPr/>
      <dgm:t>
        <a:bodyPr/>
        <a:lstStyle/>
        <a:p>
          <a:r>
            <a:rPr lang="en-US" dirty="0"/>
            <a:t>Resident states it is hard to swallow</a:t>
          </a:r>
        </a:p>
      </dgm:t>
    </dgm:pt>
    <dgm:pt modelId="{025167B3-426E-45EE-8BA0-0BCE787DC099}" type="parTrans" cxnId="{AAD95EAB-862A-4520-94C9-83D532809027}">
      <dgm:prSet/>
      <dgm:spPr/>
      <dgm:t>
        <a:bodyPr/>
        <a:lstStyle/>
        <a:p>
          <a:endParaRPr lang="en-US"/>
        </a:p>
      </dgm:t>
    </dgm:pt>
    <dgm:pt modelId="{6EE4F1CC-DF4D-4143-93A9-D245B614547D}" type="sibTrans" cxnId="{AAD95EAB-862A-4520-94C9-83D532809027}">
      <dgm:prSet/>
      <dgm:spPr/>
      <dgm:t>
        <a:bodyPr/>
        <a:lstStyle/>
        <a:p>
          <a:endParaRPr lang="en-US"/>
        </a:p>
      </dgm:t>
    </dgm:pt>
    <dgm:pt modelId="{78AC6D86-31F6-46C4-96A9-3331F5231978}">
      <dgm:prSet/>
      <dgm:spPr/>
      <dgm:t>
        <a:bodyPr/>
        <a:lstStyle/>
        <a:p>
          <a:r>
            <a:rPr lang="en-US" dirty="0"/>
            <a:t>Pain or discomfort with swallowing</a:t>
          </a:r>
        </a:p>
      </dgm:t>
    </dgm:pt>
    <dgm:pt modelId="{2FB1D46E-8DF8-49AE-AEAB-AD15B96FF2AF}" type="parTrans" cxnId="{47B67659-AD52-48C1-B155-5CC87DCE5A83}">
      <dgm:prSet/>
      <dgm:spPr/>
      <dgm:t>
        <a:bodyPr/>
        <a:lstStyle/>
        <a:p>
          <a:endParaRPr lang="en-US"/>
        </a:p>
      </dgm:t>
    </dgm:pt>
    <dgm:pt modelId="{3CCA980A-5845-4CDC-B3C7-A974BA944FBB}" type="sibTrans" cxnId="{47B67659-AD52-48C1-B155-5CC87DCE5A83}">
      <dgm:prSet/>
      <dgm:spPr/>
      <dgm:t>
        <a:bodyPr/>
        <a:lstStyle/>
        <a:p>
          <a:endParaRPr lang="en-US"/>
        </a:p>
      </dgm:t>
    </dgm:pt>
    <dgm:pt modelId="{97218359-496C-470F-BB39-E6507D68D964}">
      <dgm:prSet/>
      <dgm:spPr/>
      <dgm:t>
        <a:bodyPr/>
        <a:lstStyle/>
        <a:p>
          <a:r>
            <a:rPr lang="en-US" dirty="0"/>
            <a:t>Voice changes</a:t>
          </a:r>
        </a:p>
      </dgm:t>
    </dgm:pt>
    <dgm:pt modelId="{C79CF187-4B00-45C1-9E22-C3ECFE010BEF}" type="parTrans" cxnId="{E03C9593-5209-483C-B210-817454516699}">
      <dgm:prSet/>
      <dgm:spPr/>
      <dgm:t>
        <a:bodyPr/>
        <a:lstStyle/>
        <a:p>
          <a:endParaRPr lang="en-US"/>
        </a:p>
      </dgm:t>
    </dgm:pt>
    <dgm:pt modelId="{89C61699-5F5E-4884-8910-3E01BDC8D724}" type="sibTrans" cxnId="{E03C9593-5209-483C-B210-817454516699}">
      <dgm:prSet/>
      <dgm:spPr/>
      <dgm:t>
        <a:bodyPr/>
        <a:lstStyle/>
        <a:p>
          <a:endParaRPr lang="en-US"/>
        </a:p>
      </dgm:t>
    </dgm:pt>
    <dgm:pt modelId="{5FDDC9FF-6E67-4E26-8A21-F6283D0CA0D1}">
      <dgm:prSet/>
      <dgm:spPr/>
      <dgm:t>
        <a:bodyPr/>
        <a:lstStyle/>
        <a:p>
          <a:r>
            <a:rPr lang="en-US" dirty="0"/>
            <a:t>And more!</a:t>
          </a:r>
        </a:p>
      </dgm:t>
    </dgm:pt>
    <dgm:pt modelId="{6E219620-3130-4253-9A4C-0446246AD349}" type="parTrans" cxnId="{3FB37151-92AA-4D90-8F3E-3D76C2812485}">
      <dgm:prSet/>
      <dgm:spPr/>
      <dgm:t>
        <a:bodyPr/>
        <a:lstStyle/>
        <a:p>
          <a:endParaRPr lang="en-US"/>
        </a:p>
      </dgm:t>
    </dgm:pt>
    <dgm:pt modelId="{3B399CCB-DA8B-41BF-A34C-2FADF6699A77}" type="sibTrans" cxnId="{3FB37151-92AA-4D90-8F3E-3D76C2812485}">
      <dgm:prSet/>
      <dgm:spPr/>
      <dgm:t>
        <a:bodyPr/>
        <a:lstStyle/>
        <a:p>
          <a:endParaRPr lang="en-US"/>
        </a:p>
      </dgm:t>
    </dgm:pt>
    <dgm:pt modelId="{79C4ACD5-EB08-4BDB-89CE-DB50312E4E29}" type="pres">
      <dgm:prSet presAssocID="{1E82D9FC-EB39-4397-A6DA-B12BDF38040A}" presName="linear" presStyleCnt="0">
        <dgm:presLayoutVars>
          <dgm:animLvl val="lvl"/>
          <dgm:resizeHandles val="exact"/>
        </dgm:presLayoutVars>
      </dgm:prSet>
      <dgm:spPr/>
    </dgm:pt>
    <dgm:pt modelId="{85327776-64A1-4CAD-9994-421F9D4F2228}" type="pres">
      <dgm:prSet presAssocID="{4289EAB5-B351-4F77-9573-8F013107B1C3}" presName="parentText" presStyleLbl="node1" presStyleIdx="0" presStyleCnt="9">
        <dgm:presLayoutVars>
          <dgm:chMax val="0"/>
          <dgm:bulletEnabled val="1"/>
        </dgm:presLayoutVars>
      </dgm:prSet>
      <dgm:spPr/>
    </dgm:pt>
    <dgm:pt modelId="{E1AC4CDC-7480-422F-AEDF-1F4B77041211}" type="pres">
      <dgm:prSet presAssocID="{DAFD82BF-55FF-40F0-B611-5D714319D74B}" presName="spacer" presStyleCnt="0"/>
      <dgm:spPr/>
    </dgm:pt>
    <dgm:pt modelId="{E9EF45B1-E37C-46F8-8D3D-E1807A83A891}" type="pres">
      <dgm:prSet presAssocID="{E3594813-58EF-4767-8F26-20830FC49ACE}" presName="parentText" presStyleLbl="node1" presStyleIdx="1" presStyleCnt="9">
        <dgm:presLayoutVars>
          <dgm:chMax val="0"/>
          <dgm:bulletEnabled val="1"/>
        </dgm:presLayoutVars>
      </dgm:prSet>
      <dgm:spPr/>
    </dgm:pt>
    <dgm:pt modelId="{452D68DD-352B-4618-9A2E-34AF3D70C068}" type="pres">
      <dgm:prSet presAssocID="{0B25876A-6078-44D9-8366-2D843E968AA9}" presName="spacer" presStyleCnt="0"/>
      <dgm:spPr/>
    </dgm:pt>
    <dgm:pt modelId="{086D8785-3660-447C-BCE1-D5CD2E258B83}" type="pres">
      <dgm:prSet presAssocID="{FB535CFF-68A7-4925-B2C2-D0377C686F5D}" presName="parentText" presStyleLbl="node1" presStyleIdx="2" presStyleCnt="9">
        <dgm:presLayoutVars>
          <dgm:chMax val="0"/>
          <dgm:bulletEnabled val="1"/>
        </dgm:presLayoutVars>
      </dgm:prSet>
      <dgm:spPr/>
    </dgm:pt>
    <dgm:pt modelId="{CAE1F501-5099-45C8-B6EA-D89B0349ABA6}" type="pres">
      <dgm:prSet presAssocID="{674801F2-64C2-41BE-B759-68319B61C094}" presName="spacer" presStyleCnt="0"/>
      <dgm:spPr/>
    </dgm:pt>
    <dgm:pt modelId="{6DE06DAF-8C0E-4B38-9AA0-D5B0ECF0DC9D}" type="pres">
      <dgm:prSet presAssocID="{C4A0D2FD-424F-42D0-87FC-590F25533EED}" presName="parentText" presStyleLbl="node1" presStyleIdx="3" presStyleCnt="9">
        <dgm:presLayoutVars>
          <dgm:chMax val="0"/>
          <dgm:bulletEnabled val="1"/>
        </dgm:presLayoutVars>
      </dgm:prSet>
      <dgm:spPr/>
    </dgm:pt>
    <dgm:pt modelId="{EE84C499-C9B9-4F29-BF8B-5B7405186BC0}" type="pres">
      <dgm:prSet presAssocID="{42CE5C9D-A605-49B6-A0A3-C86ABAFC13FA}" presName="spacer" presStyleCnt="0"/>
      <dgm:spPr/>
    </dgm:pt>
    <dgm:pt modelId="{9E970CE4-83DB-47A4-8B80-B5B5D1C8982A}" type="pres">
      <dgm:prSet presAssocID="{7291B4BD-2902-4832-BEE1-CC22DA1A7AAA}" presName="parentText" presStyleLbl="node1" presStyleIdx="4" presStyleCnt="9">
        <dgm:presLayoutVars>
          <dgm:chMax val="0"/>
          <dgm:bulletEnabled val="1"/>
        </dgm:presLayoutVars>
      </dgm:prSet>
      <dgm:spPr/>
    </dgm:pt>
    <dgm:pt modelId="{8423A4B2-097F-4343-A80B-F52ACE2450E6}" type="pres">
      <dgm:prSet presAssocID="{FDA54381-BB19-49BB-BA74-FD7B69B90E32}" presName="spacer" presStyleCnt="0"/>
      <dgm:spPr/>
    </dgm:pt>
    <dgm:pt modelId="{230DF157-1673-4444-B8A9-213927AC094A}" type="pres">
      <dgm:prSet presAssocID="{C73389FC-207B-4598-9C61-66B1F01CAC0A}" presName="parentText" presStyleLbl="node1" presStyleIdx="5" presStyleCnt="9">
        <dgm:presLayoutVars>
          <dgm:chMax val="0"/>
          <dgm:bulletEnabled val="1"/>
        </dgm:presLayoutVars>
      </dgm:prSet>
      <dgm:spPr/>
    </dgm:pt>
    <dgm:pt modelId="{15FCAD3C-1DE8-4F16-993E-6ED8B66EC9F6}" type="pres">
      <dgm:prSet presAssocID="{6EE4F1CC-DF4D-4143-93A9-D245B614547D}" presName="spacer" presStyleCnt="0"/>
      <dgm:spPr/>
    </dgm:pt>
    <dgm:pt modelId="{084D90AF-00ED-44D3-ACAB-56C7BE644415}" type="pres">
      <dgm:prSet presAssocID="{78AC6D86-31F6-46C4-96A9-3331F5231978}" presName="parentText" presStyleLbl="node1" presStyleIdx="6" presStyleCnt="9">
        <dgm:presLayoutVars>
          <dgm:chMax val="0"/>
          <dgm:bulletEnabled val="1"/>
        </dgm:presLayoutVars>
      </dgm:prSet>
      <dgm:spPr/>
    </dgm:pt>
    <dgm:pt modelId="{23BF351A-0CAA-4776-AC3C-5B5DD4A3C207}" type="pres">
      <dgm:prSet presAssocID="{3CCA980A-5845-4CDC-B3C7-A974BA944FBB}" presName="spacer" presStyleCnt="0"/>
      <dgm:spPr/>
    </dgm:pt>
    <dgm:pt modelId="{94A91C29-FBF7-4F9F-8AF9-2B044FD059CC}" type="pres">
      <dgm:prSet presAssocID="{97218359-496C-470F-BB39-E6507D68D964}" presName="parentText" presStyleLbl="node1" presStyleIdx="7" presStyleCnt="9">
        <dgm:presLayoutVars>
          <dgm:chMax val="0"/>
          <dgm:bulletEnabled val="1"/>
        </dgm:presLayoutVars>
      </dgm:prSet>
      <dgm:spPr/>
    </dgm:pt>
    <dgm:pt modelId="{FBE6C28B-87A5-4C66-962C-D73DDD6970B5}" type="pres">
      <dgm:prSet presAssocID="{89C61699-5F5E-4884-8910-3E01BDC8D724}" presName="spacer" presStyleCnt="0"/>
      <dgm:spPr/>
    </dgm:pt>
    <dgm:pt modelId="{0C61700F-64AF-4BC1-B8FE-C348BE57C441}" type="pres">
      <dgm:prSet presAssocID="{5FDDC9FF-6E67-4E26-8A21-F6283D0CA0D1}" presName="parentText" presStyleLbl="node1" presStyleIdx="8" presStyleCnt="9">
        <dgm:presLayoutVars>
          <dgm:chMax val="0"/>
          <dgm:bulletEnabled val="1"/>
        </dgm:presLayoutVars>
      </dgm:prSet>
      <dgm:spPr/>
    </dgm:pt>
  </dgm:ptLst>
  <dgm:cxnLst>
    <dgm:cxn modelId="{00146701-9089-439B-B0F0-46030B60C59C}" srcId="{1E82D9FC-EB39-4397-A6DA-B12BDF38040A}" destId="{4289EAB5-B351-4F77-9573-8F013107B1C3}" srcOrd="0" destOrd="0" parTransId="{65BCA9AC-A798-416A-A478-156969130467}" sibTransId="{DAFD82BF-55FF-40F0-B611-5D714319D74B}"/>
    <dgm:cxn modelId="{504E8803-C711-4ED6-B2CC-928885E5F45E}" type="presOf" srcId="{C4A0D2FD-424F-42D0-87FC-590F25533EED}" destId="{6DE06DAF-8C0E-4B38-9AA0-D5B0ECF0DC9D}" srcOrd="0" destOrd="0" presId="urn:microsoft.com/office/officeart/2005/8/layout/vList2"/>
    <dgm:cxn modelId="{B94F480F-F13D-43F7-8238-6595F47CBEC1}" type="presOf" srcId="{97218359-496C-470F-BB39-E6507D68D964}" destId="{94A91C29-FBF7-4F9F-8AF9-2B044FD059CC}" srcOrd="0" destOrd="0" presId="urn:microsoft.com/office/officeart/2005/8/layout/vList2"/>
    <dgm:cxn modelId="{9CB04F31-9C31-485B-B338-A090FAECAE32}" srcId="{1E82D9FC-EB39-4397-A6DA-B12BDF38040A}" destId="{C4A0D2FD-424F-42D0-87FC-590F25533EED}" srcOrd="3" destOrd="0" parTransId="{1476BA82-4C5B-4D4C-96A4-211A4F2A3FD5}" sibTransId="{42CE5C9D-A605-49B6-A0A3-C86ABAFC13FA}"/>
    <dgm:cxn modelId="{66D57A5B-96B1-4EE1-A46B-DA0D881AFEEC}" type="presOf" srcId="{C73389FC-207B-4598-9C61-66B1F01CAC0A}" destId="{230DF157-1673-4444-B8A9-213927AC094A}" srcOrd="0" destOrd="0" presId="urn:microsoft.com/office/officeart/2005/8/layout/vList2"/>
    <dgm:cxn modelId="{36059469-1901-4C49-A76A-6CD6991D2082}" type="presOf" srcId="{7291B4BD-2902-4832-BEE1-CC22DA1A7AAA}" destId="{9E970CE4-83DB-47A4-8B80-B5B5D1C8982A}" srcOrd="0" destOrd="0" presId="urn:microsoft.com/office/officeart/2005/8/layout/vList2"/>
    <dgm:cxn modelId="{3FB37151-92AA-4D90-8F3E-3D76C2812485}" srcId="{1E82D9FC-EB39-4397-A6DA-B12BDF38040A}" destId="{5FDDC9FF-6E67-4E26-8A21-F6283D0CA0D1}" srcOrd="8" destOrd="0" parTransId="{6E219620-3130-4253-9A4C-0446246AD349}" sibTransId="{3B399CCB-DA8B-41BF-A34C-2FADF6699A77}"/>
    <dgm:cxn modelId="{42556C74-63EC-4E25-9BEF-3D62162E757B}" srcId="{1E82D9FC-EB39-4397-A6DA-B12BDF38040A}" destId="{7291B4BD-2902-4832-BEE1-CC22DA1A7AAA}" srcOrd="4" destOrd="0" parTransId="{4FCD4B13-7460-4E39-A981-F1EA8251B82C}" sibTransId="{FDA54381-BB19-49BB-BA74-FD7B69B90E32}"/>
    <dgm:cxn modelId="{47B67659-AD52-48C1-B155-5CC87DCE5A83}" srcId="{1E82D9FC-EB39-4397-A6DA-B12BDF38040A}" destId="{78AC6D86-31F6-46C4-96A9-3331F5231978}" srcOrd="6" destOrd="0" parTransId="{2FB1D46E-8DF8-49AE-AEAB-AD15B96FF2AF}" sibTransId="{3CCA980A-5845-4CDC-B3C7-A974BA944FBB}"/>
    <dgm:cxn modelId="{CBCDCF59-FBF7-4FF0-A177-5FF1787EFB8A}" type="presOf" srcId="{5FDDC9FF-6E67-4E26-8A21-F6283D0CA0D1}" destId="{0C61700F-64AF-4BC1-B8FE-C348BE57C441}" srcOrd="0" destOrd="0" presId="urn:microsoft.com/office/officeart/2005/8/layout/vList2"/>
    <dgm:cxn modelId="{0DCFFD90-CC7B-4174-8E2F-F2F77FB01055}" srcId="{1E82D9FC-EB39-4397-A6DA-B12BDF38040A}" destId="{FB535CFF-68A7-4925-B2C2-D0377C686F5D}" srcOrd="2" destOrd="0" parTransId="{B8F5925C-31DB-4347-97EA-6B34989F0426}" sibTransId="{674801F2-64C2-41BE-B759-68319B61C094}"/>
    <dgm:cxn modelId="{E03C9593-5209-483C-B210-817454516699}" srcId="{1E82D9FC-EB39-4397-A6DA-B12BDF38040A}" destId="{97218359-496C-470F-BB39-E6507D68D964}" srcOrd="7" destOrd="0" parTransId="{C79CF187-4B00-45C1-9E22-C3ECFE010BEF}" sibTransId="{89C61699-5F5E-4884-8910-3E01BDC8D724}"/>
    <dgm:cxn modelId="{AAD95EAB-862A-4520-94C9-83D532809027}" srcId="{1E82D9FC-EB39-4397-A6DA-B12BDF38040A}" destId="{C73389FC-207B-4598-9C61-66B1F01CAC0A}" srcOrd="5" destOrd="0" parTransId="{025167B3-426E-45EE-8BA0-0BCE787DC099}" sibTransId="{6EE4F1CC-DF4D-4143-93A9-D245B614547D}"/>
    <dgm:cxn modelId="{92FB4BAE-E3D3-4151-BC8F-C15B45FEC58B}" type="presOf" srcId="{78AC6D86-31F6-46C4-96A9-3331F5231978}" destId="{084D90AF-00ED-44D3-ACAB-56C7BE644415}" srcOrd="0" destOrd="0" presId="urn:microsoft.com/office/officeart/2005/8/layout/vList2"/>
    <dgm:cxn modelId="{73FFC8B9-6B71-4B31-B998-595775CBEF69}" type="presOf" srcId="{4289EAB5-B351-4F77-9573-8F013107B1C3}" destId="{85327776-64A1-4CAD-9994-421F9D4F2228}" srcOrd="0" destOrd="0" presId="urn:microsoft.com/office/officeart/2005/8/layout/vList2"/>
    <dgm:cxn modelId="{D5C514D1-63EA-4FBA-A963-F13D04EADA08}" type="presOf" srcId="{FB535CFF-68A7-4925-B2C2-D0377C686F5D}" destId="{086D8785-3660-447C-BCE1-D5CD2E258B83}" srcOrd="0" destOrd="0" presId="urn:microsoft.com/office/officeart/2005/8/layout/vList2"/>
    <dgm:cxn modelId="{10710EDD-E2FC-4711-8546-D02431474AD1}" type="presOf" srcId="{E3594813-58EF-4767-8F26-20830FC49ACE}" destId="{E9EF45B1-E37C-46F8-8D3D-E1807A83A891}" srcOrd="0" destOrd="0" presId="urn:microsoft.com/office/officeart/2005/8/layout/vList2"/>
    <dgm:cxn modelId="{8DD53FDF-BE1F-4855-B8F4-B1D8651537E7}" type="presOf" srcId="{1E82D9FC-EB39-4397-A6DA-B12BDF38040A}" destId="{79C4ACD5-EB08-4BDB-89CE-DB50312E4E29}" srcOrd="0" destOrd="0" presId="urn:microsoft.com/office/officeart/2005/8/layout/vList2"/>
    <dgm:cxn modelId="{5BC7F9EF-0926-4D20-B8ED-925E63705427}" srcId="{1E82D9FC-EB39-4397-A6DA-B12BDF38040A}" destId="{E3594813-58EF-4767-8F26-20830FC49ACE}" srcOrd="1" destOrd="0" parTransId="{8C541C5E-13D1-4902-8E77-DD17E4D9C2C5}" sibTransId="{0B25876A-6078-44D9-8366-2D843E968AA9}"/>
    <dgm:cxn modelId="{CAF21FA0-7B6B-4A45-BEC7-3B79C51B47E0}" type="presParOf" srcId="{79C4ACD5-EB08-4BDB-89CE-DB50312E4E29}" destId="{85327776-64A1-4CAD-9994-421F9D4F2228}" srcOrd="0" destOrd="0" presId="urn:microsoft.com/office/officeart/2005/8/layout/vList2"/>
    <dgm:cxn modelId="{5BEE21E5-BF85-4876-B08C-71603F55F904}" type="presParOf" srcId="{79C4ACD5-EB08-4BDB-89CE-DB50312E4E29}" destId="{E1AC4CDC-7480-422F-AEDF-1F4B77041211}" srcOrd="1" destOrd="0" presId="urn:microsoft.com/office/officeart/2005/8/layout/vList2"/>
    <dgm:cxn modelId="{9D75C30A-039F-4DAD-8A54-FF70402760A0}" type="presParOf" srcId="{79C4ACD5-EB08-4BDB-89CE-DB50312E4E29}" destId="{E9EF45B1-E37C-46F8-8D3D-E1807A83A891}" srcOrd="2" destOrd="0" presId="urn:microsoft.com/office/officeart/2005/8/layout/vList2"/>
    <dgm:cxn modelId="{A9C241A3-4E41-451C-9DE5-E31D4F46E7F3}" type="presParOf" srcId="{79C4ACD5-EB08-4BDB-89CE-DB50312E4E29}" destId="{452D68DD-352B-4618-9A2E-34AF3D70C068}" srcOrd="3" destOrd="0" presId="urn:microsoft.com/office/officeart/2005/8/layout/vList2"/>
    <dgm:cxn modelId="{DF24B629-6B64-4535-820F-CA5D4131158C}" type="presParOf" srcId="{79C4ACD5-EB08-4BDB-89CE-DB50312E4E29}" destId="{086D8785-3660-447C-BCE1-D5CD2E258B83}" srcOrd="4" destOrd="0" presId="urn:microsoft.com/office/officeart/2005/8/layout/vList2"/>
    <dgm:cxn modelId="{1843DE94-4AA1-4484-B6C6-7518B5949AFC}" type="presParOf" srcId="{79C4ACD5-EB08-4BDB-89CE-DB50312E4E29}" destId="{CAE1F501-5099-45C8-B6EA-D89B0349ABA6}" srcOrd="5" destOrd="0" presId="urn:microsoft.com/office/officeart/2005/8/layout/vList2"/>
    <dgm:cxn modelId="{B01D2E1C-58AD-4AD5-8642-25289CC2F704}" type="presParOf" srcId="{79C4ACD5-EB08-4BDB-89CE-DB50312E4E29}" destId="{6DE06DAF-8C0E-4B38-9AA0-D5B0ECF0DC9D}" srcOrd="6" destOrd="0" presId="urn:microsoft.com/office/officeart/2005/8/layout/vList2"/>
    <dgm:cxn modelId="{9048C0B1-A5BF-46CE-9050-AB8DB3415EC9}" type="presParOf" srcId="{79C4ACD5-EB08-4BDB-89CE-DB50312E4E29}" destId="{EE84C499-C9B9-4F29-BF8B-5B7405186BC0}" srcOrd="7" destOrd="0" presId="urn:microsoft.com/office/officeart/2005/8/layout/vList2"/>
    <dgm:cxn modelId="{31392BAD-D6A5-49B8-9BFE-4CFCBDC9F274}" type="presParOf" srcId="{79C4ACD5-EB08-4BDB-89CE-DB50312E4E29}" destId="{9E970CE4-83DB-47A4-8B80-B5B5D1C8982A}" srcOrd="8" destOrd="0" presId="urn:microsoft.com/office/officeart/2005/8/layout/vList2"/>
    <dgm:cxn modelId="{B91EF67E-BD81-49A2-8801-1DC054A3121C}" type="presParOf" srcId="{79C4ACD5-EB08-4BDB-89CE-DB50312E4E29}" destId="{8423A4B2-097F-4343-A80B-F52ACE2450E6}" srcOrd="9" destOrd="0" presId="urn:microsoft.com/office/officeart/2005/8/layout/vList2"/>
    <dgm:cxn modelId="{CCB5994C-BD25-4F1A-AB8B-6B893CA8AB68}" type="presParOf" srcId="{79C4ACD5-EB08-4BDB-89CE-DB50312E4E29}" destId="{230DF157-1673-4444-B8A9-213927AC094A}" srcOrd="10" destOrd="0" presId="urn:microsoft.com/office/officeart/2005/8/layout/vList2"/>
    <dgm:cxn modelId="{9B5E4C38-71B2-4BD2-B4DA-0533EEB68C83}" type="presParOf" srcId="{79C4ACD5-EB08-4BDB-89CE-DB50312E4E29}" destId="{15FCAD3C-1DE8-4F16-993E-6ED8B66EC9F6}" srcOrd="11" destOrd="0" presId="urn:microsoft.com/office/officeart/2005/8/layout/vList2"/>
    <dgm:cxn modelId="{2513C050-4B9A-4F0A-A552-2E19BC53AE9B}" type="presParOf" srcId="{79C4ACD5-EB08-4BDB-89CE-DB50312E4E29}" destId="{084D90AF-00ED-44D3-ACAB-56C7BE644415}" srcOrd="12" destOrd="0" presId="urn:microsoft.com/office/officeart/2005/8/layout/vList2"/>
    <dgm:cxn modelId="{4E3A8602-2EEE-482F-A5B6-965C4A3E9378}" type="presParOf" srcId="{79C4ACD5-EB08-4BDB-89CE-DB50312E4E29}" destId="{23BF351A-0CAA-4776-AC3C-5B5DD4A3C207}" srcOrd="13" destOrd="0" presId="urn:microsoft.com/office/officeart/2005/8/layout/vList2"/>
    <dgm:cxn modelId="{5359436E-C8AC-4553-91B8-4D2430BD9397}" type="presParOf" srcId="{79C4ACD5-EB08-4BDB-89CE-DB50312E4E29}" destId="{94A91C29-FBF7-4F9F-8AF9-2B044FD059CC}" srcOrd="14" destOrd="0" presId="urn:microsoft.com/office/officeart/2005/8/layout/vList2"/>
    <dgm:cxn modelId="{BB940003-3510-4455-AB40-C1734EC608D5}" type="presParOf" srcId="{79C4ACD5-EB08-4BDB-89CE-DB50312E4E29}" destId="{FBE6C28B-87A5-4C66-962C-D73DDD6970B5}" srcOrd="15" destOrd="0" presId="urn:microsoft.com/office/officeart/2005/8/layout/vList2"/>
    <dgm:cxn modelId="{4C60234E-8A0C-4EAB-A6ED-545682D06439}" type="presParOf" srcId="{79C4ACD5-EB08-4BDB-89CE-DB50312E4E29}" destId="{0C61700F-64AF-4BC1-B8FE-C348BE57C441}"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7E56F2-8733-4EF9-8C3F-556FFC84B56E}">
      <dsp:nvSpPr>
        <dsp:cNvPr id="0" name=""/>
        <dsp:cNvSpPr/>
      </dsp:nvSpPr>
      <dsp:spPr>
        <a:xfrm>
          <a:off x="0" y="77747"/>
          <a:ext cx="4885203" cy="210336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Prescribed by the physician</a:t>
          </a:r>
        </a:p>
      </dsp:txBody>
      <dsp:txXfrm>
        <a:off x="102678" y="180425"/>
        <a:ext cx="4679847" cy="1898011"/>
      </dsp:txXfrm>
    </dsp:sp>
    <dsp:sp modelId="{FA66D840-A886-430F-8AF0-E057A4878E38}">
      <dsp:nvSpPr>
        <dsp:cNvPr id="0" name=""/>
        <dsp:cNvSpPr/>
      </dsp:nvSpPr>
      <dsp:spPr>
        <a:xfrm>
          <a:off x="0" y="2232955"/>
          <a:ext cx="4885203" cy="2103367"/>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INTENT:  “</a:t>
          </a:r>
          <a:r>
            <a:rPr lang="en-US" sz="1800" kern="1200" dirty="0"/>
            <a:t>To assure that residents receive and consume foods in the appropriate form and/or the appropriate nutritive content as prescribed by a physician, and/or assessed by the interdisciplinary team to support the resident’s treatment, plan of care, in accordance with his her goals and preferences.” </a:t>
          </a:r>
        </a:p>
      </dsp:txBody>
      <dsp:txXfrm>
        <a:off x="102678" y="2335633"/>
        <a:ext cx="4679847" cy="18980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EBF471-1ABB-4596-9F61-758016AD7B51}">
      <dsp:nvSpPr>
        <dsp:cNvPr id="0" name=""/>
        <dsp:cNvSpPr/>
      </dsp:nvSpPr>
      <dsp:spPr>
        <a:xfrm>
          <a:off x="0" y="49948"/>
          <a:ext cx="5148543" cy="212914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A “</a:t>
          </a:r>
          <a:r>
            <a:rPr lang="en-US" sz="2100" b="1" kern="1200" dirty="0"/>
            <a:t>Nourishing snack</a:t>
          </a:r>
          <a:r>
            <a:rPr lang="en-US" sz="2100" kern="1200" dirty="0"/>
            <a:t>” means items from the basic food groups, either singly or in combination with each other.  </a:t>
          </a:r>
        </a:p>
      </dsp:txBody>
      <dsp:txXfrm>
        <a:off x="103936" y="153884"/>
        <a:ext cx="4940671" cy="1921272"/>
      </dsp:txXfrm>
    </dsp:sp>
    <dsp:sp modelId="{0CF1A877-DA96-47F6-B36B-895E8BFD70E0}">
      <dsp:nvSpPr>
        <dsp:cNvPr id="0" name=""/>
        <dsp:cNvSpPr/>
      </dsp:nvSpPr>
      <dsp:spPr>
        <a:xfrm>
          <a:off x="0" y="2318086"/>
          <a:ext cx="5148543" cy="2129144"/>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a:t>
          </a:r>
          <a:r>
            <a:rPr lang="en-US" sz="2100" b="1" kern="1200" dirty="0"/>
            <a:t>Suitable and nourishing alternative meals and snacks</a:t>
          </a:r>
          <a:r>
            <a:rPr lang="en-US" sz="2100" kern="1200" dirty="0"/>
            <a:t>” means that when an alternate meal or snack is provided, it is of similar nutritive value as the meal or snack offered at the normally scheduled time and consistent with the resident plan of care.</a:t>
          </a:r>
        </a:p>
      </dsp:txBody>
      <dsp:txXfrm>
        <a:off x="103936" y="2422022"/>
        <a:ext cx="4940671" cy="19212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064F54-57ED-48B5-9D6D-8E1A64A6DB21}">
      <dsp:nvSpPr>
        <dsp:cNvPr id="0" name=""/>
        <dsp:cNvSpPr/>
      </dsp:nvSpPr>
      <dsp:spPr>
        <a:xfrm>
          <a:off x="0" y="31786"/>
          <a:ext cx="4885203" cy="7675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Regular</a:t>
          </a:r>
        </a:p>
      </dsp:txBody>
      <dsp:txXfrm>
        <a:off x="37467" y="69253"/>
        <a:ext cx="4810269" cy="692586"/>
      </dsp:txXfrm>
    </dsp:sp>
    <dsp:sp modelId="{EAB90DD0-4AF5-443B-86E4-8D523FFFB4FA}">
      <dsp:nvSpPr>
        <dsp:cNvPr id="0" name=""/>
        <dsp:cNvSpPr/>
      </dsp:nvSpPr>
      <dsp:spPr>
        <a:xfrm>
          <a:off x="0" y="891466"/>
          <a:ext cx="4885203" cy="767520"/>
        </a:xfrm>
        <a:prstGeom prst="roundRect">
          <a:avLst/>
        </a:prstGeom>
        <a:solidFill>
          <a:schemeClr val="accent3">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Easy to Chew</a:t>
          </a:r>
        </a:p>
      </dsp:txBody>
      <dsp:txXfrm>
        <a:off x="37467" y="928933"/>
        <a:ext cx="4810269" cy="692586"/>
      </dsp:txXfrm>
    </dsp:sp>
    <dsp:sp modelId="{E0DAE3C5-F144-4912-AF05-330CAA4E3038}">
      <dsp:nvSpPr>
        <dsp:cNvPr id="0" name=""/>
        <dsp:cNvSpPr/>
      </dsp:nvSpPr>
      <dsp:spPr>
        <a:xfrm>
          <a:off x="0" y="1751146"/>
          <a:ext cx="4885203" cy="767520"/>
        </a:xfrm>
        <a:prstGeom prst="roundRect">
          <a:avLst/>
        </a:prstGeom>
        <a:solidFill>
          <a:schemeClr val="accent3">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Soft &amp; Bite-Sized</a:t>
          </a:r>
        </a:p>
      </dsp:txBody>
      <dsp:txXfrm>
        <a:off x="37467" y="1788613"/>
        <a:ext cx="4810269" cy="692586"/>
      </dsp:txXfrm>
    </dsp:sp>
    <dsp:sp modelId="{0330F5AF-235D-4042-8AC2-C63C3399C103}">
      <dsp:nvSpPr>
        <dsp:cNvPr id="0" name=""/>
        <dsp:cNvSpPr/>
      </dsp:nvSpPr>
      <dsp:spPr>
        <a:xfrm>
          <a:off x="0" y="2610826"/>
          <a:ext cx="4885203" cy="767520"/>
        </a:xfrm>
        <a:prstGeom prst="roundRect">
          <a:avLst/>
        </a:prstGeom>
        <a:solidFill>
          <a:schemeClr val="accent3">
            <a:hueOff val="6750158"/>
            <a:satOff val="-10128"/>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Minced &amp; Moist</a:t>
          </a:r>
        </a:p>
      </dsp:txBody>
      <dsp:txXfrm>
        <a:off x="37467" y="2648293"/>
        <a:ext cx="4810269" cy="692586"/>
      </dsp:txXfrm>
    </dsp:sp>
    <dsp:sp modelId="{F134D1E6-BB73-4E11-9A1B-0C5F9639DA8D}">
      <dsp:nvSpPr>
        <dsp:cNvPr id="0" name=""/>
        <dsp:cNvSpPr/>
      </dsp:nvSpPr>
      <dsp:spPr>
        <a:xfrm>
          <a:off x="0" y="3470506"/>
          <a:ext cx="4885203" cy="767520"/>
        </a:xfrm>
        <a:prstGeom prst="roundRect">
          <a:avLst/>
        </a:prstGeom>
        <a:solidFill>
          <a:schemeClr val="accent3">
            <a:hueOff val="9000211"/>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Pureed</a:t>
          </a:r>
        </a:p>
      </dsp:txBody>
      <dsp:txXfrm>
        <a:off x="37467" y="3507973"/>
        <a:ext cx="4810269" cy="692586"/>
      </dsp:txXfrm>
    </dsp:sp>
    <dsp:sp modelId="{B2EE335D-B535-4E3A-BF02-7D8C2C9F65AE}">
      <dsp:nvSpPr>
        <dsp:cNvPr id="0" name=""/>
        <dsp:cNvSpPr/>
      </dsp:nvSpPr>
      <dsp:spPr>
        <a:xfrm>
          <a:off x="0" y="4330186"/>
          <a:ext cx="4885203" cy="76752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Liquidised</a:t>
          </a:r>
        </a:p>
      </dsp:txBody>
      <dsp:txXfrm>
        <a:off x="37467" y="4367653"/>
        <a:ext cx="4810269" cy="6925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327776-64A1-4CAD-9994-421F9D4F2228}">
      <dsp:nvSpPr>
        <dsp:cNvPr id="0" name=""/>
        <dsp:cNvSpPr/>
      </dsp:nvSpPr>
      <dsp:spPr>
        <a:xfrm>
          <a:off x="0" y="45318"/>
          <a:ext cx="4885203" cy="57563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Coughing</a:t>
          </a:r>
        </a:p>
      </dsp:txBody>
      <dsp:txXfrm>
        <a:off x="28100" y="73418"/>
        <a:ext cx="4829003" cy="519439"/>
      </dsp:txXfrm>
    </dsp:sp>
    <dsp:sp modelId="{E9EF45B1-E37C-46F8-8D3D-E1807A83A891}">
      <dsp:nvSpPr>
        <dsp:cNvPr id="0" name=""/>
        <dsp:cNvSpPr/>
      </dsp:nvSpPr>
      <dsp:spPr>
        <a:xfrm>
          <a:off x="0" y="690078"/>
          <a:ext cx="4885203" cy="575639"/>
        </a:xfrm>
        <a:prstGeom prst="roundRect">
          <a:avLst/>
        </a:prstGeom>
        <a:solidFill>
          <a:schemeClr val="accent3">
            <a:hueOff val="1406283"/>
            <a:satOff val="-211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Refusal to eat certain consistencies</a:t>
          </a:r>
        </a:p>
      </dsp:txBody>
      <dsp:txXfrm>
        <a:off x="28100" y="718178"/>
        <a:ext cx="4829003" cy="519439"/>
      </dsp:txXfrm>
    </dsp:sp>
    <dsp:sp modelId="{086D8785-3660-447C-BCE1-D5CD2E258B83}">
      <dsp:nvSpPr>
        <dsp:cNvPr id="0" name=""/>
        <dsp:cNvSpPr/>
      </dsp:nvSpPr>
      <dsp:spPr>
        <a:xfrm>
          <a:off x="0" y="1334838"/>
          <a:ext cx="4885203" cy="575639"/>
        </a:xfrm>
        <a:prstGeom prst="roundRect">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Drooling </a:t>
          </a:r>
        </a:p>
      </dsp:txBody>
      <dsp:txXfrm>
        <a:off x="28100" y="1362938"/>
        <a:ext cx="4829003" cy="519439"/>
      </dsp:txXfrm>
    </dsp:sp>
    <dsp:sp modelId="{6DE06DAF-8C0E-4B38-9AA0-D5B0ECF0DC9D}">
      <dsp:nvSpPr>
        <dsp:cNvPr id="0" name=""/>
        <dsp:cNvSpPr/>
      </dsp:nvSpPr>
      <dsp:spPr>
        <a:xfrm>
          <a:off x="0" y="1979598"/>
          <a:ext cx="4885203" cy="575639"/>
        </a:xfrm>
        <a:prstGeom prst="roundRect">
          <a:avLst/>
        </a:prstGeom>
        <a:solidFill>
          <a:schemeClr val="accent3">
            <a:hueOff val="4218849"/>
            <a:satOff val="-6330"/>
            <a:lumOff val="-10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Increased secretions</a:t>
          </a:r>
        </a:p>
      </dsp:txBody>
      <dsp:txXfrm>
        <a:off x="28100" y="2007698"/>
        <a:ext cx="4829003" cy="519439"/>
      </dsp:txXfrm>
    </dsp:sp>
    <dsp:sp modelId="{9E970CE4-83DB-47A4-8B80-B5B5D1C8982A}">
      <dsp:nvSpPr>
        <dsp:cNvPr id="0" name=""/>
        <dsp:cNvSpPr/>
      </dsp:nvSpPr>
      <dsp:spPr>
        <a:xfrm>
          <a:off x="0" y="2624358"/>
          <a:ext cx="4885203" cy="575639"/>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Sneezing</a:t>
          </a:r>
        </a:p>
      </dsp:txBody>
      <dsp:txXfrm>
        <a:off x="28100" y="2652458"/>
        <a:ext cx="4829003" cy="519439"/>
      </dsp:txXfrm>
    </dsp:sp>
    <dsp:sp modelId="{230DF157-1673-4444-B8A9-213927AC094A}">
      <dsp:nvSpPr>
        <dsp:cNvPr id="0" name=""/>
        <dsp:cNvSpPr/>
      </dsp:nvSpPr>
      <dsp:spPr>
        <a:xfrm>
          <a:off x="0" y="3269118"/>
          <a:ext cx="4885203" cy="575639"/>
        </a:xfrm>
        <a:prstGeom prst="roundRect">
          <a:avLst/>
        </a:prstGeom>
        <a:solidFill>
          <a:schemeClr val="accent3">
            <a:hueOff val="7031415"/>
            <a:satOff val="-10550"/>
            <a:lumOff val="-17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Resident states it is hard to swallow</a:t>
          </a:r>
        </a:p>
      </dsp:txBody>
      <dsp:txXfrm>
        <a:off x="28100" y="3297218"/>
        <a:ext cx="4829003" cy="519439"/>
      </dsp:txXfrm>
    </dsp:sp>
    <dsp:sp modelId="{084D90AF-00ED-44D3-ACAB-56C7BE644415}">
      <dsp:nvSpPr>
        <dsp:cNvPr id="0" name=""/>
        <dsp:cNvSpPr/>
      </dsp:nvSpPr>
      <dsp:spPr>
        <a:xfrm>
          <a:off x="0" y="3913878"/>
          <a:ext cx="4885203" cy="575639"/>
        </a:xfrm>
        <a:prstGeom prst="roundRect">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Pain or discomfort with swallowing</a:t>
          </a:r>
        </a:p>
      </dsp:txBody>
      <dsp:txXfrm>
        <a:off x="28100" y="3941978"/>
        <a:ext cx="4829003" cy="519439"/>
      </dsp:txXfrm>
    </dsp:sp>
    <dsp:sp modelId="{94A91C29-FBF7-4F9F-8AF9-2B044FD059CC}">
      <dsp:nvSpPr>
        <dsp:cNvPr id="0" name=""/>
        <dsp:cNvSpPr/>
      </dsp:nvSpPr>
      <dsp:spPr>
        <a:xfrm>
          <a:off x="0" y="4558638"/>
          <a:ext cx="4885203" cy="575639"/>
        </a:xfrm>
        <a:prstGeom prst="roundRect">
          <a:avLst/>
        </a:prstGeom>
        <a:solidFill>
          <a:schemeClr val="accent3">
            <a:hueOff val="9843981"/>
            <a:satOff val="-14770"/>
            <a:lumOff val="-24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Voice changes</a:t>
          </a:r>
        </a:p>
      </dsp:txBody>
      <dsp:txXfrm>
        <a:off x="28100" y="4586738"/>
        <a:ext cx="4829003" cy="519439"/>
      </dsp:txXfrm>
    </dsp:sp>
    <dsp:sp modelId="{0C61700F-64AF-4BC1-B8FE-C348BE57C441}">
      <dsp:nvSpPr>
        <dsp:cNvPr id="0" name=""/>
        <dsp:cNvSpPr/>
      </dsp:nvSpPr>
      <dsp:spPr>
        <a:xfrm>
          <a:off x="0" y="5203397"/>
          <a:ext cx="4885203" cy="575639"/>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And more!</a:t>
          </a:r>
        </a:p>
      </dsp:txBody>
      <dsp:txXfrm>
        <a:off x="28100" y="5231497"/>
        <a:ext cx="4829003" cy="51943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1BFF665-A431-423A-8E99-46A6AC10A599}" type="datetimeFigureOut">
              <a:rPr lang="en-US" smtClean="0"/>
              <a:pPr/>
              <a:t>5/13/2019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2B63D2D-29C9-4FD8-AA42-E975D4858AF2}" type="slidenum">
              <a:rPr lang="en-US" smtClean="0"/>
              <a:pPr/>
              <a:t>‹#›</a:t>
            </a:fld>
            <a:endParaRPr lang="en-US"/>
          </a:p>
        </p:txBody>
      </p:sp>
    </p:spTree>
    <p:extLst>
      <p:ext uri="{BB962C8B-B14F-4D97-AF65-F5344CB8AC3E}">
        <p14:creationId xmlns:p14="http://schemas.microsoft.com/office/powerpoint/2010/main" val="3814268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CC13FF-8D04-4BEC-B8D1-66B1A302CC68}" type="datetimeFigureOut">
              <a:rPr lang="en-US" smtClean="0"/>
              <a:pPr/>
              <a:t>5/13/2019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583AE9-5228-4641-AE46-DAC04049BDD6}" type="slidenum">
              <a:rPr lang="en-US" smtClean="0"/>
              <a:pPr/>
              <a:t>‹#›</a:t>
            </a:fld>
            <a:endParaRPr lang="en-US"/>
          </a:p>
        </p:txBody>
      </p:sp>
    </p:spTree>
    <p:extLst>
      <p:ext uri="{BB962C8B-B14F-4D97-AF65-F5344CB8AC3E}">
        <p14:creationId xmlns:p14="http://schemas.microsoft.com/office/powerpoint/2010/main" val="4009568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Hello and Welcome to the program on Diet and Food Textures. </a:t>
            </a:r>
            <a:r>
              <a:rPr lang="en-US" sz="1200" kern="1200" dirty="0">
                <a:solidFill>
                  <a:schemeClr val="tx1"/>
                </a:solidFill>
                <a:effectLst/>
                <a:latin typeface="+mn-lt"/>
                <a:ea typeface="+mn-ea"/>
                <a:cs typeface="+mn-cs"/>
              </a:rPr>
              <a:t>Facilities will need to ensure that they have a robust food and nutrition program that outlines a program to ensure safe and individualized diet textures, in order to keep residents at their highest level of functioning while providing satisfaction with a diet that promotes safe nutrition and satisfaction for both quality of care and regulatory requirements.  Your understanding of the program will assist with quality and compliance.</a:t>
            </a:r>
            <a:endParaRPr lang="en-US" dirty="0"/>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a:t>
            </a:fld>
            <a:endParaRPr lang="en-US"/>
          </a:p>
        </p:txBody>
      </p:sp>
    </p:spTree>
    <p:extLst>
      <p:ext uri="{BB962C8B-B14F-4D97-AF65-F5344CB8AC3E}">
        <p14:creationId xmlns:p14="http://schemas.microsoft.com/office/powerpoint/2010/main" val="1106785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insert facility diets and descriptions</a:t>
            </a:r>
          </a:p>
          <a:p>
            <a:endParaRPr lang="en-US" dirty="0"/>
          </a:p>
        </p:txBody>
      </p:sp>
      <p:sp>
        <p:nvSpPr>
          <p:cNvPr id="4" name="Slide Number Placeholder 3"/>
          <p:cNvSpPr>
            <a:spLocks noGrp="1"/>
          </p:cNvSpPr>
          <p:nvPr>
            <p:ph type="sldNum" sz="quarter" idx="5"/>
          </p:nvPr>
        </p:nvSpPr>
        <p:spPr/>
        <p:txBody>
          <a:bodyPr/>
          <a:lstStyle/>
          <a:p>
            <a:fld id="{15358F04-589C-4E62-843E-587C43ACD5FE}" type="slidenum">
              <a:rPr lang="en-US" smtClean="0"/>
              <a:t>10</a:t>
            </a:fld>
            <a:endParaRPr lang="en-US" dirty="0"/>
          </a:p>
        </p:txBody>
      </p:sp>
    </p:spTree>
    <p:extLst>
      <p:ext uri="{BB962C8B-B14F-4D97-AF65-F5344CB8AC3E}">
        <p14:creationId xmlns:p14="http://schemas.microsoft.com/office/powerpoint/2010/main" val="1463384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INSERT HERE:  Facility policy and procedure </a:t>
            </a:r>
            <a:r>
              <a:rPr lang="en-US" dirty="0"/>
              <a:t>(Discuss who will thicken, how liquids will be prepared/sent to units, etc.)</a:t>
            </a:r>
          </a:p>
          <a:p>
            <a:r>
              <a:rPr lang="en-US" dirty="0"/>
              <a:t>Thickened liquids are for people who have difficulty swallowing liquids as they may run down into a resident’s lungs putting them at risk for aspiration and pneumonia.  Many times, thickened liquids will help prevent this by giving the resident more control over the liquids (as they are thicker) that will hopefully result in a more controlled swallowing.</a:t>
            </a:r>
          </a:p>
        </p:txBody>
      </p:sp>
      <p:sp>
        <p:nvSpPr>
          <p:cNvPr id="4" name="Slide Number Placeholder 3"/>
          <p:cNvSpPr>
            <a:spLocks noGrp="1"/>
          </p:cNvSpPr>
          <p:nvPr>
            <p:ph type="sldNum" sz="quarter" idx="5"/>
          </p:nvPr>
        </p:nvSpPr>
        <p:spPr/>
        <p:txBody>
          <a:bodyPr/>
          <a:lstStyle/>
          <a:p>
            <a:fld id="{15358F04-589C-4E62-843E-587C43ACD5FE}" type="slidenum">
              <a:rPr lang="en-US" smtClean="0"/>
              <a:t>11</a:t>
            </a:fld>
            <a:endParaRPr lang="en-US" dirty="0"/>
          </a:p>
        </p:txBody>
      </p:sp>
    </p:spTree>
    <p:extLst>
      <p:ext uri="{BB962C8B-B14F-4D97-AF65-F5344CB8AC3E}">
        <p14:creationId xmlns:p14="http://schemas.microsoft.com/office/powerpoint/2010/main" val="1472690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solidFill>
                  <a:srgbClr val="FFFFFF"/>
                </a:solidFill>
              </a:rPr>
              <a:t>Diet Order:  </a:t>
            </a:r>
            <a:r>
              <a:rPr lang="en-US" dirty="0">
                <a:solidFill>
                  <a:srgbClr val="FFFFFF"/>
                </a:solidFill>
              </a:rPr>
              <a:t>Be sure you have a diet order that is appropriate for the resident.  If there are any questions or concerns—bring them up immediately in order to resolve any concerns</a:t>
            </a:r>
          </a:p>
          <a:p>
            <a:pPr marL="171450" indent="-171450">
              <a:buFont typeface="Arial" panose="020B0604020202020204" pitchFamily="34" charset="0"/>
              <a:buChar char="•"/>
            </a:pPr>
            <a:r>
              <a:rPr lang="en-US" b="1" dirty="0">
                <a:solidFill>
                  <a:srgbClr val="FFFFFF"/>
                </a:solidFill>
              </a:rPr>
              <a:t>Person-Centered Care Plan</a:t>
            </a:r>
            <a:r>
              <a:rPr lang="en-US" dirty="0">
                <a:solidFill>
                  <a:srgbClr val="FFFFFF"/>
                </a:solidFill>
              </a:rPr>
              <a:t>:  Each care plan should be based upon the individualized needs of the resident.  Any swallowing interventions should be specific and outlined for care</a:t>
            </a:r>
          </a:p>
          <a:p>
            <a:pPr marL="171450" indent="-171450">
              <a:buFont typeface="Arial" panose="020B0604020202020204" pitchFamily="34" charset="0"/>
              <a:buChar char="•"/>
            </a:pPr>
            <a:r>
              <a:rPr lang="en-US" b="1" dirty="0">
                <a:solidFill>
                  <a:srgbClr val="FFFFFF"/>
                </a:solidFill>
              </a:rPr>
              <a:t>Diet Communication</a:t>
            </a:r>
            <a:r>
              <a:rPr lang="en-US" dirty="0">
                <a:solidFill>
                  <a:srgbClr val="FFFFFF"/>
                </a:solidFill>
              </a:rPr>
              <a:t>:  Communication on specific interventions, changes or needs should be immediate and meaningful to ensure proper care and services</a:t>
            </a:r>
          </a:p>
          <a:p>
            <a:pPr marL="171450" indent="-171450">
              <a:buFont typeface="Arial" panose="020B0604020202020204" pitchFamily="34" charset="0"/>
              <a:buChar char="•"/>
            </a:pPr>
            <a:r>
              <a:rPr lang="en-US" b="1" dirty="0">
                <a:solidFill>
                  <a:srgbClr val="FFFFFF"/>
                </a:solidFill>
              </a:rPr>
              <a:t>Special Instructions:  </a:t>
            </a:r>
            <a:r>
              <a:rPr lang="en-US" dirty="0">
                <a:solidFill>
                  <a:srgbClr val="FFFFFF"/>
                </a:solidFill>
              </a:rPr>
              <a:t>Any special instructions (for example, speech therapy recommendations for swallowing) should be clear and concise for both meals and snacks</a:t>
            </a:r>
          </a:p>
          <a:p>
            <a:pPr marL="171450" indent="-171450">
              <a:buFont typeface="Arial" panose="020B0604020202020204" pitchFamily="34" charset="0"/>
              <a:buChar char="•"/>
            </a:pPr>
            <a:r>
              <a:rPr lang="en-US" b="1" dirty="0">
                <a:solidFill>
                  <a:srgbClr val="FFFFFF"/>
                </a:solidFill>
              </a:rPr>
              <a:t>Snacks:  </a:t>
            </a:r>
            <a:r>
              <a:rPr lang="en-US" dirty="0">
                <a:solidFill>
                  <a:srgbClr val="FFFFFF"/>
                </a:solidFill>
              </a:rPr>
              <a:t>For activities and others providing in-between meal snacks, ALL staff must be aware of any residents requiring any special diet, swallowing interventions or adaptive equipment (including any thickened liquids needed).  It may be necessary to have a CNA assist with activity snacks with residents that have specific swallowing needs</a:t>
            </a:r>
          </a:p>
          <a:p>
            <a:pPr marL="171450" indent="-171450">
              <a:buFont typeface="Arial" panose="020B0604020202020204" pitchFamily="34" charset="0"/>
              <a:buChar char="•"/>
            </a:pPr>
            <a:r>
              <a:rPr lang="en-US" b="1" dirty="0">
                <a:solidFill>
                  <a:srgbClr val="FFFFFF"/>
                </a:solidFill>
              </a:rPr>
              <a:t>Adaptive Equipment:  </a:t>
            </a:r>
            <a:r>
              <a:rPr lang="en-US" dirty="0">
                <a:solidFill>
                  <a:srgbClr val="FFFFFF"/>
                </a:solidFill>
              </a:rPr>
              <a:t>Should be available and clean whenever the resident needs them</a:t>
            </a:r>
          </a:p>
          <a:p>
            <a:pPr marL="171450" indent="-171450">
              <a:buFont typeface="Arial" panose="020B0604020202020204" pitchFamily="34" charset="0"/>
              <a:buChar char="•"/>
            </a:pPr>
            <a:r>
              <a:rPr lang="en-US" b="1" dirty="0">
                <a:solidFill>
                  <a:srgbClr val="FFFFFF"/>
                </a:solidFill>
              </a:rPr>
              <a:t>CPR Certified Staff:  </a:t>
            </a:r>
            <a:r>
              <a:rPr lang="en-US" dirty="0">
                <a:solidFill>
                  <a:srgbClr val="FFFFFF"/>
                </a:solidFill>
              </a:rPr>
              <a:t>Available at all times!</a:t>
            </a:r>
          </a:p>
          <a:p>
            <a:endParaRPr lang="en-US" dirty="0"/>
          </a:p>
        </p:txBody>
      </p:sp>
      <p:sp>
        <p:nvSpPr>
          <p:cNvPr id="4" name="Slide Number Placeholder 3"/>
          <p:cNvSpPr>
            <a:spLocks noGrp="1"/>
          </p:cNvSpPr>
          <p:nvPr>
            <p:ph type="sldNum" sz="quarter" idx="5"/>
          </p:nvPr>
        </p:nvSpPr>
        <p:spPr/>
        <p:txBody>
          <a:bodyPr/>
          <a:lstStyle/>
          <a:p>
            <a:fld id="{15358F04-589C-4E62-843E-587C43ACD5FE}" type="slidenum">
              <a:rPr lang="en-US" smtClean="0"/>
              <a:t>12</a:t>
            </a:fld>
            <a:endParaRPr lang="en-US" dirty="0"/>
          </a:p>
        </p:txBody>
      </p:sp>
    </p:spTree>
    <p:extLst>
      <p:ext uri="{BB962C8B-B14F-4D97-AF65-F5344CB8AC3E}">
        <p14:creationId xmlns:p14="http://schemas.microsoft.com/office/powerpoint/2010/main" val="3693898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 Types:</a:t>
            </a:r>
          </a:p>
          <a:p>
            <a:pPr marL="171450" indent="-171450">
              <a:buFont typeface="Arial" panose="020B0604020202020204" pitchFamily="34" charset="0"/>
              <a:buChar char="•"/>
            </a:pPr>
            <a:r>
              <a:rPr lang="en-US" b="1" dirty="0"/>
              <a:t>Eating:  </a:t>
            </a:r>
            <a:r>
              <a:rPr lang="en-US" dirty="0"/>
              <a:t>Based upon assessed need:  working with a resident on becoming more independent with getting the food/liquids to their mouth</a:t>
            </a:r>
          </a:p>
          <a:p>
            <a:pPr marL="171450" indent="-171450">
              <a:buFont typeface="Arial" panose="020B0604020202020204" pitchFamily="34" charset="0"/>
              <a:buChar char="•"/>
            </a:pPr>
            <a:r>
              <a:rPr lang="en-US" b="1" dirty="0"/>
              <a:t>Swallowing:  </a:t>
            </a:r>
            <a:r>
              <a:rPr lang="en-US" dirty="0"/>
              <a:t>Based upon assessment and identified swallowing deficit using interventions that are specific to that particular resident, for safe swallow (some of those interventions can include:  diet texture, size of the bite, double swallow, chin tuck, alternate solids with liquids, thickened liquids, etc.)</a:t>
            </a:r>
          </a:p>
        </p:txBody>
      </p:sp>
      <p:sp>
        <p:nvSpPr>
          <p:cNvPr id="4" name="Slide Number Placeholder 3"/>
          <p:cNvSpPr>
            <a:spLocks noGrp="1"/>
          </p:cNvSpPr>
          <p:nvPr>
            <p:ph type="sldNum" sz="quarter" idx="5"/>
          </p:nvPr>
        </p:nvSpPr>
        <p:spPr/>
        <p:txBody>
          <a:bodyPr/>
          <a:lstStyle/>
          <a:p>
            <a:fld id="{15358F04-589C-4E62-843E-587C43ACD5FE}" type="slidenum">
              <a:rPr lang="en-US" smtClean="0"/>
              <a:t>13</a:t>
            </a:fld>
            <a:endParaRPr lang="en-US" dirty="0"/>
          </a:p>
        </p:txBody>
      </p:sp>
    </p:spTree>
    <p:extLst>
      <p:ext uri="{BB962C8B-B14F-4D97-AF65-F5344CB8AC3E}">
        <p14:creationId xmlns:p14="http://schemas.microsoft.com/office/powerpoint/2010/main" val="1921443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facility system to ensure all diets (including changes) are immediately updated for all departments (including activities for snacks)</a:t>
            </a:r>
          </a:p>
          <a:p>
            <a:endParaRPr lang="en-US" dirty="0"/>
          </a:p>
        </p:txBody>
      </p:sp>
      <p:sp>
        <p:nvSpPr>
          <p:cNvPr id="4" name="Slide Number Placeholder 3"/>
          <p:cNvSpPr>
            <a:spLocks noGrp="1"/>
          </p:cNvSpPr>
          <p:nvPr>
            <p:ph type="sldNum" sz="quarter" idx="5"/>
          </p:nvPr>
        </p:nvSpPr>
        <p:spPr/>
        <p:txBody>
          <a:bodyPr/>
          <a:lstStyle/>
          <a:p>
            <a:fld id="{15358F04-589C-4E62-843E-587C43ACD5FE}" type="slidenum">
              <a:rPr lang="en-US" smtClean="0"/>
              <a:t>14</a:t>
            </a:fld>
            <a:endParaRPr lang="en-US" dirty="0"/>
          </a:p>
        </p:txBody>
      </p:sp>
    </p:spTree>
    <p:extLst>
      <p:ext uri="{BB962C8B-B14F-4D97-AF65-F5344CB8AC3E}">
        <p14:creationId xmlns:p14="http://schemas.microsoft.com/office/powerpoint/2010/main" val="918330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Dietary staff must be aware of the facility policies and procedures for diet textures and preparation.  Describe the process for offering substitutes that are consistent with the resident’s diet textures</a:t>
            </a:r>
          </a:p>
        </p:txBody>
      </p:sp>
      <p:sp>
        <p:nvSpPr>
          <p:cNvPr id="4" name="Slide Number Placeholder 3"/>
          <p:cNvSpPr>
            <a:spLocks noGrp="1"/>
          </p:cNvSpPr>
          <p:nvPr>
            <p:ph type="sldNum" sz="quarter" idx="5"/>
          </p:nvPr>
        </p:nvSpPr>
        <p:spPr/>
        <p:txBody>
          <a:bodyPr/>
          <a:lstStyle/>
          <a:p>
            <a:fld id="{15358F04-589C-4E62-843E-587C43ACD5FE}" type="slidenum">
              <a:rPr lang="en-US" smtClean="0"/>
              <a:t>15</a:t>
            </a:fld>
            <a:endParaRPr lang="en-US" dirty="0"/>
          </a:p>
        </p:txBody>
      </p:sp>
    </p:spTree>
    <p:extLst>
      <p:ext uri="{BB962C8B-B14F-4D97-AF65-F5344CB8AC3E}">
        <p14:creationId xmlns:p14="http://schemas.microsoft.com/office/powerpoint/2010/main" val="2422795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FFFFFF"/>
                </a:solidFill>
              </a:rPr>
              <a:t>Correct Diet and Diet Texture:  Discuss where to find changes and new admission information.  Discuss the importance to check everyday for any changes</a:t>
            </a:r>
          </a:p>
          <a:p>
            <a:r>
              <a:rPr lang="en-US" sz="1200" dirty="0">
                <a:solidFill>
                  <a:srgbClr val="FFFFFF"/>
                </a:solidFill>
              </a:rPr>
              <a:t>Following Care Plan Interventions:  Specific swallowing directions will be located in the plan of care and the staff must follow as they are individualized to the needs of each resident</a:t>
            </a:r>
          </a:p>
          <a:p>
            <a:r>
              <a:rPr lang="en-US" sz="1200" dirty="0">
                <a:solidFill>
                  <a:srgbClr val="FFFFFF"/>
                </a:solidFill>
              </a:rPr>
              <a:t>Identifying and Reporting Changes in Condition:  If resident has difficulties with swallowing current diet or if the resident requests a change in diet, notify the nurse</a:t>
            </a:r>
          </a:p>
          <a:p>
            <a:r>
              <a:rPr lang="en-US" sz="1200" dirty="0">
                <a:solidFill>
                  <a:srgbClr val="FFFFFF"/>
                </a:solidFill>
              </a:rPr>
              <a:t>Thickened Liquids:  ALWAYS follow the instructions on the product and all staff must be trained in thickening liquids</a:t>
            </a:r>
          </a:p>
          <a:p>
            <a:r>
              <a:rPr lang="en-US" sz="1200" dirty="0">
                <a:solidFill>
                  <a:srgbClr val="FFFFFF"/>
                </a:solidFill>
              </a:rPr>
              <a:t>Resident Positioning:  Providing proper positioning of a resident is essential for safe eating.  A resident should be sitting upright as much as possible.</a:t>
            </a:r>
          </a:p>
          <a:p>
            <a:r>
              <a:rPr lang="en-US" sz="1200" dirty="0">
                <a:solidFill>
                  <a:srgbClr val="FFFFFF"/>
                </a:solidFill>
              </a:rPr>
              <a:t>Restorative Programs for Eating and/or Swallowing:  When residents are designated for restorative eating or swallowing programs, the CNA’s or RA’s must following the directions as indicated on the restorative plan of care.  Residents who can be candidates for a restorative eating program can be those who are discharged form therapy with a request for a program by the speech therapist OR: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Residents with swallowing problems.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Residents with poor oral strength.</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Residents with weight loss and loss of upper extremity strength and range of motion.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Residents with decreased postural strength or loss of endurance while sitting</a:t>
            </a:r>
          </a:p>
          <a:p>
            <a:endParaRPr lang="en-US" sz="1200" dirty="0">
              <a:solidFill>
                <a:srgbClr val="FFFFFF"/>
              </a:solidFill>
            </a:endParaRPr>
          </a:p>
          <a:p>
            <a:endParaRPr lang="en-US" dirty="0"/>
          </a:p>
        </p:txBody>
      </p:sp>
      <p:sp>
        <p:nvSpPr>
          <p:cNvPr id="4" name="Slide Number Placeholder 3"/>
          <p:cNvSpPr>
            <a:spLocks noGrp="1"/>
          </p:cNvSpPr>
          <p:nvPr>
            <p:ph type="sldNum" sz="quarter" idx="5"/>
          </p:nvPr>
        </p:nvSpPr>
        <p:spPr/>
        <p:txBody>
          <a:bodyPr/>
          <a:lstStyle/>
          <a:p>
            <a:fld id="{15358F04-589C-4E62-843E-587C43ACD5FE}" type="slidenum">
              <a:rPr lang="en-US" smtClean="0"/>
              <a:t>16</a:t>
            </a:fld>
            <a:endParaRPr lang="en-US" dirty="0"/>
          </a:p>
        </p:txBody>
      </p:sp>
    </p:spTree>
    <p:extLst>
      <p:ext uri="{BB962C8B-B14F-4D97-AF65-F5344CB8AC3E}">
        <p14:creationId xmlns:p14="http://schemas.microsoft.com/office/powerpoint/2010/main" val="27432084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dirty="0">
                <a:solidFill>
                  <a:srgbClr val="FFFFFF"/>
                </a:solidFill>
              </a:rPr>
              <a:t>Safety:  </a:t>
            </a:r>
            <a:r>
              <a:rPr lang="en-US" sz="1200" dirty="0">
                <a:solidFill>
                  <a:srgbClr val="FFFFFF"/>
                </a:solidFill>
              </a:rPr>
              <a:t>Is it safe to eat in bed?  What about positioning?  </a:t>
            </a:r>
          </a:p>
          <a:p>
            <a:pPr marL="171450" indent="-171450">
              <a:buFont typeface="Arial" panose="020B0604020202020204" pitchFamily="34" charset="0"/>
              <a:buChar char="•"/>
            </a:pPr>
            <a:r>
              <a:rPr lang="en-US" sz="1200" b="1" dirty="0">
                <a:solidFill>
                  <a:srgbClr val="FFFFFF"/>
                </a:solidFill>
              </a:rPr>
              <a:t>Supervision:  </a:t>
            </a:r>
            <a:r>
              <a:rPr lang="en-US" sz="1200" dirty="0">
                <a:solidFill>
                  <a:srgbClr val="FFFFFF"/>
                </a:solidFill>
              </a:rPr>
              <a:t>Discuss facility protocol for resident supervision in room.  Encourage residents to eat in dining room whenever possible</a:t>
            </a:r>
          </a:p>
          <a:p>
            <a:pPr marL="171450" indent="-171450">
              <a:buFont typeface="Arial" panose="020B0604020202020204" pitchFamily="34" charset="0"/>
              <a:buChar char="•"/>
            </a:pPr>
            <a:r>
              <a:rPr lang="en-US" sz="1200" b="1" dirty="0">
                <a:solidFill>
                  <a:srgbClr val="FFFFFF"/>
                </a:solidFill>
              </a:rPr>
              <a:t>Assistance Needs:  </a:t>
            </a:r>
            <a:r>
              <a:rPr lang="en-US" sz="1200" dirty="0">
                <a:solidFill>
                  <a:srgbClr val="FFFFFF"/>
                </a:solidFill>
              </a:rPr>
              <a:t>Are you following the plan of care?  Discuss</a:t>
            </a:r>
          </a:p>
          <a:p>
            <a:endParaRPr lang="en-US" dirty="0"/>
          </a:p>
        </p:txBody>
      </p:sp>
      <p:sp>
        <p:nvSpPr>
          <p:cNvPr id="4" name="Slide Number Placeholder 3"/>
          <p:cNvSpPr>
            <a:spLocks noGrp="1"/>
          </p:cNvSpPr>
          <p:nvPr>
            <p:ph type="sldNum" sz="quarter" idx="5"/>
          </p:nvPr>
        </p:nvSpPr>
        <p:spPr/>
        <p:txBody>
          <a:bodyPr/>
          <a:lstStyle/>
          <a:p>
            <a:fld id="{15358F04-589C-4E62-843E-587C43ACD5FE}" type="slidenum">
              <a:rPr lang="en-US" smtClean="0"/>
              <a:t>17</a:t>
            </a:fld>
            <a:endParaRPr lang="en-US" dirty="0"/>
          </a:p>
        </p:txBody>
      </p:sp>
    </p:spTree>
    <p:extLst>
      <p:ext uri="{BB962C8B-B14F-4D97-AF65-F5344CB8AC3E}">
        <p14:creationId xmlns:p14="http://schemas.microsoft.com/office/powerpoint/2010/main" val="1991891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residents who have repeated diagnosis of pneumonia of unknown origin can indicate swallowing concerns.  If you identify these—notify the nurse right away!  These would be indictors for a Speech Therapy evaluation</a:t>
            </a:r>
          </a:p>
        </p:txBody>
      </p:sp>
      <p:sp>
        <p:nvSpPr>
          <p:cNvPr id="4" name="Slide Number Placeholder 3"/>
          <p:cNvSpPr>
            <a:spLocks noGrp="1"/>
          </p:cNvSpPr>
          <p:nvPr>
            <p:ph type="sldNum" sz="quarter" idx="5"/>
          </p:nvPr>
        </p:nvSpPr>
        <p:spPr/>
        <p:txBody>
          <a:bodyPr/>
          <a:lstStyle/>
          <a:p>
            <a:fld id="{15358F04-589C-4E62-843E-587C43ACD5FE}" type="slidenum">
              <a:rPr lang="en-US" smtClean="0"/>
              <a:t>18</a:t>
            </a:fld>
            <a:endParaRPr lang="en-US" dirty="0"/>
          </a:p>
        </p:txBody>
      </p:sp>
    </p:spTree>
    <p:extLst>
      <p:ext uri="{BB962C8B-B14F-4D97-AF65-F5344CB8AC3E}">
        <p14:creationId xmlns:p14="http://schemas.microsoft.com/office/powerpoint/2010/main" val="3079046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resident has an episode of choking or swallowing difficulty, be sure to assess the resident, including a good head-toe with lung assessment prior to calling the doctor</a:t>
            </a:r>
          </a:p>
        </p:txBody>
      </p:sp>
      <p:sp>
        <p:nvSpPr>
          <p:cNvPr id="4" name="Slide Number Placeholder 3"/>
          <p:cNvSpPr>
            <a:spLocks noGrp="1"/>
          </p:cNvSpPr>
          <p:nvPr>
            <p:ph type="sldNum" sz="quarter" idx="5"/>
          </p:nvPr>
        </p:nvSpPr>
        <p:spPr/>
        <p:txBody>
          <a:bodyPr/>
          <a:lstStyle/>
          <a:p>
            <a:fld id="{15358F04-589C-4E62-843E-587C43ACD5FE}" type="slidenum">
              <a:rPr lang="en-US" smtClean="0"/>
              <a:t>19</a:t>
            </a:fld>
            <a:endParaRPr lang="en-US" dirty="0"/>
          </a:p>
        </p:txBody>
      </p:sp>
    </p:spTree>
    <p:extLst>
      <p:ext uri="{BB962C8B-B14F-4D97-AF65-F5344CB8AC3E}">
        <p14:creationId xmlns:p14="http://schemas.microsoft.com/office/powerpoint/2010/main" val="1025050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Read the objectives above</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2</a:t>
            </a:fld>
            <a:endParaRPr lang="en-US"/>
          </a:p>
        </p:txBody>
      </p:sp>
    </p:spTree>
    <p:extLst>
      <p:ext uri="{BB962C8B-B14F-4D97-AF65-F5344CB8AC3E}">
        <p14:creationId xmlns:p14="http://schemas.microsoft.com/office/powerpoint/2010/main" val="1491721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survey, surveyors will be checking the dining rooms for all of the items listed.  They will also monitor if the documentation on food and fluid intake is consistent with their observations.</a:t>
            </a:r>
          </a:p>
          <a:p>
            <a:r>
              <a:rPr lang="en-US" dirty="0"/>
              <a:t>Infection control includes both staff observations as well as staff assisting the resident with hand hygiene.</a:t>
            </a:r>
          </a:p>
          <a:p>
            <a:r>
              <a:rPr lang="en-US" dirty="0"/>
              <a:t>The surveyor will also ask about nourishments and snacks, including bedtime snack (Discuss facility protocols for bedtime snacks)</a:t>
            </a:r>
          </a:p>
        </p:txBody>
      </p:sp>
      <p:sp>
        <p:nvSpPr>
          <p:cNvPr id="4" name="Slide Number Placeholder 3"/>
          <p:cNvSpPr>
            <a:spLocks noGrp="1"/>
          </p:cNvSpPr>
          <p:nvPr>
            <p:ph type="sldNum" sz="quarter" idx="5"/>
          </p:nvPr>
        </p:nvSpPr>
        <p:spPr/>
        <p:txBody>
          <a:bodyPr/>
          <a:lstStyle/>
          <a:p>
            <a:fld id="{15358F04-589C-4E62-843E-587C43ACD5FE}" type="slidenum">
              <a:rPr lang="en-US" smtClean="0"/>
              <a:t>20</a:t>
            </a:fld>
            <a:endParaRPr lang="en-US" dirty="0"/>
          </a:p>
        </p:txBody>
      </p:sp>
    </p:spTree>
    <p:extLst>
      <p:ext uri="{BB962C8B-B14F-4D97-AF65-F5344CB8AC3E}">
        <p14:creationId xmlns:p14="http://schemas.microsoft.com/office/powerpoint/2010/main" val="26902695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Summarize the overall training with the team.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summary, facilities are required to provide a diet that is consistent with the resident’s needs-meaning BOTH nutritionally and in regards to the identified diet texture.  The entire interdisciplinary team must be aware of the facility policies and procedures, importance of following the individualized plan of care, assistance necessary and competency in providing services to keep resident safe and at their highest level of functioning.  Thank you for attending this session.</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21</a:t>
            </a:fld>
            <a:endParaRPr lang="en-US" dirty="0"/>
          </a:p>
        </p:txBody>
      </p:sp>
    </p:spTree>
    <p:extLst>
      <p:ext uri="{BB962C8B-B14F-4D97-AF65-F5344CB8AC3E}">
        <p14:creationId xmlns:p14="http://schemas.microsoft.com/office/powerpoint/2010/main" val="3147903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22</a:t>
            </a:fld>
            <a:endParaRPr lang="en-US"/>
          </a:p>
        </p:txBody>
      </p:sp>
    </p:spTree>
    <p:extLst>
      <p:ext uri="{BB962C8B-B14F-4D97-AF65-F5344CB8AC3E}">
        <p14:creationId xmlns:p14="http://schemas.microsoft.com/office/powerpoint/2010/main" val="3114312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Requirements of Participation include the Federal regulations that Long Term Care Facilities must comply with.  We will talk about the specific regulations that revolve around dining assistance and adaptive equipment today</a:t>
            </a:r>
          </a:p>
          <a:p>
            <a:endParaRPr lang="en-US" dirty="0"/>
          </a:p>
        </p:txBody>
      </p:sp>
      <p:sp>
        <p:nvSpPr>
          <p:cNvPr id="4" name="Slide Number Placeholder 3"/>
          <p:cNvSpPr>
            <a:spLocks noGrp="1"/>
          </p:cNvSpPr>
          <p:nvPr>
            <p:ph type="sldNum" sz="quarter" idx="5"/>
          </p:nvPr>
        </p:nvSpPr>
        <p:spPr/>
        <p:txBody>
          <a:bodyPr/>
          <a:lstStyle/>
          <a:p>
            <a:fld id="{84E25904-D8F7-4755-B0F0-8AD9ACBFF6C4}" type="slidenum">
              <a:rPr lang="en-US" smtClean="0"/>
              <a:t>3</a:t>
            </a:fld>
            <a:endParaRPr lang="en-US" dirty="0"/>
          </a:p>
        </p:txBody>
      </p:sp>
    </p:spTree>
    <p:extLst>
      <p:ext uri="{BB962C8B-B14F-4D97-AF65-F5344CB8AC3E}">
        <p14:creationId xmlns:p14="http://schemas.microsoft.com/office/powerpoint/2010/main" val="4253531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individual quality of care, it is ESSENTIAL that all residents receive the proper diet texture in accordance with their specific needs.  This will also be observed during survey.</a:t>
            </a:r>
          </a:p>
          <a:p>
            <a:r>
              <a:rPr lang="en-US" dirty="0"/>
              <a:t>Surveyors will:</a:t>
            </a:r>
          </a:p>
          <a:p>
            <a:r>
              <a:rPr lang="en-US" dirty="0"/>
              <a:t>• Observe meals and food preparation to assure the food is prepared and appropriate to meet resident’s needs and according to their assessment and care plan.  </a:t>
            </a:r>
          </a:p>
          <a:p>
            <a:r>
              <a:rPr lang="en-US" dirty="0"/>
              <a:t>• Are there any observations of residents having difficulty chewing or swallowing their food? </a:t>
            </a:r>
          </a:p>
          <a:p>
            <a:r>
              <a:rPr lang="en-US" dirty="0"/>
              <a:t>• Is the food texture appropriate for individual resident’s needs?</a:t>
            </a:r>
          </a:p>
        </p:txBody>
      </p:sp>
      <p:sp>
        <p:nvSpPr>
          <p:cNvPr id="4" name="Slide Number Placeholder 3"/>
          <p:cNvSpPr>
            <a:spLocks noGrp="1"/>
          </p:cNvSpPr>
          <p:nvPr>
            <p:ph type="sldNum" sz="quarter" idx="5"/>
          </p:nvPr>
        </p:nvSpPr>
        <p:spPr/>
        <p:txBody>
          <a:bodyPr/>
          <a:lstStyle/>
          <a:p>
            <a:fld id="{15358F04-589C-4E62-843E-587C43ACD5FE}" type="slidenum">
              <a:rPr lang="en-US" smtClean="0"/>
              <a:t>4</a:t>
            </a:fld>
            <a:endParaRPr lang="en-US" dirty="0"/>
          </a:p>
        </p:txBody>
      </p:sp>
    </p:spTree>
    <p:extLst>
      <p:ext uri="{BB962C8B-B14F-4D97-AF65-F5344CB8AC3E}">
        <p14:creationId xmlns:p14="http://schemas.microsoft.com/office/powerpoint/2010/main" val="3090158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Surveyors will:</a:t>
            </a:r>
          </a:p>
          <a:p>
            <a:r>
              <a:rPr lang="en-US" dirty="0"/>
              <a:t>• Ask residents how the food meets their preferences, allergies and/or intolerances. </a:t>
            </a:r>
          </a:p>
          <a:p>
            <a:r>
              <a:rPr lang="en-US" dirty="0"/>
              <a:t>• If residents who refuse food or drinks, ask them if they are offered substitutes. </a:t>
            </a:r>
          </a:p>
          <a:p>
            <a:r>
              <a:rPr lang="en-US" dirty="0"/>
              <a:t>• Interview residents or staff to determine how alternate food choices are communicated to the residents? </a:t>
            </a:r>
          </a:p>
          <a:p>
            <a:r>
              <a:rPr lang="en-US" dirty="0"/>
              <a:t>• How are food textures, allergies, intolerances, and preferences accommodated per a resident’s assessment, care plan and choice and how is this information communicated to staff? </a:t>
            </a:r>
          </a:p>
        </p:txBody>
      </p:sp>
      <p:sp>
        <p:nvSpPr>
          <p:cNvPr id="4" name="Slide Number Placeholder 3"/>
          <p:cNvSpPr>
            <a:spLocks noGrp="1"/>
          </p:cNvSpPr>
          <p:nvPr>
            <p:ph type="sldNum" sz="quarter" idx="5"/>
          </p:nvPr>
        </p:nvSpPr>
        <p:spPr/>
        <p:txBody>
          <a:bodyPr/>
          <a:lstStyle/>
          <a:p>
            <a:fld id="{15358F04-589C-4E62-843E-587C43ACD5FE}" type="slidenum">
              <a:rPr lang="en-US" smtClean="0"/>
              <a:t>5</a:t>
            </a:fld>
            <a:endParaRPr lang="en-US" dirty="0"/>
          </a:p>
        </p:txBody>
      </p:sp>
    </p:spTree>
    <p:extLst>
      <p:ext uri="{BB962C8B-B14F-4D97-AF65-F5344CB8AC3E}">
        <p14:creationId xmlns:p14="http://schemas.microsoft.com/office/powerpoint/2010/main" val="803861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“INTENT §483.60 - To ensure that facility staff support the nutritional well-being of the residents while respecting an individual’s right to make choices about his or her diet”</a:t>
            </a:r>
            <a:endParaRPr lang="en-US" dirty="0"/>
          </a:p>
        </p:txBody>
      </p:sp>
      <p:sp>
        <p:nvSpPr>
          <p:cNvPr id="4" name="Slide Number Placeholder 3"/>
          <p:cNvSpPr>
            <a:spLocks noGrp="1"/>
          </p:cNvSpPr>
          <p:nvPr>
            <p:ph type="sldNum" sz="quarter" idx="5"/>
          </p:nvPr>
        </p:nvSpPr>
        <p:spPr/>
        <p:txBody>
          <a:bodyPr/>
          <a:lstStyle/>
          <a:p>
            <a:fld id="{DB509DDF-14E4-48D0-8EDC-A845AB19E5C9}" type="slidenum">
              <a:rPr lang="en-US" smtClean="0"/>
              <a:t>6</a:t>
            </a:fld>
            <a:endParaRPr lang="en-US" dirty="0"/>
          </a:p>
        </p:txBody>
      </p:sp>
    </p:spTree>
    <p:extLst>
      <p:ext uri="{BB962C8B-B14F-4D97-AF65-F5344CB8AC3E}">
        <p14:creationId xmlns:p14="http://schemas.microsoft.com/office/powerpoint/2010/main" val="2521128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physician can delegate to a registered or licensed dietitian the task of prescribing a resident’s diet if allowed by State law.</a:t>
            </a:r>
          </a:p>
          <a:p>
            <a:endParaRPr lang="en-US" dirty="0"/>
          </a:p>
        </p:txBody>
      </p:sp>
      <p:sp>
        <p:nvSpPr>
          <p:cNvPr id="4" name="Slide Number Placeholder 3"/>
          <p:cNvSpPr>
            <a:spLocks noGrp="1"/>
          </p:cNvSpPr>
          <p:nvPr>
            <p:ph type="sldNum" sz="quarter" idx="5"/>
          </p:nvPr>
        </p:nvSpPr>
        <p:spPr/>
        <p:txBody>
          <a:bodyPr/>
          <a:lstStyle/>
          <a:p>
            <a:fld id="{15358F04-589C-4E62-843E-587C43ACD5FE}" type="slidenum">
              <a:rPr lang="en-US" smtClean="0"/>
              <a:t>7</a:t>
            </a:fld>
            <a:endParaRPr lang="en-US" dirty="0"/>
          </a:p>
        </p:txBody>
      </p:sp>
    </p:spTree>
    <p:extLst>
      <p:ext uri="{BB962C8B-B14F-4D97-AF65-F5344CB8AC3E}">
        <p14:creationId xmlns:p14="http://schemas.microsoft.com/office/powerpoint/2010/main" val="1408420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definitions are taken right out of the CMS State Operations Manual.  Today we are focused on diet texture competencies.</a:t>
            </a:r>
          </a:p>
        </p:txBody>
      </p:sp>
      <p:sp>
        <p:nvSpPr>
          <p:cNvPr id="4" name="Slide Number Placeholder 3"/>
          <p:cNvSpPr>
            <a:spLocks noGrp="1"/>
          </p:cNvSpPr>
          <p:nvPr>
            <p:ph type="sldNum" sz="quarter" idx="5"/>
          </p:nvPr>
        </p:nvSpPr>
        <p:spPr/>
        <p:txBody>
          <a:bodyPr/>
          <a:lstStyle/>
          <a:p>
            <a:fld id="{15358F04-589C-4E62-843E-587C43ACD5FE}" type="slidenum">
              <a:rPr lang="en-US" smtClean="0"/>
              <a:t>8</a:t>
            </a:fld>
            <a:endParaRPr lang="en-US" dirty="0"/>
          </a:p>
        </p:txBody>
      </p:sp>
    </p:spTree>
    <p:extLst>
      <p:ext uri="{BB962C8B-B14F-4D97-AF65-F5344CB8AC3E}">
        <p14:creationId xmlns:p14="http://schemas.microsoft.com/office/powerpoint/2010/main" val="2899155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Facility staff must ensure meals and snacks are served at times in accordance with resident’s needs, preferences, and requests.  Suitable and nourishing alternative meals and snacks must be provided for residents who want to eat at non-traditional times or outside of scheduled meal times. Adequacy of the “nourishing snack” will be determined both by resident interviews and by evaluation of the overall nutritional status of residents in the facility</a:t>
            </a:r>
          </a:p>
          <a:p>
            <a:endParaRPr lang="en-US" dirty="0"/>
          </a:p>
          <a:p>
            <a:r>
              <a:rPr lang="en-US" dirty="0"/>
              <a:t>**The facility is not required to provide a 24-hour a day full service dietary department but facilities do need to have a process to serve residents food/snacks at non-traditional times if necessary, including a bedtime snack.  </a:t>
            </a:r>
            <a:r>
              <a:rPr lang="en-US" b="1" dirty="0"/>
              <a:t>These snacks must be consistent with the resident’s diet and diet texture.</a:t>
            </a:r>
          </a:p>
        </p:txBody>
      </p:sp>
      <p:sp>
        <p:nvSpPr>
          <p:cNvPr id="4" name="Slide Number Placeholder 3"/>
          <p:cNvSpPr>
            <a:spLocks noGrp="1"/>
          </p:cNvSpPr>
          <p:nvPr>
            <p:ph type="sldNum" sz="quarter" idx="5"/>
          </p:nvPr>
        </p:nvSpPr>
        <p:spPr/>
        <p:txBody>
          <a:bodyPr/>
          <a:lstStyle/>
          <a:p>
            <a:fld id="{15358F04-589C-4E62-843E-587C43ACD5FE}" type="slidenum">
              <a:rPr lang="en-US" smtClean="0"/>
              <a:t>9</a:t>
            </a:fld>
            <a:endParaRPr lang="en-US" dirty="0"/>
          </a:p>
        </p:txBody>
      </p:sp>
    </p:spTree>
    <p:extLst>
      <p:ext uri="{BB962C8B-B14F-4D97-AF65-F5344CB8AC3E}">
        <p14:creationId xmlns:p14="http://schemas.microsoft.com/office/powerpoint/2010/main" val="32838973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6" name="Picture 5">
            <a:extLst>
              <a:ext uri="{FF2B5EF4-FFF2-40B4-BE49-F238E27FC236}">
                <a16:creationId xmlns:a16="http://schemas.microsoft.com/office/drawing/2014/main" id="{0E9803A5-EFA6-40DB-8FA8-E6D6676991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3115744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85B469-5187-4EC5-A46A-5246E39C36E9}" type="datetime1">
              <a:rPr lang="en-US" smtClean="0">
                <a:solidFill>
                  <a:prstClr val="black"/>
                </a:solidFill>
              </a:rPr>
              <a:t>5/13/2019</a:t>
            </a:fld>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6" name="Picture 5">
            <a:extLst>
              <a:ext uri="{FF2B5EF4-FFF2-40B4-BE49-F238E27FC236}">
                <a16:creationId xmlns:a16="http://schemas.microsoft.com/office/drawing/2014/main" id="{85BCF9A2-57A2-4F96-9C6C-1ADAD7F00EF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3615223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EDD955-D679-42C0-8C7E-F3F25ECF904E}" type="datetime1">
              <a:rPr lang="en-US" smtClean="0">
                <a:solidFill>
                  <a:prstClr val="black"/>
                </a:solidFill>
              </a:rPr>
              <a:t>5/13/2019</a:t>
            </a:fld>
            <a:endParaRPr lang="en-US">
              <a:solidFill>
                <a:prstClr val="black"/>
              </a:solidFill>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3792204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E55542-2A52-46FD-A5AC-DD17EE18F3A6}" type="datetime1">
              <a:rPr lang="en-US" smtClean="0">
                <a:solidFill>
                  <a:prstClr val="black"/>
                </a:solidFill>
              </a:rPr>
              <a:t>5/13/2019</a:t>
            </a:fld>
            <a:endParaRPr lang="en-US">
              <a:solidFill>
                <a:prstClr val="black"/>
              </a:solidFill>
            </a:endParaRPr>
          </a:p>
        </p:txBody>
      </p:sp>
      <p:sp>
        <p:nvSpPr>
          <p:cNvPr id="6" name="Slide Number Placeholder 5"/>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pic>
        <p:nvPicPr>
          <p:cNvPr id="7" name="Picture 6">
            <a:extLst>
              <a:ext uri="{FF2B5EF4-FFF2-40B4-BE49-F238E27FC236}">
                <a16:creationId xmlns:a16="http://schemas.microsoft.com/office/drawing/2014/main" id="{936C90E5-F9D5-43CD-A0C4-5626FCC60FD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669140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13C75C-1DD4-4EFB-96F4-CD016AE835F6}" type="datetime1">
              <a:rPr lang="en-US" smtClean="0">
                <a:solidFill>
                  <a:prstClr val="black"/>
                </a:solidFill>
              </a:rPr>
              <a:t>5/13/2019</a:t>
            </a:fld>
            <a:endParaRPr lang="en-US">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pic>
        <p:nvPicPr>
          <p:cNvPr id="8" name="Picture 7">
            <a:extLst>
              <a:ext uri="{FF2B5EF4-FFF2-40B4-BE49-F238E27FC236}">
                <a16:creationId xmlns:a16="http://schemas.microsoft.com/office/drawing/2014/main" id="{BF4F55C6-B0BC-4894-9D4B-6156D6A400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191890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81A95B-B40D-432F-BDE3-0F0C037B57E3}" type="datetime1">
              <a:rPr lang="en-US" smtClean="0">
                <a:solidFill>
                  <a:prstClr val="black"/>
                </a:solidFill>
              </a:rPr>
              <a:t>5/13/2019</a:t>
            </a:fld>
            <a:endParaRPr lang="en-US">
              <a:solidFill>
                <a:prstClr val="black"/>
              </a:solidFill>
            </a:endParaRPr>
          </a:p>
        </p:txBody>
      </p:sp>
      <p:sp>
        <p:nvSpPr>
          <p:cNvPr id="9" name="Slide Number Placeholder 8"/>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8827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045820-4DB1-4339-8AEB-7BCAF0FDFEA8}" type="datetime1">
              <a:rPr lang="en-US" smtClean="0">
                <a:solidFill>
                  <a:prstClr val="black"/>
                </a:solidFill>
              </a:rPr>
              <a:t>5/13/2019</a:t>
            </a:fld>
            <a:endParaRPr lang="en-US">
              <a:solidFill>
                <a:prstClr val="black"/>
              </a:solidFill>
            </a:endParaRPr>
          </a:p>
        </p:txBody>
      </p:sp>
      <p:sp>
        <p:nvSpPr>
          <p:cNvPr id="5" name="Slide Number Placeholder 4"/>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pic>
        <p:nvPicPr>
          <p:cNvPr id="6" name="Picture 5">
            <a:extLst>
              <a:ext uri="{FF2B5EF4-FFF2-40B4-BE49-F238E27FC236}">
                <a16:creationId xmlns:a16="http://schemas.microsoft.com/office/drawing/2014/main" id="{AC2DFD05-C655-4D1F-9BA0-23752AA6F6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3614537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8A1124-85F9-448D-B3E4-AC9E07F4E290}" type="datetime1">
              <a:rPr lang="en-US" smtClean="0">
                <a:solidFill>
                  <a:prstClr val="black"/>
                </a:solidFill>
              </a:rPr>
              <a:t>5/13/2019</a:t>
            </a:fld>
            <a:endParaRPr lang="en-US">
              <a:solidFill>
                <a:prstClr val="black"/>
              </a:solidFill>
            </a:endParaRPr>
          </a:p>
        </p:txBody>
      </p:sp>
      <p:sp>
        <p:nvSpPr>
          <p:cNvPr id="4" name="Slide Number Placeholder 3"/>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pic>
        <p:nvPicPr>
          <p:cNvPr id="5" name="Picture 4">
            <a:extLst>
              <a:ext uri="{FF2B5EF4-FFF2-40B4-BE49-F238E27FC236}">
                <a16:creationId xmlns:a16="http://schemas.microsoft.com/office/drawing/2014/main" id="{419BB5C9-FC73-4804-861F-DD93BDDC4C0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981344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C9F4AF-83BA-4844-90A6-1A2537F102CC}" type="datetime1">
              <a:rPr lang="en-US" smtClean="0">
                <a:solidFill>
                  <a:prstClr val="black"/>
                </a:solidFill>
              </a:rPr>
              <a:t>5/13/2019</a:t>
            </a:fld>
            <a:endParaRPr lang="en-US">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pic>
        <p:nvPicPr>
          <p:cNvPr id="8" name="Picture 7">
            <a:extLst>
              <a:ext uri="{FF2B5EF4-FFF2-40B4-BE49-F238E27FC236}">
                <a16:creationId xmlns:a16="http://schemas.microsoft.com/office/drawing/2014/main" id="{09849B57-4B73-4165-9059-71076BC7548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2193369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FF0AA6-727A-4116-83EB-06F1397B9832}" type="datetime1">
              <a:rPr lang="en-US" smtClean="0">
                <a:solidFill>
                  <a:prstClr val="black"/>
                </a:solidFill>
              </a:rPr>
              <a:t>5/13/2019</a:t>
            </a:fld>
            <a:endParaRPr lang="en-US">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pic>
        <p:nvPicPr>
          <p:cNvPr id="8" name="Picture 7">
            <a:extLst>
              <a:ext uri="{FF2B5EF4-FFF2-40B4-BE49-F238E27FC236}">
                <a16:creationId xmlns:a16="http://schemas.microsoft.com/office/drawing/2014/main" id="{9DEE8811-35E9-4324-BED5-D8D232F364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638113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file:///S:\CREATIVE_SERVICES\LeadingAge%20Collateral\LeadingAge%20PowerPoint\2017%20PPTs\PPT%20images\LeadingAge_PMS%20Cool%20Grey%2011.jp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EA25747C-6F3A-4B6F-85EC-0F505796E425}" type="datetime1">
              <a:rPr lang="en-US" smtClean="0">
                <a:solidFill>
                  <a:prstClr val="black"/>
                </a:solidFill>
              </a:rPr>
              <a:t>5/13/2019</a:t>
            </a:fld>
            <a:endParaRPr lang="en-US" dirty="0">
              <a:solidFill>
                <a:prstClr val="black"/>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8ED21966-C764-4C40-97C3-3CEDFB59A7F5}" type="slidenum">
              <a:rPr lang="en-US" smtClean="0">
                <a:solidFill>
                  <a:prstClr val="black"/>
                </a:solidFill>
              </a:rPr>
              <a:pPr/>
              <a:t>‹#›</a:t>
            </a:fld>
            <a:endParaRPr lang="en-US" dirty="0">
              <a:solidFill>
                <a:prstClr val="black"/>
              </a:solidFill>
            </a:endParaRPr>
          </a:p>
        </p:txBody>
      </p:sp>
      <p:pic>
        <p:nvPicPr>
          <p:cNvPr id="9" name="Picture 8"/>
          <p:cNvPicPr>
            <a:picLocks noChangeAspect="1"/>
          </p:cNvPicPr>
          <p:nvPr userDrawn="1"/>
        </p:nvPicPr>
        <p:blipFill>
          <a:blip r:embed="rId12" r:link="rId13" cstate="email">
            <a:extLst>
              <a:ext uri="{28A0092B-C50C-407E-A947-70E740481C1C}">
                <a14:useLocalDpi xmlns:a14="http://schemas.microsoft.com/office/drawing/2010/main"/>
              </a:ext>
            </a:extLst>
          </a:blip>
          <a:stretch>
            <a:fillRect/>
          </a:stretch>
        </p:blipFill>
        <p:spPr>
          <a:xfrm>
            <a:off x="6503377" y="6149609"/>
            <a:ext cx="2209800" cy="650896"/>
          </a:xfrm>
          <a:prstGeom prst="rect">
            <a:avLst/>
          </a:prstGeom>
        </p:spPr>
      </p:pic>
      <p:sp>
        <p:nvSpPr>
          <p:cNvPr id="7" name="TextBox 6"/>
          <p:cNvSpPr txBox="1"/>
          <p:nvPr userDrawn="1"/>
        </p:nvSpPr>
        <p:spPr>
          <a:xfrm>
            <a:off x="2514600" y="6356350"/>
            <a:ext cx="3962400" cy="323165"/>
          </a:xfrm>
          <a:prstGeom prst="rect">
            <a:avLst/>
          </a:prstGeom>
          <a:noFill/>
        </p:spPr>
        <p:txBody>
          <a:bodyPr wrap="square" rtlCol="0">
            <a:spAutoFit/>
          </a:bodyPr>
          <a:lstStyle/>
          <a:p>
            <a:pPr algn="ctr"/>
            <a:r>
              <a:rPr lang="en-US" sz="500" kern="1200" dirty="0">
                <a:solidFill>
                  <a:schemeClr val="tx1"/>
                </a:solidFill>
                <a:effectLst/>
                <a:latin typeface="Calibri" panose="020F0502020204030204" pitchFamily="34" charset="0"/>
                <a:ea typeface="+mn-ea"/>
                <a:cs typeface="Arial" charset="0"/>
              </a:rPr>
              <a:t>This document is for general informational purposes only.  </a:t>
            </a:r>
          </a:p>
          <a:p>
            <a:pPr algn="ctr"/>
            <a:r>
              <a:rPr lang="en-US" sz="500" kern="1200" dirty="0">
                <a:solidFill>
                  <a:schemeClr val="tx1"/>
                </a:solidFill>
                <a:effectLst/>
                <a:latin typeface="Calibri" panose="020F0502020204030204" pitchFamily="34" charset="0"/>
                <a:ea typeface="+mn-ea"/>
                <a:cs typeface="Arial" charset="0"/>
              </a:rPr>
              <a:t>It does not represent legal advice nor relied upon as supporting documentation or advice with CMS or other regulatory entities.</a:t>
            </a:r>
          </a:p>
          <a:p>
            <a:pPr algn="ctr"/>
            <a:r>
              <a:rPr lang="en-US" sz="500" kern="1200" dirty="0">
                <a:solidFill>
                  <a:schemeClr val="tx1"/>
                </a:solidFill>
                <a:effectLst/>
                <a:latin typeface="Calibri" panose="020F0502020204030204" pitchFamily="34" charset="0"/>
                <a:ea typeface="+mn-ea"/>
                <a:cs typeface="Arial" charset="0"/>
              </a:rPr>
              <a:t>© Pathway Health Services, Inc. – All Rights Reserved – Copy with Permission Only </a:t>
            </a:r>
          </a:p>
        </p:txBody>
      </p:sp>
      <p:pic>
        <p:nvPicPr>
          <p:cNvPr id="10" name="Picture 9">
            <a:extLst>
              <a:ext uri="{FF2B5EF4-FFF2-40B4-BE49-F238E27FC236}">
                <a16:creationId xmlns:a16="http://schemas.microsoft.com/office/drawing/2014/main" id="{205A3798-5358-442B-B70A-09435E4DCF0D}"/>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30396168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iddsi.org/"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cms.gov/medicare/provider-enrollment-and-certification/guidanceforlawsandregulations/nursing-homes.html" TargetMode="External"/><Relationship Id="rId2" Type="http://schemas.openxmlformats.org/officeDocument/2006/relationships/hyperlink" Target="https://www.cms.gov/Regulations-and-Guidance/Guidance/Manuals/downloads/som107ap_pp_guidelines_ltcf.pdf" TargetMode="External"/><Relationship Id="rId1" Type="http://schemas.openxmlformats.org/officeDocument/2006/relationships/slideLayout" Target="../slideLayouts/slideLayout2.xml"/><Relationship Id="rId5" Type="http://schemas.openxmlformats.org/officeDocument/2006/relationships/hyperlink" Target="https://iddsi.org/" TargetMode="External"/><Relationship Id="rId4" Type="http://schemas.openxmlformats.org/officeDocument/2006/relationships/hyperlink" Target="https://www.asha.org/PRPSpecificTopic.aspx?folderid=8589942550&amp;section=Signs_and_Symptom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cms.gov/Regulations-and-Guidance/Guidance/Manuals/downloads/som107ap_pp_guidelines_ltcf.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cms.gov/Regulations-and-Guidance/Guidance/Manuals/downloads/som107ap_pp_guidelines_ltcf.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cms.gov/Regulations-and-Guidance/Guidance/Manuals/downloads/som107ap_pp_guidelines_ltcf.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www.cms.gov/Regulations-and-Guidance/Guidance/Manuals/downloads/som107ap_pp_guidelines_ltcf.pdf"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cms.gov/Regulations-and-Guidance/Guidance/Manuals/downloads/som107ap_pp_guidelines_ltcf.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www.cms.gov/Regulations-and-Guidance/Guidance/Manuals/downloads/som107ap_pp_guidelines_ltcf.pdf"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219200"/>
            <a:ext cx="7772400" cy="1162050"/>
          </a:xfrm>
        </p:spPr>
        <p:txBody>
          <a:bodyPr>
            <a:normAutofit fontScale="90000"/>
          </a:bodyPr>
          <a:lstStyle/>
          <a:p>
            <a:r>
              <a:rPr lang="en-US" b="1" dirty="0">
                <a:solidFill>
                  <a:schemeClr val="bg1"/>
                </a:solidFill>
              </a:rPr>
              <a:t>Nutrition:  Diet and Food Textures Competency </a:t>
            </a:r>
          </a:p>
        </p:txBody>
      </p:sp>
      <p:sp>
        <p:nvSpPr>
          <p:cNvPr id="2" name="Subtitle 1"/>
          <p:cNvSpPr>
            <a:spLocks noGrp="1"/>
          </p:cNvSpPr>
          <p:nvPr>
            <p:ph type="subTitle" idx="1"/>
          </p:nvPr>
        </p:nvSpPr>
        <p:spPr>
          <a:xfrm>
            <a:off x="1371600" y="2457450"/>
            <a:ext cx="6400800" cy="914400"/>
          </a:xfrm>
        </p:spPr>
        <p:txBody>
          <a:bodyPr/>
          <a:lstStyle/>
          <a:p>
            <a:r>
              <a:rPr lang="en-US" dirty="0">
                <a:solidFill>
                  <a:schemeClr val="bg1"/>
                </a:solidFill>
                <a:latin typeface="+mj-lt"/>
              </a:rPr>
              <a:t>CNA Staff Training </a:t>
            </a:r>
          </a:p>
        </p:txBody>
      </p:sp>
    </p:spTree>
    <p:extLst>
      <p:ext uri="{BB962C8B-B14F-4D97-AF65-F5344CB8AC3E}">
        <p14:creationId xmlns:p14="http://schemas.microsoft.com/office/powerpoint/2010/main" val="3509872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F6B43-3EC2-408C-AAE4-80A0A2B2FDF0}"/>
              </a:ext>
            </a:extLst>
          </p:cNvPr>
          <p:cNvSpPr>
            <a:spLocks noGrp="1"/>
          </p:cNvSpPr>
          <p:nvPr>
            <p:ph type="title"/>
          </p:nvPr>
        </p:nvSpPr>
        <p:spPr>
          <a:xfrm>
            <a:off x="647272" y="1616253"/>
            <a:ext cx="2562119" cy="3596556"/>
          </a:xfrm>
        </p:spPr>
        <p:txBody>
          <a:bodyPr>
            <a:normAutofit/>
          </a:bodyPr>
          <a:lstStyle/>
          <a:p>
            <a:r>
              <a:rPr lang="en-US" dirty="0">
                <a:solidFill>
                  <a:srgbClr val="FFFFFF"/>
                </a:solidFill>
              </a:rPr>
              <a:t>Foods/Diets</a:t>
            </a:r>
          </a:p>
        </p:txBody>
      </p:sp>
      <p:graphicFrame>
        <p:nvGraphicFramePr>
          <p:cNvPr id="5" name="Content Placeholder 2">
            <a:extLst>
              <a:ext uri="{FF2B5EF4-FFF2-40B4-BE49-F238E27FC236}">
                <a16:creationId xmlns:a16="http://schemas.microsoft.com/office/drawing/2014/main" id="{F5094415-1087-4919-8C7D-391FA15B197C}"/>
              </a:ext>
            </a:extLst>
          </p:cNvPr>
          <p:cNvGraphicFramePr>
            <a:graphicFrameLocks noGrp="1"/>
          </p:cNvGraphicFramePr>
          <p:nvPr>
            <p:ph idx="1"/>
            <p:extLst>
              <p:ext uri="{D42A27DB-BD31-4B8C-83A1-F6EECF244321}">
                <p14:modId xmlns:p14="http://schemas.microsoft.com/office/powerpoint/2010/main" val="4101942984"/>
              </p:ext>
            </p:extLst>
          </p:nvPr>
        </p:nvGraphicFramePr>
        <p:xfrm>
          <a:off x="4052607" y="518063"/>
          <a:ext cx="4885203" cy="5129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E933084B-E4CD-43AC-B915-974E5A967014}"/>
              </a:ext>
            </a:extLst>
          </p:cNvPr>
          <p:cNvSpPr/>
          <p:nvPr/>
        </p:nvSpPr>
        <p:spPr>
          <a:xfrm>
            <a:off x="6907823" y="5647557"/>
            <a:ext cx="1877437" cy="369332"/>
          </a:xfrm>
          <a:prstGeom prst="rect">
            <a:avLst/>
          </a:prstGeom>
        </p:spPr>
        <p:txBody>
          <a:bodyPr wrap="none">
            <a:spAutoFit/>
          </a:bodyPr>
          <a:lstStyle/>
          <a:p>
            <a:r>
              <a:rPr lang="en-US" dirty="0">
                <a:hlinkClick r:id="rId8"/>
              </a:rPr>
              <a:t>https://iddsi.org/</a:t>
            </a:r>
            <a:r>
              <a:rPr lang="en-US" dirty="0"/>
              <a:t> </a:t>
            </a:r>
          </a:p>
        </p:txBody>
      </p:sp>
      <p:pic>
        <p:nvPicPr>
          <p:cNvPr id="3" name="Picture 2">
            <a:extLst>
              <a:ext uri="{FF2B5EF4-FFF2-40B4-BE49-F238E27FC236}">
                <a16:creationId xmlns:a16="http://schemas.microsoft.com/office/drawing/2014/main" id="{60736303-0E35-41A0-9128-DADD7C94ED94}"/>
              </a:ext>
            </a:extLst>
          </p:cNvPr>
          <p:cNvPicPr>
            <a:picLocks noChangeAspect="1"/>
          </p:cNvPicPr>
          <p:nvPr/>
        </p:nvPicPr>
        <p:blipFill>
          <a:blip r:embed="rId9"/>
          <a:stretch>
            <a:fillRect/>
          </a:stretch>
        </p:blipFill>
        <p:spPr>
          <a:xfrm>
            <a:off x="152400" y="518064"/>
            <a:ext cx="3895725" cy="5133975"/>
          </a:xfrm>
          <a:prstGeom prst="rect">
            <a:avLst/>
          </a:prstGeom>
        </p:spPr>
      </p:pic>
    </p:spTree>
    <p:extLst>
      <p:ext uri="{BB962C8B-B14F-4D97-AF65-F5344CB8AC3E}">
        <p14:creationId xmlns:p14="http://schemas.microsoft.com/office/powerpoint/2010/main" val="3805618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6005A-73EB-4D94-B8C2-1847409437E5}"/>
              </a:ext>
            </a:extLst>
          </p:cNvPr>
          <p:cNvSpPr>
            <a:spLocks noGrp="1"/>
          </p:cNvSpPr>
          <p:nvPr>
            <p:ph type="title"/>
          </p:nvPr>
        </p:nvSpPr>
        <p:spPr>
          <a:xfrm>
            <a:off x="3805167" y="110966"/>
            <a:ext cx="4945642" cy="1218908"/>
          </a:xfrm>
        </p:spPr>
        <p:txBody>
          <a:bodyPr>
            <a:normAutofit/>
          </a:bodyPr>
          <a:lstStyle/>
          <a:p>
            <a:pPr algn="r"/>
            <a:r>
              <a:rPr lang="en-US" dirty="0"/>
              <a:t>Thickened Liquids</a:t>
            </a:r>
          </a:p>
        </p:txBody>
      </p:sp>
      <p:pic>
        <p:nvPicPr>
          <p:cNvPr id="8" name="Content Placeholder 4" descr="A person sitting on a table&#10;&#10;Description automatically generated">
            <a:extLst>
              <a:ext uri="{FF2B5EF4-FFF2-40B4-BE49-F238E27FC236}">
                <a16:creationId xmlns:a16="http://schemas.microsoft.com/office/drawing/2014/main" id="{ADA9A907-4262-453D-818A-C7E21DB4939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b="12822"/>
          <a:stretch/>
        </p:blipFill>
        <p:spPr>
          <a:xfrm>
            <a:off x="218766" y="2215753"/>
            <a:ext cx="4169784" cy="2426494"/>
          </a:xfrm>
          <a:prstGeom prst="rect">
            <a:avLst/>
          </a:prstGeom>
          <a:ln>
            <a:noFill/>
          </a:ln>
          <a:effectLst>
            <a:softEdge rad="112500"/>
          </a:effectLst>
        </p:spPr>
      </p:pic>
      <p:sp>
        <p:nvSpPr>
          <p:cNvPr id="10" name="Content Placeholder 9">
            <a:extLst>
              <a:ext uri="{FF2B5EF4-FFF2-40B4-BE49-F238E27FC236}">
                <a16:creationId xmlns:a16="http://schemas.microsoft.com/office/drawing/2014/main" id="{3F546730-2505-4C86-ACBD-FDA2B20A2A89}"/>
              </a:ext>
            </a:extLst>
          </p:cNvPr>
          <p:cNvSpPr>
            <a:spLocks noGrp="1"/>
          </p:cNvSpPr>
          <p:nvPr>
            <p:ph idx="1"/>
          </p:nvPr>
        </p:nvSpPr>
        <p:spPr>
          <a:xfrm>
            <a:off x="4800601" y="1371600"/>
            <a:ext cx="3950208" cy="4478484"/>
          </a:xfrm>
        </p:spPr>
        <p:txBody>
          <a:bodyPr anchor="ctr">
            <a:noAutofit/>
          </a:bodyPr>
          <a:lstStyle/>
          <a:p>
            <a:r>
              <a:rPr lang="en-US" sz="2400" dirty="0"/>
              <a:t>Pre-thickened Liquids</a:t>
            </a:r>
          </a:p>
          <a:p>
            <a:r>
              <a:rPr lang="en-US" sz="2400" dirty="0"/>
              <a:t>Thickening Agents</a:t>
            </a:r>
          </a:p>
          <a:p>
            <a:pPr lvl="1">
              <a:buFont typeface="Arial" panose="020B0604020202020204" pitchFamily="34" charset="0"/>
              <a:buChar char="•"/>
            </a:pPr>
            <a:r>
              <a:rPr lang="en-US" sz="2400" dirty="0"/>
              <a:t>ALWAYS follow manufacturer’s directions</a:t>
            </a:r>
          </a:p>
          <a:p>
            <a:r>
              <a:rPr lang="en-US" sz="2400" dirty="0"/>
              <a:t>ALWAYS follow the diet order for thickened liquids</a:t>
            </a:r>
          </a:p>
          <a:p>
            <a:pPr lvl="1">
              <a:buFont typeface="Arial" panose="020B0604020202020204" pitchFamily="34" charset="0"/>
              <a:buChar char="•"/>
            </a:pPr>
            <a:r>
              <a:rPr lang="en-US" sz="2400" dirty="0"/>
              <a:t>Activities</a:t>
            </a:r>
          </a:p>
          <a:p>
            <a:pPr lvl="1">
              <a:buFont typeface="Arial" panose="020B0604020202020204" pitchFamily="34" charset="0"/>
              <a:buChar char="•"/>
            </a:pPr>
            <a:r>
              <a:rPr lang="en-US" sz="2400" dirty="0"/>
              <a:t>Snacks/Nourishments</a:t>
            </a:r>
          </a:p>
        </p:txBody>
      </p:sp>
      <p:sp>
        <p:nvSpPr>
          <p:cNvPr id="6" name="Rectangle 5">
            <a:extLst>
              <a:ext uri="{FF2B5EF4-FFF2-40B4-BE49-F238E27FC236}">
                <a16:creationId xmlns:a16="http://schemas.microsoft.com/office/drawing/2014/main" id="{E257CE16-EA87-46DB-B183-EE0917FAE52B}"/>
              </a:ext>
            </a:extLst>
          </p:cNvPr>
          <p:cNvSpPr/>
          <p:nvPr/>
        </p:nvSpPr>
        <p:spPr>
          <a:xfrm>
            <a:off x="218766" y="258755"/>
            <a:ext cx="2364037" cy="923330"/>
          </a:xfrm>
          <a:prstGeom prst="rect">
            <a:avLst/>
          </a:prstGeom>
        </p:spPr>
        <p:txBody>
          <a:bodyPr wrap="square">
            <a:spAutoFit/>
          </a:bodyPr>
          <a:lstStyle/>
          <a:p>
            <a:r>
              <a:rPr lang="en-US" dirty="0">
                <a:highlight>
                  <a:srgbClr val="FFFF00"/>
                </a:highlight>
              </a:rPr>
              <a:t>INSERT HERE:  Facility policy and procedure</a:t>
            </a:r>
          </a:p>
        </p:txBody>
      </p:sp>
    </p:spTree>
    <p:extLst>
      <p:ext uri="{BB962C8B-B14F-4D97-AF65-F5344CB8AC3E}">
        <p14:creationId xmlns:p14="http://schemas.microsoft.com/office/powerpoint/2010/main" val="1226750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1C32A-EBC0-45C1-B25B-00FDD6C5D14E}"/>
              </a:ext>
            </a:extLst>
          </p:cNvPr>
          <p:cNvSpPr>
            <a:spLocks noGrp="1"/>
          </p:cNvSpPr>
          <p:nvPr>
            <p:ph type="title"/>
          </p:nvPr>
        </p:nvSpPr>
        <p:spPr>
          <a:xfrm>
            <a:off x="381000" y="228600"/>
            <a:ext cx="4945642" cy="1218908"/>
          </a:xfrm>
        </p:spPr>
        <p:txBody>
          <a:bodyPr>
            <a:normAutofit/>
          </a:bodyPr>
          <a:lstStyle/>
          <a:p>
            <a:pPr algn="l"/>
            <a:r>
              <a:rPr lang="en-US" dirty="0"/>
              <a:t>Safety</a:t>
            </a:r>
          </a:p>
        </p:txBody>
      </p:sp>
      <p:pic>
        <p:nvPicPr>
          <p:cNvPr id="8" name="Content Placeholder 4" descr="A plate of food on a table&#10;&#10;Description automatically generated">
            <a:extLst>
              <a:ext uri="{FF2B5EF4-FFF2-40B4-BE49-F238E27FC236}">
                <a16:creationId xmlns:a16="http://schemas.microsoft.com/office/drawing/2014/main" id="{30CF6D89-E184-41CE-BD53-0F10BA88A94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9625" r="1" b="3197"/>
          <a:stretch/>
        </p:blipFill>
        <p:spPr>
          <a:xfrm>
            <a:off x="311778" y="2031164"/>
            <a:ext cx="4804195" cy="2795672"/>
          </a:xfrm>
          <a:prstGeom prst="rect">
            <a:avLst/>
          </a:prstGeom>
          <a:ln>
            <a:noFill/>
          </a:ln>
          <a:effectLst>
            <a:softEdge rad="112500"/>
          </a:effectLst>
        </p:spPr>
      </p:pic>
      <p:sp>
        <p:nvSpPr>
          <p:cNvPr id="10" name="Content Placeholder 9">
            <a:extLst>
              <a:ext uri="{FF2B5EF4-FFF2-40B4-BE49-F238E27FC236}">
                <a16:creationId xmlns:a16="http://schemas.microsoft.com/office/drawing/2014/main" id="{69E72DBD-7694-4D6C-AF10-A4C16F6E6879}"/>
              </a:ext>
            </a:extLst>
          </p:cNvPr>
          <p:cNvSpPr>
            <a:spLocks noGrp="1"/>
          </p:cNvSpPr>
          <p:nvPr>
            <p:ph idx="1"/>
          </p:nvPr>
        </p:nvSpPr>
        <p:spPr>
          <a:xfrm>
            <a:off x="5312828" y="1636692"/>
            <a:ext cx="3501465" cy="3584616"/>
          </a:xfrm>
        </p:spPr>
        <p:txBody>
          <a:bodyPr anchor="ctr">
            <a:noAutofit/>
          </a:bodyPr>
          <a:lstStyle/>
          <a:p>
            <a:r>
              <a:rPr lang="en-US" sz="2400" dirty="0"/>
              <a:t>Diet Order</a:t>
            </a:r>
          </a:p>
          <a:p>
            <a:r>
              <a:rPr lang="en-US" sz="2400" dirty="0"/>
              <a:t>Person-Centered Care Plan</a:t>
            </a:r>
          </a:p>
          <a:p>
            <a:r>
              <a:rPr lang="en-US" sz="2400" dirty="0"/>
              <a:t>Diet Communication</a:t>
            </a:r>
          </a:p>
          <a:p>
            <a:r>
              <a:rPr lang="en-US" sz="2400" dirty="0"/>
              <a:t>Special Instructions</a:t>
            </a:r>
          </a:p>
          <a:p>
            <a:r>
              <a:rPr lang="en-US" sz="2400" dirty="0"/>
              <a:t>Snacks</a:t>
            </a:r>
          </a:p>
          <a:p>
            <a:r>
              <a:rPr lang="en-US" sz="2400" dirty="0"/>
              <a:t>Adaptive Equipment</a:t>
            </a:r>
          </a:p>
          <a:p>
            <a:r>
              <a:rPr lang="en-US" sz="2400" dirty="0"/>
              <a:t>CPR Certified Staff</a:t>
            </a:r>
          </a:p>
          <a:p>
            <a:endParaRPr lang="en-US" sz="2400" dirty="0"/>
          </a:p>
        </p:txBody>
      </p:sp>
    </p:spTree>
    <p:extLst>
      <p:ext uri="{BB962C8B-B14F-4D97-AF65-F5344CB8AC3E}">
        <p14:creationId xmlns:p14="http://schemas.microsoft.com/office/powerpoint/2010/main" val="3495754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erson sitting at a table eating food&#10;&#10;Description automatically generated">
            <a:extLst>
              <a:ext uri="{FF2B5EF4-FFF2-40B4-BE49-F238E27FC236}">
                <a16:creationId xmlns:a16="http://schemas.microsoft.com/office/drawing/2014/main" id="{97BCE539-5D42-4BB9-BB66-D99AD24503CA}"/>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038600" y="1564728"/>
            <a:ext cx="4915159" cy="3280868"/>
          </a:xfrm>
          <a:prstGeom prst="rect">
            <a:avLst/>
          </a:prstGeom>
        </p:spPr>
      </p:pic>
      <p:pic>
        <p:nvPicPr>
          <p:cNvPr id="7" name="Picture 6">
            <a:extLst>
              <a:ext uri="{FF2B5EF4-FFF2-40B4-BE49-F238E27FC236}">
                <a16:creationId xmlns:a16="http://schemas.microsoft.com/office/drawing/2014/main" id="{C85EBD90-723E-4C10-AAA4-49055F637608}"/>
              </a:ext>
            </a:extLst>
          </p:cNvPr>
          <p:cNvPicPr>
            <a:picLocks noChangeAspect="1"/>
          </p:cNvPicPr>
          <p:nvPr/>
        </p:nvPicPr>
        <p:blipFill>
          <a:blip r:embed="rId4"/>
          <a:stretch>
            <a:fillRect/>
          </a:stretch>
        </p:blipFill>
        <p:spPr>
          <a:xfrm>
            <a:off x="0" y="457200"/>
            <a:ext cx="3867150" cy="5495925"/>
          </a:xfrm>
          <a:prstGeom prst="rect">
            <a:avLst/>
          </a:prstGeom>
        </p:spPr>
      </p:pic>
    </p:spTree>
    <p:extLst>
      <p:ext uri="{BB962C8B-B14F-4D97-AF65-F5344CB8AC3E}">
        <p14:creationId xmlns:p14="http://schemas.microsoft.com/office/powerpoint/2010/main" val="3838257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B226E8A-1242-49D4-A61B-69AE86F95A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33400"/>
            <a:ext cx="9144000" cy="4950941"/>
          </a:xfrm>
          <a:prstGeom prst="rect">
            <a:avLst/>
          </a:prstGeom>
        </p:spPr>
      </p:pic>
    </p:spTree>
    <p:extLst>
      <p:ext uri="{BB962C8B-B14F-4D97-AF65-F5344CB8AC3E}">
        <p14:creationId xmlns:p14="http://schemas.microsoft.com/office/powerpoint/2010/main" val="2585912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descr="A person sitting at a table with a plate of food&#10;&#10;Description automatically generated">
            <a:extLst>
              <a:ext uri="{FF2B5EF4-FFF2-40B4-BE49-F238E27FC236}">
                <a16:creationId xmlns:a16="http://schemas.microsoft.com/office/drawing/2014/main" id="{AD24808F-026C-4DE7-BA10-3BDDD1C1135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b="5575"/>
          <a:stretch/>
        </p:blipFill>
        <p:spPr>
          <a:xfrm>
            <a:off x="1905000" y="45201"/>
            <a:ext cx="4210051" cy="5955550"/>
          </a:xfrm>
          <a:custGeom>
            <a:avLst/>
            <a:gdLst>
              <a:gd name="connsiteX0" fmla="*/ 121782 w 5110407"/>
              <a:gd name="connsiteY0" fmla="*/ 0 h 6856413"/>
              <a:gd name="connsiteX1" fmla="*/ 4731440 w 5110407"/>
              <a:gd name="connsiteY1" fmla="*/ 0 h 6856413"/>
              <a:gd name="connsiteX2" fmla="*/ 4775629 w 5110407"/>
              <a:gd name="connsiteY2" fmla="*/ 179775 h 6856413"/>
              <a:gd name="connsiteX3" fmla="*/ 5084710 w 5110407"/>
              <a:gd name="connsiteY3" fmla="*/ 4108260 h 6856413"/>
              <a:gd name="connsiteX4" fmla="*/ 4768709 w 5110407"/>
              <a:gd name="connsiteY4" fmla="*/ 6381464 h 6856413"/>
              <a:gd name="connsiteX5" fmla="*/ 4653290 w 5110407"/>
              <a:gd name="connsiteY5" fmla="*/ 6856413 h 6856413"/>
              <a:gd name="connsiteX6" fmla="*/ 0 w 5110407"/>
              <a:gd name="connsiteY6" fmla="*/ 6856413 h 6856413"/>
              <a:gd name="connsiteX7" fmla="*/ 21062 w 5110407"/>
              <a:gd name="connsiteY7" fmla="*/ 6803488 h 6856413"/>
              <a:gd name="connsiteX8" fmla="*/ 636462 w 5110407"/>
              <a:gd name="connsiteY8" fmla="*/ 3844830 h 6856413"/>
              <a:gd name="connsiteX9" fmla="*/ 203879 w 5110407"/>
              <a:gd name="connsiteY9" fmla="*/ 236924 h 685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10407" h="6856413">
                <a:moveTo>
                  <a:pt x="121782" y="0"/>
                </a:moveTo>
                <a:lnTo>
                  <a:pt x="4731440" y="0"/>
                </a:lnTo>
                <a:lnTo>
                  <a:pt x="4775629" y="179775"/>
                </a:lnTo>
                <a:cubicBezTo>
                  <a:pt x="5052916" y="1415453"/>
                  <a:pt x="5165791" y="2739148"/>
                  <a:pt x="5084710" y="4108260"/>
                </a:cubicBezTo>
                <a:cubicBezTo>
                  <a:pt x="5038379" y="4890611"/>
                  <a:pt x="4930907" y="5650759"/>
                  <a:pt x="4768709" y="6381464"/>
                </a:cubicBezTo>
                <a:lnTo>
                  <a:pt x="4653290" y="6856413"/>
                </a:lnTo>
                <a:lnTo>
                  <a:pt x="0" y="6856413"/>
                </a:lnTo>
                <a:lnTo>
                  <a:pt x="21062" y="6803488"/>
                </a:lnTo>
                <a:cubicBezTo>
                  <a:pt x="355644" y="5917239"/>
                  <a:pt x="573134" y="4914171"/>
                  <a:pt x="636462" y="3844830"/>
                </a:cubicBezTo>
                <a:cubicBezTo>
                  <a:pt x="713862" y="2537857"/>
                  <a:pt x="550895" y="1302013"/>
                  <a:pt x="203879" y="236924"/>
                </a:cubicBezTo>
                <a:close/>
              </a:path>
            </a:pathLst>
          </a:custGeom>
        </p:spPr>
      </p:pic>
      <p:sp>
        <p:nvSpPr>
          <p:cNvPr id="2" name="Title 1">
            <a:extLst>
              <a:ext uri="{FF2B5EF4-FFF2-40B4-BE49-F238E27FC236}">
                <a16:creationId xmlns:a16="http://schemas.microsoft.com/office/drawing/2014/main" id="{1568F79C-47DC-4EB4-AF68-1A53B88DCB1F}"/>
              </a:ext>
            </a:extLst>
          </p:cNvPr>
          <p:cNvSpPr>
            <a:spLocks noGrp="1"/>
          </p:cNvSpPr>
          <p:nvPr>
            <p:ph type="title"/>
          </p:nvPr>
        </p:nvSpPr>
        <p:spPr>
          <a:xfrm>
            <a:off x="0" y="1221581"/>
            <a:ext cx="2403689" cy="4289822"/>
          </a:xfrm>
        </p:spPr>
        <p:txBody>
          <a:bodyPr>
            <a:normAutofit/>
          </a:bodyPr>
          <a:lstStyle/>
          <a:p>
            <a:r>
              <a:rPr lang="en-US" sz="2700" b="1" dirty="0"/>
              <a:t>Dietary Competencies</a:t>
            </a:r>
          </a:p>
        </p:txBody>
      </p:sp>
      <p:sp>
        <p:nvSpPr>
          <p:cNvPr id="7" name="Content Placeholder 9">
            <a:extLst>
              <a:ext uri="{FF2B5EF4-FFF2-40B4-BE49-F238E27FC236}">
                <a16:creationId xmlns:a16="http://schemas.microsoft.com/office/drawing/2014/main" id="{3AA7BFCC-B53F-4C04-BF6F-43F46AE25527}"/>
              </a:ext>
            </a:extLst>
          </p:cNvPr>
          <p:cNvSpPr>
            <a:spLocks noGrp="1"/>
          </p:cNvSpPr>
          <p:nvPr>
            <p:ph idx="1"/>
          </p:nvPr>
        </p:nvSpPr>
        <p:spPr>
          <a:xfrm>
            <a:off x="6115051" y="1221581"/>
            <a:ext cx="2800349" cy="4289822"/>
          </a:xfrm>
        </p:spPr>
        <p:txBody>
          <a:bodyPr anchor="ctr">
            <a:noAutofit/>
          </a:bodyPr>
          <a:lstStyle/>
          <a:p>
            <a:r>
              <a:rPr lang="en-US" sz="2400" dirty="0"/>
              <a:t>Describes preparation for:  Food Textures/Diets</a:t>
            </a:r>
          </a:p>
          <a:p>
            <a:r>
              <a:rPr lang="en-US" sz="2400" dirty="0"/>
              <a:t>Preparation of Nourishments</a:t>
            </a:r>
          </a:p>
          <a:p>
            <a:r>
              <a:rPr lang="en-US" sz="2400" dirty="0"/>
              <a:t>Preparation of Thickened Liquids</a:t>
            </a:r>
          </a:p>
          <a:p>
            <a:r>
              <a:rPr lang="en-US" sz="2400" dirty="0"/>
              <a:t>New Admissions</a:t>
            </a:r>
          </a:p>
          <a:p>
            <a:r>
              <a:rPr lang="en-US" sz="2400" dirty="0"/>
              <a:t>Changes in Physician Orders</a:t>
            </a:r>
          </a:p>
          <a:p>
            <a:r>
              <a:rPr lang="en-US" sz="2400" dirty="0"/>
              <a:t>Offering Substitutes</a:t>
            </a:r>
          </a:p>
          <a:p>
            <a:pPr marL="0" indent="0">
              <a:buNone/>
            </a:pPr>
            <a:endParaRPr lang="en-US" sz="2400" dirty="0"/>
          </a:p>
        </p:txBody>
      </p:sp>
    </p:spTree>
    <p:extLst>
      <p:ext uri="{BB962C8B-B14F-4D97-AF65-F5344CB8AC3E}">
        <p14:creationId xmlns:p14="http://schemas.microsoft.com/office/powerpoint/2010/main" val="2570419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15AF6-1ED8-483D-9D71-840115D2A89B}"/>
              </a:ext>
            </a:extLst>
          </p:cNvPr>
          <p:cNvSpPr>
            <a:spLocks noGrp="1"/>
          </p:cNvSpPr>
          <p:nvPr>
            <p:ph type="title"/>
          </p:nvPr>
        </p:nvSpPr>
        <p:spPr>
          <a:xfrm>
            <a:off x="393192" y="4432554"/>
            <a:ext cx="4945642" cy="1218908"/>
          </a:xfrm>
        </p:spPr>
        <p:txBody>
          <a:bodyPr>
            <a:normAutofit/>
          </a:bodyPr>
          <a:lstStyle/>
          <a:p>
            <a:pPr algn="r"/>
            <a:r>
              <a:rPr lang="en-US" dirty="0">
                <a:solidFill>
                  <a:srgbClr val="FFFFFF"/>
                </a:solidFill>
              </a:rPr>
              <a:t>CNA Competencies</a:t>
            </a:r>
          </a:p>
        </p:txBody>
      </p:sp>
      <p:sp>
        <p:nvSpPr>
          <p:cNvPr id="10" name="Content Placeholder 9">
            <a:extLst>
              <a:ext uri="{FF2B5EF4-FFF2-40B4-BE49-F238E27FC236}">
                <a16:creationId xmlns:a16="http://schemas.microsoft.com/office/drawing/2014/main" id="{6D8AA5C8-C169-4B29-9100-4D76C43CD9D2}"/>
              </a:ext>
            </a:extLst>
          </p:cNvPr>
          <p:cNvSpPr>
            <a:spLocks noGrp="1"/>
          </p:cNvSpPr>
          <p:nvPr>
            <p:ph idx="1"/>
          </p:nvPr>
        </p:nvSpPr>
        <p:spPr>
          <a:xfrm>
            <a:off x="6021990" y="1545544"/>
            <a:ext cx="2568554" cy="3639272"/>
          </a:xfrm>
        </p:spPr>
        <p:txBody>
          <a:bodyPr anchor="ctr">
            <a:normAutofit lnSpcReduction="10000"/>
          </a:bodyPr>
          <a:lstStyle/>
          <a:p>
            <a:r>
              <a:rPr lang="en-US" sz="1800" dirty="0">
                <a:solidFill>
                  <a:srgbClr val="FFFFFF"/>
                </a:solidFill>
              </a:rPr>
              <a:t>Correct Diet and Diet Texture</a:t>
            </a:r>
          </a:p>
          <a:p>
            <a:r>
              <a:rPr lang="en-US" sz="1800" dirty="0">
                <a:solidFill>
                  <a:srgbClr val="FFFFFF"/>
                </a:solidFill>
              </a:rPr>
              <a:t>Following Care Plan Interventions</a:t>
            </a:r>
          </a:p>
          <a:p>
            <a:r>
              <a:rPr lang="en-US" sz="1800" dirty="0">
                <a:solidFill>
                  <a:srgbClr val="FFFFFF"/>
                </a:solidFill>
              </a:rPr>
              <a:t>Identifying and Reporting Changes in Condition</a:t>
            </a:r>
          </a:p>
          <a:p>
            <a:r>
              <a:rPr lang="en-US" sz="1800" dirty="0">
                <a:solidFill>
                  <a:srgbClr val="FFFFFF"/>
                </a:solidFill>
              </a:rPr>
              <a:t>Thickened Liquids</a:t>
            </a:r>
          </a:p>
          <a:p>
            <a:r>
              <a:rPr lang="en-US" sz="1800" dirty="0">
                <a:solidFill>
                  <a:srgbClr val="FFFFFF"/>
                </a:solidFill>
              </a:rPr>
              <a:t>Resident Positioning</a:t>
            </a:r>
          </a:p>
          <a:p>
            <a:r>
              <a:rPr lang="en-US" sz="1800" dirty="0">
                <a:solidFill>
                  <a:srgbClr val="FFFFFF"/>
                </a:solidFill>
              </a:rPr>
              <a:t>Restorative Programs for Eating and/or Swallowing</a:t>
            </a:r>
          </a:p>
          <a:p>
            <a:endParaRPr lang="en-US" sz="1500" dirty="0">
              <a:solidFill>
                <a:srgbClr val="FFFFFF"/>
              </a:solidFill>
            </a:endParaRPr>
          </a:p>
        </p:txBody>
      </p:sp>
      <p:pic>
        <p:nvPicPr>
          <p:cNvPr id="3" name="Picture 2">
            <a:extLst>
              <a:ext uri="{FF2B5EF4-FFF2-40B4-BE49-F238E27FC236}">
                <a16:creationId xmlns:a16="http://schemas.microsoft.com/office/drawing/2014/main" id="{E815E028-F760-4C5F-A20A-F148AC9F33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09600"/>
            <a:ext cx="9144000" cy="4945314"/>
          </a:xfrm>
          <a:prstGeom prst="rect">
            <a:avLst/>
          </a:prstGeom>
        </p:spPr>
      </p:pic>
    </p:spTree>
    <p:extLst>
      <p:ext uri="{BB962C8B-B14F-4D97-AF65-F5344CB8AC3E}">
        <p14:creationId xmlns:p14="http://schemas.microsoft.com/office/powerpoint/2010/main" val="1451173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F9ADB-A781-4CB2-8A05-7FEFF39A26D4}"/>
              </a:ext>
            </a:extLst>
          </p:cNvPr>
          <p:cNvSpPr>
            <a:spLocks noGrp="1"/>
          </p:cNvSpPr>
          <p:nvPr>
            <p:ph type="title"/>
          </p:nvPr>
        </p:nvSpPr>
        <p:spPr>
          <a:xfrm>
            <a:off x="393192" y="4432554"/>
            <a:ext cx="4945642" cy="1218908"/>
          </a:xfrm>
        </p:spPr>
        <p:txBody>
          <a:bodyPr>
            <a:normAutofit fontScale="90000"/>
          </a:bodyPr>
          <a:lstStyle/>
          <a:p>
            <a:pPr algn="r"/>
            <a:r>
              <a:rPr lang="en-US" dirty="0">
                <a:solidFill>
                  <a:srgbClr val="FFFFFF"/>
                </a:solidFill>
              </a:rPr>
              <a:t>Residents Eating in Room</a:t>
            </a:r>
          </a:p>
        </p:txBody>
      </p:sp>
      <p:sp>
        <p:nvSpPr>
          <p:cNvPr id="10" name="Content Placeholder 9">
            <a:extLst>
              <a:ext uri="{FF2B5EF4-FFF2-40B4-BE49-F238E27FC236}">
                <a16:creationId xmlns:a16="http://schemas.microsoft.com/office/drawing/2014/main" id="{AEE7E42D-6B5D-4EFA-8EF8-81716FD59176}"/>
              </a:ext>
            </a:extLst>
          </p:cNvPr>
          <p:cNvSpPr>
            <a:spLocks noGrp="1"/>
          </p:cNvSpPr>
          <p:nvPr>
            <p:ph idx="1"/>
          </p:nvPr>
        </p:nvSpPr>
        <p:spPr>
          <a:xfrm>
            <a:off x="6021990" y="1545544"/>
            <a:ext cx="2568554" cy="3639272"/>
          </a:xfrm>
        </p:spPr>
        <p:txBody>
          <a:bodyPr anchor="ctr">
            <a:normAutofit/>
          </a:bodyPr>
          <a:lstStyle/>
          <a:p>
            <a:r>
              <a:rPr lang="en-US" sz="2400" dirty="0">
                <a:solidFill>
                  <a:srgbClr val="FFFFFF"/>
                </a:solidFill>
              </a:rPr>
              <a:t>Safety</a:t>
            </a:r>
          </a:p>
          <a:p>
            <a:r>
              <a:rPr lang="en-US" sz="2400" dirty="0">
                <a:solidFill>
                  <a:srgbClr val="FFFFFF"/>
                </a:solidFill>
              </a:rPr>
              <a:t>Supervision</a:t>
            </a:r>
          </a:p>
          <a:p>
            <a:r>
              <a:rPr lang="en-US" sz="2400" dirty="0">
                <a:solidFill>
                  <a:srgbClr val="FFFFFF"/>
                </a:solidFill>
              </a:rPr>
              <a:t>Assistance Needs</a:t>
            </a:r>
          </a:p>
        </p:txBody>
      </p:sp>
      <p:pic>
        <p:nvPicPr>
          <p:cNvPr id="3" name="Picture 2">
            <a:extLst>
              <a:ext uri="{FF2B5EF4-FFF2-40B4-BE49-F238E27FC236}">
                <a16:creationId xmlns:a16="http://schemas.microsoft.com/office/drawing/2014/main" id="{78450465-859E-4A3F-9BEB-C6695456A5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95174"/>
            <a:ext cx="9144000" cy="4933876"/>
          </a:xfrm>
          <a:prstGeom prst="rect">
            <a:avLst/>
          </a:prstGeom>
        </p:spPr>
      </p:pic>
    </p:spTree>
    <p:extLst>
      <p:ext uri="{BB962C8B-B14F-4D97-AF65-F5344CB8AC3E}">
        <p14:creationId xmlns:p14="http://schemas.microsoft.com/office/powerpoint/2010/main" val="55883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10D7D-ADD7-4DC3-AFE0-8736BCFF83AB}"/>
              </a:ext>
            </a:extLst>
          </p:cNvPr>
          <p:cNvSpPr>
            <a:spLocks noGrp="1"/>
          </p:cNvSpPr>
          <p:nvPr>
            <p:ph type="title"/>
          </p:nvPr>
        </p:nvSpPr>
        <p:spPr>
          <a:xfrm>
            <a:off x="647272" y="1616253"/>
            <a:ext cx="2562119" cy="3596556"/>
          </a:xfrm>
        </p:spPr>
        <p:txBody>
          <a:bodyPr>
            <a:normAutofit/>
          </a:bodyPr>
          <a:lstStyle/>
          <a:p>
            <a:r>
              <a:rPr lang="en-US" dirty="0">
                <a:solidFill>
                  <a:srgbClr val="FFFFFF"/>
                </a:solidFill>
              </a:rPr>
              <a:t>Swallowing Concerns</a:t>
            </a:r>
          </a:p>
        </p:txBody>
      </p:sp>
      <p:graphicFrame>
        <p:nvGraphicFramePr>
          <p:cNvPr id="8" name="Content Placeholder 5">
            <a:extLst>
              <a:ext uri="{FF2B5EF4-FFF2-40B4-BE49-F238E27FC236}">
                <a16:creationId xmlns:a16="http://schemas.microsoft.com/office/drawing/2014/main" id="{CCE6FE10-FBF2-4D72-84A0-33775064C354}"/>
              </a:ext>
            </a:extLst>
          </p:cNvPr>
          <p:cNvGraphicFramePr>
            <a:graphicFrameLocks noGrp="1"/>
          </p:cNvGraphicFramePr>
          <p:nvPr>
            <p:ph idx="1"/>
            <p:extLst>
              <p:ext uri="{D42A27DB-BD31-4B8C-83A1-F6EECF244321}">
                <p14:modId xmlns:p14="http://schemas.microsoft.com/office/powerpoint/2010/main" val="2453623664"/>
              </p:ext>
            </p:extLst>
          </p:nvPr>
        </p:nvGraphicFramePr>
        <p:xfrm>
          <a:off x="3895725" y="152400"/>
          <a:ext cx="4885203" cy="58243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BD4BDBC0-54F7-4F21-BC65-D7332F92D1F9}"/>
              </a:ext>
            </a:extLst>
          </p:cNvPr>
          <p:cNvPicPr>
            <a:picLocks noChangeAspect="1"/>
          </p:cNvPicPr>
          <p:nvPr/>
        </p:nvPicPr>
        <p:blipFill>
          <a:blip r:embed="rId8"/>
          <a:stretch>
            <a:fillRect/>
          </a:stretch>
        </p:blipFill>
        <p:spPr>
          <a:xfrm>
            <a:off x="29504" y="502353"/>
            <a:ext cx="3790950" cy="5124450"/>
          </a:xfrm>
          <a:prstGeom prst="rect">
            <a:avLst/>
          </a:prstGeom>
        </p:spPr>
      </p:pic>
    </p:spTree>
    <p:extLst>
      <p:ext uri="{BB962C8B-B14F-4D97-AF65-F5344CB8AC3E}">
        <p14:creationId xmlns:p14="http://schemas.microsoft.com/office/powerpoint/2010/main" val="2864410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erson with glasses&#10;&#10;Description automatically generated">
            <a:extLst>
              <a:ext uri="{FF2B5EF4-FFF2-40B4-BE49-F238E27FC236}">
                <a16:creationId xmlns:a16="http://schemas.microsoft.com/office/drawing/2014/main" id="{2DB357A1-EFAE-4075-B49C-B33604FA6EDF}"/>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923206" y="1617116"/>
            <a:ext cx="4915159" cy="3280868"/>
          </a:xfrm>
          <a:prstGeom prst="rect">
            <a:avLst/>
          </a:prstGeom>
          <a:ln>
            <a:noFill/>
          </a:ln>
          <a:effectLst>
            <a:softEdge rad="112500"/>
          </a:effectLst>
        </p:spPr>
      </p:pic>
      <p:pic>
        <p:nvPicPr>
          <p:cNvPr id="6" name="Picture 5">
            <a:extLst>
              <a:ext uri="{FF2B5EF4-FFF2-40B4-BE49-F238E27FC236}">
                <a16:creationId xmlns:a16="http://schemas.microsoft.com/office/drawing/2014/main" id="{F55516B7-C21D-46A3-9FA0-CEEB34976AAE}"/>
              </a:ext>
            </a:extLst>
          </p:cNvPr>
          <p:cNvPicPr>
            <a:picLocks noChangeAspect="1"/>
          </p:cNvPicPr>
          <p:nvPr/>
        </p:nvPicPr>
        <p:blipFill>
          <a:blip r:embed="rId4"/>
          <a:stretch>
            <a:fillRect/>
          </a:stretch>
        </p:blipFill>
        <p:spPr>
          <a:xfrm>
            <a:off x="0" y="533400"/>
            <a:ext cx="3933825" cy="5448300"/>
          </a:xfrm>
          <a:prstGeom prst="rect">
            <a:avLst/>
          </a:prstGeom>
        </p:spPr>
      </p:pic>
    </p:spTree>
    <p:extLst>
      <p:ext uri="{BB962C8B-B14F-4D97-AF65-F5344CB8AC3E}">
        <p14:creationId xmlns:p14="http://schemas.microsoft.com/office/powerpoint/2010/main" val="1706448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Objectives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Upon completion of the program, attendees should be able to:</a:t>
            </a:r>
          </a:p>
          <a:p>
            <a:pPr lvl="0"/>
            <a:r>
              <a:rPr lang="en-US" dirty="0"/>
              <a:t>Verbalize understanding of the regulations as they relate to diet and food textures</a:t>
            </a:r>
          </a:p>
          <a:p>
            <a:r>
              <a:rPr lang="en-US" dirty="0"/>
              <a:t>Understand the importance of following the plan of care when providing the resident with the proper diet/food texture</a:t>
            </a:r>
          </a:p>
          <a:p>
            <a:r>
              <a:rPr lang="en-US" dirty="0"/>
              <a:t>Describe the importance of good communication with the interdisciplinary team on resident specific diet needs or concerns</a:t>
            </a:r>
          </a:p>
          <a:p>
            <a:pPr lvl="0"/>
            <a:endParaRPr lang="en-US" dirty="0"/>
          </a:p>
          <a:p>
            <a:pPr marL="0" indent="0">
              <a:buNone/>
            </a:pPr>
            <a:endParaRPr lang="en-US" dirty="0"/>
          </a:p>
        </p:txBody>
      </p:sp>
    </p:spTree>
    <p:extLst>
      <p:ext uri="{BB962C8B-B14F-4D97-AF65-F5344CB8AC3E}">
        <p14:creationId xmlns:p14="http://schemas.microsoft.com/office/powerpoint/2010/main" val="2601687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41714-901D-4A8E-B793-EC972D2FDBC0}"/>
              </a:ext>
            </a:extLst>
          </p:cNvPr>
          <p:cNvSpPr>
            <a:spLocks noGrp="1"/>
          </p:cNvSpPr>
          <p:nvPr>
            <p:ph type="title"/>
          </p:nvPr>
        </p:nvSpPr>
        <p:spPr>
          <a:xfrm>
            <a:off x="486698" y="0"/>
            <a:ext cx="6904703" cy="1257452"/>
          </a:xfrm>
        </p:spPr>
        <p:txBody>
          <a:bodyPr>
            <a:normAutofit/>
          </a:bodyPr>
          <a:lstStyle/>
          <a:p>
            <a:r>
              <a:rPr lang="en-US" dirty="0"/>
              <a:t>Surveyors Observations</a:t>
            </a:r>
          </a:p>
        </p:txBody>
      </p:sp>
      <p:sp>
        <p:nvSpPr>
          <p:cNvPr id="17" name="Content Placeholder 9">
            <a:extLst>
              <a:ext uri="{FF2B5EF4-FFF2-40B4-BE49-F238E27FC236}">
                <a16:creationId xmlns:a16="http://schemas.microsoft.com/office/drawing/2014/main" id="{C189C9FB-D56B-496C-B407-98DA178027B3}"/>
              </a:ext>
            </a:extLst>
          </p:cNvPr>
          <p:cNvSpPr>
            <a:spLocks noGrp="1"/>
          </p:cNvSpPr>
          <p:nvPr>
            <p:ph idx="1"/>
          </p:nvPr>
        </p:nvSpPr>
        <p:spPr>
          <a:xfrm>
            <a:off x="119145" y="1806851"/>
            <a:ext cx="4466302" cy="3315315"/>
          </a:xfrm>
        </p:spPr>
        <p:txBody>
          <a:bodyPr>
            <a:noAutofit/>
          </a:bodyPr>
          <a:lstStyle/>
          <a:p>
            <a:r>
              <a:rPr lang="en-US" sz="2400" dirty="0"/>
              <a:t>Proper diet</a:t>
            </a:r>
          </a:p>
          <a:p>
            <a:r>
              <a:rPr lang="en-US" sz="2400" dirty="0"/>
              <a:t>Resident preferences</a:t>
            </a:r>
          </a:p>
          <a:p>
            <a:r>
              <a:rPr lang="en-US" sz="2400" dirty="0"/>
              <a:t>Dining Assistance</a:t>
            </a:r>
          </a:p>
          <a:p>
            <a:r>
              <a:rPr lang="en-US" sz="2400" dirty="0"/>
              <a:t>Adaptive Equipment</a:t>
            </a:r>
          </a:p>
          <a:p>
            <a:r>
              <a:rPr lang="en-US" sz="2400" dirty="0"/>
              <a:t>Resident Positioning</a:t>
            </a:r>
          </a:p>
          <a:p>
            <a:r>
              <a:rPr lang="en-US" sz="2400" dirty="0"/>
              <a:t>Sound, lighting, temperatures</a:t>
            </a:r>
          </a:p>
          <a:p>
            <a:r>
              <a:rPr lang="en-US" sz="2400" dirty="0"/>
              <a:t>Infection Control</a:t>
            </a:r>
          </a:p>
          <a:p>
            <a:r>
              <a:rPr lang="en-US" sz="2400" dirty="0"/>
              <a:t>Care plan interventions</a:t>
            </a:r>
          </a:p>
        </p:txBody>
      </p:sp>
      <p:pic>
        <p:nvPicPr>
          <p:cNvPr id="18" name="Content Placeholder 4" descr="A person holding a phone&#10;&#10;Description automatically generated">
            <a:extLst>
              <a:ext uri="{FF2B5EF4-FFF2-40B4-BE49-F238E27FC236}">
                <a16:creationId xmlns:a16="http://schemas.microsoft.com/office/drawing/2014/main" id="{C44FCBCB-88FB-481A-A155-9EFE5CEF266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b="18509"/>
          <a:stretch/>
        </p:blipFill>
        <p:spPr>
          <a:xfrm>
            <a:off x="4648200" y="1788922"/>
            <a:ext cx="4114800" cy="3736193"/>
          </a:xfrm>
          <a:prstGeom prst="rect">
            <a:avLst/>
          </a:prstGeom>
          <a:ln>
            <a:noFill/>
          </a:ln>
          <a:effectLst>
            <a:softEdge rad="112500"/>
          </a:effectLst>
        </p:spPr>
      </p:pic>
    </p:spTree>
    <p:extLst>
      <p:ext uri="{BB962C8B-B14F-4D97-AF65-F5344CB8AC3E}">
        <p14:creationId xmlns:p14="http://schemas.microsoft.com/office/powerpoint/2010/main" val="1113117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A girl in a blue shirt&#10;&#10;Description automatically generated">
            <a:extLst>
              <a:ext uri="{FF2B5EF4-FFF2-40B4-BE49-F238E27FC236}">
                <a16:creationId xmlns:a16="http://schemas.microsoft.com/office/drawing/2014/main" id="{AD1B97D1-60C7-41C6-9A7D-0EBD0AFCDBB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4010" b="2"/>
          <a:stretch/>
        </p:blipFill>
        <p:spPr>
          <a:xfrm>
            <a:off x="3981360" y="-17929"/>
            <a:ext cx="5162640" cy="563880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sp>
        <p:nvSpPr>
          <p:cNvPr id="3" name="Rectangle 2">
            <a:extLst>
              <a:ext uri="{FF2B5EF4-FFF2-40B4-BE49-F238E27FC236}">
                <a16:creationId xmlns:a16="http://schemas.microsoft.com/office/drawing/2014/main" id="{A94899AE-3BD4-4825-8FA4-CB9848A086B8}"/>
              </a:ext>
            </a:extLst>
          </p:cNvPr>
          <p:cNvSpPr/>
          <p:nvPr/>
        </p:nvSpPr>
        <p:spPr>
          <a:xfrm>
            <a:off x="304800" y="2478305"/>
            <a:ext cx="3676560" cy="707886"/>
          </a:xfrm>
          <a:prstGeom prst="rect">
            <a:avLst/>
          </a:prstGeom>
        </p:spPr>
        <p:txBody>
          <a:bodyPr wrap="square">
            <a:spAutoFit/>
          </a:bodyPr>
          <a:lstStyle/>
          <a:p>
            <a:r>
              <a:rPr lang="en-US" sz="4000" dirty="0">
                <a:latin typeface="+mn-lt"/>
              </a:rPr>
              <a:t>In Summary </a:t>
            </a:r>
          </a:p>
        </p:txBody>
      </p:sp>
    </p:spTree>
    <p:extLst>
      <p:ext uri="{BB962C8B-B14F-4D97-AF65-F5344CB8AC3E}">
        <p14:creationId xmlns:p14="http://schemas.microsoft.com/office/powerpoint/2010/main" val="98826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A73E58AD-57AD-4AC0-A7C1-924C0185104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990" r="1777" b="-2"/>
          <a:stretch/>
        </p:blipFill>
        <p:spPr>
          <a:xfrm>
            <a:off x="2448798" y="990600"/>
            <a:ext cx="4246403" cy="4412675"/>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890005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327AA-7D74-4C8D-9E58-1B4BDA470683}"/>
              </a:ext>
            </a:extLst>
          </p:cNvPr>
          <p:cNvSpPr>
            <a:spLocks noGrp="1"/>
          </p:cNvSpPr>
          <p:nvPr>
            <p:ph type="title"/>
          </p:nvPr>
        </p:nvSpPr>
        <p:spPr/>
        <p:txBody>
          <a:bodyPr/>
          <a:lstStyle/>
          <a:p>
            <a:r>
              <a:rPr lang="en-US" dirty="0"/>
              <a:t>References and Resources </a:t>
            </a:r>
          </a:p>
        </p:txBody>
      </p:sp>
      <p:sp>
        <p:nvSpPr>
          <p:cNvPr id="3" name="Content Placeholder 2">
            <a:extLst>
              <a:ext uri="{FF2B5EF4-FFF2-40B4-BE49-F238E27FC236}">
                <a16:creationId xmlns:a16="http://schemas.microsoft.com/office/drawing/2014/main" id="{762AA650-E2F8-485B-9110-36D64CC0DA15}"/>
              </a:ext>
            </a:extLst>
          </p:cNvPr>
          <p:cNvSpPr>
            <a:spLocks noGrp="1"/>
          </p:cNvSpPr>
          <p:nvPr>
            <p:ph idx="1"/>
          </p:nvPr>
        </p:nvSpPr>
        <p:spPr/>
        <p:txBody>
          <a:bodyPr>
            <a:normAutofit fontScale="70000" lnSpcReduction="20000"/>
          </a:bodyPr>
          <a:lstStyle/>
          <a:p>
            <a:r>
              <a:rPr lang="en-US" sz="2800" dirty="0"/>
              <a:t>Centers for Medicare &amp; Medicaid Services State Operations Manual, Appendix PP – Guidance to Surveyors for Long Term Care Facilities (Rev. 173, 11-22-17):  </a:t>
            </a:r>
            <a:r>
              <a:rPr lang="en-US" sz="2800" u="sng" dirty="0">
                <a:hlinkClick r:id="rId2"/>
              </a:rPr>
              <a:t>https://www.cms.gov/Regulations-and-Guidance/Guidance/Manuals/downloads/som107ap_pp_guidelines_ltcf.pdf</a:t>
            </a:r>
            <a:endParaRPr lang="en-US" sz="2800" u="sng" dirty="0"/>
          </a:p>
          <a:p>
            <a:pPr marL="0" indent="0">
              <a:buNone/>
            </a:pPr>
            <a:endParaRPr lang="en-US" sz="2800" dirty="0"/>
          </a:p>
          <a:p>
            <a:r>
              <a:rPr lang="en-US" sz="2800" u="sng" dirty="0"/>
              <a:t>LTC Survey Pathways (Download)  </a:t>
            </a:r>
            <a:r>
              <a:rPr lang="en-US" sz="2800" u="sng" dirty="0">
                <a:hlinkClick r:id="rId3"/>
              </a:rPr>
              <a:t>https://www.cms.gov/medicare/provider-enrollment-and-certification/guidanceforlawsandregulations/nursing-homes.html</a:t>
            </a:r>
            <a:endParaRPr lang="en-US" sz="2800" u="sng" dirty="0"/>
          </a:p>
          <a:p>
            <a:pPr marL="0" indent="0">
              <a:buNone/>
            </a:pPr>
            <a:endParaRPr lang="en-US" sz="2800" u="sng" dirty="0"/>
          </a:p>
          <a:p>
            <a:pPr lvl="0"/>
            <a:r>
              <a:rPr lang="en-US" sz="2800" dirty="0"/>
              <a:t>American Speech-Language-Hearing Association.  Adult Dysphagia:  </a:t>
            </a:r>
            <a:r>
              <a:rPr lang="en-US" sz="2800" u="sng" dirty="0">
                <a:hlinkClick r:id="rId4"/>
              </a:rPr>
              <a:t>https://www.asha.org/PRPSpecificTopic.aspx?folderid=8589942550&amp;section=Signs_and_Symptoms</a:t>
            </a:r>
            <a:r>
              <a:rPr lang="en-US" sz="2800" dirty="0"/>
              <a:t> </a:t>
            </a:r>
          </a:p>
          <a:p>
            <a:pPr marL="0" indent="0">
              <a:buNone/>
            </a:pPr>
            <a:endParaRPr lang="en-US" sz="2800" dirty="0"/>
          </a:p>
          <a:p>
            <a:r>
              <a:rPr lang="en-US" sz="2800" dirty="0"/>
              <a:t>International Dysphagia Diet </a:t>
            </a:r>
            <a:r>
              <a:rPr lang="en-US" sz="2800" dirty="0" err="1"/>
              <a:t>Standardisation</a:t>
            </a:r>
            <a:r>
              <a:rPr lang="en-US" sz="2800" dirty="0"/>
              <a:t> Initiative:  </a:t>
            </a:r>
            <a:r>
              <a:rPr lang="en-US" sz="2800" u="sng" dirty="0">
                <a:hlinkClick r:id="rId5"/>
              </a:rPr>
              <a:t>https://iddsi.org/</a:t>
            </a:r>
            <a:r>
              <a:rPr lang="en-US" sz="2800" b="1" dirty="0"/>
              <a:t> </a:t>
            </a:r>
            <a:endParaRPr lang="en-US" sz="2800" dirty="0"/>
          </a:p>
          <a:p>
            <a:pPr lvl="0"/>
            <a:endParaRPr lang="en-US" sz="2800" dirty="0"/>
          </a:p>
          <a:p>
            <a:endParaRPr lang="en-US" sz="2800" u="sng" dirty="0"/>
          </a:p>
          <a:p>
            <a:endParaRPr lang="en-US" dirty="0"/>
          </a:p>
        </p:txBody>
      </p:sp>
    </p:spTree>
    <p:extLst>
      <p:ext uri="{BB962C8B-B14F-4D97-AF65-F5344CB8AC3E}">
        <p14:creationId xmlns:p14="http://schemas.microsoft.com/office/powerpoint/2010/main" val="16144258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480AA-D21D-49A8-B682-CA890568814A}"/>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04B89EA0-AD6D-41A3-9C35-977DB7AE20F9}"/>
              </a:ext>
            </a:extLst>
          </p:cNvPr>
          <p:cNvSpPr>
            <a:spLocks noGrp="1"/>
          </p:cNvSpPr>
          <p:nvPr>
            <p:ph idx="1"/>
          </p:nvPr>
        </p:nvSpPr>
        <p:spPr>
          <a:xfrm>
            <a:off x="533400" y="2590800"/>
            <a:ext cx="8229600" cy="4525963"/>
          </a:xfrm>
        </p:spPr>
        <p:txBody>
          <a:bodyPr>
            <a:normAutofit/>
          </a:bodyPr>
          <a:lstStyle/>
          <a:p>
            <a:pPr marL="0" indent="0" algn="ctr">
              <a:buNone/>
            </a:pPr>
            <a:r>
              <a:rPr lang="en-US" sz="2000" i="1" dirty="0"/>
              <a:t>“This presentation provided is copyrighted information of Pathway Health.  Please note the presentation date on the title page in relation to the need to verify any new updates and resources that were listed in this presentation.  This presentation is intended to be informational.  The information does not constitute either legal or professional consultation.  This presentation is not to be sold or reused without written authorization.”</a:t>
            </a:r>
            <a:endParaRPr lang="en-US" sz="2000" dirty="0"/>
          </a:p>
          <a:p>
            <a:pPr algn="ctr"/>
            <a:endParaRPr lang="en-US" sz="2000" dirty="0"/>
          </a:p>
        </p:txBody>
      </p:sp>
    </p:spTree>
    <p:extLst>
      <p:ext uri="{BB962C8B-B14F-4D97-AF65-F5344CB8AC3E}">
        <p14:creationId xmlns:p14="http://schemas.microsoft.com/office/powerpoint/2010/main" val="1607052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CF106-F1ED-4B73-8402-37C0A412F7C3}"/>
              </a:ext>
            </a:extLst>
          </p:cNvPr>
          <p:cNvSpPr>
            <a:spLocks noGrp="1"/>
          </p:cNvSpPr>
          <p:nvPr>
            <p:ph type="title"/>
          </p:nvPr>
        </p:nvSpPr>
        <p:spPr>
          <a:xfrm>
            <a:off x="505678" y="1543051"/>
            <a:ext cx="2743200" cy="2165684"/>
          </a:xfrm>
        </p:spPr>
        <p:txBody>
          <a:bodyPr vert="horz" lIns="68580" tIns="34290" rIns="68580" bIns="34290" rtlCol="0" anchor="b">
            <a:normAutofit/>
          </a:bodyPr>
          <a:lstStyle/>
          <a:p>
            <a:pPr algn="ctr"/>
            <a:r>
              <a:rPr lang="en-US" sz="3600" dirty="0">
                <a:solidFill>
                  <a:srgbClr val="FFFFFF"/>
                </a:solidFill>
              </a:rPr>
              <a:t>Regulations</a:t>
            </a:r>
          </a:p>
        </p:txBody>
      </p:sp>
      <p:sp>
        <p:nvSpPr>
          <p:cNvPr id="4" name="Text Placeholder 3">
            <a:extLst>
              <a:ext uri="{FF2B5EF4-FFF2-40B4-BE49-F238E27FC236}">
                <a16:creationId xmlns:a16="http://schemas.microsoft.com/office/drawing/2014/main" id="{CB26463A-658B-4B5F-8003-799FA5C5F740}"/>
              </a:ext>
            </a:extLst>
          </p:cNvPr>
          <p:cNvSpPr>
            <a:spLocks noGrp="1"/>
          </p:cNvSpPr>
          <p:nvPr>
            <p:ph idx="1"/>
          </p:nvPr>
        </p:nvSpPr>
        <p:spPr>
          <a:xfrm>
            <a:off x="505678" y="3985126"/>
            <a:ext cx="2743200" cy="1144198"/>
          </a:xfrm>
        </p:spPr>
        <p:txBody>
          <a:bodyPr vert="horz" lIns="68580" tIns="34290" rIns="68580" bIns="34290" rtlCol="0">
            <a:normAutofit/>
          </a:bodyPr>
          <a:lstStyle/>
          <a:p>
            <a:pPr marL="0" indent="0" algn="ctr">
              <a:buNone/>
            </a:pPr>
            <a:r>
              <a:rPr lang="en-US" sz="1500" dirty="0">
                <a:solidFill>
                  <a:srgbClr val="FFFFFF"/>
                </a:solidFill>
              </a:rPr>
              <a:t>CMS-State Operations Manual</a:t>
            </a:r>
            <a:br>
              <a:rPr lang="en-US" sz="1500" dirty="0">
                <a:solidFill>
                  <a:srgbClr val="FFFFFF"/>
                </a:solidFill>
              </a:rPr>
            </a:br>
            <a:r>
              <a:rPr lang="en-US" sz="1500" dirty="0">
                <a:solidFill>
                  <a:srgbClr val="FFFFFF"/>
                </a:solidFill>
              </a:rPr>
              <a:t>Appendix PP-Guidance to Surveyors for Long Term Care Facilities</a:t>
            </a:r>
          </a:p>
        </p:txBody>
      </p:sp>
      <p:pic>
        <p:nvPicPr>
          <p:cNvPr id="5" name="Picture 4">
            <a:extLst>
              <a:ext uri="{FF2B5EF4-FFF2-40B4-BE49-F238E27FC236}">
                <a16:creationId xmlns:a16="http://schemas.microsoft.com/office/drawing/2014/main" id="{0C9B703C-66B6-4430-AF2A-93676E8A68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8249" y="1536152"/>
            <a:ext cx="4915159" cy="3280869"/>
          </a:xfrm>
          <a:prstGeom prst="rect">
            <a:avLst/>
          </a:prstGeom>
          <a:ln>
            <a:noFill/>
          </a:ln>
          <a:effectLst>
            <a:softEdge rad="112500"/>
          </a:effectLst>
        </p:spPr>
      </p:pic>
      <p:sp>
        <p:nvSpPr>
          <p:cNvPr id="6" name="Rectangle 5">
            <a:extLst>
              <a:ext uri="{FF2B5EF4-FFF2-40B4-BE49-F238E27FC236}">
                <a16:creationId xmlns:a16="http://schemas.microsoft.com/office/drawing/2014/main" id="{7D00F2A1-CB7D-4906-8E5C-05BC90355FB2}"/>
              </a:ext>
            </a:extLst>
          </p:cNvPr>
          <p:cNvSpPr/>
          <p:nvPr/>
        </p:nvSpPr>
        <p:spPr>
          <a:xfrm>
            <a:off x="4319337" y="5323745"/>
            <a:ext cx="4572000" cy="346249"/>
          </a:xfrm>
          <a:prstGeom prst="rect">
            <a:avLst/>
          </a:prstGeom>
        </p:spPr>
        <p:txBody>
          <a:bodyPr>
            <a:spAutoFit/>
          </a:bodyPr>
          <a:lstStyle/>
          <a:p>
            <a:pPr algn="r">
              <a:spcAft>
                <a:spcPts val="450"/>
              </a:spcAft>
            </a:pPr>
            <a:r>
              <a:rPr lang="en-US" sz="825" dirty="0">
                <a:hlinkClick r:id="rId4"/>
              </a:rPr>
              <a:t>https://www.cms.gov/Regulations-and-Guidance/Guidance/Manuals/downloads/som107ap_pp_guidelines_ltcf.pdf</a:t>
            </a:r>
            <a:r>
              <a:rPr lang="en-US" sz="825" dirty="0"/>
              <a:t> </a:t>
            </a:r>
          </a:p>
        </p:txBody>
      </p:sp>
      <p:pic>
        <p:nvPicPr>
          <p:cNvPr id="3" name="Picture 2">
            <a:extLst>
              <a:ext uri="{FF2B5EF4-FFF2-40B4-BE49-F238E27FC236}">
                <a16:creationId xmlns:a16="http://schemas.microsoft.com/office/drawing/2014/main" id="{9B897B3F-DA45-4537-9FC1-7A767D813B1B}"/>
              </a:ext>
            </a:extLst>
          </p:cNvPr>
          <p:cNvPicPr>
            <a:picLocks noChangeAspect="1"/>
          </p:cNvPicPr>
          <p:nvPr/>
        </p:nvPicPr>
        <p:blipFill>
          <a:blip r:embed="rId5"/>
          <a:stretch>
            <a:fillRect/>
          </a:stretch>
        </p:blipFill>
        <p:spPr>
          <a:xfrm>
            <a:off x="72049" y="457198"/>
            <a:ext cx="3886200" cy="5438775"/>
          </a:xfrm>
          <a:prstGeom prst="rect">
            <a:avLst/>
          </a:prstGeom>
        </p:spPr>
      </p:pic>
    </p:spTree>
    <p:extLst>
      <p:ext uri="{BB962C8B-B14F-4D97-AF65-F5344CB8AC3E}">
        <p14:creationId xmlns:p14="http://schemas.microsoft.com/office/powerpoint/2010/main" val="3441034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C206F-C6B0-436B-BBCF-0A3F1D8B7FB5}"/>
              </a:ext>
            </a:extLst>
          </p:cNvPr>
          <p:cNvSpPr>
            <a:spLocks noGrp="1"/>
          </p:cNvSpPr>
          <p:nvPr>
            <p:ph type="title"/>
          </p:nvPr>
        </p:nvSpPr>
        <p:spPr>
          <a:xfrm>
            <a:off x="505678" y="1543051"/>
            <a:ext cx="2743200" cy="2165684"/>
          </a:xfrm>
        </p:spPr>
        <p:txBody>
          <a:bodyPr vert="horz" lIns="68580" tIns="34290" rIns="68580" bIns="34290" rtlCol="0" anchor="b">
            <a:normAutofit/>
          </a:bodyPr>
          <a:lstStyle/>
          <a:p>
            <a:pPr algn="ctr"/>
            <a:r>
              <a:rPr lang="en-US" sz="3600" dirty="0">
                <a:solidFill>
                  <a:srgbClr val="FFFFFF"/>
                </a:solidFill>
              </a:rPr>
              <a:t>F805:  Food and Drink</a:t>
            </a:r>
          </a:p>
        </p:txBody>
      </p:sp>
      <p:pic>
        <p:nvPicPr>
          <p:cNvPr id="5" name="Content Placeholder 4" descr="A plate of food with broccoli&#10;&#10;Description automatically generated">
            <a:extLst>
              <a:ext uri="{FF2B5EF4-FFF2-40B4-BE49-F238E27FC236}">
                <a16:creationId xmlns:a16="http://schemas.microsoft.com/office/drawing/2014/main" id="{BAD09756-5200-4243-A941-182DF98525FD}"/>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976178" y="1560980"/>
            <a:ext cx="4915159" cy="3280868"/>
          </a:xfrm>
          <a:prstGeom prst="rect">
            <a:avLst/>
          </a:prstGeom>
          <a:ln>
            <a:noFill/>
          </a:ln>
          <a:effectLst>
            <a:softEdge rad="112500"/>
          </a:effectLst>
        </p:spPr>
      </p:pic>
      <p:sp>
        <p:nvSpPr>
          <p:cNvPr id="6" name="Rectangle 5">
            <a:extLst>
              <a:ext uri="{FF2B5EF4-FFF2-40B4-BE49-F238E27FC236}">
                <a16:creationId xmlns:a16="http://schemas.microsoft.com/office/drawing/2014/main" id="{59048432-E91E-4ED5-A4FC-3CB3BCFB14E9}"/>
              </a:ext>
            </a:extLst>
          </p:cNvPr>
          <p:cNvSpPr/>
          <p:nvPr/>
        </p:nvSpPr>
        <p:spPr>
          <a:xfrm>
            <a:off x="505678" y="4153652"/>
            <a:ext cx="2743200" cy="1754326"/>
          </a:xfrm>
          <a:prstGeom prst="rect">
            <a:avLst/>
          </a:prstGeom>
        </p:spPr>
        <p:txBody>
          <a:bodyPr wrap="square">
            <a:spAutoFit/>
          </a:bodyPr>
          <a:lstStyle/>
          <a:p>
            <a:r>
              <a:rPr lang="en-US" dirty="0">
                <a:solidFill>
                  <a:schemeClr val="bg1"/>
                </a:solidFill>
              </a:rPr>
              <a:t>Each resident receives and the facility provides –</a:t>
            </a:r>
          </a:p>
          <a:p>
            <a:r>
              <a:rPr lang="en-US" dirty="0">
                <a:solidFill>
                  <a:schemeClr val="bg1"/>
                </a:solidFill>
              </a:rPr>
              <a:t>“Food prepared in a form designed to meet individual needs”</a:t>
            </a:r>
          </a:p>
        </p:txBody>
      </p:sp>
      <p:sp>
        <p:nvSpPr>
          <p:cNvPr id="9" name="Rectangle 8">
            <a:extLst>
              <a:ext uri="{FF2B5EF4-FFF2-40B4-BE49-F238E27FC236}">
                <a16:creationId xmlns:a16="http://schemas.microsoft.com/office/drawing/2014/main" id="{A8FD7406-9CBA-492A-A86A-85279EFB01E4}"/>
              </a:ext>
            </a:extLst>
          </p:cNvPr>
          <p:cNvSpPr/>
          <p:nvPr/>
        </p:nvSpPr>
        <p:spPr>
          <a:xfrm>
            <a:off x="4319337" y="5323745"/>
            <a:ext cx="4572000" cy="346249"/>
          </a:xfrm>
          <a:prstGeom prst="rect">
            <a:avLst/>
          </a:prstGeom>
        </p:spPr>
        <p:txBody>
          <a:bodyPr>
            <a:spAutoFit/>
          </a:bodyPr>
          <a:lstStyle/>
          <a:p>
            <a:pPr algn="r">
              <a:spcAft>
                <a:spcPts val="450"/>
              </a:spcAft>
            </a:pPr>
            <a:r>
              <a:rPr lang="en-US" sz="825" dirty="0">
                <a:hlinkClick r:id="rId4"/>
              </a:rPr>
              <a:t>https://www.cms.gov/Regulations-and-Guidance/Guidance/Manuals/downloads/som107ap_pp_guidelines_ltcf.pdf</a:t>
            </a:r>
            <a:r>
              <a:rPr lang="en-US" sz="825" dirty="0"/>
              <a:t> </a:t>
            </a:r>
          </a:p>
        </p:txBody>
      </p:sp>
      <p:pic>
        <p:nvPicPr>
          <p:cNvPr id="3" name="Picture 2">
            <a:extLst>
              <a:ext uri="{FF2B5EF4-FFF2-40B4-BE49-F238E27FC236}">
                <a16:creationId xmlns:a16="http://schemas.microsoft.com/office/drawing/2014/main" id="{78AB5FA0-DC26-48F3-A596-4E44822A6FF1}"/>
              </a:ext>
            </a:extLst>
          </p:cNvPr>
          <p:cNvPicPr>
            <a:picLocks noChangeAspect="1"/>
          </p:cNvPicPr>
          <p:nvPr/>
        </p:nvPicPr>
        <p:blipFill>
          <a:blip r:embed="rId5"/>
          <a:stretch>
            <a:fillRect/>
          </a:stretch>
        </p:blipFill>
        <p:spPr>
          <a:xfrm>
            <a:off x="0" y="533400"/>
            <a:ext cx="3914775" cy="5514975"/>
          </a:xfrm>
          <a:prstGeom prst="rect">
            <a:avLst/>
          </a:prstGeom>
        </p:spPr>
      </p:pic>
    </p:spTree>
    <p:extLst>
      <p:ext uri="{BB962C8B-B14F-4D97-AF65-F5344CB8AC3E}">
        <p14:creationId xmlns:p14="http://schemas.microsoft.com/office/powerpoint/2010/main" val="2456966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44826-5F06-4017-B097-EC7B536CFFE8}"/>
              </a:ext>
            </a:extLst>
          </p:cNvPr>
          <p:cNvSpPr>
            <a:spLocks noGrp="1"/>
          </p:cNvSpPr>
          <p:nvPr>
            <p:ph type="title"/>
          </p:nvPr>
        </p:nvSpPr>
        <p:spPr>
          <a:xfrm>
            <a:off x="228600" y="311629"/>
            <a:ext cx="3840086" cy="1269596"/>
          </a:xfrm>
        </p:spPr>
        <p:txBody>
          <a:bodyPr>
            <a:normAutofit fontScale="90000"/>
          </a:bodyPr>
          <a:lstStyle/>
          <a:p>
            <a:r>
              <a:rPr lang="en-US" dirty="0"/>
              <a:t>F806:  Food and Drink</a:t>
            </a:r>
          </a:p>
        </p:txBody>
      </p:sp>
      <p:sp>
        <p:nvSpPr>
          <p:cNvPr id="3" name="Content Placeholder 2">
            <a:extLst>
              <a:ext uri="{FF2B5EF4-FFF2-40B4-BE49-F238E27FC236}">
                <a16:creationId xmlns:a16="http://schemas.microsoft.com/office/drawing/2014/main" id="{E320D3D1-EFB6-4CDC-AC87-8DDC76DC6A99}"/>
              </a:ext>
            </a:extLst>
          </p:cNvPr>
          <p:cNvSpPr>
            <a:spLocks noGrp="1"/>
          </p:cNvSpPr>
          <p:nvPr>
            <p:ph idx="1"/>
          </p:nvPr>
        </p:nvSpPr>
        <p:spPr>
          <a:xfrm>
            <a:off x="398826" y="2283904"/>
            <a:ext cx="3840085" cy="2596671"/>
          </a:xfrm>
        </p:spPr>
        <p:txBody>
          <a:bodyPr>
            <a:noAutofit/>
          </a:bodyPr>
          <a:lstStyle/>
          <a:p>
            <a:r>
              <a:rPr lang="en-US" dirty="0"/>
              <a:t>Offering substitutes</a:t>
            </a:r>
          </a:p>
          <a:p>
            <a:r>
              <a:rPr lang="en-US" dirty="0"/>
              <a:t>Food Textures</a:t>
            </a:r>
          </a:p>
          <a:p>
            <a:r>
              <a:rPr lang="en-US" dirty="0"/>
              <a:t>Allergies</a:t>
            </a:r>
          </a:p>
          <a:p>
            <a:r>
              <a:rPr lang="en-US" dirty="0"/>
              <a:t>Intolerances</a:t>
            </a:r>
          </a:p>
          <a:p>
            <a:r>
              <a:rPr lang="en-US" dirty="0"/>
              <a:t>Preferences</a:t>
            </a:r>
          </a:p>
        </p:txBody>
      </p:sp>
      <p:pic>
        <p:nvPicPr>
          <p:cNvPr id="4" name="Picture 3" descr="A person preparing food in a kitchen&#10;&#10;Description automatically generated">
            <a:extLst>
              <a:ext uri="{FF2B5EF4-FFF2-40B4-BE49-F238E27FC236}">
                <a16:creationId xmlns:a16="http://schemas.microsoft.com/office/drawing/2014/main" id="{12CF6DB0-0816-46EA-A918-394FFE9223F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8903" r="19649" b="-1"/>
          <a:stretch/>
        </p:blipFill>
        <p:spPr>
          <a:xfrm>
            <a:off x="4409137" y="857258"/>
            <a:ext cx="4734863" cy="5143490"/>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6" name="Rectangle 5">
            <a:extLst>
              <a:ext uri="{FF2B5EF4-FFF2-40B4-BE49-F238E27FC236}">
                <a16:creationId xmlns:a16="http://schemas.microsoft.com/office/drawing/2014/main" id="{D5115A35-1CFE-4F09-9F17-5D3A85B32A6F}"/>
              </a:ext>
            </a:extLst>
          </p:cNvPr>
          <p:cNvSpPr/>
          <p:nvPr/>
        </p:nvSpPr>
        <p:spPr>
          <a:xfrm>
            <a:off x="491490" y="5565324"/>
            <a:ext cx="4572000" cy="346249"/>
          </a:xfrm>
          <a:prstGeom prst="rect">
            <a:avLst/>
          </a:prstGeom>
        </p:spPr>
        <p:txBody>
          <a:bodyPr>
            <a:spAutoFit/>
          </a:bodyPr>
          <a:lstStyle/>
          <a:p>
            <a:pPr algn="r">
              <a:spcAft>
                <a:spcPts val="450"/>
              </a:spcAft>
            </a:pPr>
            <a:r>
              <a:rPr lang="en-US" sz="825" dirty="0">
                <a:hlinkClick r:id="rId4"/>
              </a:rPr>
              <a:t>https://www.cms.gov/Regulations-and-Guidance/Guidance/Manuals/downloads/som107ap_pp_guidelines_ltcf.pdf</a:t>
            </a:r>
            <a:r>
              <a:rPr lang="en-US" sz="825" dirty="0"/>
              <a:t> </a:t>
            </a:r>
          </a:p>
        </p:txBody>
      </p:sp>
    </p:spTree>
    <p:extLst>
      <p:ext uri="{BB962C8B-B14F-4D97-AF65-F5344CB8AC3E}">
        <p14:creationId xmlns:p14="http://schemas.microsoft.com/office/powerpoint/2010/main" val="3159218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151AB-A643-4DB9-8ABC-0CF67F5AD4F8}"/>
              </a:ext>
            </a:extLst>
          </p:cNvPr>
          <p:cNvSpPr>
            <a:spLocks noGrp="1"/>
          </p:cNvSpPr>
          <p:nvPr>
            <p:ph type="title"/>
          </p:nvPr>
        </p:nvSpPr>
        <p:spPr>
          <a:xfrm>
            <a:off x="393192" y="4432554"/>
            <a:ext cx="4945642" cy="1218908"/>
          </a:xfrm>
        </p:spPr>
        <p:txBody>
          <a:bodyPr>
            <a:normAutofit fontScale="90000"/>
          </a:bodyPr>
          <a:lstStyle/>
          <a:p>
            <a:pPr algn="r"/>
            <a:r>
              <a:rPr lang="en-US" b="1" dirty="0">
                <a:solidFill>
                  <a:srgbClr val="FFFFFF"/>
                </a:solidFill>
              </a:rPr>
              <a:t>F800:  Provided Diet Meets the Needs of Each Resident</a:t>
            </a:r>
          </a:p>
        </p:txBody>
      </p:sp>
      <p:pic>
        <p:nvPicPr>
          <p:cNvPr id="5" name="Picture 4" descr="A close up of a red fruit&#10;&#10;Description automatically generated">
            <a:extLst>
              <a:ext uri="{FF2B5EF4-FFF2-40B4-BE49-F238E27FC236}">
                <a16:creationId xmlns:a16="http://schemas.microsoft.com/office/drawing/2014/main" id="{AF950C5A-28C1-461C-B683-BDADE7CC5DD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2820" r="1" b="1"/>
          <a:stretch/>
        </p:blipFill>
        <p:spPr>
          <a:xfrm>
            <a:off x="97148" y="1051414"/>
            <a:ext cx="5262927" cy="3062618"/>
          </a:xfrm>
          <a:prstGeom prst="rect">
            <a:avLst/>
          </a:prstGeom>
          <a:ln>
            <a:noFill/>
          </a:ln>
          <a:effectLst>
            <a:softEdge rad="112500"/>
          </a:effectLst>
        </p:spPr>
      </p:pic>
      <p:sp>
        <p:nvSpPr>
          <p:cNvPr id="3" name="Content Placeholder 2">
            <a:extLst>
              <a:ext uri="{FF2B5EF4-FFF2-40B4-BE49-F238E27FC236}">
                <a16:creationId xmlns:a16="http://schemas.microsoft.com/office/drawing/2014/main" id="{217AE45B-78A0-4264-A5CB-4FE2D3B26B87}"/>
              </a:ext>
            </a:extLst>
          </p:cNvPr>
          <p:cNvSpPr>
            <a:spLocks noGrp="1"/>
          </p:cNvSpPr>
          <p:nvPr>
            <p:ph idx="1"/>
          </p:nvPr>
        </p:nvSpPr>
        <p:spPr>
          <a:xfrm>
            <a:off x="6021990" y="1545544"/>
            <a:ext cx="2568554" cy="3639272"/>
          </a:xfrm>
        </p:spPr>
        <p:txBody>
          <a:bodyPr anchor="ctr">
            <a:normAutofit fontScale="70000" lnSpcReduction="20000"/>
          </a:bodyPr>
          <a:lstStyle/>
          <a:p>
            <a:pPr marL="0" indent="0">
              <a:buNone/>
            </a:pPr>
            <a:r>
              <a:rPr lang="en-US" dirty="0">
                <a:solidFill>
                  <a:srgbClr val="FFFFFF"/>
                </a:solidFill>
              </a:rPr>
              <a:t>“The facility must provide each resident with a nourishing, palatable, well-balanced diet that meets his or her daily nutritional and special dietary needs, taking into consideration the preferences of each resident.”  </a:t>
            </a:r>
          </a:p>
          <a:p>
            <a:endParaRPr lang="en-US" sz="1500" dirty="0">
              <a:solidFill>
                <a:srgbClr val="FFFFFF"/>
              </a:solidFill>
            </a:endParaRPr>
          </a:p>
        </p:txBody>
      </p:sp>
      <p:sp>
        <p:nvSpPr>
          <p:cNvPr id="4" name="Rectangle 3">
            <a:extLst>
              <a:ext uri="{FF2B5EF4-FFF2-40B4-BE49-F238E27FC236}">
                <a16:creationId xmlns:a16="http://schemas.microsoft.com/office/drawing/2014/main" id="{BEBFEC6A-7A70-49BD-B3A7-A6A699AF8A6D}"/>
              </a:ext>
            </a:extLst>
          </p:cNvPr>
          <p:cNvSpPr/>
          <p:nvPr/>
        </p:nvSpPr>
        <p:spPr>
          <a:xfrm>
            <a:off x="5896699" y="5330184"/>
            <a:ext cx="2928047" cy="403957"/>
          </a:xfrm>
          <a:prstGeom prst="rect">
            <a:avLst/>
          </a:prstGeom>
        </p:spPr>
        <p:txBody>
          <a:bodyPr wrap="square">
            <a:spAutoFit/>
          </a:bodyPr>
          <a:lstStyle/>
          <a:p>
            <a:pPr algn="r">
              <a:spcAft>
                <a:spcPts val="450"/>
              </a:spcAft>
            </a:pPr>
            <a:r>
              <a:rPr lang="en-US" sz="675" dirty="0">
                <a:solidFill>
                  <a:schemeClr val="bg1"/>
                </a:solidFill>
                <a:hlinkClick r:id="rId4">
                  <a:extLst>
                    <a:ext uri="{A12FA001-AC4F-418D-AE19-62706E023703}">
                      <ahyp:hlinkClr xmlns:ahyp="http://schemas.microsoft.com/office/drawing/2018/hyperlinkcolor" val="tx"/>
                    </a:ext>
                  </a:extLst>
                </a:hlinkClick>
              </a:rPr>
              <a:t>https://www.cms.gov/Regulations-and-Guidance/Guidance/Manuals/downloads/som107ap_pp_guidelines_ltcf.pdf</a:t>
            </a:r>
            <a:r>
              <a:rPr lang="en-US" sz="675" dirty="0">
                <a:solidFill>
                  <a:schemeClr val="bg1"/>
                </a:solidFill>
              </a:rPr>
              <a:t> </a:t>
            </a:r>
          </a:p>
        </p:txBody>
      </p:sp>
      <p:pic>
        <p:nvPicPr>
          <p:cNvPr id="6" name="Picture 5">
            <a:extLst>
              <a:ext uri="{FF2B5EF4-FFF2-40B4-BE49-F238E27FC236}">
                <a16:creationId xmlns:a16="http://schemas.microsoft.com/office/drawing/2014/main" id="{F5EC7B12-D94D-4C65-BA0E-2072167403AD}"/>
              </a:ext>
            </a:extLst>
          </p:cNvPr>
          <p:cNvPicPr>
            <a:picLocks noChangeAspect="1"/>
          </p:cNvPicPr>
          <p:nvPr/>
        </p:nvPicPr>
        <p:blipFill>
          <a:blip r:embed="rId5"/>
          <a:stretch>
            <a:fillRect/>
          </a:stretch>
        </p:blipFill>
        <p:spPr>
          <a:xfrm>
            <a:off x="5317514" y="317078"/>
            <a:ext cx="3771900" cy="5400675"/>
          </a:xfrm>
          <a:prstGeom prst="rect">
            <a:avLst/>
          </a:prstGeom>
        </p:spPr>
      </p:pic>
      <p:pic>
        <p:nvPicPr>
          <p:cNvPr id="7" name="Picture 6">
            <a:extLst>
              <a:ext uri="{FF2B5EF4-FFF2-40B4-BE49-F238E27FC236}">
                <a16:creationId xmlns:a16="http://schemas.microsoft.com/office/drawing/2014/main" id="{4C35A5F5-9924-44ED-AF55-0F9A581FA28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148" y="4247381"/>
            <a:ext cx="5162460" cy="1470372"/>
          </a:xfrm>
          <a:prstGeom prst="rect">
            <a:avLst/>
          </a:prstGeom>
        </p:spPr>
      </p:pic>
    </p:spTree>
    <p:extLst>
      <p:ext uri="{BB962C8B-B14F-4D97-AF65-F5344CB8AC3E}">
        <p14:creationId xmlns:p14="http://schemas.microsoft.com/office/powerpoint/2010/main" val="784934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E116B-0135-4ACA-B028-1921F76AF967}"/>
              </a:ext>
            </a:extLst>
          </p:cNvPr>
          <p:cNvSpPr>
            <a:spLocks noGrp="1"/>
          </p:cNvSpPr>
          <p:nvPr>
            <p:ph type="title"/>
          </p:nvPr>
        </p:nvSpPr>
        <p:spPr>
          <a:xfrm>
            <a:off x="647272" y="1616253"/>
            <a:ext cx="2562119" cy="3596556"/>
          </a:xfrm>
        </p:spPr>
        <p:txBody>
          <a:bodyPr>
            <a:normAutofit/>
          </a:bodyPr>
          <a:lstStyle/>
          <a:p>
            <a:r>
              <a:rPr lang="en-US" dirty="0">
                <a:solidFill>
                  <a:srgbClr val="FFFFFF"/>
                </a:solidFill>
              </a:rPr>
              <a:t>F808:  Therapeutic Diets</a:t>
            </a:r>
          </a:p>
        </p:txBody>
      </p:sp>
      <p:graphicFrame>
        <p:nvGraphicFramePr>
          <p:cNvPr id="5" name="Content Placeholder 2">
            <a:extLst>
              <a:ext uri="{FF2B5EF4-FFF2-40B4-BE49-F238E27FC236}">
                <a16:creationId xmlns:a16="http://schemas.microsoft.com/office/drawing/2014/main" id="{A49BA5CF-411F-4DD5-A785-E0970688495D}"/>
              </a:ext>
            </a:extLst>
          </p:cNvPr>
          <p:cNvGraphicFramePr>
            <a:graphicFrameLocks noGrp="1"/>
          </p:cNvGraphicFramePr>
          <p:nvPr>
            <p:ph idx="1"/>
            <p:extLst>
              <p:ext uri="{D42A27DB-BD31-4B8C-83A1-F6EECF244321}">
                <p14:modId xmlns:p14="http://schemas.microsoft.com/office/powerpoint/2010/main" val="3175865700"/>
              </p:ext>
            </p:extLst>
          </p:nvPr>
        </p:nvGraphicFramePr>
        <p:xfrm>
          <a:off x="4115727" y="1027601"/>
          <a:ext cx="4885203" cy="44140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C8151ABE-988D-44C5-B899-99C34255B5C3}"/>
              </a:ext>
            </a:extLst>
          </p:cNvPr>
          <p:cNvSpPr/>
          <p:nvPr/>
        </p:nvSpPr>
        <p:spPr>
          <a:xfrm>
            <a:off x="116176" y="5282665"/>
            <a:ext cx="3209171" cy="300082"/>
          </a:xfrm>
          <a:prstGeom prst="rect">
            <a:avLst/>
          </a:prstGeom>
        </p:spPr>
        <p:txBody>
          <a:bodyPr wrap="square">
            <a:spAutoFit/>
          </a:bodyPr>
          <a:lstStyle/>
          <a:p>
            <a:pPr algn="r"/>
            <a:r>
              <a:rPr lang="en-US" sz="675" dirty="0">
                <a:solidFill>
                  <a:schemeClr val="bg1"/>
                </a:solidFill>
              </a:rPr>
              <a:t>https://www.cms.gov/Regulations-and-Guidance/Guidance/Manuals/downloads/som107ap_pp_guidelines_ltcf.pdf</a:t>
            </a:r>
          </a:p>
        </p:txBody>
      </p:sp>
      <p:pic>
        <p:nvPicPr>
          <p:cNvPr id="3" name="Picture 2">
            <a:extLst>
              <a:ext uri="{FF2B5EF4-FFF2-40B4-BE49-F238E27FC236}">
                <a16:creationId xmlns:a16="http://schemas.microsoft.com/office/drawing/2014/main" id="{BA470246-D3A9-48DB-8568-A1977B424F9B}"/>
              </a:ext>
            </a:extLst>
          </p:cNvPr>
          <p:cNvPicPr>
            <a:picLocks noChangeAspect="1"/>
          </p:cNvPicPr>
          <p:nvPr/>
        </p:nvPicPr>
        <p:blipFill>
          <a:blip r:embed="rId8"/>
          <a:stretch>
            <a:fillRect/>
          </a:stretch>
        </p:blipFill>
        <p:spPr>
          <a:xfrm>
            <a:off x="84044" y="685800"/>
            <a:ext cx="3838575" cy="5095875"/>
          </a:xfrm>
          <a:prstGeom prst="rect">
            <a:avLst/>
          </a:prstGeom>
        </p:spPr>
      </p:pic>
    </p:spTree>
    <p:extLst>
      <p:ext uri="{BB962C8B-B14F-4D97-AF65-F5344CB8AC3E}">
        <p14:creationId xmlns:p14="http://schemas.microsoft.com/office/powerpoint/2010/main" val="3425928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0B892-554F-46B6-B4DB-B1017448775D}"/>
              </a:ext>
            </a:extLst>
          </p:cNvPr>
          <p:cNvSpPr>
            <a:spLocks noGrp="1"/>
          </p:cNvSpPr>
          <p:nvPr>
            <p:ph type="title"/>
          </p:nvPr>
        </p:nvSpPr>
        <p:spPr>
          <a:xfrm>
            <a:off x="637615" y="117816"/>
            <a:ext cx="7886700" cy="994172"/>
          </a:xfrm>
        </p:spPr>
        <p:txBody>
          <a:bodyPr>
            <a:normAutofit/>
          </a:bodyPr>
          <a:lstStyle/>
          <a:p>
            <a:r>
              <a:rPr lang="en-US" dirty="0"/>
              <a:t>Definitions</a:t>
            </a:r>
          </a:p>
        </p:txBody>
      </p:sp>
      <p:sp>
        <p:nvSpPr>
          <p:cNvPr id="3" name="Content Placeholder 2">
            <a:extLst>
              <a:ext uri="{FF2B5EF4-FFF2-40B4-BE49-F238E27FC236}">
                <a16:creationId xmlns:a16="http://schemas.microsoft.com/office/drawing/2014/main" id="{AA0896BE-3455-4FE6-9869-6D68CE248DCD}"/>
              </a:ext>
            </a:extLst>
          </p:cNvPr>
          <p:cNvSpPr>
            <a:spLocks noGrp="1"/>
          </p:cNvSpPr>
          <p:nvPr>
            <p:ph idx="1"/>
          </p:nvPr>
        </p:nvSpPr>
        <p:spPr>
          <a:xfrm>
            <a:off x="628650" y="1447799"/>
            <a:ext cx="7886700" cy="3875945"/>
          </a:xfrm>
        </p:spPr>
        <p:txBody>
          <a:bodyPr>
            <a:normAutofit fontScale="77500" lnSpcReduction="20000"/>
          </a:bodyPr>
          <a:lstStyle/>
          <a:p>
            <a:r>
              <a:rPr lang="en-US" dirty="0"/>
              <a:t>“</a:t>
            </a:r>
            <a:r>
              <a:rPr lang="en-US" b="1" dirty="0"/>
              <a:t>Therapeutic Diet</a:t>
            </a:r>
            <a:r>
              <a:rPr lang="en-US" dirty="0"/>
              <a:t>” means a diet ordered by a physician or delegated registered or licensed dietitian as part of treatment for a disease or clinical condition, or to eliminate or decrease specific nutrients in the diet, (e.g., sodium) or to increase specific nutrients in the diet (e.g., potassium), or to provide food the resident is able to eat (e.g., a mechanically altered diet). </a:t>
            </a:r>
          </a:p>
          <a:p>
            <a:r>
              <a:rPr lang="en-US" dirty="0"/>
              <a:t>“</a:t>
            </a:r>
            <a:r>
              <a:rPr lang="en-US" b="1" dirty="0"/>
              <a:t>Mechanically altered diet</a:t>
            </a:r>
            <a:r>
              <a:rPr lang="en-US" dirty="0"/>
              <a:t>” means one in which the texture of a diet is altered.  When the texture is modified, the type of texture modification must be specific and part of the physicians’ or delegated registered or licensed dietitian order</a:t>
            </a:r>
            <a:r>
              <a:rPr lang="en-US" sz="1800" dirty="0"/>
              <a:t>.</a:t>
            </a:r>
          </a:p>
        </p:txBody>
      </p:sp>
      <p:sp>
        <p:nvSpPr>
          <p:cNvPr id="5" name="Rectangle 4">
            <a:extLst>
              <a:ext uri="{FF2B5EF4-FFF2-40B4-BE49-F238E27FC236}">
                <a16:creationId xmlns:a16="http://schemas.microsoft.com/office/drawing/2014/main" id="{659B8F97-49D2-4BE9-B88F-3C2BFE4BDA6E}"/>
              </a:ext>
            </a:extLst>
          </p:cNvPr>
          <p:cNvSpPr/>
          <p:nvPr/>
        </p:nvSpPr>
        <p:spPr>
          <a:xfrm>
            <a:off x="4319337" y="5323745"/>
            <a:ext cx="4572000" cy="346249"/>
          </a:xfrm>
          <a:prstGeom prst="rect">
            <a:avLst/>
          </a:prstGeom>
        </p:spPr>
        <p:txBody>
          <a:bodyPr>
            <a:spAutoFit/>
          </a:bodyPr>
          <a:lstStyle/>
          <a:p>
            <a:pPr algn="r">
              <a:spcAft>
                <a:spcPts val="450"/>
              </a:spcAft>
            </a:pPr>
            <a:r>
              <a:rPr lang="en-US" sz="825" dirty="0">
                <a:hlinkClick r:id="rId3"/>
              </a:rPr>
              <a:t>https://www.cms.gov/Regulations-and-Guidance/Guidance/Manuals/downloads/som107ap_pp_guidelines_ltcf.pdf</a:t>
            </a:r>
            <a:r>
              <a:rPr lang="en-US" sz="825" dirty="0"/>
              <a:t> </a:t>
            </a:r>
          </a:p>
        </p:txBody>
      </p:sp>
    </p:spTree>
    <p:extLst>
      <p:ext uri="{BB962C8B-B14F-4D97-AF65-F5344CB8AC3E}">
        <p14:creationId xmlns:p14="http://schemas.microsoft.com/office/powerpoint/2010/main" val="1156046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F287F-F2E6-45A0-A186-48CE655904FE}"/>
              </a:ext>
            </a:extLst>
          </p:cNvPr>
          <p:cNvSpPr>
            <a:spLocks noGrp="1"/>
          </p:cNvSpPr>
          <p:nvPr>
            <p:ph type="title"/>
          </p:nvPr>
        </p:nvSpPr>
        <p:spPr>
          <a:xfrm>
            <a:off x="647272" y="1616253"/>
            <a:ext cx="2562119" cy="3596556"/>
          </a:xfrm>
        </p:spPr>
        <p:txBody>
          <a:bodyPr>
            <a:normAutofit/>
          </a:bodyPr>
          <a:lstStyle/>
          <a:p>
            <a:r>
              <a:rPr lang="en-US" dirty="0">
                <a:solidFill>
                  <a:srgbClr val="FFFFFF"/>
                </a:solidFill>
              </a:rPr>
              <a:t>Definitions</a:t>
            </a:r>
          </a:p>
        </p:txBody>
      </p:sp>
      <p:graphicFrame>
        <p:nvGraphicFramePr>
          <p:cNvPr id="13" name="Content Placeholder 2">
            <a:extLst>
              <a:ext uri="{FF2B5EF4-FFF2-40B4-BE49-F238E27FC236}">
                <a16:creationId xmlns:a16="http://schemas.microsoft.com/office/drawing/2014/main" id="{1D0E5E87-0F91-498A-96E9-26439E1E34CC}"/>
              </a:ext>
            </a:extLst>
          </p:cNvPr>
          <p:cNvGraphicFramePr>
            <a:graphicFrameLocks noGrp="1"/>
          </p:cNvGraphicFramePr>
          <p:nvPr>
            <p:ph idx="1"/>
            <p:extLst>
              <p:ext uri="{D42A27DB-BD31-4B8C-83A1-F6EECF244321}">
                <p14:modId xmlns:p14="http://schemas.microsoft.com/office/powerpoint/2010/main" val="1201874424"/>
              </p:ext>
            </p:extLst>
          </p:nvPr>
        </p:nvGraphicFramePr>
        <p:xfrm>
          <a:off x="3895725" y="1048821"/>
          <a:ext cx="5148543" cy="45756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a:extLst>
              <a:ext uri="{FF2B5EF4-FFF2-40B4-BE49-F238E27FC236}">
                <a16:creationId xmlns:a16="http://schemas.microsoft.com/office/drawing/2014/main" id="{8AD43481-DFCD-459B-8A74-6E410501C6E3}"/>
              </a:ext>
            </a:extLst>
          </p:cNvPr>
          <p:cNvSpPr/>
          <p:nvPr/>
        </p:nvSpPr>
        <p:spPr>
          <a:xfrm>
            <a:off x="4222867" y="5462930"/>
            <a:ext cx="4572000" cy="346249"/>
          </a:xfrm>
          <a:prstGeom prst="rect">
            <a:avLst/>
          </a:prstGeom>
        </p:spPr>
        <p:txBody>
          <a:bodyPr>
            <a:spAutoFit/>
          </a:bodyPr>
          <a:lstStyle/>
          <a:p>
            <a:pPr algn="r">
              <a:spcAft>
                <a:spcPts val="450"/>
              </a:spcAft>
            </a:pPr>
            <a:r>
              <a:rPr lang="en-US" sz="825" dirty="0">
                <a:hlinkClick r:id="rId8"/>
              </a:rPr>
              <a:t>https://www.cms.gov/Regulations-and-Guidance/Guidance/Manuals/downloads/som107ap_pp_guidelines_ltcf.pdf</a:t>
            </a:r>
            <a:r>
              <a:rPr lang="en-US" sz="825" dirty="0"/>
              <a:t> </a:t>
            </a:r>
          </a:p>
        </p:txBody>
      </p:sp>
      <p:pic>
        <p:nvPicPr>
          <p:cNvPr id="3" name="Picture 2">
            <a:extLst>
              <a:ext uri="{FF2B5EF4-FFF2-40B4-BE49-F238E27FC236}">
                <a16:creationId xmlns:a16="http://schemas.microsoft.com/office/drawing/2014/main" id="{CFC74E74-3A86-49C9-A825-B100F094D433}"/>
              </a:ext>
            </a:extLst>
          </p:cNvPr>
          <p:cNvPicPr>
            <a:picLocks noChangeAspect="1"/>
          </p:cNvPicPr>
          <p:nvPr/>
        </p:nvPicPr>
        <p:blipFill>
          <a:blip r:embed="rId9"/>
          <a:stretch>
            <a:fillRect/>
          </a:stretch>
        </p:blipFill>
        <p:spPr>
          <a:xfrm>
            <a:off x="99732" y="646629"/>
            <a:ext cx="3800475" cy="5162550"/>
          </a:xfrm>
          <a:prstGeom prst="rect">
            <a:avLst/>
          </a:prstGeom>
        </p:spPr>
      </p:pic>
    </p:spTree>
    <p:extLst>
      <p:ext uri="{BB962C8B-B14F-4D97-AF65-F5344CB8AC3E}">
        <p14:creationId xmlns:p14="http://schemas.microsoft.com/office/powerpoint/2010/main" val="840611750"/>
      </p:ext>
    </p:extLst>
  </p:cSld>
  <p:clrMapOvr>
    <a:masterClrMapping/>
  </p:clrMapOvr>
</p:sld>
</file>

<file path=ppt/theme/theme1.xml><?xml version="1.0" encoding="utf-8"?>
<a:theme xmlns:a="http://schemas.openxmlformats.org/drawingml/2006/main" name="1_2012LeadingAge_gray2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2012LeadingAge_gray2PPT</Template>
  <TotalTime>1182</TotalTime>
  <Words>2348</Words>
  <Application>Microsoft Office PowerPoint</Application>
  <PresentationFormat>On-screen Show (4:3)</PresentationFormat>
  <Paragraphs>185</Paragraphs>
  <Slides>24</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1_2012LeadingAge_gray2PPT</vt:lpstr>
      <vt:lpstr>Nutrition:  Diet and Food Textures Competency </vt:lpstr>
      <vt:lpstr>Objectives</vt:lpstr>
      <vt:lpstr>Regulations</vt:lpstr>
      <vt:lpstr>F805:  Food and Drink</vt:lpstr>
      <vt:lpstr>F806:  Food and Drink</vt:lpstr>
      <vt:lpstr>F800:  Provided Diet Meets the Needs of Each Resident</vt:lpstr>
      <vt:lpstr>F808:  Therapeutic Diets</vt:lpstr>
      <vt:lpstr>Definitions</vt:lpstr>
      <vt:lpstr>Definitions</vt:lpstr>
      <vt:lpstr>Foods/Diets</vt:lpstr>
      <vt:lpstr>Thickened Liquids</vt:lpstr>
      <vt:lpstr>Safety</vt:lpstr>
      <vt:lpstr>PowerPoint Presentation</vt:lpstr>
      <vt:lpstr>PowerPoint Presentation</vt:lpstr>
      <vt:lpstr>Dietary Competencies</vt:lpstr>
      <vt:lpstr>CNA Competencies</vt:lpstr>
      <vt:lpstr>Residents Eating in Room</vt:lpstr>
      <vt:lpstr>Swallowing Concerns</vt:lpstr>
      <vt:lpstr>PowerPoint Presentation</vt:lpstr>
      <vt:lpstr>Surveyors Observations</vt:lpstr>
      <vt:lpstr>PowerPoint Presentation</vt:lpstr>
      <vt:lpstr>PowerPoint Presentation</vt:lpstr>
      <vt:lpstr>References and Resources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aparkhill</dc:creator>
  <cp:lastModifiedBy>Charlie Visconage</cp:lastModifiedBy>
  <cp:revision>138</cp:revision>
  <dcterms:created xsi:type="dcterms:W3CDTF">2012-09-27T17:39:50Z</dcterms:created>
  <dcterms:modified xsi:type="dcterms:W3CDTF">2019-05-13T18:10:34Z</dcterms:modified>
  <cp:contentStatus/>
</cp:coreProperties>
</file>