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19"/>
  </p:notesMasterIdLst>
  <p:handoutMasterIdLst>
    <p:handoutMasterId r:id="rId20"/>
  </p:handoutMasterIdLst>
  <p:sldIdLst>
    <p:sldId id="276" r:id="rId2"/>
    <p:sldId id="300" r:id="rId3"/>
    <p:sldId id="259" r:id="rId4"/>
    <p:sldId id="269" r:id="rId5"/>
    <p:sldId id="270" r:id="rId6"/>
    <p:sldId id="271" r:id="rId7"/>
    <p:sldId id="272" r:id="rId8"/>
    <p:sldId id="273" r:id="rId9"/>
    <p:sldId id="279" r:id="rId10"/>
    <p:sldId id="286" r:id="rId11"/>
    <p:sldId id="381" r:id="rId12"/>
    <p:sldId id="290" r:id="rId13"/>
    <p:sldId id="382" r:id="rId14"/>
    <p:sldId id="380" r:id="rId15"/>
    <p:sldId id="341" r:id="rId16"/>
    <p:sldId id="342" r:id="rId17"/>
    <p:sldId id="343"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48" autoAdjust="0"/>
    <p:restoredTop sz="65399" autoAdjust="0"/>
  </p:normalViewPr>
  <p:slideViewPr>
    <p:cSldViewPr>
      <p:cViewPr varScale="1">
        <p:scale>
          <a:sx n="72" d="100"/>
          <a:sy n="72" d="100"/>
        </p:scale>
        <p:origin x="181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115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340CA4-7AED-470F-956A-876B5CDB6E63}" type="doc">
      <dgm:prSet loTypeId="urn:microsoft.com/office/officeart/2008/layout/LinedList" loCatId="list" qsTypeId="urn:microsoft.com/office/officeart/2005/8/quickstyle/simple4" qsCatId="simple" csTypeId="urn:microsoft.com/office/officeart/2005/8/colors/accent3_2" csCatId="accent3"/>
      <dgm:spPr/>
      <dgm:t>
        <a:bodyPr/>
        <a:lstStyle/>
        <a:p>
          <a:endParaRPr lang="en-US"/>
        </a:p>
      </dgm:t>
    </dgm:pt>
    <dgm:pt modelId="{2C389B2F-2C18-46B0-901A-E565167BC666}">
      <dgm:prSet/>
      <dgm:spPr/>
      <dgm:t>
        <a:bodyPr/>
        <a:lstStyle/>
        <a:p>
          <a:r>
            <a:rPr lang="en-US" dirty="0"/>
            <a:t>Is the resident different than usual ?</a:t>
          </a:r>
        </a:p>
      </dgm:t>
    </dgm:pt>
    <dgm:pt modelId="{A4F9A037-9DB3-4684-86A0-D7F905883A19}" type="parTrans" cxnId="{5D03ACE6-3D6E-47EC-B642-FCB1A6A4440A}">
      <dgm:prSet/>
      <dgm:spPr/>
      <dgm:t>
        <a:bodyPr/>
        <a:lstStyle/>
        <a:p>
          <a:endParaRPr lang="en-US"/>
        </a:p>
      </dgm:t>
    </dgm:pt>
    <dgm:pt modelId="{F0D0DDC5-8105-4239-BBC3-067F0D30A692}" type="sibTrans" cxnId="{5D03ACE6-3D6E-47EC-B642-FCB1A6A4440A}">
      <dgm:prSet/>
      <dgm:spPr/>
      <dgm:t>
        <a:bodyPr/>
        <a:lstStyle/>
        <a:p>
          <a:endParaRPr lang="en-US"/>
        </a:p>
      </dgm:t>
    </dgm:pt>
    <dgm:pt modelId="{1AB43463-8D61-414D-A09C-D421CF419573}">
      <dgm:prSet/>
      <dgm:spPr/>
      <dgm:t>
        <a:bodyPr/>
        <a:lstStyle/>
        <a:p>
          <a:r>
            <a:rPr lang="en-US" dirty="0"/>
            <a:t>What does that mean?</a:t>
          </a:r>
        </a:p>
      </dgm:t>
    </dgm:pt>
    <dgm:pt modelId="{0E8F9DA8-DA9A-4945-988D-8495F6106660}" type="parTrans" cxnId="{C2242E4F-DBC4-46B7-8402-62FBFE121E8B}">
      <dgm:prSet/>
      <dgm:spPr/>
      <dgm:t>
        <a:bodyPr/>
        <a:lstStyle/>
        <a:p>
          <a:endParaRPr lang="en-US"/>
        </a:p>
      </dgm:t>
    </dgm:pt>
    <dgm:pt modelId="{3DF0DDBA-93ED-4B3D-BDE1-3D922FFB0294}" type="sibTrans" cxnId="{C2242E4F-DBC4-46B7-8402-62FBFE121E8B}">
      <dgm:prSet/>
      <dgm:spPr/>
      <dgm:t>
        <a:bodyPr/>
        <a:lstStyle/>
        <a:p>
          <a:endParaRPr lang="en-US"/>
        </a:p>
      </dgm:t>
    </dgm:pt>
    <dgm:pt modelId="{856028FE-B15D-428F-9782-4ED369641E8E}" type="pres">
      <dgm:prSet presAssocID="{CC340CA4-7AED-470F-956A-876B5CDB6E63}" presName="vert0" presStyleCnt="0">
        <dgm:presLayoutVars>
          <dgm:dir/>
          <dgm:animOne val="branch"/>
          <dgm:animLvl val="lvl"/>
        </dgm:presLayoutVars>
      </dgm:prSet>
      <dgm:spPr/>
    </dgm:pt>
    <dgm:pt modelId="{3A41B352-5503-43E7-8AD8-DEA03147F100}" type="pres">
      <dgm:prSet presAssocID="{2C389B2F-2C18-46B0-901A-E565167BC666}" presName="thickLine" presStyleLbl="alignNode1" presStyleIdx="0" presStyleCnt="2"/>
      <dgm:spPr/>
    </dgm:pt>
    <dgm:pt modelId="{0852C23D-646A-4AE1-BD80-6F06C1E1DAAF}" type="pres">
      <dgm:prSet presAssocID="{2C389B2F-2C18-46B0-901A-E565167BC666}" presName="horz1" presStyleCnt="0"/>
      <dgm:spPr/>
    </dgm:pt>
    <dgm:pt modelId="{99F7E778-8B7D-4B02-AEA2-AAA8E4B79EC3}" type="pres">
      <dgm:prSet presAssocID="{2C389B2F-2C18-46B0-901A-E565167BC666}" presName="tx1" presStyleLbl="revTx" presStyleIdx="0" presStyleCnt="2" custLinFactNeighborX="1140" custLinFactNeighborY="-32293"/>
      <dgm:spPr/>
    </dgm:pt>
    <dgm:pt modelId="{5450598D-CC4E-48ED-A48C-EB8CF4087A1F}" type="pres">
      <dgm:prSet presAssocID="{2C389B2F-2C18-46B0-901A-E565167BC666}" presName="vert1" presStyleCnt="0"/>
      <dgm:spPr/>
    </dgm:pt>
    <dgm:pt modelId="{D84F6620-AF7E-4DD6-ABCA-99FCE31DF22E}" type="pres">
      <dgm:prSet presAssocID="{1AB43463-8D61-414D-A09C-D421CF419573}" presName="thickLine" presStyleLbl="alignNode1" presStyleIdx="1" presStyleCnt="2"/>
      <dgm:spPr/>
    </dgm:pt>
    <dgm:pt modelId="{47329AE0-1676-4195-8EC9-7CA4D7A9AFAA}" type="pres">
      <dgm:prSet presAssocID="{1AB43463-8D61-414D-A09C-D421CF419573}" presName="horz1" presStyleCnt="0"/>
      <dgm:spPr/>
    </dgm:pt>
    <dgm:pt modelId="{115C1619-30B9-41B5-8E0C-7D88FD0D3F20}" type="pres">
      <dgm:prSet presAssocID="{1AB43463-8D61-414D-A09C-D421CF419573}" presName="tx1" presStyleLbl="revTx" presStyleIdx="1" presStyleCnt="2"/>
      <dgm:spPr/>
    </dgm:pt>
    <dgm:pt modelId="{4D463F28-209C-466D-973B-2E6DB6A68359}" type="pres">
      <dgm:prSet presAssocID="{1AB43463-8D61-414D-A09C-D421CF419573}" presName="vert1" presStyleCnt="0"/>
      <dgm:spPr/>
    </dgm:pt>
  </dgm:ptLst>
  <dgm:cxnLst>
    <dgm:cxn modelId="{C2242E4F-DBC4-46B7-8402-62FBFE121E8B}" srcId="{CC340CA4-7AED-470F-956A-876B5CDB6E63}" destId="{1AB43463-8D61-414D-A09C-D421CF419573}" srcOrd="1" destOrd="0" parTransId="{0E8F9DA8-DA9A-4945-988D-8495F6106660}" sibTransId="{3DF0DDBA-93ED-4B3D-BDE1-3D922FFB0294}"/>
    <dgm:cxn modelId="{9068628A-2A0F-4E6F-9EE6-5B20FC198911}" type="presOf" srcId="{2C389B2F-2C18-46B0-901A-E565167BC666}" destId="{99F7E778-8B7D-4B02-AEA2-AAA8E4B79EC3}" srcOrd="0" destOrd="0" presId="urn:microsoft.com/office/officeart/2008/layout/LinedList"/>
    <dgm:cxn modelId="{21F3C8A8-4910-400D-9627-F212E5CB1300}" type="presOf" srcId="{1AB43463-8D61-414D-A09C-D421CF419573}" destId="{115C1619-30B9-41B5-8E0C-7D88FD0D3F20}" srcOrd="0" destOrd="0" presId="urn:microsoft.com/office/officeart/2008/layout/LinedList"/>
    <dgm:cxn modelId="{6D38BBD3-92E9-40FA-9710-B261D2B73FA6}" type="presOf" srcId="{CC340CA4-7AED-470F-956A-876B5CDB6E63}" destId="{856028FE-B15D-428F-9782-4ED369641E8E}" srcOrd="0" destOrd="0" presId="urn:microsoft.com/office/officeart/2008/layout/LinedList"/>
    <dgm:cxn modelId="{5D03ACE6-3D6E-47EC-B642-FCB1A6A4440A}" srcId="{CC340CA4-7AED-470F-956A-876B5CDB6E63}" destId="{2C389B2F-2C18-46B0-901A-E565167BC666}" srcOrd="0" destOrd="0" parTransId="{A4F9A037-9DB3-4684-86A0-D7F905883A19}" sibTransId="{F0D0DDC5-8105-4239-BBC3-067F0D30A692}"/>
    <dgm:cxn modelId="{6E1A5CDE-6442-43BE-BB8A-F46BF4A865EC}" type="presParOf" srcId="{856028FE-B15D-428F-9782-4ED369641E8E}" destId="{3A41B352-5503-43E7-8AD8-DEA03147F100}" srcOrd="0" destOrd="0" presId="urn:microsoft.com/office/officeart/2008/layout/LinedList"/>
    <dgm:cxn modelId="{4FC36C0C-49FE-4257-92BF-78CD9B038E88}" type="presParOf" srcId="{856028FE-B15D-428F-9782-4ED369641E8E}" destId="{0852C23D-646A-4AE1-BD80-6F06C1E1DAAF}" srcOrd="1" destOrd="0" presId="urn:microsoft.com/office/officeart/2008/layout/LinedList"/>
    <dgm:cxn modelId="{ADC97F9E-5824-4724-8DFD-E672142C6BE6}" type="presParOf" srcId="{0852C23D-646A-4AE1-BD80-6F06C1E1DAAF}" destId="{99F7E778-8B7D-4B02-AEA2-AAA8E4B79EC3}" srcOrd="0" destOrd="0" presId="urn:microsoft.com/office/officeart/2008/layout/LinedList"/>
    <dgm:cxn modelId="{358A3BD0-A41E-4481-AE69-AED87C3F5664}" type="presParOf" srcId="{0852C23D-646A-4AE1-BD80-6F06C1E1DAAF}" destId="{5450598D-CC4E-48ED-A48C-EB8CF4087A1F}" srcOrd="1" destOrd="0" presId="urn:microsoft.com/office/officeart/2008/layout/LinedList"/>
    <dgm:cxn modelId="{BDEC2461-F15C-4B1D-88D0-2DBEC622DE62}" type="presParOf" srcId="{856028FE-B15D-428F-9782-4ED369641E8E}" destId="{D84F6620-AF7E-4DD6-ABCA-99FCE31DF22E}" srcOrd="2" destOrd="0" presId="urn:microsoft.com/office/officeart/2008/layout/LinedList"/>
    <dgm:cxn modelId="{A1D8BBD0-85BE-4628-8A35-F7B43E9C42F8}" type="presParOf" srcId="{856028FE-B15D-428F-9782-4ED369641E8E}" destId="{47329AE0-1676-4195-8EC9-7CA4D7A9AFAA}" srcOrd="3" destOrd="0" presId="urn:microsoft.com/office/officeart/2008/layout/LinedList"/>
    <dgm:cxn modelId="{E68E564E-9DD6-4341-AC3E-570188276976}" type="presParOf" srcId="{47329AE0-1676-4195-8EC9-7CA4D7A9AFAA}" destId="{115C1619-30B9-41B5-8E0C-7D88FD0D3F20}" srcOrd="0" destOrd="0" presId="urn:microsoft.com/office/officeart/2008/layout/LinedList"/>
    <dgm:cxn modelId="{DA1138BF-FA49-4150-A551-FF10D5169745}" type="presParOf" srcId="{47329AE0-1676-4195-8EC9-7CA4D7A9AFAA}" destId="{4D463F28-209C-466D-973B-2E6DB6A6835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41B352-5503-43E7-8AD8-DEA03147F100}">
      <dsp:nvSpPr>
        <dsp:cNvPr id="0" name=""/>
        <dsp:cNvSpPr/>
      </dsp:nvSpPr>
      <dsp:spPr>
        <a:xfrm>
          <a:off x="0" y="0"/>
          <a:ext cx="5370763"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9F7E778-8B7D-4B02-AEA2-AAA8E4B79EC3}">
      <dsp:nvSpPr>
        <dsp:cNvPr id="0" name=""/>
        <dsp:cNvSpPr/>
      </dsp:nvSpPr>
      <dsp:spPr>
        <a:xfrm>
          <a:off x="0" y="0"/>
          <a:ext cx="5370763" cy="2077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marL="0" lvl="0" indent="0" algn="l" defTabSz="2000250">
            <a:lnSpc>
              <a:spcPct val="90000"/>
            </a:lnSpc>
            <a:spcBef>
              <a:spcPct val="0"/>
            </a:spcBef>
            <a:spcAft>
              <a:spcPct val="35000"/>
            </a:spcAft>
            <a:buNone/>
          </a:pPr>
          <a:r>
            <a:rPr lang="en-US" sz="4500" kern="1200" dirty="0"/>
            <a:t>Is the resident different than usual ?</a:t>
          </a:r>
        </a:p>
      </dsp:txBody>
      <dsp:txXfrm>
        <a:off x="0" y="0"/>
        <a:ext cx="5370763" cy="2077180"/>
      </dsp:txXfrm>
    </dsp:sp>
    <dsp:sp modelId="{D84F6620-AF7E-4DD6-ABCA-99FCE31DF22E}">
      <dsp:nvSpPr>
        <dsp:cNvPr id="0" name=""/>
        <dsp:cNvSpPr/>
      </dsp:nvSpPr>
      <dsp:spPr>
        <a:xfrm>
          <a:off x="0" y="2077180"/>
          <a:ext cx="5370763"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15C1619-30B9-41B5-8E0C-7D88FD0D3F20}">
      <dsp:nvSpPr>
        <dsp:cNvPr id="0" name=""/>
        <dsp:cNvSpPr/>
      </dsp:nvSpPr>
      <dsp:spPr>
        <a:xfrm>
          <a:off x="0" y="2077180"/>
          <a:ext cx="5370763" cy="2077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marL="0" lvl="0" indent="0" algn="l" defTabSz="2000250">
            <a:lnSpc>
              <a:spcPct val="90000"/>
            </a:lnSpc>
            <a:spcBef>
              <a:spcPct val="0"/>
            </a:spcBef>
            <a:spcAft>
              <a:spcPct val="35000"/>
            </a:spcAft>
            <a:buNone/>
          </a:pPr>
          <a:r>
            <a:rPr lang="en-US" sz="4500" kern="1200" dirty="0"/>
            <a:t>What does that mean?</a:t>
          </a:r>
        </a:p>
      </dsp:txBody>
      <dsp:txXfrm>
        <a:off x="0" y="2077180"/>
        <a:ext cx="5370763" cy="207718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BFF665-A431-423A-8E99-46A6AC10A599}" type="datetimeFigureOut">
              <a:rPr lang="en-US" smtClean="0"/>
              <a:pPr/>
              <a:t>5/13/2019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B63D2D-29C9-4FD8-AA42-E975D4858AF2}" type="slidenum">
              <a:rPr lang="en-US" smtClean="0"/>
              <a:pPr/>
              <a:t>‹#›</a:t>
            </a:fld>
            <a:endParaRPr lang="en-US"/>
          </a:p>
        </p:txBody>
      </p:sp>
    </p:spTree>
    <p:extLst>
      <p:ext uri="{BB962C8B-B14F-4D97-AF65-F5344CB8AC3E}">
        <p14:creationId xmlns:p14="http://schemas.microsoft.com/office/powerpoint/2010/main" val="3814268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C13FF-8D04-4BEC-B8D1-66B1A302CC68}" type="datetimeFigureOut">
              <a:rPr lang="en-US" smtClean="0"/>
              <a:pPr/>
              <a:t>5/13/2019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583AE9-5228-4641-AE46-DAC04049BDD6}" type="slidenum">
              <a:rPr lang="en-US" smtClean="0"/>
              <a:pPr/>
              <a:t>‹#›</a:t>
            </a:fld>
            <a:endParaRPr lang="en-US"/>
          </a:p>
        </p:txBody>
      </p:sp>
    </p:spTree>
    <p:extLst>
      <p:ext uri="{BB962C8B-B14F-4D97-AF65-F5344CB8AC3E}">
        <p14:creationId xmlns:p14="http://schemas.microsoft.com/office/powerpoint/2010/main" val="4009568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Welcome to the training on Identifying and reporting of changes of condition.  Your role is key to this process and will assist in the overall assessment of the resident when there is a change.  </a:t>
            </a:r>
          </a:p>
        </p:txBody>
      </p:sp>
      <p:sp>
        <p:nvSpPr>
          <p:cNvPr id="4" name="Slide Number Placeholder 3"/>
          <p:cNvSpPr>
            <a:spLocks noGrp="1"/>
          </p:cNvSpPr>
          <p:nvPr>
            <p:ph type="sldNum" sz="quarter" idx="5"/>
          </p:nvPr>
        </p:nvSpPr>
        <p:spPr/>
        <p:txBody>
          <a:bodyPr/>
          <a:lstStyle/>
          <a:p>
            <a:fld id="{62583AE9-5228-4641-AE46-DAC04049BDD6}" type="slidenum">
              <a:rPr lang="en-US" smtClean="0"/>
              <a:pPr/>
              <a:t>1</a:t>
            </a:fld>
            <a:endParaRPr lang="en-US"/>
          </a:p>
        </p:txBody>
      </p:sp>
    </p:spTree>
    <p:extLst>
      <p:ext uri="{BB962C8B-B14F-4D97-AF65-F5344CB8AC3E}">
        <p14:creationId xmlns:p14="http://schemas.microsoft.com/office/powerpoint/2010/main" val="1106785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examples - </a:t>
            </a:r>
          </a:p>
        </p:txBody>
      </p:sp>
      <p:sp>
        <p:nvSpPr>
          <p:cNvPr id="4" name="Slide Number Placeholder 3"/>
          <p:cNvSpPr>
            <a:spLocks noGrp="1"/>
          </p:cNvSpPr>
          <p:nvPr>
            <p:ph type="sldNum" sz="quarter" idx="5"/>
          </p:nvPr>
        </p:nvSpPr>
        <p:spPr/>
        <p:txBody>
          <a:bodyPr/>
          <a:lstStyle/>
          <a:p>
            <a:fld id="{62583AE9-5228-4641-AE46-DAC04049BDD6}" type="slidenum">
              <a:rPr lang="en-US" smtClean="0"/>
              <a:pPr/>
              <a:t>10</a:t>
            </a:fld>
            <a:endParaRPr lang="en-US"/>
          </a:p>
        </p:txBody>
      </p:sp>
    </p:spTree>
    <p:extLst>
      <p:ext uri="{BB962C8B-B14F-4D97-AF65-F5344CB8AC3E}">
        <p14:creationId xmlns:p14="http://schemas.microsoft.com/office/powerpoint/2010/main" val="40299361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process?</a:t>
            </a:r>
          </a:p>
          <a:p>
            <a:r>
              <a:rPr lang="en-US" dirty="0"/>
              <a:t>Who do you report changes to?</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12</a:t>
            </a:fld>
            <a:endParaRPr lang="en-US"/>
          </a:p>
        </p:txBody>
      </p:sp>
    </p:spTree>
    <p:extLst>
      <p:ext uri="{BB962C8B-B14F-4D97-AF65-F5344CB8AC3E}">
        <p14:creationId xmlns:p14="http://schemas.microsoft.com/office/powerpoint/2010/main" val="2261549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roles and responsibilities related to reporting and identifying change of condition.  INTERACT? Other process.  Have staff verbalize what they would do if they identified </a:t>
            </a:r>
            <a:r>
              <a:rPr lang="en-US"/>
              <a:t>a condition change.  </a:t>
            </a:r>
            <a:endParaRPr lang="en-US" dirty="0"/>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13</a:t>
            </a:fld>
            <a:endParaRPr lang="en-US" dirty="0"/>
          </a:p>
        </p:txBody>
      </p:sp>
    </p:spTree>
    <p:extLst>
      <p:ext uri="{BB962C8B-B14F-4D97-AF65-F5344CB8AC3E}">
        <p14:creationId xmlns:p14="http://schemas.microsoft.com/office/powerpoint/2010/main" val="1483148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Summarize the overall training with the team.  Discuss roles and responsibilities related to reporting and identifying change of condition.  </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14</a:t>
            </a:fld>
            <a:endParaRPr lang="en-US" dirty="0"/>
          </a:p>
        </p:txBody>
      </p:sp>
    </p:spTree>
    <p:extLst>
      <p:ext uri="{BB962C8B-B14F-4D97-AF65-F5344CB8AC3E}">
        <p14:creationId xmlns:p14="http://schemas.microsoft.com/office/powerpoint/2010/main" val="314790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15</a:t>
            </a:fld>
            <a:endParaRPr lang="en-US"/>
          </a:p>
        </p:txBody>
      </p:sp>
    </p:spTree>
    <p:extLst>
      <p:ext uri="{BB962C8B-B14F-4D97-AF65-F5344CB8AC3E}">
        <p14:creationId xmlns:p14="http://schemas.microsoft.com/office/powerpoint/2010/main" val="3114312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583AE9-5228-4641-AE46-DAC04049BDD6}" type="slidenum">
              <a:rPr lang="en-US" smtClean="0"/>
              <a:pPr/>
              <a:t>17</a:t>
            </a:fld>
            <a:endParaRPr lang="en-US"/>
          </a:p>
        </p:txBody>
      </p:sp>
    </p:spTree>
    <p:extLst>
      <p:ext uri="{BB962C8B-B14F-4D97-AF65-F5344CB8AC3E}">
        <p14:creationId xmlns:p14="http://schemas.microsoft.com/office/powerpoint/2010/main" val="2129628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2</a:t>
            </a:fld>
            <a:endParaRPr lang="en-US"/>
          </a:p>
        </p:txBody>
      </p:sp>
    </p:spTree>
    <p:extLst>
      <p:ext uri="{BB962C8B-B14F-4D97-AF65-F5344CB8AC3E}">
        <p14:creationId xmlns:p14="http://schemas.microsoft.com/office/powerpoint/2010/main" val="1491721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Becoming familiar with your residents in order to recognize changes-even subtle changes- early will be instrumental in quality of care.</a:t>
            </a:r>
          </a:p>
          <a:p>
            <a:pPr marL="171450" indent="-171450">
              <a:buFont typeface="Arial" panose="020B0604020202020204" pitchFamily="34" charset="0"/>
              <a:buChar char="•"/>
            </a:pPr>
            <a:r>
              <a:rPr lang="en-US" dirty="0"/>
              <a:t>Many times when there is a subtle change, if the nurse evaluates that change and puts interventions in place or updates the doctor for orders, can help prevent deterioration of the resident condition—therefore COMMUNICATION will be essential</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9B621A1-528D-47A9-B543-C3823DC70A6F}" type="slidenum">
              <a:rPr lang="en-US" smtClean="0"/>
              <a:t>3</a:t>
            </a:fld>
            <a:endParaRPr lang="en-US" dirty="0"/>
          </a:p>
        </p:txBody>
      </p:sp>
    </p:spTree>
    <p:extLst>
      <p:ext uri="{BB962C8B-B14F-4D97-AF65-F5344CB8AC3E}">
        <p14:creationId xmlns:p14="http://schemas.microsoft.com/office/powerpoint/2010/main" val="570307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Have</a:t>
            </a:r>
            <a:r>
              <a:rPr lang="en-US" baseline="0" dirty="0"/>
              <a:t> them give you examples?</a:t>
            </a:r>
            <a:endParaRPr lang="en-US" dirty="0"/>
          </a:p>
        </p:txBody>
      </p:sp>
      <p:sp>
        <p:nvSpPr>
          <p:cNvPr id="4" name="Slide Number Placeholder 3"/>
          <p:cNvSpPr>
            <a:spLocks noGrp="1"/>
          </p:cNvSpPr>
          <p:nvPr>
            <p:ph type="sldNum" sz="quarter" idx="10"/>
          </p:nvPr>
        </p:nvSpPr>
        <p:spPr/>
        <p:txBody>
          <a:bodyPr/>
          <a:lstStyle/>
          <a:p>
            <a:fld id="{F9B621A1-528D-47A9-B543-C3823DC70A6F}" type="slidenum">
              <a:rPr lang="en-US" smtClean="0"/>
              <a:t>4</a:t>
            </a:fld>
            <a:endParaRPr lang="en-US" dirty="0"/>
          </a:p>
        </p:txBody>
      </p:sp>
    </p:spTree>
    <p:extLst>
      <p:ext uri="{BB962C8B-B14F-4D97-AF65-F5344CB8AC3E}">
        <p14:creationId xmlns:p14="http://schemas.microsoft.com/office/powerpoint/2010/main" val="1553630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you identified a change in the resident mood?  Are they staying in their room, refusing meals or activities, in bed more than usual OR are they more talkative and energetic.  These need to be reported to the nurse</a:t>
            </a:r>
          </a:p>
        </p:txBody>
      </p:sp>
      <p:sp>
        <p:nvSpPr>
          <p:cNvPr id="4" name="Slide Number Placeholder 3"/>
          <p:cNvSpPr>
            <a:spLocks noGrp="1"/>
          </p:cNvSpPr>
          <p:nvPr>
            <p:ph type="sldNum" sz="quarter" idx="5"/>
          </p:nvPr>
        </p:nvSpPr>
        <p:spPr/>
        <p:txBody>
          <a:bodyPr/>
          <a:lstStyle/>
          <a:p>
            <a:fld id="{F9B621A1-528D-47A9-B543-C3823DC70A6F}" type="slidenum">
              <a:rPr lang="en-US" smtClean="0"/>
              <a:t>5</a:t>
            </a:fld>
            <a:endParaRPr lang="en-US" dirty="0"/>
          </a:p>
        </p:txBody>
      </p:sp>
    </p:spTree>
    <p:extLst>
      <p:ext uri="{BB962C8B-B14F-4D97-AF65-F5344CB8AC3E}">
        <p14:creationId xmlns:p14="http://schemas.microsoft.com/office/powerpoint/2010/main" val="1177213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Functional changes:</a:t>
            </a:r>
          </a:p>
          <a:p>
            <a:r>
              <a:rPr lang="en-US" baseline="0" dirty="0"/>
              <a:t>Dressing, Grooming, Assistance with Meals, Bed Mobility, even subtle changes—was able to use the remote control to turn on the tv and cannot any longer, etc.</a:t>
            </a:r>
            <a:endParaRPr lang="en-US" dirty="0"/>
          </a:p>
        </p:txBody>
      </p:sp>
      <p:sp>
        <p:nvSpPr>
          <p:cNvPr id="4" name="Slide Number Placeholder 3"/>
          <p:cNvSpPr>
            <a:spLocks noGrp="1"/>
          </p:cNvSpPr>
          <p:nvPr>
            <p:ph type="sldNum" sz="quarter" idx="10"/>
          </p:nvPr>
        </p:nvSpPr>
        <p:spPr/>
        <p:txBody>
          <a:bodyPr/>
          <a:lstStyle/>
          <a:p>
            <a:fld id="{F9B621A1-528D-47A9-B543-C3823DC70A6F}" type="slidenum">
              <a:rPr lang="en-US" smtClean="0"/>
              <a:t>6</a:t>
            </a:fld>
            <a:endParaRPr lang="en-US" dirty="0"/>
          </a:p>
        </p:txBody>
      </p:sp>
    </p:spTree>
    <p:extLst>
      <p:ext uri="{BB962C8B-B14F-4D97-AF65-F5344CB8AC3E}">
        <p14:creationId xmlns:p14="http://schemas.microsoft.com/office/powerpoint/2010/main" val="1863105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aseline="0" dirty="0"/>
              <a:t>Discuss with the class </a:t>
            </a:r>
          </a:p>
          <a:p>
            <a:endParaRPr lang="en-US" dirty="0"/>
          </a:p>
        </p:txBody>
      </p:sp>
      <p:sp>
        <p:nvSpPr>
          <p:cNvPr id="4" name="Slide Number Placeholder 3"/>
          <p:cNvSpPr>
            <a:spLocks noGrp="1"/>
          </p:cNvSpPr>
          <p:nvPr>
            <p:ph type="sldNum" sz="quarter" idx="10"/>
          </p:nvPr>
        </p:nvSpPr>
        <p:spPr/>
        <p:txBody>
          <a:bodyPr/>
          <a:lstStyle/>
          <a:p>
            <a:fld id="{F9B621A1-528D-47A9-B543-C3823DC70A6F}" type="slidenum">
              <a:rPr lang="en-US" smtClean="0"/>
              <a:t>7</a:t>
            </a:fld>
            <a:endParaRPr lang="en-US" dirty="0"/>
          </a:p>
        </p:txBody>
      </p:sp>
    </p:spTree>
    <p:extLst>
      <p:ext uri="{BB962C8B-B14F-4D97-AF65-F5344CB8AC3E}">
        <p14:creationId xmlns:p14="http://schemas.microsoft.com/office/powerpoint/2010/main" val="1741562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Group discussion of examples </a:t>
            </a:r>
          </a:p>
        </p:txBody>
      </p:sp>
      <p:sp>
        <p:nvSpPr>
          <p:cNvPr id="4" name="Slide Number Placeholder 3"/>
          <p:cNvSpPr>
            <a:spLocks noGrp="1"/>
          </p:cNvSpPr>
          <p:nvPr>
            <p:ph type="sldNum" sz="quarter" idx="10"/>
          </p:nvPr>
        </p:nvSpPr>
        <p:spPr/>
        <p:txBody>
          <a:bodyPr/>
          <a:lstStyle/>
          <a:p>
            <a:fld id="{F9B621A1-528D-47A9-B543-C3823DC70A6F}" type="slidenum">
              <a:rPr lang="en-US" smtClean="0"/>
              <a:t>8</a:t>
            </a:fld>
            <a:endParaRPr lang="en-US" dirty="0"/>
          </a:p>
        </p:txBody>
      </p:sp>
    </p:spTree>
    <p:extLst>
      <p:ext uri="{BB962C8B-B14F-4D97-AF65-F5344CB8AC3E}">
        <p14:creationId xmlns:p14="http://schemas.microsoft.com/office/powerpoint/2010/main" val="2481049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Pale?  Lips and nailbeds</a:t>
            </a:r>
            <a:r>
              <a:rPr lang="en-US" baseline="0" dirty="0"/>
              <a:t> blue?  Yellow hue, etc.?</a:t>
            </a:r>
            <a:endParaRPr lang="en-US" dirty="0"/>
          </a:p>
        </p:txBody>
      </p:sp>
      <p:sp>
        <p:nvSpPr>
          <p:cNvPr id="4" name="Slide Number Placeholder 3"/>
          <p:cNvSpPr>
            <a:spLocks noGrp="1"/>
          </p:cNvSpPr>
          <p:nvPr>
            <p:ph type="sldNum" sz="quarter" idx="10"/>
          </p:nvPr>
        </p:nvSpPr>
        <p:spPr/>
        <p:txBody>
          <a:bodyPr/>
          <a:lstStyle/>
          <a:p>
            <a:fld id="{F9B621A1-528D-47A9-B543-C3823DC70A6F}" type="slidenum">
              <a:rPr lang="en-US" smtClean="0"/>
              <a:t>9</a:t>
            </a:fld>
            <a:endParaRPr lang="en-US" dirty="0"/>
          </a:p>
        </p:txBody>
      </p:sp>
    </p:spTree>
    <p:extLst>
      <p:ext uri="{BB962C8B-B14F-4D97-AF65-F5344CB8AC3E}">
        <p14:creationId xmlns:p14="http://schemas.microsoft.com/office/powerpoint/2010/main" val="3164289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a:extLst>
              <a:ext uri="{FF2B5EF4-FFF2-40B4-BE49-F238E27FC236}">
                <a16:creationId xmlns:a16="http://schemas.microsoft.com/office/drawing/2014/main" id="{0E9803A5-EFA6-40DB-8FA8-E6D66769911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85B469-5187-4EC5-A46A-5246E39C36E9}" type="datetime1">
              <a:rPr lang="en-US" smtClean="0">
                <a:solidFill>
                  <a:prstClr val="black"/>
                </a:solidFill>
              </a:rPr>
              <a:t>5/13/2019</a:t>
            </a:fld>
            <a:endParaRPr lang="en-US">
              <a:solidFill>
                <a:prstClr val="black"/>
              </a:solidFill>
            </a:endParaRPr>
          </a:p>
        </p:txBody>
      </p:sp>
      <p:sp>
        <p:nvSpPr>
          <p:cNvPr id="5" name="Slide Number Placeholder 4"/>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6" name="Picture 5">
            <a:extLst>
              <a:ext uri="{FF2B5EF4-FFF2-40B4-BE49-F238E27FC236}">
                <a16:creationId xmlns:a16="http://schemas.microsoft.com/office/drawing/2014/main" id="{85BCF9A2-57A2-4F96-9C6C-1ADAD7F00EF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615223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EDD955-D679-42C0-8C7E-F3F25ECF904E}" type="datetime1">
              <a:rPr lang="en-US" smtClean="0">
                <a:solidFill>
                  <a:prstClr val="black"/>
                </a:solidFill>
              </a:rPr>
              <a:t>5/13/2019</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E55542-2A52-46FD-A5AC-DD17EE18F3A6}" type="datetime1">
              <a:rPr lang="en-US" smtClean="0">
                <a:solidFill>
                  <a:prstClr val="black"/>
                </a:solidFill>
              </a:rPr>
              <a:t>5/13/2019</a:t>
            </a:fld>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a:extLst>
              <a:ext uri="{FF2B5EF4-FFF2-40B4-BE49-F238E27FC236}">
                <a16:creationId xmlns:a16="http://schemas.microsoft.com/office/drawing/2014/main" id="{936C90E5-F9D5-43CD-A0C4-5626FCC60FD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66914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13C75C-1DD4-4EFB-96F4-CD016AE835F6}" type="datetime1">
              <a:rPr lang="en-US" smtClean="0">
                <a:solidFill>
                  <a:prstClr val="black"/>
                </a:solidFill>
              </a:rPr>
              <a:t>5/13/2019</a:t>
            </a:fld>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8" name="Picture 7">
            <a:extLst>
              <a:ext uri="{FF2B5EF4-FFF2-40B4-BE49-F238E27FC236}">
                <a16:creationId xmlns:a16="http://schemas.microsoft.com/office/drawing/2014/main" id="{BF4F55C6-B0BC-4894-9D4B-6156D6A400F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81A95B-B40D-432F-BDE3-0F0C037B57E3}" type="datetime1">
              <a:rPr lang="en-US" smtClean="0">
                <a:solidFill>
                  <a:prstClr val="black"/>
                </a:solidFill>
              </a:rPr>
              <a:t>5/13/2019</a:t>
            </a:fld>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045820-4DB1-4339-8AEB-7BCAF0FDFEA8}" type="datetime1">
              <a:rPr lang="en-US" smtClean="0">
                <a:solidFill>
                  <a:prstClr val="black"/>
                </a:solidFill>
              </a:rPr>
              <a:t>5/13/2019</a:t>
            </a:fld>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6" name="Picture 5">
            <a:extLst>
              <a:ext uri="{FF2B5EF4-FFF2-40B4-BE49-F238E27FC236}">
                <a16:creationId xmlns:a16="http://schemas.microsoft.com/office/drawing/2014/main" id="{AC2DFD05-C655-4D1F-9BA0-23752AA6F63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A1124-85F9-448D-B3E4-AC9E07F4E290}" type="datetime1">
              <a:rPr lang="en-US" smtClean="0">
                <a:solidFill>
                  <a:prstClr val="black"/>
                </a:solidFill>
              </a:rPr>
              <a:t>5/13/2019</a:t>
            </a:fld>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5" name="Picture 4">
            <a:extLst>
              <a:ext uri="{FF2B5EF4-FFF2-40B4-BE49-F238E27FC236}">
                <a16:creationId xmlns:a16="http://schemas.microsoft.com/office/drawing/2014/main" id="{419BB5C9-FC73-4804-861F-DD93BDDC4C0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C9F4AF-83BA-4844-90A6-1A2537F102CC}" type="datetime1">
              <a:rPr lang="en-US" smtClean="0">
                <a:solidFill>
                  <a:prstClr val="black"/>
                </a:solidFill>
              </a:rPr>
              <a:t>5/13/2019</a:t>
            </a:fld>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8" name="Picture 7">
            <a:extLst>
              <a:ext uri="{FF2B5EF4-FFF2-40B4-BE49-F238E27FC236}">
                <a16:creationId xmlns:a16="http://schemas.microsoft.com/office/drawing/2014/main" id="{09849B57-4B73-4165-9059-71076BC7548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FF0AA6-727A-4116-83EB-06F1397B9832}" type="datetime1">
              <a:rPr lang="en-US" smtClean="0">
                <a:solidFill>
                  <a:prstClr val="black"/>
                </a:solidFill>
              </a:rPr>
              <a:t>5/13/2019</a:t>
            </a:fld>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8" name="Picture 7">
            <a:extLst>
              <a:ext uri="{FF2B5EF4-FFF2-40B4-BE49-F238E27FC236}">
                <a16:creationId xmlns:a16="http://schemas.microsoft.com/office/drawing/2014/main" id="{9DEE8811-35E9-4324-BED5-D8D232F364E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EA25747C-6F3A-4B6F-85EC-0F505796E425}" type="datetime1">
              <a:rPr lang="en-US" smtClean="0">
                <a:solidFill>
                  <a:prstClr val="black"/>
                </a:solidFill>
              </a:rPr>
              <a:t>5/13/2019</a:t>
            </a:fld>
            <a:endParaRPr lang="en-US" dirty="0">
              <a:solidFill>
                <a:prstClr val="black"/>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8ED21966-C764-4C40-97C3-3CEDFB59A7F5}" type="slidenum">
              <a:rPr lang="en-US" smtClean="0">
                <a:solidFill>
                  <a:prstClr val="black"/>
                </a:solidFill>
              </a:rPr>
              <a:pPr/>
              <a:t>‹#›</a:t>
            </a:fld>
            <a:endParaRPr lang="en-US" dirty="0">
              <a:solidFill>
                <a:prstClr val="black"/>
              </a:solidFill>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503377" y="6149609"/>
            <a:ext cx="2209800" cy="650896"/>
          </a:xfrm>
          <a:prstGeom prst="rect">
            <a:avLst/>
          </a:prstGeom>
        </p:spPr>
      </p:pic>
      <p:sp>
        <p:nvSpPr>
          <p:cNvPr id="7" name="TextBox 6"/>
          <p:cNvSpPr txBox="1"/>
          <p:nvPr userDrawn="1"/>
        </p:nvSpPr>
        <p:spPr>
          <a:xfrm>
            <a:off x="2514600" y="635635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a:t>
            </a:r>
          </a:p>
        </p:txBody>
      </p:sp>
      <p:pic>
        <p:nvPicPr>
          <p:cNvPr id="10" name="Picture 9">
            <a:extLst>
              <a:ext uri="{FF2B5EF4-FFF2-40B4-BE49-F238E27FC236}">
                <a16:creationId xmlns:a16="http://schemas.microsoft.com/office/drawing/2014/main" id="{205A3798-5358-442B-B70A-09435E4DCF0D}"/>
              </a:ext>
            </a:extLst>
          </p:cNvPr>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ms.gov/medicare/provider-enrollment-and-certification/guidanceforlawsandregulations/nursing-homes.html" TargetMode="External"/><Relationship Id="rId2" Type="http://schemas.openxmlformats.org/officeDocument/2006/relationships/hyperlink" Target="https://www.cms.gov/Regulations-and-Guidance/Guidance/Manuals/downloads/som107ap_pp_guidelines_ltcf.pdf" TargetMode="External"/><Relationship Id="rId1" Type="http://schemas.openxmlformats.org/officeDocument/2006/relationships/slideLayout" Target="../slideLayouts/slideLayout2.xml"/><Relationship Id="rId4" Type="http://schemas.openxmlformats.org/officeDocument/2006/relationships/hyperlink" Target="https://www.cms.gov/Medicare/Quality-Initiatives-Patient-Assessment-Instruments/NursingHomeQualityInits/MDS30RAIManual.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19200"/>
            <a:ext cx="7772400" cy="1162050"/>
          </a:xfrm>
        </p:spPr>
        <p:txBody>
          <a:bodyPr>
            <a:normAutofit fontScale="90000"/>
          </a:bodyPr>
          <a:lstStyle/>
          <a:p>
            <a:r>
              <a:rPr lang="en-US" b="1" dirty="0">
                <a:solidFill>
                  <a:schemeClr val="bg1"/>
                </a:solidFill>
              </a:rPr>
              <a:t>Identify and Report Resident Changes  Competency </a:t>
            </a:r>
          </a:p>
        </p:txBody>
      </p:sp>
      <p:sp>
        <p:nvSpPr>
          <p:cNvPr id="2" name="Subtitle 1"/>
          <p:cNvSpPr>
            <a:spLocks noGrp="1"/>
          </p:cNvSpPr>
          <p:nvPr>
            <p:ph type="subTitle" idx="1"/>
          </p:nvPr>
        </p:nvSpPr>
        <p:spPr>
          <a:xfrm>
            <a:off x="1371600" y="2457450"/>
            <a:ext cx="6400800" cy="914400"/>
          </a:xfrm>
        </p:spPr>
        <p:txBody>
          <a:bodyPr/>
          <a:lstStyle/>
          <a:p>
            <a:r>
              <a:rPr lang="en-US" dirty="0">
                <a:solidFill>
                  <a:schemeClr val="bg1"/>
                </a:solidFill>
                <a:latin typeface="+mj-lt"/>
              </a:rPr>
              <a:t>Direct Care Staff Training </a:t>
            </a:r>
          </a:p>
        </p:txBody>
      </p:sp>
    </p:spTree>
    <p:extLst>
      <p:ext uri="{BB962C8B-B14F-4D97-AF65-F5344CB8AC3E}">
        <p14:creationId xmlns:p14="http://schemas.microsoft.com/office/powerpoint/2010/main" val="3509872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10" y="1131869"/>
            <a:ext cx="6019800" cy="1096331"/>
          </a:xfrm>
        </p:spPr>
        <p:txBody>
          <a:bodyPr>
            <a:noAutofit/>
          </a:bodyPr>
          <a:lstStyle/>
          <a:p>
            <a:r>
              <a:rPr lang="en-US" sz="3600" dirty="0">
                <a:solidFill>
                  <a:srgbClr val="303030"/>
                </a:solidFill>
              </a:rPr>
              <a:t>Other Symptoms that may mean a chronic condition is getting worse</a:t>
            </a:r>
            <a:br>
              <a:rPr lang="en-US" sz="3600" dirty="0">
                <a:solidFill>
                  <a:srgbClr val="303030"/>
                </a:solidFill>
              </a:rPr>
            </a:br>
            <a:endParaRPr lang="en-US" sz="3600" dirty="0">
              <a:solidFill>
                <a:srgbClr val="303030"/>
              </a:solidFill>
            </a:endParaRPr>
          </a:p>
        </p:txBody>
      </p:sp>
      <p:pic>
        <p:nvPicPr>
          <p:cNvPr id="7" name="Picture 6" descr="A person in a blue shirt&#10;&#10;Description automatically generated">
            <a:extLst>
              <a:ext uri="{FF2B5EF4-FFF2-40B4-BE49-F238E27FC236}">
                <a16:creationId xmlns:a16="http://schemas.microsoft.com/office/drawing/2014/main" id="{F4034DF8-7616-4F46-AE63-BDEED5D8DFA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2590" y="2514600"/>
            <a:ext cx="4455801" cy="2974247"/>
          </a:xfrm>
          <a:prstGeom prst="rect">
            <a:avLst/>
          </a:prstGeom>
          <a:ln>
            <a:noFill/>
          </a:ln>
          <a:effectLst>
            <a:softEdge rad="112500"/>
          </a:effectLst>
        </p:spPr>
      </p:pic>
      <p:sp>
        <p:nvSpPr>
          <p:cNvPr id="3" name="Content Placeholder 2"/>
          <p:cNvSpPr>
            <a:spLocks noGrp="1"/>
          </p:cNvSpPr>
          <p:nvPr>
            <p:ph idx="1"/>
          </p:nvPr>
        </p:nvSpPr>
        <p:spPr>
          <a:xfrm>
            <a:off x="5642025" y="1524000"/>
            <a:ext cx="3493010" cy="4545951"/>
          </a:xfrm>
        </p:spPr>
        <p:txBody>
          <a:bodyPr anchor="ctr">
            <a:normAutofit fontScale="92500" lnSpcReduction="20000"/>
          </a:bodyPr>
          <a:lstStyle/>
          <a:p>
            <a:pPr>
              <a:spcAft>
                <a:spcPts val="600"/>
              </a:spcAft>
            </a:pPr>
            <a:r>
              <a:rPr lang="en-US" sz="2400" dirty="0"/>
              <a:t>Shoes or socks are tight</a:t>
            </a:r>
          </a:p>
          <a:p>
            <a:pPr>
              <a:spcAft>
                <a:spcPts val="600"/>
              </a:spcAft>
            </a:pPr>
            <a:r>
              <a:rPr lang="en-US" sz="2400" dirty="0"/>
              <a:t>Resident is more tired than usual</a:t>
            </a:r>
          </a:p>
          <a:p>
            <a:pPr>
              <a:spcAft>
                <a:spcPts val="600"/>
              </a:spcAft>
            </a:pPr>
            <a:r>
              <a:rPr lang="en-US" sz="2400" dirty="0"/>
              <a:t>A cough or shortness of breath when moving (when there was none before)</a:t>
            </a:r>
          </a:p>
          <a:p>
            <a:pPr>
              <a:spcAft>
                <a:spcPts val="600"/>
              </a:spcAft>
            </a:pPr>
            <a:r>
              <a:rPr lang="en-US" sz="2400" dirty="0"/>
              <a:t>Resident complains of dizziness when up</a:t>
            </a:r>
          </a:p>
          <a:p>
            <a:pPr>
              <a:spcAft>
                <a:spcPts val="600"/>
              </a:spcAft>
            </a:pPr>
            <a:r>
              <a:rPr lang="en-US" sz="2400" dirty="0"/>
              <a:t>Pain (chest, joints, headaches, arm)</a:t>
            </a:r>
          </a:p>
          <a:p>
            <a:pPr>
              <a:spcAft>
                <a:spcPts val="600"/>
              </a:spcAft>
            </a:pPr>
            <a:r>
              <a:rPr lang="en-US" sz="2400" dirty="0"/>
              <a:t>Nausea or vomiting</a:t>
            </a:r>
          </a:p>
          <a:p>
            <a:pPr>
              <a:spcAft>
                <a:spcPts val="600"/>
              </a:spcAft>
            </a:pPr>
            <a:r>
              <a:rPr lang="en-US" sz="2400" dirty="0"/>
              <a:t>Changes in urine</a:t>
            </a:r>
          </a:p>
          <a:p>
            <a:pPr>
              <a:spcAft>
                <a:spcPts val="600"/>
              </a:spcAft>
            </a:pPr>
            <a:endParaRPr lang="en-US" sz="1600" dirty="0"/>
          </a:p>
        </p:txBody>
      </p:sp>
      <p:sp>
        <p:nvSpPr>
          <p:cNvPr id="5" name="Slide Number Placeholder 2"/>
          <p:cNvSpPr>
            <a:spLocks noGrp="1"/>
          </p:cNvSpPr>
          <p:nvPr>
            <p:ph type="sldNum" sz="quarter" idx="12"/>
          </p:nvPr>
        </p:nvSpPr>
        <p:spPr>
          <a:xfrm>
            <a:off x="6457950" y="6356351"/>
            <a:ext cx="2057400" cy="365125"/>
          </a:xfrm>
          <a:prstGeom prst="rect">
            <a:avLst/>
          </a:prstGeom>
        </p:spPr>
        <p:txBody>
          <a:bodyPr vert="horz" lIns="91440" tIns="45720" rIns="91440" bIns="45720" rtlCol="0" anchor="ctr">
            <a:normAutofit/>
          </a:bodyP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CB2DD311-A286-425E-B4A3-6F4CF3727CD5}" type="slidenum">
              <a:rPr lang="en-US" smtClean="0"/>
              <a:pPr/>
              <a:t>10</a:t>
            </a:fld>
            <a:endParaRPr lang="en-US" dirty="0">
              <a:solidFill>
                <a:srgbClr val="FFFFFF">
                  <a:alpha val="80000"/>
                </a:srgbClr>
              </a:solidFill>
            </a:endParaRPr>
          </a:p>
        </p:txBody>
      </p:sp>
    </p:spTree>
    <p:extLst>
      <p:ext uri="{BB962C8B-B14F-4D97-AF65-F5344CB8AC3E}">
        <p14:creationId xmlns:p14="http://schemas.microsoft.com/office/powerpoint/2010/main" val="3565825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8A4E68D-BB19-481D-BFBE-3FA367E12A30}"/>
              </a:ext>
            </a:extLst>
          </p:cNvPr>
          <p:cNvPicPr>
            <a:picLocks noChangeAspect="1"/>
          </p:cNvPicPr>
          <p:nvPr/>
        </p:nvPicPr>
        <p:blipFill>
          <a:blip r:embed="rId2"/>
          <a:stretch>
            <a:fillRect/>
          </a:stretch>
        </p:blipFill>
        <p:spPr>
          <a:xfrm>
            <a:off x="0" y="-76100"/>
            <a:ext cx="9143999" cy="5867300"/>
          </a:xfrm>
          <a:prstGeom prst="rect">
            <a:avLst/>
          </a:prstGeom>
        </p:spPr>
      </p:pic>
    </p:spTree>
    <p:extLst>
      <p:ext uri="{BB962C8B-B14F-4D97-AF65-F5344CB8AC3E}">
        <p14:creationId xmlns:p14="http://schemas.microsoft.com/office/powerpoint/2010/main" val="518438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0" y="4495800"/>
            <a:ext cx="4270338" cy="1096331"/>
          </a:xfrm>
        </p:spPr>
        <p:txBody>
          <a:bodyPr>
            <a:noAutofit/>
          </a:bodyPr>
          <a:lstStyle/>
          <a:p>
            <a:r>
              <a:rPr lang="en-US" dirty="0">
                <a:solidFill>
                  <a:srgbClr val="303030"/>
                </a:solidFill>
              </a:rPr>
              <a:t>Report Changes to the Nurse!	</a:t>
            </a:r>
          </a:p>
        </p:txBody>
      </p:sp>
      <p:pic>
        <p:nvPicPr>
          <p:cNvPr id="7" name="Picture 6" descr="A picture containing person, indoor, wall&#10;&#10;Description generated with very high confidence">
            <a:extLst>
              <a:ext uri="{FF2B5EF4-FFF2-40B4-BE49-F238E27FC236}">
                <a16:creationId xmlns:a16="http://schemas.microsoft.com/office/drawing/2014/main" id="{808CD0D0-B809-4667-A0AB-823420FC205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2590" y="1143000"/>
            <a:ext cx="4455801" cy="2974247"/>
          </a:xfrm>
          <a:prstGeom prst="rect">
            <a:avLst/>
          </a:prstGeom>
          <a:ln>
            <a:noFill/>
          </a:ln>
          <a:effectLst>
            <a:softEdge rad="112500"/>
          </a:effectLst>
        </p:spPr>
      </p:pic>
      <p:sp>
        <p:nvSpPr>
          <p:cNvPr id="3" name="Content Placeholder 2"/>
          <p:cNvSpPr>
            <a:spLocks noGrp="1"/>
          </p:cNvSpPr>
          <p:nvPr>
            <p:ph idx="1"/>
          </p:nvPr>
        </p:nvSpPr>
        <p:spPr>
          <a:xfrm>
            <a:off x="5410200" y="1364932"/>
            <a:ext cx="3674139" cy="4020458"/>
          </a:xfrm>
        </p:spPr>
        <p:txBody>
          <a:bodyPr anchor="ctr">
            <a:noAutofit/>
          </a:bodyPr>
          <a:lstStyle/>
          <a:p>
            <a:pPr marL="0" indent="0">
              <a:spcBef>
                <a:spcPts val="600"/>
              </a:spcBef>
              <a:spcAft>
                <a:spcPts val="600"/>
              </a:spcAft>
              <a:buNone/>
            </a:pPr>
            <a:r>
              <a:rPr lang="en-US" sz="2800" dirty="0"/>
              <a:t>Report all changes </a:t>
            </a:r>
          </a:p>
          <a:p>
            <a:pPr lvl="1">
              <a:spcBef>
                <a:spcPts val="600"/>
              </a:spcBef>
              <a:spcAft>
                <a:spcPts val="600"/>
              </a:spcAft>
            </a:pPr>
            <a:r>
              <a:rPr lang="en-US" sz="2800" dirty="0"/>
              <a:t>The nurse can assess the resident</a:t>
            </a:r>
          </a:p>
          <a:p>
            <a:pPr lvl="1">
              <a:spcBef>
                <a:spcPts val="600"/>
              </a:spcBef>
              <a:spcAft>
                <a:spcPts val="600"/>
              </a:spcAft>
            </a:pPr>
            <a:r>
              <a:rPr lang="en-US" sz="2800" dirty="0"/>
              <a:t>The doctor can be notified and start treatment before the resident becomes too ill</a:t>
            </a:r>
          </a:p>
        </p:txBody>
      </p:sp>
      <p:sp>
        <p:nvSpPr>
          <p:cNvPr id="5" name="Slide Number Placeholder 2"/>
          <p:cNvSpPr>
            <a:spLocks noGrp="1"/>
          </p:cNvSpPr>
          <p:nvPr>
            <p:ph type="sldNum" sz="quarter" idx="12"/>
          </p:nvPr>
        </p:nvSpPr>
        <p:spPr>
          <a:xfrm>
            <a:off x="6457950" y="6356351"/>
            <a:ext cx="2057400" cy="365125"/>
          </a:xfrm>
          <a:prstGeom prst="rect">
            <a:avLst/>
          </a:prstGeom>
        </p:spPr>
        <p:txBody>
          <a:bodyPr vert="horz" lIns="91440" tIns="45720" rIns="91440" bIns="45720" rtlCol="0" anchor="ctr">
            <a:normAutofit/>
          </a:bodyP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CB2DD311-A286-425E-B4A3-6F4CF3727CD5}" type="slidenum">
              <a:rPr lang="en-US" smtClean="0"/>
              <a:pPr/>
              <a:t>12</a:t>
            </a:fld>
            <a:endParaRPr lang="en-US" dirty="0">
              <a:solidFill>
                <a:srgbClr val="FFFFFF">
                  <a:alpha val="80000"/>
                </a:srgbClr>
              </a:solidFill>
            </a:endParaRPr>
          </a:p>
        </p:txBody>
      </p:sp>
    </p:spTree>
    <p:extLst>
      <p:ext uri="{BB962C8B-B14F-4D97-AF65-F5344CB8AC3E}">
        <p14:creationId xmlns:p14="http://schemas.microsoft.com/office/powerpoint/2010/main" val="4053090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descr="A girl in a blue shirt&#10;&#10;Description automatically generated">
            <a:extLst>
              <a:ext uri="{FF2B5EF4-FFF2-40B4-BE49-F238E27FC236}">
                <a16:creationId xmlns:a16="http://schemas.microsoft.com/office/drawing/2014/main" id="{AD1B97D1-60C7-41C6-9A7D-0EBD0AFCDBB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4010" b="2"/>
          <a:stretch/>
        </p:blipFill>
        <p:spPr>
          <a:xfrm>
            <a:off x="3981360" y="-17929"/>
            <a:ext cx="5162640" cy="563880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sp>
        <p:nvSpPr>
          <p:cNvPr id="3" name="Rectangle 2">
            <a:extLst>
              <a:ext uri="{FF2B5EF4-FFF2-40B4-BE49-F238E27FC236}">
                <a16:creationId xmlns:a16="http://schemas.microsoft.com/office/drawing/2014/main" id="{A94899AE-3BD4-4825-8FA4-CB9848A086B8}"/>
              </a:ext>
            </a:extLst>
          </p:cNvPr>
          <p:cNvSpPr/>
          <p:nvPr/>
        </p:nvSpPr>
        <p:spPr>
          <a:xfrm>
            <a:off x="304800" y="2478305"/>
            <a:ext cx="3676560" cy="1938992"/>
          </a:xfrm>
          <a:prstGeom prst="rect">
            <a:avLst/>
          </a:prstGeom>
        </p:spPr>
        <p:txBody>
          <a:bodyPr wrap="square">
            <a:spAutoFit/>
          </a:bodyPr>
          <a:lstStyle/>
          <a:p>
            <a:r>
              <a:rPr lang="en-US" sz="4000" dirty="0">
                <a:latin typeface="+mn-lt"/>
              </a:rPr>
              <a:t>Facility Policy for Identification and Reporting </a:t>
            </a:r>
          </a:p>
        </p:txBody>
      </p:sp>
    </p:spTree>
    <p:extLst>
      <p:ext uri="{BB962C8B-B14F-4D97-AF65-F5344CB8AC3E}">
        <p14:creationId xmlns:p14="http://schemas.microsoft.com/office/powerpoint/2010/main" val="602713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descr="A girl in a blue shirt&#10;&#10;Description automatically generated">
            <a:extLst>
              <a:ext uri="{FF2B5EF4-FFF2-40B4-BE49-F238E27FC236}">
                <a16:creationId xmlns:a16="http://schemas.microsoft.com/office/drawing/2014/main" id="{AD1B97D1-60C7-41C6-9A7D-0EBD0AFCDBB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4010" b="2"/>
          <a:stretch/>
        </p:blipFill>
        <p:spPr>
          <a:xfrm>
            <a:off x="3981360" y="-17929"/>
            <a:ext cx="5162640" cy="563880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sp>
        <p:nvSpPr>
          <p:cNvPr id="3" name="Rectangle 2">
            <a:extLst>
              <a:ext uri="{FF2B5EF4-FFF2-40B4-BE49-F238E27FC236}">
                <a16:creationId xmlns:a16="http://schemas.microsoft.com/office/drawing/2014/main" id="{A94899AE-3BD4-4825-8FA4-CB9848A086B8}"/>
              </a:ext>
            </a:extLst>
          </p:cNvPr>
          <p:cNvSpPr/>
          <p:nvPr/>
        </p:nvSpPr>
        <p:spPr>
          <a:xfrm>
            <a:off x="304800" y="2478305"/>
            <a:ext cx="3676560" cy="707886"/>
          </a:xfrm>
          <a:prstGeom prst="rect">
            <a:avLst/>
          </a:prstGeom>
        </p:spPr>
        <p:txBody>
          <a:bodyPr wrap="square">
            <a:spAutoFit/>
          </a:bodyPr>
          <a:lstStyle/>
          <a:p>
            <a:r>
              <a:rPr lang="en-US" sz="4000" dirty="0">
                <a:latin typeface="+mn-lt"/>
              </a:rPr>
              <a:t>In Summary </a:t>
            </a:r>
          </a:p>
        </p:txBody>
      </p:sp>
    </p:spTree>
    <p:extLst>
      <p:ext uri="{BB962C8B-B14F-4D97-AF65-F5344CB8AC3E}">
        <p14:creationId xmlns:p14="http://schemas.microsoft.com/office/powerpoint/2010/main" val="98826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A73E58AD-57AD-4AC0-A7C1-924C0185104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990" r="1777" b="-2"/>
          <a:stretch/>
        </p:blipFill>
        <p:spPr>
          <a:xfrm>
            <a:off x="2448798" y="990600"/>
            <a:ext cx="4246403" cy="4412675"/>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890005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27AA-7D74-4C8D-9E58-1B4BDA470683}"/>
              </a:ext>
            </a:extLst>
          </p:cNvPr>
          <p:cNvSpPr>
            <a:spLocks noGrp="1"/>
          </p:cNvSpPr>
          <p:nvPr>
            <p:ph type="title"/>
          </p:nvPr>
        </p:nvSpPr>
        <p:spPr/>
        <p:txBody>
          <a:bodyPr/>
          <a:lstStyle/>
          <a:p>
            <a:r>
              <a:rPr lang="en-US" dirty="0"/>
              <a:t>References and Resources </a:t>
            </a:r>
          </a:p>
        </p:txBody>
      </p:sp>
      <p:sp>
        <p:nvSpPr>
          <p:cNvPr id="3" name="Content Placeholder 2">
            <a:extLst>
              <a:ext uri="{FF2B5EF4-FFF2-40B4-BE49-F238E27FC236}">
                <a16:creationId xmlns:a16="http://schemas.microsoft.com/office/drawing/2014/main" id="{762AA650-E2F8-485B-9110-36D64CC0DA15}"/>
              </a:ext>
            </a:extLst>
          </p:cNvPr>
          <p:cNvSpPr>
            <a:spLocks noGrp="1"/>
          </p:cNvSpPr>
          <p:nvPr>
            <p:ph idx="1"/>
          </p:nvPr>
        </p:nvSpPr>
        <p:spPr/>
        <p:txBody>
          <a:bodyPr>
            <a:normAutofit fontScale="77500" lnSpcReduction="20000"/>
          </a:bodyPr>
          <a:lstStyle/>
          <a:p>
            <a:r>
              <a:rPr lang="en-US" sz="2800" dirty="0"/>
              <a:t>Centers for Medicare &amp; Medicaid Services State Operations Manual, Appendix PP – Guidance to Surveyors for Long Term Care Facilities (Rev. 173, 11-22-17):  </a:t>
            </a:r>
            <a:r>
              <a:rPr lang="en-US" sz="2800" u="sng" dirty="0">
                <a:hlinkClick r:id="rId2"/>
              </a:rPr>
              <a:t>https://www.cms.gov/Regulations-and-Guidance/Guidance/Manuals/downloads/som107ap_pp_guidelines_ltcf.pdf</a:t>
            </a:r>
            <a:endParaRPr lang="en-US" sz="2800" dirty="0"/>
          </a:p>
          <a:p>
            <a:endParaRPr lang="en-US" sz="2800" dirty="0"/>
          </a:p>
          <a:p>
            <a:r>
              <a:rPr lang="en-US" sz="2800" dirty="0"/>
              <a:t>  LTC Survey Pathways (Download) </a:t>
            </a:r>
            <a:r>
              <a:rPr lang="en-US" sz="2800" u="sng" dirty="0">
                <a:hlinkClick r:id="rId3"/>
              </a:rPr>
              <a:t>https://www.cms.gov/medicare/provider-enrollment-and-certification/guidanceforlawsandregulations/nursing-homes.html</a:t>
            </a:r>
            <a:endParaRPr lang="en-US" sz="2800" u="sng" dirty="0"/>
          </a:p>
          <a:p>
            <a:endParaRPr lang="en-US" sz="2800" u="sng" dirty="0"/>
          </a:p>
          <a:p>
            <a:r>
              <a:rPr lang="en-US" sz="2800" dirty="0"/>
              <a:t>Centers for Medicare &amp; Medicaid Services Long-Term Care Facility Resident Assessment Instrument 3.0 User’s Manual, Version 1.16.  October 2018:  </a:t>
            </a:r>
            <a:r>
              <a:rPr lang="en-US" sz="2800" u="sng" dirty="0">
                <a:hlinkClick r:id="rId4"/>
              </a:rPr>
              <a:t>https://www.cms.gov/Medicare/Quality-Initiatives-Patient-Assessment-Instruments/NursingHomeQualityInits/MDS30RAIManual.html</a:t>
            </a:r>
            <a:endParaRPr lang="en-US" sz="2800" u="sng" dirty="0"/>
          </a:p>
          <a:p>
            <a:pPr marL="0" indent="0">
              <a:buNone/>
            </a:pPr>
            <a:endParaRPr lang="en-US" sz="2000" u="sng" dirty="0"/>
          </a:p>
          <a:p>
            <a:endParaRPr lang="en-US" dirty="0"/>
          </a:p>
        </p:txBody>
      </p:sp>
    </p:spTree>
    <p:extLst>
      <p:ext uri="{BB962C8B-B14F-4D97-AF65-F5344CB8AC3E}">
        <p14:creationId xmlns:p14="http://schemas.microsoft.com/office/powerpoint/2010/main" val="1614425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480AA-D21D-49A8-B682-CA890568814A}"/>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04B89EA0-AD6D-41A3-9C35-977DB7AE20F9}"/>
              </a:ext>
            </a:extLst>
          </p:cNvPr>
          <p:cNvSpPr>
            <a:spLocks noGrp="1"/>
          </p:cNvSpPr>
          <p:nvPr>
            <p:ph idx="1"/>
          </p:nvPr>
        </p:nvSpPr>
        <p:spPr>
          <a:xfrm>
            <a:off x="533400" y="2590800"/>
            <a:ext cx="8229600" cy="4525963"/>
          </a:xfrm>
        </p:spPr>
        <p:txBody>
          <a:bodyPr>
            <a:normAutofit/>
          </a:bodyPr>
          <a:lstStyle/>
          <a:p>
            <a:pPr marL="0" indent="0" algn="ctr">
              <a:buNone/>
            </a:pPr>
            <a:r>
              <a:rPr lang="en-US" sz="2000" i="1" dirty="0"/>
              <a:t>“This presentation provided is copyrighted information of Pathway Health.  Please note the presentation date on the title page in relation to the need to verify any new updates and resources that were listed in this presentation.  This presentation is intended to be informational.  The information does not constitute either legal or professional consultation.  This presentation is not to be sold or reused without written authorization.”</a:t>
            </a:r>
            <a:endParaRPr lang="en-US" sz="2000" dirty="0"/>
          </a:p>
          <a:p>
            <a:pPr algn="ctr"/>
            <a:endParaRPr lang="en-US" sz="2000" dirty="0"/>
          </a:p>
        </p:txBody>
      </p:sp>
    </p:spTree>
    <p:extLst>
      <p:ext uri="{BB962C8B-B14F-4D97-AF65-F5344CB8AC3E}">
        <p14:creationId xmlns:p14="http://schemas.microsoft.com/office/powerpoint/2010/main" val="1607052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a:t>
            </a:r>
            <a:endParaRPr lang="en-US" dirty="0"/>
          </a:p>
        </p:txBody>
      </p:sp>
      <p:sp>
        <p:nvSpPr>
          <p:cNvPr id="3" name="Content Placeholder 2"/>
          <p:cNvSpPr>
            <a:spLocks noGrp="1"/>
          </p:cNvSpPr>
          <p:nvPr>
            <p:ph idx="1"/>
          </p:nvPr>
        </p:nvSpPr>
        <p:spPr/>
        <p:txBody>
          <a:bodyPr>
            <a:normAutofit/>
          </a:bodyPr>
          <a:lstStyle/>
          <a:p>
            <a:pPr marL="0" indent="0">
              <a:buNone/>
            </a:pPr>
            <a:r>
              <a:rPr lang="en-US" dirty="0"/>
              <a:t>Upon completion of the program, attendees should be able to:</a:t>
            </a:r>
          </a:p>
          <a:p>
            <a:pPr>
              <a:spcBef>
                <a:spcPts val="600"/>
              </a:spcBef>
              <a:spcAft>
                <a:spcPts val="600"/>
              </a:spcAft>
            </a:pPr>
            <a:r>
              <a:rPr lang="en-US" dirty="0"/>
              <a:t>Verbalize their Role in early detection of resident changes?</a:t>
            </a:r>
          </a:p>
          <a:p>
            <a:pPr>
              <a:spcBef>
                <a:spcPts val="600"/>
              </a:spcBef>
              <a:spcAft>
                <a:spcPts val="600"/>
              </a:spcAft>
            </a:pPr>
            <a:r>
              <a:rPr lang="en-US" dirty="0"/>
              <a:t>Identify how identification of changes of condition early will promote quality care?</a:t>
            </a:r>
          </a:p>
          <a:p>
            <a:pPr marL="0" indent="0">
              <a:buNone/>
            </a:pPr>
            <a:endParaRPr lang="en-US" dirty="0"/>
          </a:p>
        </p:txBody>
      </p:sp>
    </p:spTree>
    <p:extLst>
      <p:ext uri="{BB962C8B-B14F-4D97-AF65-F5344CB8AC3E}">
        <p14:creationId xmlns:p14="http://schemas.microsoft.com/office/powerpoint/2010/main" val="2601687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03DD2D7-73DC-4327-8D0E-859E31B80DA6}"/>
              </a:ext>
            </a:extLst>
          </p:cNvPr>
          <p:cNvSpPr>
            <a:spLocks noGrp="1"/>
          </p:cNvSpPr>
          <p:nvPr>
            <p:ph type="title"/>
          </p:nvPr>
        </p:nvSpPr>
        <p:spPr>
          <a:xfrm>
            <a:off x="533400" y="189951"/>
            <a:ext cx="7696453" cy="1258574"/>
          </a:xfrm>
        </p:spPr>
        <p:txBody>
          <a:bodyPr>
            <a:normAutofit/>
          </a:bodyPr>
          <a:lstStyle/>
          <a:p>
            <a:r>
              <a:rPr lang="en-US" dirty="0"/>
              <a:t>Key Points</a:t>
            </a:r>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5846" y="2590800"/>
            <a:ext cx="3558295" cy="2362200"/>
          </a:xfrm>
          <a:prstGeom prst="rect">
            <a:avLst/>
          </a:prstGeom>
          <a:ln>
            <a:noFill/>
          </a:ln>
          <a:effectLst>
            <a:softEdge rad="112500"/>
          </a:effectLst>
        </p:spPr>
      </p:pic>
      <p:sp>
        <p:nvSpPr>
          <p:cNvPr id="2" name="Content Placeholder 1"/>
          <p:cNvSpPr>
            <a:spLocks noGrp="1"/>
          </p:cNvSpPr>
          <p:nvPr>
            <p:ph idx="1"/>
          </p:nvPr>
        </p:nvSpPr>
        <p:spPr>
          <a:xfrm>
            <a:off x="4025401" y="1676400"/>
            <a:ext cx="4902753" cy="3977736"/>
          </a:xfrm>
        </p:spPr>
        <p:txBody>
          <a:bodyPr>
            <a:noAutofit/>
          </a:bodyPr>
          <a:lstStyle/>
          <a:p>
            <a:pPr>
              <a:spcBef>
                <a:spcPts val="600"/>
              </a:spcBef>
              <a:spcAft>
                <a:spcPts val="600"/>
              </a:spcAft>
            </a:pPr>
            <a:r>
              <a:rPr lang="en-US" dirty="0"/>
              <a:t>Early recognition of changes</a:t>
            </a:r>
          </a:p>
          <a:p>
            <a:pPr>
              <a:spcBef>
                <a:spcPts val="600"/>
              </a:spcBef>
              <a:spcAft>
                <a:spcPts val="600"/>
              </a:spcAft>
            </a:pPr>
            <a:r>
              <a:rPr lang="en-US" dirty="0"/>
              <a:t>Communication across caregivers </a:t>
            </a:r>
          </a:p>
          <a:p>
            <a:pPr>
              <a:spcBef>
                <a:spcPts val="600"/>
              </a:spcBef>
              <a:spcAft>
                <a:spcPts val="600"/>
              </a:spcAft>
            </a:pPr>
            <a:r>
              <a:rPr lang="en-US" dirty="0"/>
              <a:t>Earlier assessment and intervention in the SNF facility</a:t>
            </a:r>
          </a:p>
          <a:p>
            <a:pPr>
              <a:spcBef>
                <a:spcPts val="600"/>
              </a:spcBef>
              <a:spcAft>
                <a:spcPts val="600"/>
              </a:spcAft>
            </a:pPr>
            <a:r>
              <a:rPr lang="en-US" dirty="0"/>
              <a:t>Quality of care</a:t>
            </a:r>
          </a:p>
        </p:txBody>
      </p:sp>
      <p:sp>
        <p:nvSpPr>
          <p:cNvPr id="4" name="Slide Number Placeholder 2"/>
          <p:cNvSpPr>
            <a:spLocks noGrp="1"/>
          </p:cNvSpPr>
          <p:nvPr>
            <p:ph type="sldNum" sz="quarter" idx="12"/>
          </p:nvPr>
        </p:nvSpPr>
        <p:spPr>
          <a:xfrm>
            <a:off x="6457950" y="6356351"/>
            <a:ext cx="2057400" cy="365125"/>
          </a:xfrm>
          <a:prstGeom prst="rect">
            <a:avLst/>
          </a:prstGeom>
        </p:spPr>
        <p:txBody>
          <a:bodyPr vert="horz" lIns="91440" tIns="45720" rIns="91440" bIns="45720" rtlCol="0" anchor="ctr">
            <a:normAutofit/>
          </a:bodyP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CB2DD311-A286-425E-B4A3-6F4CF3727CD5}" type="slidenum">
              <a:rPr lang="en-US" smtClean="0"/>
              <a:pPr/>
              <a:t>3</a:t>
            </a:fld>
            <a:endParaRPr lang="en-US" sz="1000" dirty="0">
              <a:solidFill>
                <a:prstClr val="black">
                  <a:lumMod val="50000"/>
                  <a:lumOff val="50000"/>
                </a:prstClr>
              </a:solidFill>
            </a:endParaRPr>
          </a:p>
        </p:txBody>
      </p:sp>
    </p:spTree>
    <p:extLst>
      <p:ext uri="{BB962C8B-B14F-4D97-AF65-F5344CB8AC3E}">
        <p14:creationId xmlns:p14="http://schemas.microsoft.com/office/powerpoint/2010/main" val="177662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8600" y="2051371"/>
            <a:ext cx="2801941" cy="2755258"/>
          </a:xfrm>
          <a:prstGeom prst="rect">
            <a:avLst/>
          </a:prstGeom>
          <a:ln>
            <a:noFill/>
          </a:ln>
          <a:effectLst>
            <a:softEdge rad="112500"/>
          </a:effectLst>
        </p:spPr>
      </p:pic>
      <p:sp>
        <p:nvSpPr>
          <p:cNvPr id="5" name="Slide Number Placeholder 2"/>
          <p:cNvSpPr>
            <a:spLocks noGrp="1"/>
          </p:cNvSpPr>
          <p:nvPr>
            <p:ph type="sldNum" sz="quarter" idx="12"/>
          </p:nvPr>
        </p:nvSpPr>
        <p:spPr>
          <a:xfrm>
            <a:off x="6457950" y="6356351"/>
            <a:ext cx="2057400" cy="365125"/>
          </a:xfrm>
          <a:prstGeom prst="rect">
            <a:avLst/>
          </a:prstGeom>
        </p:spPr>
        <p:txBody>
          <a:bodyPr vert="horz" lIns="91440" tIns="45720" rIns="91440" bIns="45720" rtlCol="0" anchor="ctr">
            <a:normAutofit/>
          </a:bodyP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CB2DD311-A286-425E-B4A3-6F4CF3727CD5}" type="slidenum">
              <a:rPr lang="en-US" smtClean="0"/>
              <a:pPr/>
              <a:t>4</a:t>
            </a:fld>
            <a:endParaRPr lang="en-US" dirty="0">
              <a:solidFill>
                <a:schemeClr val="tx1">
                  <a:alpha val="80000"/>
                </a:schemeClr>
              </a:solidFill>
            </a:endParaRPr>
          </a:p>
        </p:txBody>
      </p:sp>
      <p:graphicFrame>
        <p:nvGraphicFramePr>
          <p:cNvPr id="7" name="Content Placeholder 2">
            <a:extLst>
              <a:ext uri="{FF2B5EF4-FFF2-40B4-BE49-F238E27FC236}">
                <a16:creationId xmlns:a16="http://schemas.microsoft.com/office/drawing/2014/main" id="{FCE61345-B954-4382-ABC8-CC60857288F7}"/>
              </a:ext>
            </a:extLst>
          </p:cNvPr>
          <p:cNvGraphicFramePr>
            <a:graphicFrameLocks noGrp="1"/>
          </p:cNvGraphicFramePr>
          <p:nvPr>
            <p:ph idx="1"/>
            <p:extLst>
              <p:ext uri="{D42A27DB-BD31-4B8C-83A1-F6EECF244321}">
                <p14:modId xmlns:p14="http://schemas.microsoft.com/office/powerpoint/2010/main" val="1282989882"/>
              </p:ext>
            </p:extLst>
          </p:nvPr>
        </p:nvGraphicFramePr>
        <p:xfrm>
          <a:off x="3351879" y="1586448"/>
          <a:ext cx="5370763" cy="415436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34163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304" y="590232"/>
            <a:ext cx="7886700" cy="4351338"/>
          </a:xfrm>
        </p:spPr>
        <p:txBody>
          <a:bodyPr>
            <a:normAutofit/>
          </a:bodyPr>
          <a:lstStyle/>
          <a:p>
            <a:pPr marL="0" indent="0" algn="ctr">
              <a:buNone/>
            </a:pPr>
            <a:r>
              <a:rPr lang="en-US" sz="4400" dirty="0"/>
              <a:t>Mood </a:t>
            </a:r>
          </a:p>
        </p:txBody>
      </p:sp>
      <p:sp>
        <p:nvSpPr>
          <p:cNvPr id="5" name="Slide Number Placeholder 2"/>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B2DD311-A286-425E-B4A3-6F4CF3727CD5}" type="slidenum">
              <a:rPr lang="en-US" smtClean="0"/>
              <a:pPr/>
              <a:t>5</a:t>
            </a:fld>
            <a:endParaRPr lang="en-US" dirty="0"/>
          </a:p>
        </p:txBody>
      </p:sp>
      <p:sp>
        <p:nvSpPr>
          <p:cNvPr id="10" name="TextBox 9">
            <a:extLst>
              <a:ext uri="{FF2B5EF4-FFF2-40B4-BE49-F238E27FC236}">
                <a16:creationId xmlns:a16="http://schemas.microsoft.com/office/drawing/2014/main" id="{F1FDF5B0-C904-498C-AEE0-ECEEBF2C3049}"/>
              </a:ext>
            </a:extLst>
          </p:cNvPr>
          <p:cNvSpPr txBox="1"/>
          <p:nvPr/>
        </p:nvSpPr>
        <p:spPr>
          <a:xfrm>
            <a:off x="327660" y="2263914"/>
            <a:ext cx="5813806" cy="2677656"/>
          </a:xfrm>
          <a:prstGeom prst="rect">
            <a:avLst/>
          </a:prstGeom>
          <a:noFill/>
        </p:spPr>
        <p:txBody>
          <a:bodyPr wrap="square" rtlCol="0" anchor="t">
            <a:spAutoFit/>
          </a:bodyPr>
          <a:lstStyle/>
          <a:p>
            <a:pPr algn="ctr"/>
            <a:r>
              <a:rPr lang="en-US" sz="2800" dirty="0"/>
              <a:t>Prefers to be alone or much more outgoing. Sleeps a lot more or a lot less. Seems to have no energy or has too much energy.  Tells you they feel down or sad or worthless. </a:t>
            </a:r>
          </a:p>
          <a:p>
            <a:pPr algn="ctr"/>
            <a:r>
              <a:rPr lang="en-US" sz="2800" dirty="0"/>
              <a:t>Other symptoms?</a:t>
            </a:r>
          </a:p>
        </p:txBody>
      </p:sp>
      <p:pic>
        <p:nvPicPr>
          <p:cNvPr id="4" name="Picture 3" descr="A person looking at the camera&#10;&#10;Description automatically generated">
            <a:extLst>
              <a:ext uri="{FF2B5EF4-FFF2-40B4-BE49-F238E27FC236}">
                <a16:creationId xmlns:a16="http://schemas.microsoft.com/office/drawing/2014/main" id="{765EBA7F-29EA-4FBD-99AD-84063F933CC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42430" y="1893570"/>
            <a:ext cx="2176272" cy="3048000"/>
          </a:xfrm>
          <a:prstGeom prst="rect">
            <a:avLst/>
          </a:prstGeom>
          <a:ln>
            <a:noFill/>
          </a:ln>
          <a:effectLst>
            <a:softEdge rad="112500"/>
          </a:effectLst>
        </p:spPr>
      </p:pic>
    </p:spTree>
    <p:extLst>
      <p:ext uri="{BB962C8B-B14F-4D97-AF65-F5344CB8AC3E}">
        <p14:creationId xmlns:p14="http://schemas.microsoft.com/office/powerpoint/2010/main" val="3371168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171E45C-D74D-40D3-A7DC-343E5CBD184C}"/>
              </a:ext>
            </a:extLst>
          </p:cNvPr>
          <p:cNvSpPr txBox="1"/>
          <p:nvPr/>
        </p:nvSpPr>
        <p:spPr>
          <a:xfrm>
            <a:off x="628650" y="365125"/>
            <a:ext cx="7886700" cy="1325563"/>
          </a:xfrm>
          <a:prstGeom prst="rect">
            <a:avLst/>
          </a:prstGeom>
        </p:spPr>
        <p:txBody>
          <a:bodyPr vert="horz" lIns="91440" tIns="45720" rIns="91440" bIns="45720" rtlCol="0" anchor="ctr">
            <a:normAutofit/>
          </a:bodyPr>
          <a:lstStyle/>
          <a:p>
            <a:pPr>
              <a:lnSpc>
                <a:spcPct val="90000"/>
              </a:lnSpc>
              <a:spcBef>
                <a:spcPct val="0"/>
              </a:spcBef>
              <a:spcAft>
                <a:spcPts val="600"/>
              </a:spcAft>
            </a:pPr>
            <a:endParaRPr lang="en-US" sz="2800" dirty="0">
              <a:latin typeface="+mj-lt"/>
              <a:ea typeface="+mj-ea"/>
              <a:cs typeface="+mj-cs"/>
            </a:endParaRPr>
          </a:p>
        </p:txBody>
      </p:sp>
      <p:sp>
        <p:nvSpPr>
          <p:cNvPr id="3" name="Content Placeholder 2"/>
          <p:cNvSpPr>
            <a:spLocks noGrp="1"/>
          </p:cNvSpPr>
          <p:nvPr>
            <p:ph idx="1"/>
          </p:nvPr>
        </p:nvSpPr>
        <p:spPr>
          <a:xfrm>
            <a:off x="4147059" y="922776"/>
            <a:ext cx="4629388" cy="4842670"/>
          </a:xfrm>
        </p:spPr>
        <p:txBody>
          <a:bodyPr vert="horz" lIns="91440" tIns="45720" rIns="91440" bIns="45720" rtlCol="0">
            <a:normAutofit fontScale="92500" lnSpcReduction="20000"/>
          </a:bodyPr>
          <a:lstStyle/>
          <a:p>
            <a:pPr marL="0" indent="0" defTabSz="914400">
              <a:buNone/>
            </a:pPr>
            <a:r>
              <a:rPr lang="en-US" sz="4200" dirty="0"/>
              <a:t>Functional Changes:</a:t>
            </a:r>
          </a:p>
          <a:p>
            <a:pPr marL="0" indent="0" defTabSz="914400">
              <a:buNone/>
            </a:pPr>
            <a:endParaRPr lang="en-US" sz="3200" dirty="0"/>
          </a:p>
          <a:p>
            <a:pPr>
              <a:spcBef>
                <a:spcPct val="0"/>
              </a:spcBef>
              <a:spcAft>
                <a:spcPts val="600"/>
              </a:spcAft>
            </a:pPr>
            <a:r>
              <a:rPr lang="en-US" sz="3200" dirty="0"/>
              <a:t>Transfer </a:t>
            </a:r>
          </a:p>
          <a:p>
            <a:pPr>
              <a:spcBef>
                <a:spcPct val="0"/>
              </a:spcBef>
              <a:spcAft>
                <a:spcPts val="600"/>
              </a:spcAft>
            </a:pPr>
            <a:r>
              <a:rPr lang="en-US" sz="3200" dirty="0"/>
              <a:t>Bed Mobility </a:t>
            </a:r>
          </a:p>
          <a:p>
            <a:pPr>
              <a:spcBef>
                <a:spcPct val="0"/>
              </a:spcBef>
              <a:spcAft>
                <a:spcPts val="600"/>
              </a:spcAft>
            </a:pPr>
            <a:r>
              <a:rPr lang="en-US" sz="3200" dirty="0"/>
              <a:t>Walking</a:t>
            </a:r>
          </a:p>
          <a:p>
            <a:pPr>
              <a:spcBef>
                <a:spcPct val="0"/>
              </a:spcBef>
              <a:spcAft>
                <a:spcPts val="600"/>
              </a:spcAft>
            </a:pPr>
            <a:r>
              <a:rPr lang="en-US" sz="3200" dirty="0"/>
              <a:t>Dressing </a:t>
            </a:r>
          </a:p>
          <a:p>
            <a:pPr>
              <a:spcBef>
                <a:spcPct val="0"/>
              </a:spcBef>
              <a:spcAft>
                <a:spcPts val="600"/>
              </a:spcAft>
            </a:pPr>
            <a:r>
              <a:rPr lang="en-US" sz="3200" dirty="0"/>
              <a:t>Grooming</a:t>
            </a:r>
          </a:p>
          <a:p>
            <a:pPr>
              <a:spcBef>
                <a:spcPct val="0"/>
              </a:spcBef>
              <a:spcAft>
                <a:spcPts val="600"/>
              </a:spcAft>
            </a:pPr>
            <a:r>
              <a:rPr lang="en-US" sz="3200" dirty="0"/>
              <a:t>Hygiene</a:t>
            </a:r>
          </a:p>
          <a:p>
            <a:pPr>
              <a:spcBef>
                <a:spcPct val="0"/>
              </a:spcBef>
              <a:spcAft>
                <a:spcPts val="600"/>
              </a:spcAft>
            </a:pPr>
            <a:r>
              <a:rPr lang="en-US" sz="3200" dirty="0"/>
              <a:t>Eating</a:t>
            </a:r>
          </a:p>
          <a:p>
            <a:pPr>
              <a:spcBef>
                <a:spcPct val="0"/>
              </a:spcBef>
              <a:spcAft>
                <a:spcPts val="600"/>
              </a:spcAft>
            </a:pPr>
            <a:r>
              <a:rPr lang="en-US" sz="3200" dirty="0"/>
              <a:t>Other areas?</a:t>
            </a:r>
          </a:p>
          <a:p>
            <a:pPr marL="0" indent="0" defTabSz="914400">
              <a:buNone/>
            </a:pPr>
            <a:endParaRPr lang="en-US" sz="3200" dirty="0"/>
          </a:p>
        </p:txBody>
      </p:sp>
      <p:sp>
        <p:nvSpPr>
          <p:cNvPr id="6" name="Slide Number Placeholder 2"/>
          <p:cNvSpPr>
            <a:spLocks noGrp="1"/>
          </p:cNvSpPr>
          <p:nvPr>
            <p:ph type="sldNum" sz="quarter" idx="12"/>
          </p:nvPr>
        </p:nvSpPr>
        <p:spPr>
          <a:xfrm>
            <a:off x="6457950" y="6356351"/>
            <a:ext cx="2057400" cy="365125"/>
          </a:xfrm>
          <a:prstGeom prst="rect">
            <a:avLst/>
          </a:prstGeom>
        </p:spPr>
        <p:txBody>
          <a:bodyPr vert="horz" lIns="91440" tIns="45720" rIns="91440" bIns="45720" rtlCol="0" anchor="ctr">
            <a:normAutofit/>
          </a:bodyP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defRPr/>
            </a:pPr>
            <a:fld id="{CB2DD311-A286-425E-B4A3-6F4CF3727CD5}" type="slidenum">
              <a:rPr lang="en-US" smtClean="0"/>
              <a:pPr/>
              <a:t>6</a:t>
            </a:fld>
            <a:endParaRPr lang="en-US" sz="1200" dirty="0">
              <a:solidFill>
                <a:prstClr val="black">
                  <a:tint val="75000"/>
                </a:prstClr>
              </a:solidFill>
              <a:latin typeface="Calibri" panose="020F0502020204030204"/>
            </a:endParaRPr>
          </a:p>
        </p:txBody>
      </p:sp>
      <p:pic>
        <p:nvPicPr>
          <p:cNvPr id="4" name="Picture 3" descr="A person posing for the camera&#10;&#10;Description automatically generated">
            <a:extLst>
              <a:ext uri="{FF2B5EF4-FFF2-40B4-BE49-F238E27FC236}">
                <a16:creationId xmlns:a16="http://schemas.microsoft.com/office/drawing/2014/main" id="{702F8F9B-DC8A-4D4E-BBDA-62E458AC611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1000" y="927258"/>
            <a:ext cx="3752612" cy="5003483"/>
          </a:xfrm>
          <a:prstGeom prst="rect">
            <a:avLst/>
          </a:prstGeom>
        </p:spPr>
      </p:pic>
    </p:spTree>
    <p:extLst>
      <p:ext uri="{BB962C8B-B14F-4D97-AF65-F5344CB8AC3E}">
        <p14:creationId xmlns:p14="http://schemas.microsoft.com/office/powerpoint/2010/main" val="262849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erson posing in front of a blackboard&#10;&#10;Description generated with very high confidence">
            <a:extLst>
              <a:ext uri="{FF2B5EF4-FFF2-40B4-BE49-F238E27FC236}">
                <a16:creationId xmlns:a16="http://schemas.microsoft.com/office/drawing/2014/main" id="{6FA76A8C-94A8-40DB-89E3-0AEED973126B}"/>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t="10831" r="-2" b="11577"/>
          <a:stretch/>
        </p:blipFill>
        <p:spPr>
          <a:xfrm>
            <a:off x="454786" y="762000"/>
            <a:ext cx="5293729" cy="4107392"/>
          </a:xfrm>
          <a:prstGeom prst="rect">
            <a:avLst/>
          </a:prstGeom>
          <a:ln>
            <a:noFill/>
          </a:ln>
          <a:effectLst>
            <a:outerShdw blurRad="292100" dist="139700" dir="2700000" algn="tl" rotWithShape="0">
              <a:srgbClr val="333333">
                <a:alpha val="65000"/>
              </a:srgbClr>
            </a:outerShdw>
          </a:effectLst>
        </p:spPr>
      </p:pic>
      <p:sp>
        <p:nvSpPr>
          <p:cNvPr id="3" name="Content Placeholder 2"/>
          <p:cNvSpPr>
            <a:spLocks noGrp="1"/>
          </p:cNvSpPr>
          <p:nvPr>
            <p:ph idx="1"/>
          </p:nvPr>
        </p:nvSpPr>
        <p:spPr>
          <a:xfrm>
            <a:off x="6048474" y="693070"/>
            <a:ext cx="2876351" cy="4852362"/>
          </a:xfrm>
        </p:spPr>
        <p:txBody>
          <a:bodyPr vert="horz" lIns="91440" tIns="45720" rIns="91440" bIns="45720" rtlCol="0" anchor="ctr">
            <a:normAutofit/>
          </a:bodyPr>
          <a:lstStyle/>
          <a:p>
            <a:pPr>
              <a:spcBef>
                <a:spcPct val="0"/>
              </a:spcBef>
              <a:spcAft>
                <a:spcPts val="600"/>
              </a:spcAft>
            </a:pPr>
            <a:r>
              <a:rPr lang="en-US" sz="2800" dirty="0"/>
              <a:t>Unable to stay awake, does not know location, does not remember what you say</a:t>
            </a:r>
          </a:p>
          <a:p>
            <a:pPr>
              <a:spcBef>
                <a:spcPct val="0"/>
              </a:spcBef>
              <a:spcAft>
                <a:spcPts val="600"/>
              </a:spcAft>
            </a:pPr>
            <a:r>
              <a:rPr lang="en-US" sz="2800" dirty="0"/>
              <a:t>Other symptoms? </a:t>
            </a:r>
          </a:p>
          <a:p>
            <a:pPr marL="0" indent="0" defTabSz="914400">
              <a:buNone/>
            </a:pPr>
            <a:endParaRPr lang="en-US" sz="1700" dirty="0"/>
          </a:p>
        </p:txBody>
      </p:sp>
      <p:sp>
        <p:nvSpPr>
          <p:cNvPr id="5" name="Slide Number Placeholder 2"/>
          <p:cNvSpPr>
            <a:spLocks noGrp="1"/>
          </p:cNvSpPr>
          <p:nvPr>
            <p:ph type="sldNum" sz="quarter" idx="12"/>
          </p:nvPr>
        </p:nvSpPr>
        <p:spPr>
          <a:xfrm>
            <a:off x="6457950" y="6356351"/>
            <a:ext cx="2057400" cy="365125"/>
          </a:xfrm>
          <a:prstGeom prst="rect">
            <a:avLst/>
          </a:prstGeom>
        </p:spPr>
        <p:txBody>
          <a:bodyPr vert="horz" lIns="91440" tIns="45720" rIns="91440" bIns="45720" rtlCol="0" anchor="ctr">
            <a:normAutofit/>
          </a:bodyP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defRPr/>
            </a:pPr>
            <a:fld id="{CB2DD311-A286-425E-B4A3-6F4CF3727CD5}" type="slidenum">
              <a:rPr lang="en-US" smtClean="0"/>
              <a:pPr/>
              <a:t>7</a:t>
            </a:fld>
            <a:endParaRPr lang="en-US" sz="1000"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D39A27FD-F9E5-43C4-B8C9-3D5C1B01F2B5}"/>
              </a:ext>
            </a:extLst>
          </p:cNvPr>
          <p:cNvSpPr txBox="1"/>
          <p:nvPr/>
        </p:nvSpPr>
        <p:spPr>
          <a:xfrm>
            <a:off x="628650" y="365125"/>
            <a:ext cx="7886700" cy="1325563"/>
          </a:xfrm>
          <a:prstGeom prst="rect">
            <a:avLst/>
          </a:prstGeom>
        </p:spPr>
        <p:txBody>
          <a:bodyPr vert="horz" lIns="91440" tIns="45720" rIns="91440" bIns="45720" rtlCol="0" anchor="ctr">
            <a:normAutofit/>
          </a:bodyPr>
          <a:lstStyle/>
          <a:p>
            <a:pPr>
              <a:lnSpc>
                <a:spcPct val="90000"/>
              </a:lnSpc>
              <a:spcBef>
                <a:spcPct val="0"/>
              </a:spcBef>
              <a:spcAft>
                <a:spcPts val="600"/>
              </a:spcAft>
            </a:pPr>
            <a:endParaRPr lang="en-US" sz="2800" dirty="0">
              <a:latin typeface="+mj-lt"/>
              <a:ea typeface="+mj-ea"/>
              <a:cs typeface="+mj-cs"/>
            </a:endParaRPr>
          </a:p>
        </p:txBody>
      </p:sp>
      <p:sp>
        <p:nvSpPr>
          <p:cNvPr id="2" name="Rectangle 1">
            <a:extLst>
              <a:ext uri="{FF2B5EF4-FFF2-40B4-BE49-F238E27FC236}">
                <a16:creationId xmlns:a16="http://schemas.microsoft.com/office/drawing/2014/main" id="{68EED88B-7FAC-4A12-A014-0BD3FBD96BC4}"/>
              </a:ext>
            </a:extLst>
          </p:cNvPr>
          <p:cNvSpPr/>
          <p:nvPr/>
        </p:nvSpPr>
        <p:spPr>
          <a:xfrm>
            <a:off x="879727" y="5174652"/>
            <a:ext cx="6865982" cy="769441"/>
          </a:xfrm>
          <a:prstGeom prst="rect">
            <a:avLst/>
          </a:prstGeom>
        </p:spPr>
        <p:txBody>
          <a:bodyPr wrap="none">
            <a:spAutoFit/>
          </a:bodyPr>
          <a:lstStyle/>
          <a:p>
            <a:pPr indent="-228600"/>
            <a:r>
              <a:rPr lang="en-US" sz="4400" dirty="0"/>
              <a:t>Consciousness or Memory</a:t>
            </a:r>
          </a:p>
        </p:txBody>
      </p:sp>
    </p:spTree>
    <p:extLst>
      <p:ext uri="{BB962C8B-B14F-4D97-AF65-F5344CB8AC3E}">
        <p14:creationId xmlns:p14="http://schemas.microsoft.com/office/powerpoint/2010/main" val="1487434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71B046E-C1D6-4E05-A0E0-66469F406FAB}"/>
              </a:ext>
            </a:extLst>
          </p:cNvPr>
          <p:cNvSpPr txBox="1"/>
          <p:nvPr/>
        </p:nvSpPr>
        <p:spPr>
          <a:xfrm>
            <a:off x="730519" y="4800600"/>
            <a:ext cx="7926548" cy="1096331"/>
          </a:xfrm>
          <a:prstGeom prst="rect">
            <a:avLst/>
          </a:prstGeom>
        </p:spPr>
        <p:txBody>
          <a:bodyPr vert="horz" lIns="91440" tIns="45720" rIns="91440" bIns="45720" rtlCol="0" anchor="ctr">
            <a:noAutofit/>
          </a:bodyPr>
          <a:lstStyle/>
          <a:p>
            <a:pPr algn="ctr">
              <a:lnSpc>
                <a:spcPct val="90000"/>
              </a:lnSpc>
              <a:spcBef>
                <a:spcPct val="0"/>
              </a:spcBef>
              <a:spcAft>
                <a:spcPts val="600"/>
              </a:spcAft>
            </a:pPr>
            <a:r>
              <a:rPr lang="en-US" sz="4400" kern="1200" dirty="0">
                <a:solidFill>
                  <a:srgbClr val="303030"/>
                </a:solidFill>
                <a:latin typeface="+mj-lt"/>
                <a:ea typeface="+mj-ea"/>
                <a:cs typeface="+mj-cs"/>
              </a:rPr>
              <a:t>Eats or drinks less than or more than usual</a:t>
            </a:r>
          </a:p>
        </p:txBody>
      </p:sp>
      <p:pic>
        <p:nvPicPr>
          <p:cNvPr id="9" name="Picture 8" descr="A person preparing food in a kitchen&#10;&#10;Description generated with very high confidence">
            <a:extLst>
              <a:ext uri="{FF2B5EF4-FFF2-40B4-BE49-F238E27FC236}">
                <a16:creationId xmlns:a16="http://schemas.microsoft.com/office/drawing/2014/main" id="{615D02C7-3DB6-4551-AD8B-EB4572C1375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5056" y="1219200"/>
            <a:ext cx="4455801" cy="2974247"/>
          </a:xfrm>
          <a:prstGeom prst="rect">
            <a:avLst/>
          </a:prstGeom>
          <a:ln>
            <a:noFill/>
          </a:ln>
          <a:effectLst>
            <a:outerShdw blurRad="292100" dist="139700" dir="2700000" algn="tl" rotWithShape="0">
              <a:srgbClr val="333333">
                <a:alpha val="65000"/>
              </a:srgbClr>
            </a:outerShdw>
          </a:effectLst>
        </p:spPr>
      </p:pic>
      <p:sp>
        <p:nvSpPr>
          <p:cNvPr id="3" name="Content Placeholder 2"/>
          <p:cNvSpPr>
            <a:spLocks noGrp="1"/>
          </p:cNvSpPr>
          <p:nvPr>
            <p:ph idx="1"/>
          </p:nvPr>
        </p:nvSpPr>
        <p:spPr>
          <a:xfrm>
            <a:off x="5650991" y="965199"/>
            <a:ext cx="3006076" cy="4020458"/>
          </a:xfrm>
        </p:spPr>
        <p:txBody>
          <a:bodyPr vert="horz" lIns="91440" tIns="45720" rIns="91440" bIns="45720" rtlCol="0" anchor="ctr">
            <a:normAutofit/>
          </a:bodyPr>
          <a:lstStyle/>
          <a:p>
            <a:pPr marL="0" indent="-228600" defTabSz="914400"/>
            <a:r>
              <a:rPr lang="en-US" sz="4000" dirty="0"/>
              <a:t>Appetite or Intake</a:t>
            </a:r>
          </a:p>
        </p:txBody>
      </p:sp>
      <p:sp>
        <p:nvSpPr>
          <p:cNvPr id="5" name="Slide Number Placeholder 2"/>
          <p:cNvSpPr>
            <a:spLocks noGrp="1"/>
          </p:cNvSpPr>
          <p:nvPr>
            <p:ph type="sldNum" sz="quarter" idx="12"/>
          </p:nvPr>
        </p:nvSpPr>
        <p:spPr>
          <a:xfrm>
            <a:off x="6457950" y="6356351"/>
            <a:ext cx="2057400" cy="365125"/>
          </a:xfrm>
          <a:prstGeom prst="rect">
            <a:avLst/>
          </a:prstGeom>
        </p:spPr>
        <p:txBody>
          <a:bodyPr vert="horz" lIns="91440" tIns="45720" rIns="91440" bIns="45720" rtlCol="0" anchor="ctr">
            <a:normAutofit/>
          </a:bodyP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CB2DD311-A286-425E-B4A3-6F4CF3727CD5}" type="slidenum">
              <a:rPr lang="en-US" smtClean="0"/>
              <a:pPr/>
              <a:t>8</a:t>
            </a:fld>
            <a:endParaRPr lang="en-US" sz="1200" dirty="0">
              <a:solidFill>
                <a:srgbClr val="FFFFFF">
                  <a:alpha val="80000"/>
                </a:srgbClr>
              </a:solidFill>
            </a:endParaRPr>
          </a:p>
        </p:txBody>
      </p:sp>
    </p:spTree>
    <p:extLst>
      <p:ext uri="{BB962C8B-B14F-4D97-AF65-F5344CB8AC3E}">
        <p14:creationId xmlns:p14="http://schemas.microsoft.com/office/powerpoint/2010/main" val="2569702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9">
            <a:extLst>
              <a:ext uri="{FF2B5EF4-FFF2-40B4-BE49-F238E27FC236}">
                <a16:creationId xmlns:a16="http://schemas.microsoft.com/office/drawing/2014/main" id="{01568C2C-C434-417E-853C-5C0DD5526264}"/>
              </a:ext>
            </a:extLst>
          </p:cNvPr>
          <p:cNvSpPr txBox="1"/>
          <p:nvPr/>
        </p:nvSpPr>
        <p:spPr>
          <a:xfrm>
            <a:off x="712590" y="5529884"/>
            <a:ext cx="4270338" cy="1096331"/>
          </a:xfrm>
          <a:prstGeom prst="rect">
            <a:avLst/>
          </a:prstGeom>
        </p:spPr>
        <p:txBody>
          <a:bodyPr vert="horz" lIns="91440" tIns="45720" rIns="91440" bIns="45720" rtlCol="0" anchor="ctr">
            <a:normAutofit/>
          </a:bodyPr>
          <a:lstStyle/>
          <a:p>
            <a:pPr>
              <a:lnSpc>
                <a:spcPct val="90000"/>
              </a:lnSpc>
              <a:spcBef>
                <a:spcPct val="0"/>
              </a:spcBef>
              <a:spcAft>
                <a:spcPts val="600"/>
              </a:spcAft>
            </a:pPr>
            <a:endParaRPr lang="en-US" sz="2200" kern="1200" dirty="0">
              <a:solidFill>
                <a:srgbClr val="303030"/>
              </a:solidFill>
              <a:latin typeface="+mj-lt"/>
              <a:ea typeface="+mj-ea"/>
              <a:cs typeface="+mj-cs"/>
            </a:endParaRPr>
          </a:p>
        </p:txBody>
      </p:sp>
      <p:pic>
        <p:nvPicPr>
          <p:cNvPr id="4" name="Picture 3" descr="A close up of a tree&#10;&#10;Description automatically generated">
            <a:extLst>
              <a:ext uri="{FF2B5EF4-FFF2-40B4-BE49-F238E27FC236}">
                <a16:creationId xmlns:a16="http://schemas.microsoft.com/office/drawing/2014/main" id="{1D53E263-2665-49CD-8C2C-A07E484A12C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6884" y="935316"/>
            <a:ext cx="3989067" cy="3989067"/>
          </a:xfrm>
          <a:prstGeom prst="rect">
            <a:avLst/>
          </a:prstGeom>
        </p:spPr>
      </p:pic>
      <p:sp>
        <p:nvSpPr>
          <p:cNvPr id="3" name="Content Placeholder 2"/>
          <p:cNvSpPr>
            <a:spLocks noGrp="1"/>
          </p:cNvSpPr>
          <p:nvPr>
            <p:ph idx="1"/>
          </p:nvPr>
        </p:nvSpPr>
        <p:spPr>
          <a:xfrm>
            <a:off x="4343400" y="965199"/>
            <a:ext cx="4313667" cy="4020458"/>
          </a:xfrm>
        </p:spPr>
        <p:txBody>
          <a:bodyPr vert="horz" lIns="91440" tIns="45720" rIns="91440" bIns="45720" rtlCol="0" anchor="ctr">
            <a:normAutofit/>
          </a:bodyPr>
          <a:lstStyle/>
          <a:p>
            <a:pPr>
              <a:spcBef>
                <a:spcPct val="0"/>
              </a:spcBef>
              <a:spcAft>
                <a:spcPts val="600"/>
              </a:spcAft>
            </a:pPr>
            <a:r>
              <a:rPr lang="en-US" sz="3600" dirty="0">
                <a:solidFill>
                  <a:srgbClr val="303030"/>
                </a:solidFill>
              </a:rPr>
              <a:t>Change in color, temperature, texture, an open area, discomfort</a:t>
            </a:r>
          </a:p>
          <a:p>
            <a:pPr>
              <a:spcBef>
                <a:spcPct val="0"/>
              </a:spcBef>
              <a:spcAft>
                <a:spcPts val="600"/>
              </a:spcAft>
            </a:pPr>
            <a:r>
              <a:rPr lang="en-US" sz="3600" dirty="0">
                <a:solidFill>
                  <a:srgbClr val="303030"/>
                </a:solidFill>
              </a:rPr>
              <a:t>Other symptoms?</a:t>
            </a:r>
          </a:p>
          <a:p>
            <a:pPr marL="0" indent="-228600" defTabSz="914400"/>
            <a:endParaRPr lang="en-US" sz="1700" dirty="0"/>
          </a:p>
        </p:txBody>
      </p:sp>
      <p:sp>
        <p:nvSpPr>
          <p:cNvPr id="5" name="Slide Number Placeholder 2"/>
          <p:cNvSpPr>
            <a:spLocks noGrp="1"/>
          </p:cNvSpPr>
          <p:nvPr>
            <p:ph type="sldNum" sz="quarter" idx="12"/>
          </p:nvPr>
        </p:nvSpPr>
        <p:spPr>
          <a:xfrm>
            <a:off x="6457950" y="6356351"/>
            <a:ext cx="2057400" cy="365125"/>
          </a:xfrm>
          <a:prstGeom prst="rect">
            <a:avLst/>
          </a:prstGeom>
        </p:spPr>
        <p:txBody>
          <a:bodyPr vert="horz" lIns="91440" tIns="45720" rIns="91440" bIns="45720" rtlCol="0" anchor="ctr">
            <a:normAutofit/>
          </a:bodyP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CB2DD311-A286-425E-B4A3-6F4CF3727CD5}" type="slidenum">
              <a:rPr lang="en-US" smtClean="0"/>
              <a:pPr/>
              <a:t>9</a:t>
            </a:fld>
            <a:endParaRPr lang="en-US" sz="1200" dirty="0">
              <a:solidFill>
                <a:srgbClr val="FFFFFF">
                  <a:alpha val="80000"/>
                </a:srgbClr>
              </a:solidFill>
            </a:endParaRPr>
          </a:p>
        </p:txBody>
      </p:sp>
      <p:sp>
        <p:nvSpPr>
          <p:cNvPr id="6" name="Rectangle 5">
            <a:extLst>
              <a:ext uri="{FF2B5EF4-FFF2-40B4-BE49-F238E27FC236}">
                <a16:creationId xmlns:a16="http://schemas.microsoft.com/office/drawing/2014/main" id="{BE9DC03A-DAFC-4F28-B248-E77760FCDF18}"/>
              </a:ext>
            </a:extLst>
          </p:cNvPr>
          <p:cNvSpPr/>
          <p:nvPr/>
        </p:nvSpPr>
        <p:spPr>
          <a:xfrm>
            <a:off x="1362131" y="5175941"/>
            <a:ext cx="3700052" cy="769441"/>
          </a:xfrm>
          <a:prstGeom prst="rect">
            <a:avLst/>
          </a:prstGeom>
        </p:spPr>
        <p:txBody>
          <a:bodyPr wrap="none">
            <a:spAutoFit/>
          </a:bodyPr>
          <a:lstStyle/>
          <a:p>
            <a:pPr indent="-228600"/>
            <a:r>
              <a:rPr lang="en-US" sz="4400" dirty="0"/>
              <a:t>Skin Changes</a:t>
            </a:r>
          </a:p>
        </p:txBody>
      </p:sp>
    </p:spTree>
    <p:extLst>
      <p:ext uri="{BB962C8B-B14F-4D97-AF65-F5344CB8AC3E}">
        <p14:creationId xmlns:p14="http://schemas.microsoft.com/office/powerpoint/2010/main" val="1948006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2012LeadingAge_gray2PPT</Template>
  <TotalTime>1135</TotalTime>
  <Words>697</Words>
  <Application>Microsoft Office PowerPoint</Application>
  <PresentationFormat>On-screen Show (4:3)</PresentationFormat>
  <Paragraphs>95</Paragraphs>
  <Slides>17</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1_2012LeadingAge_gray2PPT</vt:lpstr>
      <vt:lpstr>Identify and Report Resident Changes  Competency </vt:lpstr>
      <vt:lpstr>Objectives</vt:lpstr>
      <vt:lpstr>Key Points</vt:lpstr>
      <vt:lpstr>PowerPoint Presentation</vt:lpstr>
      <vt:lpstr>PowerPoint Presentation</vt:lpstr>
      <vt:lpstr>PowerPoint Presentation</vt:lpstr>
      <vt:lpstr>PowerPoint Presentation</vt:lpstr>
      <vt:lpstr>PowerPoint Presentation</vt:lpstr>
      <vt:lpstr>PowerPoint Presentation</vt:lpstr>
      <vt:lpstr>Other Symptoms that may mean a chronic condition is getting worse </vt:lpstr>
      <vt:lpstr>PowerPoint Presentation</vt:lpstr>
      <vt:lpstr>Report Changes to the Nurse! </vt:lpstr>
      <vt:lpstr>PowerPoint Presentation</vt:lpstr>
      <vt:lpstr>PowerPoint Presentation</vt:lpstr>
      <vt:lpstr>PowerPoint Presentation</vt:lpstr>
      <vt:lpstr>References and Resources </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aparkhill</dc:creator>
  <cp:lastModifiedBy>Charlie Visconage</cp:lastModifiedBy>
  <cp:revision>137</cp:revision>
  <dcterms:created xsi:type="dcterms:W3CDTF">2012-09-27T17:39:50Z</dcterms:created>
  <dcterms:modified xsi:type="dcterms:W3CDTF">2019-05-13T20:29:23Z</dcterms:modified>
  <cp:contentStatus/>
</cp:coreProperties>
</file>