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36"/>
  </p:notesMasterIdLst>
  <p:handoutMasterIdLst>
    <p:handoutMasterId r:id="rId37"/>
  </p:handoutMasterIdLst>
  <p:sldIdLst>
    <p:sldId id="276" r:id="rId2"/>
    <p:sldId id="300" r:id="rId3"/>
    <p:sldId id="325" r:id="rId4"/>
    <p:sldId id="269" r:id="rId5"/>
    <p:sldId id="328" r:id="rId6"/>
    <p:sldId id="331" r:id="rId7"/>
    <p:sldId id="329" r:id="rId8"/>
    <p:sldId id="330" r:id="rId9"/>
    <p:sldId id="273" r:id="rId10"/>
    <p:sldId id="308" r:id="rId11"/>
    <p:sldId id="397" r:id="rId12"/>
    <p:sldId id="318" r:id="rId13"/>
    <p:sldId id="332" r:id="rId14"/>
    <p:sldId id="333" r:id="rId15"/>
    <p:sldId id="408" r:id="rId16"/>
    <p:sldId id="311" r:id="rId17"/>
    <p:sldId id="321" r:id="rId18"/>
    <p:sldId id="310" r:id="rId19"/>
    <p:sldId id="398" r:id="rId20"/>
    <p:sldId id="312" r:id="rId21"/>
    <p:sldId id="394" r:id="rId22"/>
    <p:sldId id="409" r:id="rId23"/>
    <p:sldId id="399" r:id="rId24"/>
    <p:sldId id="405" r:id="rId25"/>
    <p:sldId id="396" r:id="rId26"/>
    <p:sldId id="322" r:id="rId27"/>
    <p:sldId id="401" r:id="rId28"/>
    <p:sldId id="400" r:id="rId29"/>
    <p:sldId id="402" r:id="rId30"/>
    <p:sldId id="410" r:id="rId31"/>
    <p:sldId id="380" r:id="rId32"/>
    <p:sldId id="341" r:id="rId33"/>
    <p:sldId id="342" r:id="rId34"/>
    <p:sldId id="343"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48" autoAdjust="0"/>
    <p:restoredTop sz="65399" autoAdjust="0"/>
  </p:normalViewPr>
  <p:slideViewPr>
    <p:cSldViewPr>
      <p:cViewPr varScale="1">
        <p:scale>
          <a:sx n="72" d="100"/>
          <a:sy n="72" d="100"/>
        </p:scale>
        <p:origin x="181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115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608AAD-C228-47BA-90E1-6AD167C29DC2}" type="doc">
      <dgm:prSet loTypeId="urn:microsoft.com/office/officeart/2005/8/layout/vList2" loCatId="list" qsTypeId="urn:microsoft.com/office/officeart/2005/8/quickstyle/simple4" qsCatId="simple" csTypeId="urn:microsoft.com/office/officeart/2005/8/colors/colorful3" csCatId="colorful"/>
      <dgm:spPr/>
      <dgm:t>
        <a:bodyPr/>
        <a:lstStyle/>
        <a:p>
          <a:endParaRPr lang="en-US"/>
        </a:p>
      </dgm:t>
    </dgm:pt>
    <dgm:pt modelId="{9A3B3696-54E3-45A0-8EFB-BA3CA90CD94B}">
      <dgm:prSet/>
      <dgm:spPr/>
      <dgm:t>
        <a:bodyPr/>
        <a:lstStyle/>
        <a:p>
          <a:r>
            <a:rPr lang="en-US" dirty="0"/>
            <a:t>“</a:t>
          </a:r>
          <a:r>
            <a:rPr lang="en-US" b="1" dirty="0"/>
            <a:t>Automatic self-adjusting positive airway pressure (APAP)”. </a:t>
          </a:r>
          <a:r>
            <a:rPr lang="en-US" dirty="0"/>
            <a:t>APAP is a non-invasive ventilation machine that automatically adjusts the air pressure according to the patient's requirement at a particular time.  </a:t>
          </a:r>
        </a:p>
      </dgm:t>
    </dgm:pt>
    <dgm:pt modelId="{5900E352-6A13-4320-88AB-AE0814F82003}" type="parTrans" cxnId="{01645A10-11A0-44EE-B84A-C39C40C9AEC7}">
      <dgm:prSet/>
      <dgm:spPr/>
      <dgm:t>
        <a:bodyPr/>
        <a:lstStyle/>
        <a:p>
          <a:endParaRPr lang="en-US"/>
        </a:p>
      </dgm:t>
    </dgm:pt>
    <dgm:pt modelId="{69B6E9B7-CB9D-4D23-AFA2-F62BFB6E0B9A}" type="sibTrans" cxnId="{01645A10-11A0-44EE-B84A-C39C40C9AEC7}">
      <dgm:prSet/>
      <dgm:spPr/>
      <dgm:t>
        <a:bodyPr/>
        <a:lstStyle/>
        <a:p>
          <a:endParaRPr lang="en-US"/>
        </a:p>
      </dgm:t>
    </dgm:pt>
    <dgm:pt modelId="{340E56C7-897C-4D0F-86CF-6784E6904858}">
      <dgm:prSet/>
      <dgm:spPr/>
      <dgm:t>
        <a:bodyPr/>
        <a:lstStyle/>
        <a:p>
          <a:r>
            <a:rPr lang="en-US" b="1" dirty="0"/>
            <a:t>“Bi-level positive airway pressure (BiPAP)”.  </a:t>
          </a:r>
          <a:r>
            <a:rPr lang="en-US" dirty="0"/>
            <a:t>BiPAP is a non-invasive ventilation machine that is capable of generating two adjustable pressure levels - Inspiratory Positive Airway Pressure (IPAP) - high amount of pressure, applied when the patient inhales and a low Expiratory Positive Airway Pressure (EPAP) during exhalation.  </a:t>
          </a:r>
        </a:p>
      </dgm:t>
    </dgm:pt>
    <dgm:pt modelId="{9161FA9C-C403-4BF2-8D1D-F152BDBE828C}" type="parTrans" cxnId="{570230DE-3987-41DF-AF99-15935A924D8F}">
      <dgm:prSet/>
      <dgm:spPr/>
      <dgm:t>
        <a:bodyPr/>
        <a:lstStyle/>
        <a:p>
          <a:endParaRPr lang="en-US"/>
        </a:p>
      </dgm:t>
    </dgm:pt>
    <dgm:pt modelId="{C638A7E8-5273-4939-9A51-24954750E652}" type="sibTrans" cxnId="{570230DE-3987-41DF-AF99-15935A924D8F}">
      <dgm:prSet/>
      <dgm:spPr/>
      <dgm:t>
        <a:bodyPr/>
        <a:lstStyle/>
        <a:p>
          <a:endParaRPr lang="en-US"/>
        </a:p>
      </dgm:t>
    </dgm:pt>
    <dgm:pt modelId="{E0C7869C-3066-46BE-B070-39A169C6B04F}">
      <dgm:prSet/>
      <dgm:spPr/>
      <dgm:t>
        <a:bodyPr/>
        <a:lstStyle/>
        <a:p>
          <a:r>
            <a:rPr lang="en-US" b="1" dirty="0"/>
            <a:t>“Continuous positive airway pressure (CPAP)”. </a:t>
          </a:r>
          <a:r>
            <a:rPr lang="en-US" dirty="0"/>
            <a:t>CPAP is a non-invasive ventilation machine that involves the administration of air usually through the nose by an external device at a predetermined level of pressure.  </a:t>
          </a:r>
        </a:p>
      </dgm:t>
    </dgm:pt>
    <dgm:pt modelId="{29ADB6AF-AA17-4E18-902A-22F4FC366469}" type="parTrans" cxnId="{77E18693-EB01-472F-81C4-764A0222D3DD}">
      <dgm:prSet/>
      <dgm:spPr/>
      <dgm:t>
        <a:bodyPr/>
        <a:lstStyle/>
        <a:p>
          <a:endParaRPr lang="en-US"/>
        </a:p>
      </dgm:t>
    </dgm:pt>
    <dgm:pt modelId="{A8494AFC-2BC8-4DA3-B29A-39C11FF33B16}" type="sibTrans" cxnId="{77E18693-EB01-472F-81C4-764A0222D3DD}">
      <dgm:prSet/>
      <dgm:spPr/>
      <dgm:t>
        <a:bodyPr/>
        <a:lstStyle/>
        <a:p>
          <a:endParaRPr lang="en-US"/>
        </a:p>
      </dgm:t>
    </dgm:pt>
    <dgm:pt modelId="{D27B8A9F-4FD5-4F8D-9AAC-362CC35A8C8B}" type="pres">
      <dgm:prSet presAssocID="{B3608AAD-C228-47BA-90E1-6AD167C29DC2}" presName="linear" presStyleCnt="0">
        <dgm:presLayoutVars>
          <dgm:animLvl val="lvl"/>
          <dgm:resizeHandles val="exact"/>
        </dgm:presLayoutVars>
      </dgm:prSet>
      <dgm:spPr/>
    </dgm:pt>
    <dgm:pt modelId="{5755BB9C-DB59-4A3B-822E-5FF757DF5B05}" type="pres">
      <dgm:prSet presAssocID="{9A3B3696-54E3-45A0-8EFB-BA3CA90CD94B}" presName="parentText" presStyleLbl="node1" presStyleIdx="0" presStyleCnt="3">
        <dgm:presLayoutVars>
          <dgm:chMax val="0"/>
          <dgm:bulletEnabled val="1"/>
        </dgm:presLayoutVars>
      </dgm:prSet>
      <dgm:spPr/>
    </dgm:pt>
    <dgm:pt modelId="{F440C02D-8805-4868-BAF4-2546CCBFA1AC}" type="pres">
      <dgm:prSet presAssocID="{69B6E9B7-CB9D-4D23-AFA2-F62BFB6E0B9A}" presName="spacer" presStyleCnt="0"/>
      <dgm:spPr/>
    </dgm:pt>
    <dgm:pt modelId="{F7146A5E-FDFA-46E1-8BDE-565BF397C1D3}" type="pres">
      <dgm:prSet presAssocID="{340E56C7-897C-4D0F-86CF-6784E6904858}" presName="parentText" presStyleLbl="node1" presStyleIdx="1" presStyleCnt="3">
        <dgm:presLayoutVars>
          <dgm:chMax val="0"/>
          <dgm:bulletEnabled val="1"/>
        </dgm:presLayoutVars>
      </dgm:prSet>
      <dgm:spPr/>
    </dgm:pt>
    <dgm:pt modelId="{A39EF92D-B78E-4D6E-8CE9-AE2531165190}" type="pres">
      <dgm:prSet presAssocID="{C638A7E8-5273-4939-9A51-24954750E652}" presName="spacer" presStyleCnt="0"/>
      <dgm:spPr/>
    </dgm:pt>
    <dgm:pt modelId="{10B4AAEF-E85E-439B-9538-0FFA5EC60821}" type="pres">
      <dgm:prSet presAssocID="{E0C7869C-3066-46BE-B070-39A169C6B04F}" presName="parentText" presStyleLbl="node1" presStyleIdx="2" presStyleCnt="3">
        <dgm:presLayoutVars>
          <dgm:chMax val="0"/>
          <dgm:bulletEnabled val="1"/>
        </dgm:presLayoutVars>
      </dgm:prSet>
      <dgm:spPr/>
    </dgm:pt>
  </dgm:ptLst>
  <dgm:cxnLst>
    <dgm:cxn modelId="{01645A10-11A0-44EE-B84A-C39C40C9AEC7}" srcId="{B3608AAD-C228-47BA-90E1-6AD167C29DC2}" destId="{9A3B3696-54E3-45A0-8EFB-BA3CA90CD94B}" srcOrd="0" destOrd="0" parTransId="{5900E352-6A13-4320-88AB-AE0814F82003}" sibTransId="{69B6E9B7-CB9D-4D23-AFA2-F62BFB6E0B9A}"/>
    <dgm:cxn modelId="{BFE91E3E-F9D1-4C60-B104-CEA4A4A904B7}" type="presOf" srcId="{E0C7869C-3066-46BE-B070-39A169C6B04F}" destId="{10B4AAEF-E85E-439B-9538-0FFA5EC60821}" srcOrd="0" destOrd="0" presId="urn:microsoft.com/office/officeart/2005/8/layout/vList2"/>
    <dgm:cxn modelId="{8592264E-D92B-4BC4-8B78-7C033708E0F8}" type="presOf" srcId="{B3608AAD-C228-47BA-90E1-6AD167C29DC2}" destId="{D27B8A9F-4FD5-4F8D-9AAC-362CC35A8C8B}" srcOrd="0" destOrd="0" presId="urn:microsoft.com/office/officeart/2005/8/layout/vList2"/>
    <dgm:cxn modelId="{BD7C0788-20C3-4124-997B-8696949AB7F3}" type="presOf" srcId="{9A3B3696-54E3-45A0-8EFB-BA3CA90CD94B}" destId="{5755BB9C-DB59-4A3B-822E-5FF757DF5B05}" srcOrd="0" destOrd="0" presId="urn:microsoft.com/office/officeart/2005/8/layout/vList2"/>
    <dgm:cxn modelId="{77E18693-EB01-472F-81C4-764A0222D3DD}" srcId="{B3608AAD-C228-47BA-90E1-6AD167C29DC2}" destId="{E0C7869C-3066-46BE-B070-39A169C6B04F}" srcOrd="2" destOrd="0" parTransId="{29ADB6AF-AA17-4E18-902A-22F4FC366469}" sibTransId="{A8494AFC-2BC8-4DA3-B29A-39C11FF33B16}"/>
    <dgm:cxn modelId="{1484F0D5-903C-4E0A-AA3D-FE10D97762BB}" type="presOf" srcId="{340E56C7-897C-4D0F-86CF-6784E6904858}" destId="{F7146A5E-FDFA-46E1-8BDE-565BF397C1D3}" srcOrd="0" destOrd="0" presId="urn:microsoft.com/office/officeart/2005/8/layout/vList2"/>
    <dgm:cxn modelId="{570230DE-3987-41DF-AF99-15935A924D8F}" srcId="{B3608AAD-C228-47BA-90E1-6AD167C29DC2}" destId="{340E56C7-897C-4D0F-86CF-6784E6904858}" srcOrd="1" destOrd="0" parTransId="{9161FA9C-C403-4BF2-8D1D-F152BDBE828C}" sibTransId="{C638A7E8-5273-4939-9A51-24954750E652}"/>
    <dgm:cxn modelId="{B3C9550F-3555-4AEF-B155-DF447FAE82CE}" type="presParOf" srcId="{D27B8A9F-4FD5-4F8D-9AAC-362CC35A8C8B}" destId="{5755BB9C-DB59-4A3B-822E-5FF757DF5B05}" srcOrd="0" destOrd="0" presId="urn:microsoft.com/office/officeart/2005/8/layout/vList2"/>
    <dgm:cxn modelId="{479EAAB2-2A6F-4B49-85B6-5C3EE0EF049D}" type="presParOf" srcId="{D27B8A9F-4FD5-4F8D-9AAC-362CC35A8C8B}" destId="{F440C02D-8805-4868-BAF4-2546CCBFA1AC}" srcOrd="1" destOrd="0" presId="urn:microsoft.com/office/officeart/2005/8/layout/vList2"/>
    <dgm:cxn modelId="{9F2C1D6B-E5A9-49DE-8A82-EA8C8494FCF2}" type="presParOf" srcId="{D27B8A9F-4FD5-4F8D-9AAC-362CC35A8C8B}" destId="{F7146A5E-FDFA-46E1-8BDE-565BF397C1D3}" srcOrd="2" destOrd="0" presId="urn:microsoft.com/office/officeart/2005/8/layout/vList2"/>
    <dgm:cxn modelId="{06D05208-3676-4923-91C4-C4C8EB654F05}" type="presParOf" srcId="{D27B8A9F-4FD5-4F8D-9AAC-362CC35A8C8B}" destId="{A39EF92D-B78E-4D6E-8CE9-AE2531165190}" srcOrd="3" destOrd="0" presId="urn:microsoft.com/office/officeart/2005/8/layout/vList2"/>
    <dgm:cxn modelId="{464372ED-7484-4282-BFD8-50EEA530257B}" type="presParOf" srcId="{D27B8A9F-4FD5-4F8D-9AAC-362CC35A8C8B}" destId="{10B4AAEF-E85E-439B-9538-0FFA5EC6082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D2AB20-0C0B-40C6-8FA9-C1B088DBA7D1}"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183C493D-9152-4AD4-BA46-EC083AE8711D}">
      <dgm:prSet/>
      <dgm:spPr/>
      <dgm:t>
        <a:bodyPr/>
        <a:lstStyle/>
        <a:p>
          <a:r>
            <a:rPr lang="en-US" b="1" dirty="0"/>
            <a:t>“Intermittent positive pressure breathing (IPPB)” </a:t>
          </a:r>
          <a:r>
            <a:rPr lang="en-US" dirty="0"/>
            <a:t>is a technique used to provide short term or intermittent mechanical ventilation for the purpose of augmenting lung expansion, delivering aerosol medication, or assisting ventilation and can include pressure- and time-limited as well as pressure, time, and flow-cycled ventilation, and may be delivered to artificial airways and non-intubated patients.   </a:t>
          </a:r>
        </a:p>
      </dgm:t>
    </dgm:pt>
    <dgm:pt modelId="{E28DAF84-0BBA-47A2-98B8-0CD45306A37F}" type="parTrans" cxnId="{0538264E-80FB-402B-8CB7-7DBF819C9E3A}">
      <dgm:prSet/>
      <dgm:spPr/>
      <dgm:t>
        <a:bodyPr/>
        <a:lstStyle/>
        <a:p>
          <a:endParaRPr lang="en-US"/>
        </a:p>
      </dgm:t>
    </dgm:pt>
    <dgm:pt modelId="{35195C05-EE0C-459F-9E23-C47E9DD603BE}" type="sibTrans" cxnId="{0538264E-80FB-402B-8CB7-7DBF819C9E3A}">
      <dgm:prSet/>
      <dgm:spPr/>
      <dgm:t>
        <a:bodyPr/>
        <a:lstStyle/>
        <a:p>
          <a:endParaRPr lang="en-US"/>
        </a:p>
      </dgm:t>
    </dgm:pt>
    <dgm:pt modelId="{42D9F7FE-4C73-4ABF-ADFB-3AFDBE2EE565}">
      <dgm:prSet/>
      <dgm:spPr/>
      <dgm:t>
        <a:bodyPr/>
        <a:lstStyle/>
        <a:p>
          <a:r>
            <a:rPr lang="en-US" dirty="0"/>
            <a:t>“</a:t>
          </a:r>
          <a:r>
            <a:rPr lang="en-US" b="1" dirty="0"/>
            <a:t>Mechanical Ventilation</a:t>
          </a:r>
          <a:r>
            <a:rPr lang="en-US" dirty="0"/>
            <a:t>” may be defined as a life support system designed to replace or support normal ventilatory lung function.1  </a:t>
          </a:r>
        </a:p>
      </dgm:t>
    </dgm:pt>
    <dgm:pt modelId="{A3A2FC43-ABC4-4727-9AB8-39BBECD39364}" type="parTrans" cxnId="{422FCC4C-ABCF-448D-86EF-5DCF835CD3F5}">
      <dgm:prSet/>
      <dgm:spPr/>
      <dgm:t>
        <a:bodyPr/>
        <a:lstStyle/>
        <a:p>
          <a:endParaRPr lang="en-US"/>
        </a:p>
      </dgm:t>
    </dgm:pt>
    <dgm:pt modelId="{86852008-DE7A-4BC1-92B2-AE8F87C75137}" type="sibTrans" cxnId="{422FCC4C-ABCF-448D-86EF-5DCF835CD3F5}">
      <dgm:prSet/>
      <dgm:spPr/>
      <dgm:t>
        <a:bodyPr/>
        <a:lstStyle/>
        <a:p>
          <a:endParaRPr lang="en-US"/>
        </a:p>
      </dgm:t>
    </dgm:pt>
    <dgm:pt modelId="{3A36BA4A-514C-4F1C-B776-B091D020BA10}">
      <dgm:prSet/>
      <dgm:spPr/>
      <dgm:t>
        <a:bodyPr/>
        <a:lstStyle/>
        <a:p>
          <a:r>
            <a:rPr lang="en-US" b="1" dirty="0"/>
            <a:t>“Noninvasive ventilation (NIV)” </a:t>
          </a:r>
          <a:r>
            <a:rPr lang="en-US" dirty="0"/>
            <a:t>refers to the administration of ventilatory support without using an invasive artificial airway (endotracheal tube or tracheostomy tube). </a:t>
          </a:r>
        </a:p>
      </dgm:t>
    </dgm:pt>
    <dgm:pt modelId="{763357CD-BCF1-469D-9E9D-A0B961FCC00E}" type="parTrans" cxnId="{136BC417-E786-4641-AD94-BDD562AEE25E}">
      <dgm:prSet/>
      <dgm:spPr/>
      <dgm:t>
        <a:bodyPr/>
        <a:lstStyle/>
        <a:p>
          <a:endParaRPr lang="en-US"/>
        </a:p>
      </dgm:t>
    </dgm:pt>
    <dgm:pt modelId="{1EB71E21-733E-4630-921B-8138D1F11A89}" type="sibTrans" cxnId="{136BC417-E786-4641-AD94-BDD562AEE25E}">
      <dgm:prSet/>
      <dgm:spPr/>
      <dgm:t>
        <a:bodyPr/>
        <a:lstStyle/>
        <a:p>
          <a:endParaRPr lang="en-US"/>
        </a:p>
      </dgm:t>
    </dgm:pt>
    <dgm:pt modelId="{5FEBF285-AFD4-4486-8517-4A9DF245CD73}" type="pres">
      <dgm:prSet presAssocID="{73D2AB20-0C0B-40C6-8FA9-C1B088DBA7D1}" presName="linear" presStyleCnt="0">
        <dgm:presLayoutVars>
          <dgm:animLvl val="lvl"/>
          <dgm:resizeHandles val="exact"/>
        </dgm:presLayoutVars>
      </dgm:prSet>
      <dgm:spPr/>
    </dgm:pt>
    <dgm:pt modelId="{87FF6319-3FAD-4337-8FFD-9EDFA37905D8}" type="pres">
      <dgm:prSet presAssocID="{183C493D-9152-4AD4-BA46-EC083AE8711D}" presName="parentText" presStyleLbl="node1" presStyleIdx="0" presStyleCnt="3">
        <dgm:presLayoutVars>
          <dgm:chMax val="0"/>
          <dgm:bulletEnabled val="1"/>
        </dgm:presLayoutVars>
      </dgm:prSet>
      <dgm:spPr/>
    </dgm:pt>
    <dgm:pt modelId="{43422E1C-4297-468B-AE89-80D922378C76}" type="pres">
      <dgm:prSet presAssocID="{35195C05-EE0C-459F-9E23-C47E9DD603BE}" presName="spacer" presStyleCnt="0"/>
      <dgm:spPr/>
    </dgm:pt>
    <dgm:pt modelId="{637B2170-5598-4F08-83E7-41820625352B}" type="pres">
      <dgm:prSet presAssocID="{42D9F7FE-4C73-4ABF-ADFB-3AFDBE2EE565}" presName="parentText" presStyleLbl="node1" presStyleIdx="1" presStyleCnt="3">
        <dgm:presLayoutVars>
          <dgm:chMax val="0"/>
          <dgm:bulletEnabled val="1"/>
        </dgm:presLayoutVars>
      </dgm:prSet>
      <dgm:spPr/>
    </dgm:pt>
    <dgm:pt modelId="{25A06F21-3797-4B0E-886B-A4AD6EDEA8AF}" type="pres">
      <dgm:prSet presAssocID="{86852008-DE7A-4BC1-92B2-AE8F87C75137}" presName="spacer" presStyleCnt="0"/>
      <dgm:spPr/>
    </dgm:pt>
    <dgm:pt modelId="{6CFA20EC-A2D4-4D77-B0AF-DC925EF9AD72}" type="pres">
      <dgm:prSet presAssocID="{3A36BA4A-514C-4F1C-B776-B091D020BA10}" presName="parentText" presStyleLbl="node1" presStyleIdx="2" presStyleCnt="3">
        <dgm:presLayoutVars>
          <dgm:chMax val="0"/>
          <dgm:bulletEnabled val="1"/>
        </dgm:presLayoutVars>
      </dgm:prSet>
      <dgm:spPr/>
    </dgm:pt>
  </dgm:ptLst>
  <dgm:cxnLst>
    <dgm:cxn modelId="{136BC417-E786-4641-AD94-BDD562AEE25E}" srcId="{73D2AB20-0C0B-40C6-8FA9-C1B088DBA7D1}" destId="{3A36BA4A-514C-4F1C-B776-B091D020BA10}" srcOrd="2" destOrd="0" parTransId="{763357CD-BCF1-469D-9E9D-A0B961FCC00E}" sibTransId="{1EB71E21-733E-4630-921B-8138D1F11A89}"/>
    <dgm:cxn modelId="{79D02D1C-AF44-4EE6-8F7D-9F7BC67C2C0D}" type="presOf" srcId="{42D9F7FE-4C73-4ABF-ADFB-3AFDBE2EE565}" destId="{637B2170-5598-4F08-83E7-41820625352B}" srcOrd="0" destOrd="0" presId="urn:microsoft.com/office/officeart/2005/8/layout/vList2"/>
    <dgm:cxn modelId="{422FCC4C-ABCF-448D-86EF-5DCF835CD3F5}" srcId="{73D2AB20-0C0B-40C6-8FA9-C1B088DBA7D1}" destId="{42D9F7FE-4C73-4ABF-ADFB-3AFDBE2EE565}" srcOrd="1" destOrd="0" parTransId="{A3A2FC43-ABC4-4727-9AB8-39BBECD39364}" sibTransId="{86852008-DE7A-4BC1-92B2-AE8F87C75137}"/>
    <dgm:cxn modelId="{0538264E-80FB-402B-8CB7-7DBF819C9E3A}" srcId="{73D2AB20-0C0B-40C6-8FA9-C1B088DBA7D1}" destId="{183C493D-9152-4AD4-BA46-EC083AE8711D}" srcOrd="0" destOrd="0" parTransId="{E28DAF84-0BBA-47A2-98B8-0CD45306A37F}" sibTransId="{35195C05-EE0C-459F-9E23-C47E9DD603BE}"/>
    <dgm:cxn modelId="{19B89AA8-939A-40F2-9B63-14080A123080}" type="presOf" srcId="{183C493D-9152-4AD4-BA46-EC083AE8711D}" destId="{87FF6319-3FAD-4337-8FFD-9EDFA37905D8}" srcOrd="0" destOrd="0" presId="urn:microsoft.com/office/officeart/2005/8/layout/vList2"/>
    <dgm:cxn modelId="{1E8C67B3-588E-4E59-88ED-8D1E0BB3DE92}" type="presOf" srcId="{73D2AB20-0C0B-40C6-8FA9-C1B088DBA7D1}" destId="{5FEBF285-AFD4-4486-8517-4A9DF245CD73}" srcOrd="0" destOrd="0" presId="urn:microsoft.com/office/officeart/2005/8/layout/vList2"/>
    <dgm:cxn modelId="{D3D861D9-E1B5-4C3C-9456-830677BB2189}" type="presOf" srcId="{3A36BA4A-514C-4F1C-B776-B091D020BA10}" destId="{6CFA20EC-A2D4-4D77-B0AF-DC925EF9AD72}" srcOrd="0" destOrd="0" presId="urn:microsoft.com/office/officeart/2005/8/layout/vList2"/>
    <dgm:cxn modelId="{1B62217B-7681-4339-A96A-7EE50799EB40}" type="presParOf" srcId="{5FEBF285-AFD4-4486-8517-4A9DF245CD73}" destId="{87FF6319-3FAD-4337-8FFD-9EDFA37905D8}" srcOrd="0" destOrd="0" presId="urn:microsoft.com/office/officeart/2005/8/layout/vList2"/>
    <dgm:cxn modelId="{2B493434-2086-406C-8004-A70CD6D5D154}" type="presParOf" srcId="{5FEBF285-AFD4-4486-8517-4A9DF245CD73}" destId="{43422E1C-4297-468B-AE89-80D922378C76}" srcOrd="1" destOrd="0" presId="urn:microsoft.com/office/officeart/2005/8/layout/vList2"/>
    <dgm:cxn modelId="{D4CC08D9-22E8-45AD-98BF-DCC18188E10D}" type="presParOf" srcId="{5FEBF285-AFD4-4486-8517-4A9DF245CD73}" destId="{637B2170-5598-4F08-83E7-41820625352B}" srcOrd="2" destOrd="0" presId="urn:microsoft.com/office/officeart/2005/8/layout/vList2"/>
    <dgm:cxn modelId="{DE6B9808-21D2-4097-8465-13BE75ADE4E8}" type="presParOf" srcId="{5FEBF285-AFD4-4486-8517-4A9DF245CD73}" destId="{25A06F21-3797-4B0E-886B-A4AD6EDEA8AF}" srcOrd="3" destOrd="0" presId="urn:microsoft.com/office/officeart/2005/8/layout/vList2"/>
    <dgm:cxn modelId="{DB8B2115-7AF2-491D-9A37-E2DE7ED8DFDA}" type="presParOf" srcId="{5FEBF285-AFD4-4486-8517-4A9DF245CD73}" destId="{6CFA20EC-A2D4-4D77-B0AF-DC925EF9AD7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565AD8-27F0-49F5-B056-3891D9115CC3}"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25650733-3459-4DBE-A76B-18B920D1BAA6}">
      <dgm:prSet/>
      <dgm:spPr/>
      <dgm:t>
        <a:bodyPr/>
        <a:lstStyle/>
        <a:p>
          <a:r>
            <a:rPr lang="en-US" dirty="0"/>
            <a:t>“</a:t>
          </a:r>
          <a:r>
            <a:rPr lang="en-US" b="1" dirty="0"/>
            <a:t>Obstructive Sleep Apnea </a:t>
          </a:r>
          <a:r>
            <a:rPr lang="en-US" dirty="0"/>
            <a:t>(OSA” refers to apnea syndromes due primarily to collapse of the upper airway during sleep.  </a:t>
          </a:r>
        </a:p>
      </dgm:t>
    </dgm:pt>
    <dgm:pt modelId="{228187AF-6D0F-454B-A61B-5FFD88753907}" type="parTrans" cxnId="{AC811A78-BBE9-4E98-A98B-5B221019E97B}">
      <dgm:prSet/>
      <dgm:spPr/>
      <dgm:t>
        <a:bodyPr/>
        <a:lstStyle/>
        <a:p>
          <a:endParaRPr lang="en-US"/>
        </a:p>
      </dgm:t>
    </dgm:pt>
    <dgm:pt modelId="{5CA4D308-B3C4-4ECB-A7C3-AE7EE5DAD0F6}" type="sibTrans" cxnId="{AC811A78-BBE9-4E98-A98B-5B221019E97B}">
      <dgm:prSet/>
      <dgm:spPr/>
      <dgm:t>
        <a:bodyPr/>
        <a:lstStyle/>
        <a:p>
          <a:endParaRPr lang="en-US"/>
        </a:p>
      </dgm:t>
    </dgm:pt>
    <dgm:pt modelId="{ECB9B233-469F-4E9B-BF8A-57694E304735}">
      <dgm:prSet/>
      <dgm:spPr/>
      <dgm:t>
        <a:bodyPr/>
        <a:lstStyle/>
        <a:p>
          <a:r>
            <a:rPr lang="en-US" dirty="0"/>
            <a:t>“</a:t>
          </a:r>
          <a:r>
            <a:rPr lang="en-US" b="1" dirty="0"/>
            <a:t>Oxygen therapy</a:t>
          </a:r>
          <a:r>
            <a:rPr lang="en-US" dirty="0"/>
            <a:t>” is the administration of oxygen at concentrations greater than that in ambient air (20.9%) with the intent of treating or preventing the symptoms and manifestations of hypoxia. </a:t>
          </a:r>
        </a:p>
      </dgm:t>
    </dgm:pt>
    <dgm:pt modelId="{03396BAF-3C49-4424-94E1-8DD3FAFC83E1}" type="parTrans" cxnId="{A6D28E03-2994-474A-BD62-7F33A8DAB732}">
      <dgm:prSet/>
      <dgm:spPr/>
      <dgm:t>
        <a:bodyPr/>
        <a:lstStyle/>
        <a:p>
          <a:endParaRPr lang="en-US"/>
        </a:p>
      </dgm:t>
    </dgm:pt>
    <dgm:pt modelId="{62063EDB-C67F-4D8B-9ED5-78E5959D5134}" type="sibTrans" cxnId="{A6D28E03-2994-474A-BD62-7F33A8DAB732}">
      <dgm:prSet/>
      <dgm:spPr/>
      <dgm:t>
        <a:bodyPr/>
        <a:lstStyle/>
        <a:p>
          <a:endParaRPr lang="en-US"/>
        </a:p>
      </dgm:t>
    </dgm:pt>
    <dgm:pt modelId="{FE9B69DA-6A6A-46E8-A843-7462D5C6473F}">
      <dgm:prSet/>
      <dgm:spPr/>
      <dgm:t>
        <a:bodyPr/>
        <a:lstStyle/>
        <a:p>
          <a:r>
            <a:rPr lang="en-US" dirty="0"/>
            <a:t>“</a:t>
          </a:r>
          <a:r>
            <a:rPr lang="en-US" b="1" dirty="0"/>
            <a:t>Respiratory Therapy Service</a:t>
          </a:r>
          <a:r>
            <a:rPr lang="en-US" dirty="0"/>
            <a:t>” are-services that are provided by a qualified professional (respiratory therapists, respiratory nurse) for the assessment, treatment, and monitoring of residents with deficiencies or abnormalities of pulmonary function (See §483.65, Specialized Rehabilitative Services). </a:t>
          </a:r>
        </a:p>
      </dgm:t>
    </dgm:pt>
    <dgm:pt modelId="{173A6A3F-1CCF-48F0-8618-7A26D157C725}" type="parTrans" cxnId="{5671FF17-6F56-4BBD-BAEB-5D78DB46BBBA}">
      <dgm:prSet/>
      <dgm:spPr/>
      <dgm:t>
        <a:bodyPr/>
        <a:lstStyle/>
        <a:p>
          <a:endParaRPr lang="en-US"/>
        </a:p>
      </dgm:t>
    </dgm:pt>
    <dgm:pt modelId="{05F02E27-B74A-4712-9955-D7E29BB4C897}" type="sibTrans" cxnId="{5671FF17-6F56-4BBD-BAEB-5D78DB46BBBA}">
      <dgm:prSet/>
      <dgm:spPr/>
      <dgm:t>
        <a:bodyPr/>
        <a:lstStyle/>
        <a:p>
          <a:endParaRPr lang="en-US"/>
        </a:p>
      </dgm:t>
    </dgm:pt>
    <dgm:pt modelId="{B3DAEB49-0AEC-4E40-9C11-2AA309CC97F3}">
      <dgm:prSet/>
      <dgm:spPr/>
      <dgm:t>
        <a:bodyPr/>
        <a:lstStyle/>
        <a:p>
          <a:r>
            <a:rPr lang="en-US" dirty="0"/>
            <a:t>“</a:t>
          </a:r>
          <a:r>
            <a:rPr lang="en-US" b="1" dirty="0"/>
            <a:t>Ventilator Assisted Individual (VAI)” </a:t>
          </a:r>
          <a:r>
            <a:rPr lang="en-US" dirty="0"/>
            <a:t>requires mechanical aid for breathing to augment or replace spontaneous ventilatory efforts to achieve medical stability or maintain life. a life support system designed to replace or support normal ventilatory lung function. </a:t>
          </a:r>
        </a:p>
      </dgm:t>
    </dgm:pt>
    <dgm:pt modelId="{86A4585E-C9EA-4A13-B0D4-BA9F8A920DFE}" type="parTrans" cxnId="{26B8161F-E29F-4E45-8C7D-57AE61D643B5}">
      <dgm:prSet/>
      <dgm:spPr/>
      <dgm:t>
        <a:bodyPr/>
        <a:lstStyle/>
        <a:p>
          <a:endParaRPr lang="en-US"/>
        </a:p>
      </dgm:t>
    </dgm:pt>
    <dgm:pt modelId="{66AEA2ED-FB3B-43D4-A417-0EC862D7FCC7}" type="sibTrans" cxnId="{26B8161F-E29F-4E45-8C7D-57AE61D643B5}">
      <dgm:prSet/>
      <dgm:spPr/>
      <dgm:t>
        <a:bodyPr/>
        <a:lstStyle/>
        <a:p>
          <a:endParaRPr lang="en-US"/>
        </a:p>
      </dgm:t>
    </dgm:pt>
    <dgm:pt modelId="{92D481A0-30AE-4B0D-8943-036764249BC4}" type="pres">
      <dgm:prSet presAssocID="{C6565AD8-27F0-49F5-B056-3891D9115CC3}" presName="linear" presStyleCnt="0">
        <dgm:presLayoutVars>
          <dgm:animLvl val="lvl"/>
          <dgm:resizeHandles val="exact"/>
        </dgm:presLayoutVars>
      </dgm:prSet>
      <dgm:spPr/>
    </dgm:pt>
    <dgm:pt modelId="{2C6B4DC0-5BB2-4A66-85AB-200C27F0C700}" type="pres">
      <dgm:prSet presAssocID="{25650733-3459-4DBE-A76B-18B920D1BAA6}" presName="parentText" presStyleLbl="node1" presStyleIdx="0" presStyleCnt="4">
        <dgm:presLayoutVars>
          <dgm:chMax val="0"/>
          <dgm:bulletEnabled val="1"/>
        </dgm:presLayoutVars>
      </dgm:prSet>
      <dgm:spPr/>
    </dgm:pt>
    <dgm:pt modelId="{52E43703-35ED-426C-A71F-8ACB18105243}" type="pres">
      <dgm:prSet presAssocID="{5CA4D308-B3C4-4ECB-A7C3-AE7EE5DAD0F6}" presName="spacer" presStyleCnt="0"/>
      <dgm:spPr/>
    </dgm:pt>
    <dgm:pt modelId="{D1EBDC7A-13D6-4928-9224-141B0FB97491}" type="pres">
      <dgm:prSet presAssocID="{ECB9B233-469F-4E9B-BF8A-57694E304735}" presName="parentText" presStyleLbl="node1" presStyleIdx="1" presStyleCnt="4">
        <dgm:presLayoutVars>
          <dgm:chMax val="0"/>
          <dgm:bulletEnabled val="1"/>
        </dgm:presLayoutVars>
      </dgm:prSet>
      <dgm:spPr/>
    </dgm:pt>
    <dgm:pt modelId="{9514EDDB-3254-40F1-BDAA-00FE671FE975}" type="pres">
      <dgm:prSet presAssocID="{62063EDB-C67F-4D8B-9ED5-78E5959D5134}" presName="spacer" presStyleCnt="0"/>
      <dgm:spPr/>
    </dgm:pt>
    <dgm:pt modelId="{0868AD60-FDFE-4DF8-A9CC-34697DB60AEC}" type="pres">
      <dgm:prSet presAssocID="{FE9B69DA-6A6A-46E8-A843-7462D5C6473F}" presName="parentText" presStyleLbl="node1" presStyleIdx="2" presStyleCnt="4">
        <dgm:presLayoutVars>
          <dgm:chMax val="0"/>
          <dgm:bulletEnabled val="1"/>
        </dgm:presLayoutVars>
      </dgm:prSet>
      <dgm:spPr/>
    </dgm:pt>
    <dgm:pt modelId="{833CD75B-2541-40B4-BA52-6743312D0BC4}" type="pres">
      <dgm:prSet presAssocID="{05F02E27-B74A-4712-9955-D7E29BB4C897}" presName="spacer" presStyleCnt="0"/>
      <dgm:spPr/>
    </dgm:pt>
    <dgm:pt modelId="{7611BEFB-9ADC-4205-837D-42E0AB6E6C43}" type="pres">
      <dgm:prSet presAssocID="{B3DAEB49-0AEC-4E40-9C11-2AA309CC97F3}" presName="parentText" presStyleLbl="node1" presStyleIdx="3" presStyleCnt="4">
        <dgm:presLayoutVars>
          <dgm:chMax val="0"/>
          <dgm:bulletEnabled val="1"/>
        </dgm:presLayoutVars>
      </dgm:prSet>
      <dgm:spPr/>
    </dgm:pt>
  </dgm:ptLst>
  <dgm:cxnLst>
    <dgm:cxn modelId="{A6D28E03-2994-474A-BD62-7F33A8DAB732}" srcId="{C6565AD8-27F0-49F5-B056-3891D9115CC3}" destId="{ECB9B233-469F-4E9B-BF8A-57694E304735}" srcOrd="1" destOrd="0" parTransId="{03396BAF-3C49-4424-94E1-8DD3FAFC83E1}" sibTransId="{62063EDB-C67F-4D8B-9ED5-78E5959D5134}"/>
    <dgm:cxn modelId="{5671FF17-6F56-4BBD-BAEB-5D78DB46BBBA}" srcId="{C6565AD8-27F0-49F5-B056-3891D9115CC3}" destId="{FE9B69DA-6A6A-46E8-A843-7462D5C6473F}" srcOrd="2" destOrd="0" parTransId="{173A6A3F-1CCF-48F0-8618-7A26D157C725}" sibTransId="{05F02E27-B74A-4712-9955-D7E29BB4C897}"/>
    <dgm:cxn modelId="{26B8161F-E29F-4E45-8C7D-57AE61D643B5}" srcId="{C6565AD8-27F0-49F5-B056-3891D9115CC3}" destId="{B3DAEB49-0AEC-4E40-9C11-2AA309CC97F3}" srcOrd="3" destOrd="0" parTransId="{86A4585E-C9EA-4A13-B0D4-BA9F8A920DFE}" sibTransId="{66AEA2ED-FB3B-43D4-A417-0EC862D7FCC7}"/>
    <dgm:cxn modelId="{FDB24E6A-960E-4F50-BA15-58CD4517E0EF}" type="presOf" srcId="{B3DAEB49-0AEC-4E40-9C11-2AA309CC97F3}" destId="{7611BEFB-9ADC-4205-837D-42E0AB6E6C43}" srcOrd="0" destOrd="0" presId="urn:microsoft.com/office/officeart/2005/8/layout/vList2"/>
    <dgm:cxn modelId="{AC811A78-BBE9-4E98-A98B-5B221019E97B}" srcId="{C6565AD8-27F0-49F5-B056-3891D9115CC3}" destId="{25650733-3459-4DBE-A76B-18B920D1BAA6}" srcOrd="0" destOrd="0" parTransId="{228187AF-6D0F-454B-A61B-5FFD88753907}" sibTransId="{5CA4D308-B3C4-4ECB-A7C3-AE7EE5DAD0F6}"/>
    <dgm:cxn modelId="{2539099E-876E-46D9-B317-D9D7A846F7D0}" type="presOf" srcId="{C6565AD8-27F0-49F5-B056-3891D9115CC3}" destId="{92D481A0-30AE-4B0D-8943-036764249BC4}" srcOrd="0" destOrd="0" presId="urn:microsoft.com/office/officeart/2005/8/layout/vList2"/>
    <dgm:cxn modelId="{46ED03D2-F1FD-4966-B92C-6AA620EE8746}" type="presOf" srcId="{25650733-3459-4DBE-A76B-18B920D1BAA6}" destId="{2C6B4DC0-5BB2-4A66-85AB-200C27F0C700}" srcOrd="0" destOrd="0" presId="urn:microsoft.com/office/officeart/2005/8/layout/vList2"/>
    <dgm:cxn modelId="{1BA307E8-659B-48C5-9AF1-471D9DC0A08D}" type="presOf" srcId="{FE9B69DA-6A6A-46E8-A843-7462D5C6473F}" destId="{0868AD60-FDFE-4DF8-A9CC-34697DB60AEC}" srcOrd="0" destOrd="0" presId="urn:microsoft.com/office/officeart/2005/8/layout/vList2"/>
    <dgm:cxn modelId="{602657FD-8A78-461A-8047-E46DF910C021}" type="presOf" srcId="{ECB9B233-469F-4E9B-BF8A-57694E304735}" destId="{D1EBDC7A-13D6-4928-9224-141B0FB97491}" srcOrd="0" destOrd="0" presId="urn:microsoft.com/office/officeart/2005/8/layout/vList2"/>
    <dgm:cxn modelId="{EF125797-8E8C-473A-B835-E036F2D314FC}" type="presParOf" srcId="{92D481A0-30AE-4B0D-8943-036764249BC4}" destId="{2C6B4DC0-5BB2-4A66-85AB-200C27F0C700}" srcOrd="0" destOrd="0" presId="urn:microsoft.com/office/officeart/2005/8/layout/vList2"/>
    <dgm:cxn modelId="{062839A6-F832-43FA-83BE-BC4CB5E75819}" type="presParOf" srcId="{92D481A0-30AE-4B0D-8943-036764249BC4}" destId="{52E43703-35ED-426C-A71F-8ACB18105243}" srcOrd="1" destOrd="0" presId="urn:microsoft.com/office/officeart/2005/8/layout/vList2"/>
    <dgm:cxn modelId="{92C06F1B-38F7-4994-A55E-3FFC267EE926}" type="presParOf" srcId="{92D481A0-30AE-4B0D-8943-036764249BC4}" destId="{D1EBDC7A-13D6-4928-9224-141B0FB97491}" srcOrd="2" destOrd="0" presId="urn:microsoft.com/office/officeart/2005/8/layout/vList2"/>
    <dgm:cxn modelId="{71B8A32F-460A-4726-9A68-C1894BFEDCC2}" type="presParOf" srcId="{92D481A0-30AE-4B0D-8943-036764249BC4}" destId="{9514EDDB-3254-40F1-BDAA-00FE671FE975}" srcOrd="3" destOrd="0" presId="urn:microsoft.com/office/officeart/2005/8/layout/vList2"/>
    <dgm:cxn modelId="{EA3BEDE3-33C4-4E36-93CC-C362ED8DEA95}" type="presParOf" srcId="{92D481A0-30AE-4B0D-8943-036764249BC4}" destId="{0868AD60-FDFE-4DF8-A9CC-34697DB60AEC}" srcOrd="4" destOrd="0" presId="urn:microsoft.com/office/officeart/2005/8/layout/vList2"/>
    <dgm:cxn modelId="{457E9E29-0C4B-4DFE-8F31-0BFD99611D2E}" type="presParOf" srcId="{92D481A0-30AE-4B0D-8943-036764249BC4}" destId="{833CD75B-2541-40B4-BA52-6743312D0BC4}" srcOrd="5" destOrd="0" presId="urn:microsoft.com/office/officeart/2005/8/layout/vList2"/>
    <dgm:cxn modelId="{C57E344A-8204-4F4B-B652-68DCAEF51968}" type="presParOf" srcId="{92D481A0-30AE-4B0D-8943-036764249BC4}" destId="{7611BEFB-9ADC-4205-837D-42E0AB6E6C4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720404-7CB9-445A-BC78-59685512AA82}" type="doc">
      <dgm:prSet loTypeId="urn:microsoft.com/office/officeart/2005/8/layout/default" loCatId="list" qsTypeId="urn:microsoft.com/office/officeart/2005/8/quickstyle/3d3" qsCatId="3D" csTypeId="urn:microsoft.com/office/officeart/2005/8/colors/colorful3" csCatId="colorful"/>
      <dgm:spPr/>
      <dgm:t>
        <a:bodyPr/>
        <a:lstStyle/>
        <a:p>
          <a:endParaRPr lang="en-US"/>
        </a:p>
      </dgm:t>
    </dgm:pt>
    <dgm:pt modelId="{33FA4C8E-8366-40B5-B786-E608D2E226AF}">
      <dgm:prSet/>
      <dgm:spPr/>
      <dgm:t>
        <a:bodyPr/>
        <a:lstStyle/>
        <a:p>
          <a:r>
            <a:rPr lang="en-US" b="1" dirty="0"/>
            <a:t>Respiratory Assessment and Monitoring</a:t>
          </a:r>
        </a:p>
      </dgm:t>
    </dgm:pt>
    <dgm:pt modelId="{6D7D07E5-9293-47CC-934C-5FD1F00D5B7E}" type="parTrans" cxnId="{830F0055-44AC-4F80-B93E-6CC390E09F7F}">
      <dgm:prSet/>
      <dgm:spPr/>
      <dgm:t>
        <a:bodyPr/>
        <a:lstStyle/>
        <a:p>
          <a:endParaRPr lang="en-US" b="1"/>
        </a:p>
      </dgm:t>
    </dgm:pt>
    <dgm:pt modelId="{E528C780-9BE4-4366-B4B8-316C8D47AD26}" type="sibTrans" cxnId="{830F0055-44AC-4F80-B93E-6CC390E09F7F}">
      <dgm:prSet/>
      <dgm:spPr/>
      <dgm:t>
        <a:bodyPr/>
        <a:lstStyle/>
        <a:p>
          <a:endParaRPr lang="en-US" b="1"/>
        </a:p>
      </dgm:t>
    </dgm:pt>
    <dgm:pt modelId="{46BEE210-51D6-4F2D-834C-7123CC2A3F3D}">
      <dgm:prSet/>
      <dgm:spPr/>
      <dgm:t>
        <a:bodyPr/>
        <a:lstStyle/>
        <a:p>
          <a:r>
            <a:rPr lang="en-US" b="1" dirty="0"/>
            <a:t>Vital Signs</a:t>
          </a:r>
        </a:p>
      </dgm:t>
    </dgm:pt>
    <dgm:pt modelId="{14DA5A9C-35F1-42AB-B773-B1174A09801A}" type="parTrans" cxnId="{54528C0C-73AE-48C7-8953-09F7931AD50C}">
      <dgm:prSet/>
      <dgm:spPr/>
      <dgm:t>
        <a:bodyPr/>
        <a:lstStyle/>
        <a:p>
          <a:endParaRPr lang="en-US" b="1"/>
        </a:p>
      </dgm:t>
    </dgm:pt>
    <dgm:pt modelId="{93EFD75A-189B-4F8A-B4EE-C06FED82E824}" type="sibTrans" cxnId="{54528C0C-73AE-48C7-8953-09F7931AD50C}">
      <dgm:prSet/>
      <dgm:spPr/>
      <dgm:t>
        <a:bodyPr/>
        <a:lstStyle/>
        <a:p>
          <a:endParaRPr lang="en-US" b="1"/>
        </a:p>
      </dgm:t>
    </dgm:pt>
    <dgm:pt modelId="{164AFA71-FD84-44B9-BCF8-1D43B7DF4AF6}">
      <dgm:prSet/>
      <dgm:spPr/>
      <dgm:t>
        <a:bodyPr/>
        <a:lstStyle/>
        <a:p>
          <a:r>
            <a:rPr lang="en-US" b="1" dirty="0"/>
            <a:t>Abnormal breath/lung sounds (crackles, rhonchi, noisy respirations)</a:t>
          </a:r>
        </a:p>
      </dgm:t>
    </dgm:pt>
    <dgm:pt modelId="{0E2C6A42-C851-415E-A85D-ACAC769EF6A8}" type="parTrans" cxnId="{2A3C968D-1897-4B5A-8951-8C960AC694D8}">
      <dgm:prSet/>
      <dgm:spPr/>
      <dgm:t>
        <a:bodyPr/>
        <a:lstStyle/>
        <a:p>
          <a:endParaRPr lang="en-US" b="1"/>
        </a:p>
      </dgm:t>
    </dgm:pt>
    <dgm:pt modelId="{0A63F18E-B886-4780-9507-2967FD56E5CE}" type="sibTrans" cxnId="{2A3C968D-1897-4B5A-8951-8C960AC694D8}">
      <dgm:prSet/>
      <dgm:spPr/>
      <dgm:t>
        <a:bodyPr/>
        <a:lstStyle/>
        <a:p>
          <a:endParaRPr lang="en-US" b="1"/>
        </a:p>
      </dgm:t>
    </dgm:pt>
    <dgm:pt modelId="{8179EFB8-891F-4FBC-BAB3-2C1C8BD10BA2}">
      <dgm:prSet/>
      <dgm:spPr/>
      <dgm:t>
        <a:bodyPr/>
        <a:lstStyle/>
        <a:p>
          <a:r>
            <a:rPr lang="en-US" b="1" dirty="0"/>
            <a:t>Dyspnea</a:t>
          </a:r>
        </a:p>
      </dgm:t>
    </dgm:pt>
    <dgm:pt modelId="{5BFE32C6-20F3-4426-93AB-62703BBB7ED8}" type="parTrans" cxnId="{68BEAB3E-8FC4-456A-8CA9-CFECFD95CA37}">
      <dgm:prSet/>
      <dgm:spPr/>
      <dgm:t>
        <a:bodyPr/>
        <a:lstStyle/>
        <a:p>
          <a:endParaRPr lang="en-US" b="1"/>
        </a:p>
      </dgm:t>
    </dgm:pt>
    <dgm:pt modelId="{E6F1077E-8953-41B6-97DD-7B9A23CFB877}" type="sibTrans" cxnId="{68BEAB3E-8FC4-456A-8CA9-CFECFD95CA37}">
      <dgm:prSet/>
      <dgm:spPr/>
      <dgm:t>
        <a:bodyPr/>
        <a:lstStyle/>
        <a:p>
          <a:endParaRPr lang="en-US" b="1"/>
        </a:p>
      </dgm:t>
    </dgm:pt>
    <dgm:pt modelId="{05D9F5BD-D206-4606-A198-56E8BE1324E2}">
      <dgm:prSet/>
      <dgm:spPr/>
      <dgm:t>
        <a:bodyPr/>
        <a:lstStyle/>
        <a:p>
          <a:r>
            <a:rPr lang="en-US" b="1" dirty="0"/>
            <a:t>Cough (ineffective, with or without sputum)</a:t>
          </a:r>
        </a:p>
      </dgm:t>
    </dgm:pt>
    <dgm:pt modelId="{5A1C29DF-CC7B-4F3D-B682-7E34EE6BB788}" type="parTrans" cxnId="{9F8D3CF2-BB6B-470A-96CC-CF2E16960FC2}">
      <dgm:prSet/>
      <dgm:spPr/>
      <dgm:t>
        <a:bodyPr/>
        <a:lstStyle/>
        <a:p>
          <a:endParaRPr lang="en-US" b="1"/>
        </a:p>
      </dgm:t>
    </dgm:pt>
    <dgm:pt modelId="{099B7ED5-FC79-48F3-AB41-003C725E5E6C}" type="sibTrans" cxnId="{9F8D3CF2-BB6B-470A-96CC-CF2E16960FC2}">
      <dgm:prSet/>
      <dgm:spPr/>
      <dgm:t>
        <a:bodyPr/>
        <a:lstStyle/>
        <a:p>
          <a:endParaRPr lang="en-US" b="1"/>
        </a:p>
      </dgm:t>
    </dgm:pt>
    <dgm:pt modelId="{3DCD5702-97D2-4A20-883D-AA4DD787B312}">
      <dgm:prSet/>
      <dgm:spPr/>
      <dgm:t>
        <a:bodyPr/>
        <a:lstStyle/>
        <a:p>
          <a:r>
            <a:rPr lang="en-US" b="1" dirty="0"/>
            <a:t>Increased breathing effort (nasal flaring, intercostal retractions, use of accessory muscles, pursed-lip breathing or prolonged expiratory phase)</a:t>
          </a:r>
        </a:p>
      </dgm:t>
    </dgm:pt>
    <dgm:pt modelId="{67560C79-00E8-4D1B-A497-753601B83283}" type="parTrans" cxnId="{8B8FA547-77BF-418B-9E8E-DE4166B2F738}">
      <dgm:prSet/>
      <dgm:spPr/>
      <dgm:t>
        <a:bodyPr/>
        <a:lstStyle/>
        <a:p>
          <a:endParaRPr lang="en-US" b="1"/>
        </a:p>
      </dgm:t>
    </dgm:pt>
    <dgm:pt modelId="{A4F67456-AFA2-41F0-89D9-04798739325A}" type="sibTrans" cxnId="{8B8FA547-77BF-418B-9E8E-DE4166B2F738}">
      <dgm:prSet/>
      <dgm:spPr/>
      <dgm:t>
        <a:bodyPr/>
        <a:lstStyle/>
        <a:p>
          <a:endParaRPr lang="en-US" b="1"/>
        </a:p>
      </dgm:t>
    </dgm:pt>
    <dgm:pt modelId="{AF22C15A-E212-421B-A428-A7C16861152A}">
      <dgm:prSet/>
      <dgm:spPr/>
      <dgm:t>
        <a:bodyPr/>
        <a:lstStyle/>
        <a:p>
          <a:r>
            <a:rPr lang="en-US" b="1" dirty="0"/>
            <a:t>Shortness of breath</a:t>
          </a:r>
        </a:p>
      </dgm:t>
    </dgm:pt>
    <dgm:pt modelId="{6C70828A-0216-4417-AB11-9CA02DC9AFE9}" type="parTrans" cxnId="{E72C8EE4-6ABE-4341-934D-146282AFD962}">
      <dgm:prSet/>
      <dgm:spPr/>
      <dgm:t>
        <a:bodyPr/>
        <a:lstStyle/>
        <a:p>
          <a:endParaRPr lang="en-US" b="1"/>
        </a:p>
      </dgm:t>
    </dgm:pt>
    <dgm:pt modelId="{9CE0D5CD-662D-4914-B636-DC3AD0FDD298}" type="sibTrans" cxnId="{E72C8EE4-6ABE-4341-934D-146282AFD962}">
      <dgm:prSet/>
      <dgm:spPr/>
      <dgm:t>
        <a:bodyPr/>
        <a:lstStyle/>
        <a:p>
          <a:endParaRPr lang="en-US" b="1"/>
        </a:p>
      </dgm:t>
    </dgm:pt>
    <dgm:pt modelId="{BBD72A9F-ECAF-40A0-A592-9289EA8F7993}">
      <dgm:prSet/>
      <dgm:spPr/>
      <dgm:t>
        <a:bodyPr/>
        <a:lstStyle/>
        <a:p>
          <a:r>
            <a:rPr lang="en-US" b="1" dirty="0"/>
            <a:t>Tachypnea and/or changes in breathing pattern</a:t>
          </a:r>
        </a:p>
      </dgm:t>
    </dgm:pt>
    <dgm:pt modelId="{67D936CD-134E-4260-BFF5-7A104708FD32}" type="parTrans" cxnId="{CA8E867E-BA92-4FBA-AB20-21547F3893DE}">
      <dgm:prSet/>
      <dgm:spPr/>
      <dgm:t>
        <a:bodyPr/>
        <a:lstStyle/>
        <a:p>
          <a:endParaRPr lang="en-US" b="1"/>
        </a:p>
      </dgm:t>
    </dgm:pt>
    <dgm:pt modelId="{2E9A8F75-2B9E-4D43-9AA0-764B23C70D54}" type="sibTrans" cxnId="{CA8E867E-BA92-4FBA-AB20-21547F3893DE}">
      <dgm:prSet/>
      <dgm:spPr/>
      <dgm:t>
        <a:bodyPr/>
        <a:lstStyle/>
        <a:p>
          <a:endParaRPr lang="en-US" b="1"/>
        </a:p>
      </dgm:t>
    </dgm:pt>
    <dgm:pt modelId="{B4BD3F8E-4212-418B-AA11-791A859FA652}">
      <dgm:prSet/>
      <dgm:spPr/>
      <dgm:t>
        <a:bodyPr/>
        <a:lstStyle/>
        <a:p>
          <a:r>
            <a:rPr lang="en-US" b="1" dirty="0"/>
            <a:t>Decreased Po2 and Sao2; increased Pco2</a:t>
          </a:r>
        </a:p>
      </dgm:t>
    </dgm:pt>
    <dgm:pt modelId="{4939A02C-FEAA-4005-8AD5-1162BBD6315F}" type="parTrans" cxnId="{F9B2F0B1-3F8E-4700-9E5F-98C44FB217CE}">
      <dgm:prSet/>
      <dgm:spPr/>
      <dgm:t>
        <a:bodyPr/>
        <a:lstStyle/>
        <a:p>
          <a:endParaRPr lang="en-US" b="1"/>
        </a:p>
      </dgm:t>
    </dgm:pt>
    <dgm:pt modelId="{035012D8-482D-4DBA-8DB8-383709CAB9D9}" type="sibTrans" cxnId="{F9B2F0B1-3F8E-4700-9E5F-98C44FB217CE}">
      <dgm:prSet/>
      <dgm:spPr/>
      <dgm:t>
        <a:bodyPr/>
        <a:lstStyle/>
        <a:p>
          <a:endParaRPr lang="en-US" b="1"/>
        </a:p>
      </dgm:t>
    </dgm:pt>
    <dgm:pt modelId="{0AABFA9F-7AE4-4768-8A59-8461AFF835BB}">
      <dgm:prSet/>
      <dgm:spPr/>
      <dgm:t>
        <a:bodyPr/>
        <a:lstStyle/>
        <a:p>
          <a:r>
            <a:rPr lang="en-US" b="1" dirty="0"/>
            <a:t>Cyanosis</a:t>
          </a:r>
        </a:p>
      </dgm:t>
    </dgm:pt>
    <dgm:pt modelId="{4458BC7E-1C90-4031-B5B3-B4D871D57ED6}" type="parTrans" cxnId="{E7F4CBB5-8796-41F5-AB2D-DD08B05DF98D}">
      <dgm:prSet/>
      <dgm:spPr/>
      <dgm:t>
        <a:bodyPr/>
        <a:lstStyle/>
        <a:p>
          <a:endParaRPr lang="en-US" b="1"/>
        </a:p>
      </dgm:t>
    </dgm:pt>
    <dgm:pt modelId="{85228972-F6BB-4EA5-8060-8380167E3913}" type="sibTrans" cxnId="{E7F4CBB5-8796-41F5-AB2D-DD08B05DF98D}">
      <dgm:prSet/>
      <dgm:spPr/>
      <dgm:t>
        <a:bodyPr/>
        <a:lstStyle/>
        <a:p>
          <a:endParaRPr lang="en-US" b="1"/>
        </a:p>
      </dgm:t>
    </dgm:pt>
    <dgm:pt modelId="{11F57195-BFEF-4E17-BD05-E6E0B347C8C3}">
      <dgm:prSet/>
      <dgm:spPr/>
      <dgm:t>
        <a:bodyPr/>
        <a:lstStyle/>
        <a:p>
          <a:r>
            <a:rPr lang="en-US" b="1" dirty="0"/>
            <a:t>Tachypnea/bradypnea or cessation of respirations when off the ventilator</a:t>
          </a:r>
        </a:p>
      </dgm:t>
    </dgm:pt>
    <dgm:pt modelId="{04E8F7D9-D1E0-4027-AABC-FC2DD315A101}" type="parTrans" cxnId="{9B70DFC0-D4FD-4F93-AE02-B9548EF0F17B}">
      <dgm:prSet/>
      <dgm:spPr/>
      <dgm:t>
        <a:bodyPr/>
        <a:lstStyle/>
        <a:p>
          <a:endParaRPr lang="en-US" b="1"/>
        </a:p>
      </dgm:t>
    </dgm:pt>
    <dgm:pt modelId="{78D96EFA-DD71-4788-BDE1-562C7A0D9395}" type="sibTrans" cxnId="{9B70DFC0-D4FD-4F93-AE02-B9548EF0F17B}">
      <dgm:prSet/>
      <dgm:spPr/>
      <dgm:t>
        <a:bodyPr/>
        <a:lstStyle/>
        <a:p>
          <a:endParaRPr lang="en-US" b="1"/>
        </a:p>
      </dgm:t>
    </dgm:pt>
    <dgm:pt modelId="{5E2807BA-4033-43F4-95DD-397F4FAC6E31}" type="pres">
      <dgm:prSet presAssocID="{9D720404-7CB9-445A-BC78-59685512AA82}" presName="diagram" presStyleCnt="0">
        <dgm:presLayoutVars>
          <dgm:dir/>
          <dgm:resizeHandles val="exact"/>
        </dgm:presLayoutVars>
      </dgm:prSet>
      <dgm:spPr/>
    </dgm:pt>
    <dgm:pt modelId="{BB221372-112F-41F7-A119-5E010B68DB08}" type="pres">
      <dgm:prSet presAssocID="{33FA4C8E-8366-40B5-B786-E608D2E226AF}" presName="node" presStyleLbl="node1" presStyleIdx="0" presStyleCnt="11">
        <dgm:presLayoutVars>
          <dgm:bulletEnabled val="1"/>
        </dgm:presLayoutVars>
      </dgm:prSet>
      <dgm:spPr/>
    </dgm:pt>
    <dgm:pt modelId="{5DB58A55-4D30-41D7-AD22-929CA03BA93A}" type="pres">
      <dgm:prSet presAssocID="{E528C780-9BE4-4366-B4B8-316C8D47AD26}" presName="sibTrans" presStyleCnt="0"/>
      <dgm:spPr/>
    </dgm:pt>
    <dgm:pt modelId="{FBE64959-4DA8-49F2-B138-FEB60173C6DE}" type="pres">
      <dgm:prSet presAssocID="{46BEE210-51D6-4F2D-834C-7123CC2A3F3D}" presName="node" presStyleLbl="node1" presStyleIdx="1" presStyleCnt="11">
        <dgm:presLayoutVars>
          <dgm:bulletEnabled val="1"/>
        </dgm:presLayoutVars>
      </dgm:prSet>
      <dgm:spPr/>
    </dgm:pt>
    <dgm:pt modelId="{DD607113-2B82-4E19-BE27-80AAEAED4630}" type="pres">
      <dgm:prSet presAssocID="{93EFD75A-189B-4F8A-B4EE-C06FED82E824}" presName="sibTrans" presStyleCnt="0"/>
      <dgm:spPr/>
    </dgm:pt>
    <dgm:pt modelId="{228468D2-C51A-49D5-84C1-E4741F69241F}" type="pres">
      <dgm:prSet presAssocID="{164AFA71-FD84-44B9-BCF8-1D43B7DF4AF6}" presName="node" presStyleLbl="node1" presStyleIdx="2" presStyleCnt="11">
        <dgm:presLayoutVars>
          <dgm:bulletEnabled val="1"/>
        </dgm:presLayoutVars>
      </dgm:prSet>
      <dgm:spPr/>
    </dgm:pt>
    <dgm:pt modelId="{0B7897BD-A49D-4174-B5F2-D7264537F420}" type="pres">
      <dgm:prSet presAssocID="{0A63F18E-B886-4780-9507-2967FD56E5CE}" presName="sibTrans" presStyleCnt="0"/>
      <dgm:spPr/>
    </dgm:pt>
    <dgm:pt modelId="{C43E75B5-A728-4134-B75B-68118256063E}" type="pres">
      <dgm:prSet presAssocID="{8179EFB8-891F-4FBC-BAB3-2C1C8BD10BA2}" presName="node" presStyleLbl="node1" presStyleIdx="3" presStyleCnt="11">
        <dgm:presLayoutVars>
          <dgm:bulletEnabled val="1"/>
        </dgm:presLayoutVars>
      </dgm:prSet>
      <dgm:spPr/>
    </dgm:pt>
    <dgm:pt modelId="{F82582E0-2307-4E43-9678-B664BD283A1B}" type="pres">
      <dgm:prSet presAssocID="{E6F1077E-8953-41B6-97DD-7B9A23CFB877}" presName="sibTrans" presStyleCnt="0"/>
      <dgm:spPr/>
    </dgm:pt>
    <dgm:pt modelId="{9BEE8646-8427-42FE-B993-DC32517B48F4}" type="pres">
      <dgm:prSet presAssocID="{05D9F5BD-D206-4606-A198-56E8BE1324E2}" presName="node" presStyleLbl="node1" presStyleIdx="4" presStyleCnt="11">
        <dgm:presLayoutVars>
          <dgm:bulletEnabled val="1"/>
        </dgm:presLayoutVars>
      </dgm:prSet>
      <dgm:spPr/>
    </dgm:pt>
    <dgm:pt modelId="{514A2CC1-83FA-49DD-BBE3-76EF6718AE47}" type="pres">
      <dgm:prSet presAssocID="{099B7ED5-FC79-48F3-AB41-003C725E5E6C}" presName="sibTrans" presStyleCnt="0"/>
      <dgm:spPr/>
    </dgm:pt>
    <dgm:pt modelId="{2DCC7EAA-9873-4C4C-87C2-1818D242A58B}" type="pres">
      <dgm:prSet presAssocID="{3DCD5702-97D2-4A20-883D-AA4DD787B312}" presName="node" presStyleLbl="node1" presStyleIdx="5" presStyleCnt="11">
        <dgm:presLayoutVars>
          <dgm:bulletEnabled val="1"/>
        </dgm:presLayoutVars>
      </dgm:prSet>
      <dgm:spPr/>
    </dgm:pt>
    <dgm:pt modelId="{1A46756C-7D58-4954-B085-072D11412CC7}" type="pres">
      <dgm:prSet presAssocID="{A4F67456-AFA2-41F0-89D9-04798739325A}" presName="sibTrans" presStyleCnt="0"/>
      <dgm:spPr/>
    </dgm:pt>
    <dgm:pt modelId="{049683A9-1633-4F0C-A52B-3EB119E0DA30}" type="pres">
      <dgm:prSet presAssocID="{AF22C15A-E212-421B-A428-A7C16861152A}" presName="node" presStyleLbl="node1" presStyleIdx="6" presStyleCnt="11">
        <dgm:presLayoutVars>
          <dgm:bulletEnabled val="1"/>
        </dgm:presLayoutVars>
      </dgm:prSet>
      <dgm:spPr/>
    </dgm:pt>
    <dgm:pt modelId="{09711A86-1B73-4F76-A4DA-255F5018B831}" type="pres">
      <dgm:prSet presAssocID="{9CE0D5CD-662D-4914-B636-DC3AD0FDD298}" presName="sibTrans" presStyleCnt="0"/>
      <dgm:spPr/>
    </dgm:pt>
    <dgm:pt modelId="{04E32681-F466-43D9-898F-7CDDED896DB4}" type="pres">
      <dgm:prSet presAssocID="{BBD72A9F-ECAF-40A0-A592-9289EA8F7993}" presName="node" presStyleLbl="node1" presStyleIdx="7" presStyleCnt="11">
        <dgm:presLayoutVars>
          <dgm:bulletEnabled val="1"/>
        </dgm:presLayoutVars>
      </dgm:prSet>
      <dgm:spPr/>
    </dgm:pt>
    <dgm:pt modelId="{BFBF740D-051A-4EAD-BB3E-451C6960F2CB}" type="pres">
      <dgm:prSet presAssocID="{2E9A8F75-2B9E-4D43-9AA0-764B23C70D54}" presName="sibTrans" presStyleCnt="0"/>
      <dgm:spPr/>
    </dgm:pt>
    <dgm:pt modelId="{902E867D-8CCE-4E5C-BC14-104C8D948036}" type="pres">
      <dgm:prSet presAssocID="{B4BD3F8E-4212-418B-AA11-791A859FA652}" presName="node" presStyleLbl="node1" presStyleIdx="8" presStyleCnt="11">
        <dgm:presLayoutVars>
          <dgm:bulletEnabled val="1"/>
        </dgm:presLayoutVars>
      </dgm:prSet>
      <dgm:spPr/>
    </dgm:pt>
    <dgm:pt modelId="{7FFD3907-3A36-4C73-8597-197C1C2FA091}" type="pres">
      <dgm:prSet presAssocID="{035012D8-482D-4DBA-8DB8-383709CAB9D9}" presName="sibTrans" presStyleCnt="0"/>
      <dgm:spPr/>
    </dgm:pt>
    <dgm:pt modelId="{C0C1A786-2DEE-4474-BF78-F38586034887}" type="pres">
      <dgm:prSet presAssocID="{0AABFA9F-7AE4-4768-8A59-8461AFF835BB}" presName="node" presStyleLbl="node1" presStyleIdx="9" presStyleCnt="11">
        <dgm:presLayoutVars>
          <dgm:bulletEnabled val="1"/>
        </dgm:presLayoutVars>
      </dgm:prSet>
      <dgm:spPr/>
    </dgm:pt>
    <dgm:pt modelId="{B3AD2FD4-47B6-48B5-92DE-B92DEDCCEE4C}" type="pres">
      <dgm:prSet presAssocID="{85228972-F6BB-4EA5-8060-8380167E3913}" presName="sibTrans" presStyleCnt="0"/>
      <dgm:spPr/>
    </dgm:pt>
    <dgm:pt modelId="{D56381E2-29EE-4AFE-842A-FE8365F4BFD5}" type="pres">
      <dgm:prSet presAssocID="{11F57195-BFEF-4E17-BD05-E6E0B347C8C3}" presName="node" presStyleLbl="node1" presStyleIdx="10" presStyleCnt="11">
        <dgm:presLayoutVars>
          <dgm:bulletEnabled val="1"/>
        </dgm:presLayoutVars>
      </dgm:prSet>
      <dgm:spPr/>
    </dgm:pt>
  </dgm:ptLst>
  <dgm:cxnLst>
    <dgm:cxn modelId="{54528C0C-73AE-48C7-8953-09F7931AD50C}" srcId="{9D720404-7CB9-445A-BC78-59685512AA82}" destId="{46BEE210-51D6-4F2D-834C-7123CC2A3F3D}" srcOrd="1" destOrd="0" parTransId="{14DA5A9C-35F1-42AB-B773-B1174A09801A}" sibTransId="{93EFD75A-189B-4F8A-B4EE-C06FED82E824}"/>
    <dgm:cxn modelId="{B84D041A-588C-478C-AAC2-59EF9B77BA02}" type="presOf" srcId="{164AFA71-FD84-44B9-BCF8-1D43B7DF4AF6}" destId="{228468D2-C51A-49D5-84C1-E4741F69241F}" srcOrd="0" destOrd="0" presId="urn:microsoft.com/office/officeart/2005/8/layout/default"/>
    <dgm:cxn modelId="{32E9521F-E8BB-40CA-8494-400438805111}" type="presOf" srcId="{BBD72A9F-ECAF-40A0-A592-9289EA8F7993}" destId="{04E32681-F466-43D9-898F-7CDDED896DB4}" srcOrd="0" destOrd="0" presId="urn:microsoft.com/office/officeart/2005/8/layout/default"/>
    <dgm:cxn modelId="{FF023724-E3AE-4D6D-AE87-7303FBD87954}" type="presOf" srcId="{3DCD5702-97D2-4A20-883D-AA4DD787B312}" destId="{2DCC7EAA-9873-4C4C-87C2-1818D242A58B}" srcOrd="0" destOrd="0" presId="urn:microsoft.com/office/officeart/2005/8/layout/default"/>
    <dgm:cxn modelId="{68BEAB3E-8FC4-456A-8CA9-CFECFD95CA37}" srcId="{9D720404-7CB9-445A-BC78-59685512AA82}" destId="{8179EFB8-891F-4FBC-BAB3-2C1C8BD10BA2}" srcOrd="3" destOrd="0" parTransId="{5BFE32C6-20F3-4426-93AB-62703BBB7ED8}" sibTransId="{E6F1077E-8953-41B6-97DD-7B9A23CFB877}"/>
    <dgm:cxn modelId="{848C5664-9E92-40E0-A037-F52126335CB5}" type="presOf" srcId="{33FA4C8E-8366-40B5-B786-E608D2E226AF}" destId="{BB221372-112F-41F7-A119-5E010B68DB08}" srcOrd="0" destOrd="0" presId="urn:microsoft.com/office/officeart/2005/8/layout/default"/>
    <dgm:cxn modelId="{8B8FA547-77BF-418B-9E8E-DE4166B2F738}" srcId="{9D720404-7CB9-445A-BC78-59685512AA82}" destId="{3DCD5702-97D2-4A20-883D-AA4DD787B312}" srcOrd="5" destOrd="0" parTransId="{67560C79-00E8-4D1B-A497-753601B83283}" sibTransId="{A4F67456-AFA2-41F0-89D9-04798739325A}"/>
    <dgm:cxn modelId="{0F8CFA4F-5B36-4A2C-A999-DB6F203C1D88}" type="presOf" srcId="{11F57195-BFEF-4E17-BD05-E6E0B347C8C3}" destId="{D56381E2-29EE-4AFE-842A-FE8365F4BFD5}" srcOrd="0" destOrd="0" presId="urn:microsoft.com/office/officeart/2005/8/layout/default"/>
    <dgm:cxn modelId="{830F0055-44AC-4F80-B93E-6CC390E09F7F}" srcId="{9D720404-7CB9-445A-BC78-59685512AA82}" destId="{33FA4C8E-8366-40B5-B786-E608D2E226AF}" srcOrd="0" destOrd="0" parTransId="{6D7D07E5-9293-47CC-934C-5FD1F00D5B7E}" sibTransId="{E528C780-9BE4-4366-B4B8-316C8D47AD26}"/>
    <dgm:cxn modelId="{CA8E867E-BA92-4FBA-AB20-21547F3893DE}" srcId="{9D720404-7CB9-445A-BC78-59685512AA82}" destId="{BBD72A9F-ECAF-40A0-A592-9289EA8F7993}" srcOrd="7" destOrd="0" parTransId="{67D936CD-134E-4260-BFF5-7A104708FD32}" sibTransId="{2E9A8F75-2B9E-4D43-9AA0-764B23C70D54}"/>
    <dgm:cxn modelId="{2A3C968D-1897-4B5A-8951-8C960AC694D8}" srcId="{9D720404-7CB9-445A-BC78-59685512AA82}" destId="{164AFA71-FD84-44B9-BCF8-1D43B7DF4AF6}" srcOrd="2" destOrd="0" parTransId="{0E2C6A42-C851-415E-A85D-ACAC769EF6A8}" sibTransId="{0A63F18E-B886-4780-9507-2967FD56E5CE}"/>
    <dgm:cxn modelId="{7C9C0F91-05B9-46F6-97B3-DCFCCE297F97}" type="presOf" srcId="{9D720404-7CB9-445A-BC78-59685512AA82}" destId="{5E2807BA-4033-43F4-95DD-397F4FAC6E31}" srcOrd="0" destOrd="0" presId="urn:microsoft.com/office/officeart/2005/8/layout/default"/>
    <dgm:cxn modelId="{F9B2F0B1-3F8E-4700-9E5F-98C44FB217CE}" srcId="{9D720404-7CB9-445A-BC78-59685512AA82}" destId="{B4BD3F8E-4212-418B-AA11-791A859FA652}" srcOrd="8" destOrd="0" parTransId="{4939A02C-FEAA-4005-8AD5-1162BBD6315F}" sibTransId="{035012D8-482D-4DBA-8DB8-383709CAB9D9}"/>
    <dgm:cxn modelId="{E7F4CBB5-8796-41F5-AB2D-DD08B05DF98D}" srcId="{9D720404-7CB9-445A-BC78-59685512AA82}" destId="{0AABFA9F-7AE4-4768-8A59-8461AFF835BB}" srcOrd="9" destOrd="0" parTransId="{4458BC7E-1C90-4031-B5B3-B4D871D57ED6}" sibTransId="{85228972-F6BB-4EA5-8060-8380167E3913}"/>
    <dgm:cxn modelId="{9A26B0B6-426B-4B97-87E2-A0148FAF6B52}" type="presOf" srcId="{AF22C15A-E212-421B-A428-A7C16861152A}" destId="{049683A9-1633-4F0C-A52B-3EB119E0DA30}" srcOrd="0" destOrd="0" presId="urn:microsoft.com/office/officeart/2005/8/layout/default"/>
    <dgm:cxn modelId="{9B70DFC0-D4FD-4F93-AE02-B9548EF0F17B}" srcId="{9D720404-7CB9-445A-BC78-59685512AA82}" destId="{11F57195-BFEF-4E17-BD05-E6E0B347C8C3}" srcOrd="10" destOrd="0" parTransId="{04E8F7D9-D1E0-4027-AABC-FC2DD315A101}" sibTransId="{78D96EFA-DD71-4788-BDE1-562C7A0D9395}"/>
    <dgm:cxn modelId="{4B7AB8C7-734F-4849-9AAC-9E3ACA031E46}" type="presOf" srcId="{46BEE210-51D6-4F2D-834C-7123CC2A3F3D}" destId="{FBE64959-4DA8-49F2-B138-FEB60173C6DE}" srcOrd="0" destOrd="0" presId="urn:microsoft.com/office/officeart/2005/8/layout/default"/>
    <dgm:cxn modelId="{93E532C8-77A0-42F9-ABC3-36CF1536908D}" type="presOf" srcId="{0AABFA9F-7AE4-4768-8A59-8461AFF835BB}" destId="{C0C1A786-2DEE-4474-BF78-F38586034887}" srcOrd="0" destOrd="0" presId="urn:microsoft.com/office/officeart/2005/8/layout/default"/>
    <dgm:cxn modelId="{A78149C8-FE47-4D9F-A029-1B9297E52F4C}" type="presOf" srcId="{B4BD3F8E-4212-418B-AA11-791A859FA652}" destId="{902E867D-8CCE-4E5C-BC14-104C8D948036}" srcOrd="0" destOrd="0" presId="urn:microsoft.com/office/officeart/2005/8/layout/default"/>
    <dgm:cxn modelId="{CE804EDA-862D-4A91-B7D1-98EC37087D2B}" type="presOf" srcId="{05D9F5BD-D206-4606-A198-56E8BE1324E2}" destId="{9BEE8646-8427-42FE-B993-DC32517B48F4}" srcOrd="0" destOrd="0" presId="urn:microsoft.com/office/officeart/2005/8/layout/default"/>
    <dgm:cxn modelId="{E72C8EE4-6ABE-4341-934D-146282AFD962}" srcId="{9D720404-7CB9-445A-BC78-59685512AA82}" destId="{AF22C15A-E212-421B-A428-A7C16861152A}" srcOrd="6" destOrd="0" parTransId="{6C70828A-0216-4417-AB11-9CA02DC9AFE9}" sibTransId="{9CE0D5CD-662D-4914-B636-DC3AD0FDD298}"/>
    <dgm:cxn modelId="{2A98E6E6-D023-4EAC-9899-5F37CA35893A}" type="presOf" srcId="{8179EFB8-891F-4FBC-BAB3-2C1C8BD10BA2}" destId="{C43E75B5-A728-4134-B75B-68118256063E}" srcOrd="0" destOrd="0" presId="urn:microsoft.com/office/officeart/2005/8/layout/default"/>
    <dgm:cxn modelId="{9F8D3CF2-BB6B-470A-96CC-CF2E16960FC2}" srcId="{9D720404-7CB9-445A-BC78-59685512AA82}" destId="{05D9F5BD-D206-4606-A198-56E8BE1324E2}" srcOrd="4" destOrd="0" parTransId="{5A1C29DF-CC7B-4F3D-B682-7E34EE6BB788}" sibTransId="{099B7ED5-FC79-48F3-AB41-003C725E5E6C}"/>
    <dgm:cxn modelId="{E6CD6274-1E1C-4B65-BB95-CC932CC15C5B}" type="presParOf" srcId="{5E2807BA-4033-43F4-95DD-397F4FAC6E31}" destId="{BB221372-112F-41F7-A119-5E010B68DB08}" srcOrd="0" destOrd="0" presId="urn:microsoft.com/office/officeart/2005/8/layout/default"/>
    <dgm:cxn modelId="{A05B0490-5647-4153-B10E-179E1BFA961A}" type="presParOf" srcId="{5E2807BA-4033-43F4-95DD-397F4FAC6E31}" destId="{5DB58A55-4D30-41D7-AD22-929CA03BA93A}" srcOrd="1" destOrd="0" presId="urn:microsoft.com/office/officeart/2005/8/layout/default"/>
    <dgm:cxn modelId="{EF1D46EA-2F1D-4210-9ADB-1FD1A19650E5}" type="presParOf" srcId="{5E2807BA-4033-43F4-95DD-397F4FAC6E31}" destId="{FBE64959-4DA8-49F2-B138-FEB60173C6DE}" srcOrd="2" destOrd="0" presId="urn:microsoft.com/office/officeart/2005/8/layout/default"/>
    <dgm:cxn modelId="{E580233C-35EF-460D-99FF-A8FEE01CC5E2}" type="presParOf" srcId="{5E2807BA-4033-43F4-95DD-397F4FAC6E31}" destId="{DD607113-2B82-4E19-BE27-80AAEAED4630}" srcOrd="3" destOrd="0" presId="urn:microsoft.com/office/officeart/2005/8/layout/default"/>
    <dgm:cxn modelId="{FF75849F-8909-4F68-BF5F-9212E05DABC0}" type="presParOf" srcId="{5E2807BA-4033-43F4-95DD-397F4FAC6E31}" destId="{228468D2-C51A-49D5-84C1-E4741F69241F}" srcOrd="4" destOrd="0" presId="urn:microsoft.com/office/officeart/2005/8/layout/default"/>
    <dgm:cxn modelId="{FF7F6205-1483-4302-8D22-5256ADCB8082}" type="presParOf" srcId="{5E2807BA-4033-43F4-95DD-397F4FAC6E31}" destId="{0B7897BD-A49D-4174-B5F2-D7264537F420}" srcOrd="5" destOrd="0" presId="urn:microsoft.com/office/officeart/2005/8/layout/default"/>
    <dgm:cxn modelId="{9C46DBD1-643D-4CDF-B26D-01CDC5F85D94}" type="presParOf" srcId="{5E2807BA-4033-43F4-95DD-397F4FAC6E31}" destId="{C43E75B5-A728-4134-B75B-68118256063E}" srcOrd="6" destOrd="0" presId="urn:microsoft.com/office/officeart/2005/8/layout/default"/>
    <dgm:cxn modelId="{C26EF8AA-842E-40B6-9DB7-C4A0B4818957}" type="presParOf" srcId="{5E2807BA-4033-43F4-95DD-397F4FAC6E31}" destId="{F82582E0-2307-4E43-9678-B664BD283A1B}" srcOrd="7" destOrd="0" presId="urn:microsoft.com/office/officeart/2005/8/layout/default"/>
    <dgm:cxn modelId="{6A00060A-B9CA-48AF-B88A-15491CF92798}" type="presParOf" srcId="{5E2807BA-4033-43F4-95DD-397F4FAC6E31}" destId="{9BEE8646-8427-42FE-B993-DC32517B48F4}" srcOrd="8" destOrd="0" presId="urn:microsoft.com/office/officeart/2005/8/layout/default"/>
    <dgm:cxn modelId="{24D74F53-DF9B-4963-A1D5-55FADEDEFAB1}" type="presParOf" srcId="{5E2807BA-4033-43F4-95DD-397F4FAC6E31}" destId="{514A2CC1-83FA-49DD-BBE3-76EF6718AE47}" srcOrd="9" destOrd="0" presId="urn:microsoft.com/office/officeart/2005/8/layout/default"/>
    <dgm:cxn modelId="{3FA41F72-AD47-4EE7-BD34-E6BA78EE4F45}" type="presParOf" srcId="{5E2807BA-4033-43F4-95DD-397F4FAC6E31}" destId="{2DCC7EAA-9873-4C4C-87C2-1818D242A58B}" srcOrd="10" destOrd="0" presId="urn:microsoft.com/office/officeart/2005/8/layout/default"/>
    <dgm:cxn modelId="{D81A55B8-DD59-4686-8078-43308833697C}" type="presParOf" srcId="{5E2807BA-4033-43F4-95DD-397F4FAC6E31}" destId="{1A46756C-7D58-4954-B085-072D11412CC7}" srcOrd="11" destOrd="0" presId="urn:microsoft.com/office/officeart/2005/8/layout/default"/>
    <dgm:cxn modelId="{17130EA2-FD3A-4EFE-A8A0-DC81134CD70C}" type="presParOf" srcId="{5E2807BA-4033-43F4-95DD-397F4FAC6E31}" destId="{049683A9-1633-4F0C-A52B-3EB119E0DA30}" srcOrd="12" destOrd="0" presId="urn:microsoft.com/office/officeart/2005/8/layout/default"/>
    <dgm:cxn modelId="{6C14C608-D312-4C1B-B226-645205A377DC}" type="presParOf" srcId="{5E2807BA-4033-43F4-95DD-397F4FAC6E31}" destId="{09711A86-1B73-4F76-A4DA-255F5018B831}" srcOrd="13" destOrd="0" presId="urn:microsoft.com/office/officeart/2005/8/layout/default"/>
    <dgm:cxn modelId="{679FFB0E-6F22-444D-A2AD-C346EC55A808}" type="presParOf" srcId="{5E2807BA-4033-43F4-95DD-397F4FAC6E31}" destId="{04E32681-F466-43D9-898F-7CDDED896DB4}" srcOrd="14" destOrd="0" presId="urn:microsoft.com/office/officeart/2005/8/layout/default"/>
    <dgm:cxn modelId="{942528C2-2A97-40BC-8BEC-62D6E91E7EB8}" type="presParOf" srcId="{5E2807BA-4033-43F4-95DD-397F4FAC6E31}" destId="{BFBF740D-051A-4EAD-BB3E-451C6960F2CB}" srcOrd="15" destOrd="0" presId="urn:microsoft.com/office/officeart/2005/8/layout/default"/>
    <dgm:cxn modelId="{0E987492-60C2-4A19-9931-1CF82EAFBFAA}" type="presParOf" srcId="{5E2807BA-4033-43F4-95DD-397F4FAC6E31}" destId="{902E867D-8CCE-4E5C-BC14-104C8D948036}" srcOrd="16" destOrd="0" presId="urn:microsoft.com/office/officeart/2005/8/layout/default"/>
    <dgm:cxn modelId="{3BBE206F-D9A9-46FC-AA98-35AA611A9D6D}" type="presParOf" srcId="{5E2807BA-4033-43F4-95DD-397F4FAC6E31}" destId="{7FFD3907-3A36-4C73-8597-197C1C2FA091}" srcOrd="17" destOrd="0" presId="urn:microsoft.com/office/officeart/2005/8/layout/default"/>
    <dgm:cxn modelId="{8C318967-57FD-4774-9399-4EF11C36AB44}" type="presParOf" srcId="{5E2807BA-4033-43F4-95DD-397F4FAC6E31}" destId="{C0C1A786-2DEE-4474-BF78-F38586034887}" srcOrd="18" destOrd="0" presId="urn:microsoft.com/office/officeart/2005/8/layout/default"/>
    <dgm:cxn modelId="{F450AC92-905E-48DA-998D-F871DF2F6D7E}" type="presParOf" srcId="{5E2807BA-4033-43F4-95DD-397F4FAC6E31}" destId="{B3AD2FD4-47B6-48B5-92DE-B92DEDCCEE4C}" srcOrd="19" destOrd="0" presId="urn:microsoft.com/office/officeart/2005/8/layout/default"/>
    <dgm:cxn modelId="{E615B402-BDEB-44AC-89D0-DC5B4F2ACE49}" type="presParOf" srcId="{5E2807BA-4033-43F4-95DD-397F4FAC6E31}" destId="{D56381E2-29EE-4AFE-842A-FE8365F4BFD5}"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8BC3E1-C50E-44E9-AD98-B7F06C734D77}" type="doc">
      <dgm:prSet loTypeId="urn:microsoft.com/office/officeart/2008/layout/LinedList" loCatId="list" qsTypeId="urn:microsoft.com/office/officeart/2005/8/quickstyle/simple4" qsCatId="simple" csTypeId="urn:microsoft.com/office/officeart/2005/8/colors/colorful5" csCatId="colorful" phldr="1"/>
      <dgm:spPr/>
      <dgm:t>
        <a:bodyPr/>
        <a:lstStyle/>
        <a:p>
          <a:endParaRPr lang="en-US"/>
        </a:p>
      </dgm:t>
    </dgm:pt>
    <dgm:pt modelId="{E2BC190E-FC6E-4D7D-B62F-962C71AB91EA}">
      <dgm:prSet custT="1"/>
      <dgm:spPr/>
      <dgm:t>
        <a:bodyPr/>
        <a:lstStyle/>
        <a:p>
          <a:r>
            <a:rPr lang="en-US" sz="1800" dirty="0"/>
            <a:t>Are sterile solutions (e.g., water or saline) used for nebulization;  </a:t>
          </a:r>
        </a:p>
      </dgm:t>
    </dgm:pt>
    <dgm:pt modelId="{5EE3CD69-80C2-4F00-A1C3-D874FA3AC888}" type="parTrans" cxnId="{4C9E7230-7697-42BE-9776-31286B4024C8}">
      <dgm:prSet/>
      <dgm:spPr/>
      <dgm:t>
        <a:bodyPr/>
        <a:lstStyle/>
        <a:p>
          <a:endParaRPr lang="en-US"/>
        </a:p>
      </dgm:t>
    </dgm:pt>
    <dgm:pt modelId="{825A054F-7E4A-47DA-B8C0-18F67A7199F6}" type="sibTrans" cxnId="{4C9E7230-7697-42BE-9776-31286B4024C8}">
      <dgm:prSet/>
      <dgm:spPr/>
      <dgm:t>
        <a:bodyPr/>
        <a:lstStyle/>
        <a:p>
          <a:endParaRPr lang="en-US"/>
        </a:p>
      </dgm:t>
    </dgm:pt>
    <dgm:pt modelId="{53A5D0B8-379F-4B90-8B08-65A917C1CD4C}">
      <dgm:prSet custT="1"/>
      <dgm:spPr/>
      <dgm:t>
        <a:bodyPr/>
        <a:lstStyle/>
        <a:p>
          <a:r>
            <a:rPr lang="en-US" sz="1800" dirty="0"/>
            <a:t>Are single-dose vials used for only one resident</a:t>
          </a:r>
          <a:r>
            <a:rPr lang="en-US" sz="1600" dirty="0"/>
            <a:t>;</a:t>
          </a:r>
        </a:p>
      </dgm:t>
    </dgm:pt>
    <dgm:pt modelId="{EC9CABFA-8AC0-4868-BE58-41170AC94D69}" type="parTrans" cxnId="{B8B8502E-54E8-4546-A049-7E5E62EF9AAE}">
      <dgm:prSet/>
      <dgm:spPr/>
      <dgm:t>
        <a:bodyPr/>
        <a:lstStyle/>
        <a:p>
          <a:endParaRPr lang="en-US"/>
        </a:p>
      </dgm:t>
    </dgm:pt>
    <dgm:pt modelId="{58413205-B393-4024-8EE5-2045D022F0FB}" type="sibTrans" cxnId="{B8B8502E-54E8-4546-A049-7E5E62EF9AAE}">
      <dgm:prSet/>
      <dgm:spPr/>
      <dgm:t>
        <a:bodyPr/>
        <a:lstStyle/>
        <a:p>
          <a:endParaRPr lang="en-US"/>
        </a:p>
      </dgm:t>
    </dgm:pt>
    <dgm:pt modelId="{064B403D-1B02-4AE8-A7B0-FFACB63F3C2A}">
      <dgm:prSet custT="1"/>
      <dgm:spPr/>
      <dgm:t>
        <a:bodyPr/>
        <a:lstStyle/>
        <a:p>
          <a:r>
            <a:rPr lang="en-US" sz="1800" dirty="0"/>
            <a:t>If multi-dose vials are used, are manufacturer’s instructions for handling, storing, and dispensing the medications followed;</a:t>
          </a:r>
        </a:p>
      </dgm:t>
    </dgm:pt>
    <dgm:pt modelId="{6413084F-184E-4678-A66B-D5E10D3A5866}" type="parTrans" cxnId="{3CC81C50-41BA-4884-BB88-B0FDEC396DA9}">
      <dgm:prSet/>
      <dgm:spPr/>
      <dgm:t>
        <a:bodyPr/>
        <a:lstStyle/>
        <a:p>
          <a:endParaRPr lang="en-US"/>
        </a:p>
      </dgm:t>
    </dgm:pt>
    <dgm:pt modelId="{A2B243E5-D85D-4DFB-ABBD-61D6C133C1C8}" type="sibTrans" cxnId="{3CC81C50-41BA-4884-BB88-B0FDEC396DA9}">
      <dgm:prSet/>
      <dgm:spPr/>
      <dgm:t>
        <a:bodyPr/>
        <a:lstStyle/>
        <a:p>
          <a:endParaRPr lang="en-US"/>
        </a:p>
      </dgm:t>
    </dgm:pt>
    <dgm:pt modelId="{B14756D4-1D88-440E-A53E-8D1206C0F732}">
      <dgm:prSet custT="1"/>
      <dgm:spPr/>
      <dgm:t>
        <a:bodyPr/>
        <a:lstStyle/>
        <a:p>
          <a:r>
            <a:rPr lang="en-US" sz="1800" dirty="0"/>
            <a:t>If multi-dose vials are used for more than one resident, are vials dated when initially accessed, stored appropriately, and do not enter the immediate resident treatment area;</a:t>
          </a:r>
        </a:p>
      </dgm:t>
    </dgm:pt>
    <dgm:pt modelId="{59B4AA50-F51E-4945-8B74-6BCFB4339AA8}" type="parTrans" cxnId="{AEE21C00-6986-4059-93B8-0C2B58960824}">
      <dgm:prSet/>
      <dgm:spPr/>
      <dgm:t>
        <a:bodyPr/>
        <a:lstStyle/>
        <a:p>
          <a:endParaRPr lang="en-US"/>
        </a:p>
      </dgm:t>
    </dgm:pt>
    <dgm:pt modelId="{32D22261-35B5-4449-9386-885CA8FD6144}" type="sibTrans" cxnId="{AEE21C00-6986-4059-93B8-0C2B58960824}">
      <dgm:prSet/>
      <dgm:spPr/>
      <dgm:t>
        <a:bodyPr/>
        <a:lstStyle/>
        <a:p>
          <a:endParaRPr lang="en-US"/>
        </a:p>
      </dgm:t>
    </dgm:pt>
    <dgm:pt modelId="{79CBDBF0-6A31-45AA-9304-B4AB17EA03E1}">
      <dgm:prSet custT="1"/>
      <dgm:spPr/>
      <dgm:t>
        <a:bodyPr/>
        <a:lstStyle/>
        <a:p>
          <a:r>
            <a:rPr lang="en-US" sz="1800" dirty="0"/>
            <a:t>Are jet nebulizers used for only one resident? Are they cleaned and stored per facility policy, rinsed with sterile water, and air-dried between treatments on the same resident;</a:t>
          </a:r>
        </a:p>
      </dgm:t>
    </dgm:pt>
    <dgm:pt modelId="{5226BC34-37E0-43FA-BE97-337064FF40D0}" type="parTrans" cxnId="{FEBF24D8-52A0-4F70-A7AD-3BA36C472215}">
      <dgm:prSet/>
      <dgm:spPr/>
      <dgm:t>
        <a:bodyPr/>
        <a:lstStyle/>
        <a:p>
          <a:endParaRPr lang="en-US"/>
        </a:p>
      </dgm:t>
    </dgm:pt>
    <dgm:pt modelId="{6DE2A3F0-6595-4580-9C52-FF04B9F69809}" type="sibTrans" cxnId="{FEBF24D8-52A0-4F70-A7AD-3BA36C472215}">
      <dgm:prSet/>
      <dgm:spPr/>
      <dgm:t>
        <a:bodyPr/>
        <a:lstStyle/>
        <a:p>
          <a:endParaRPr lang="en-US"/>
        </a:p>
      </dgm:t>
    </dgm:pt>
    <dgm:pt modelId="{52C47ADA-C2D8-4F81-A662-DC596F592291}">
      <dgm:prSet custT="1"/>
      <dgm:spPr/>
      <dgm:t>
        <a:bodyPr/>
        <a:lstStyle/>
        <a:p>
          <a:r>
            <a:rPr lang="en-US" sz="1800" dirty="0"/>
            <a:t>Are mesh nebulizers that remain in the ventilator circuit cleaned, disinfected, or changed at an interval recommended by manufacturer’s instructions; </a:t>
          </a:r>
        </a:p>
      </dgm:t>
    </dgm:pt>
    <dgm:pt modelId="{7DD956B4-1BA5-4ABD-BE61-6CE85C44BAF6}" type="parTrans" cxnId="{6FD3CA5C-DE76-4CAB-9D3B-41C864E16BB3}">
      <dgm:prSet/>
      <dgm:spPr/>
      <dgm:t>
        <a:bodyPr/>
        <a:lstStyle/>
        <a:p>
          <a:endParaRPr lang="en-US"/>
        </a:p>
      </dgm:t>
    </dgm:pt>
    <dgm:pt modelId="{C70451AA-EA2A-4CA8-97B8-0DE9B2D91636}" type="sibTrans" cxnId="{6FD3CA5C-DE76-4CAB-9D3B-41C864E16BB3}">
      <dgm:prSet/>
      <dgm:spPr/>
      <dgm:t>
        <a:bodyPr/>
        <a:lstStyle/>
        <a:p>
          <a:endParaRPr lang="en-US"/>
        </a:p>
      </dgm:t>
    </dgm:pt>
    <dgm:pt modelId="{1CC2561F-55ED-4AA3-B474-5E5A3C17EB1B}">
      <dgm:prSet custT="1"/>
      <dgm:spPr/>
      <dgm:t>
        <a:bodyPr/>
        <a:lstStyle/>
        <a:p>
          <a:r>
            <a:rPr lang="en-US" sz="1800" dirty="0"/>
            <a:t>Are nebulizers/drug combination systems cleaned and disinfected according to the manufacturer’s instructions?</a:t>
          </a:r>
        </a:p>
      </dgm:t>
    </dgm:pt>
    <dgm:pt modelId="{50CA47FD-6203-4EF1-A14C-69E9BE2CA838}" type="parTrans" cxnId="{F91A7936-8E6D-40F4-9699-7648288694CA}">
      <dgm:prSet/>
      <dgm:spPr/>
      <dgm:t>
        <a:bodyPr/>
        <a:lstStyle/>
        <a:p>
          <a:endParaRPr lang="en-US"/>
        </a:p>
      </dgm:t>
    </dgm:pt>
    <dgm:pt modelId="{E20A01B6-2F30-4EA7-869B-2DD3263773F4}" type="sibTrans" cxnId="{F91A7936-8E6D-40F4-9699-7648288694CA}">
      <dgm:prSet/>
      <dgm:spPr/>
      <dgm:t>
        <a:bodyPr/>
        <a:lstStyle/>
        <a:p>
          <a:endParaRPr lang="en-US"/>
        </a:p>
      </dgm:t>
    </dgm:pt>
    <dgm:pt modelId="{98DB9BBC-F876-4B63-ADAA-19A9E0E3E3CE}" type="pres">
      <dgm:prSet presAssocID="{188BC3E1-C50E-44E9-AD98-B7F06C734D77}" presName="vert0" presStyleCnt="0">
        <dgm:presLayoutVars>
          <dgm:dir/>
          <dgm:animOne val="branch"/>
          <dgm:animLvl val="lvl"/>
        </dgm:presLayoutVars>
      </dgm:prSet>
      <dgm:spPr/>
    </dgm:pt>
    <dgm:pt modelId="{A242DAD7-0B18-4933-A53F-D53F8B572C34}" type="pres">
      <dgm:prSet presAssocID="{E2BC190E-FC6E-4D7D-B62F-962C71AB91EA}" presName="thickLine" presStyleLbl="alignNode1" presStyleIdx="0" presStyleCnt="7"/>
      <dgm:spPr/>
    </dgm:pt>
    <dgm:pt modelId="{DF73D091-ED1B-4D07-B572-209D4BC12B1E}" type="pres">
      <dgm:prSet presAssocID="{E2BC190E-FC6E-4D7D-B62F-962C71AB91EA}" presName="horz1" presStyleCnt="0"/>
      <dgm:spPr/>
    </dgm:pt>
    <dgm:pt modelId="{7652565F-C312-40C2-8409-D308F916909D}" type="pres">
      <dgm:prSet presAssocID="{E2BC190E-FC6E-4D7D-B62F-962C71AB91EA}" presName="tx1" presStyleLbl="revTx" presStyleIdx="0" presStyleCnt="7"/>
      <dgm:spPr/>
    </dgm:pt>
    <dgm:pt modelId="{BFCD9283-2F07-48E7-8162-C6553AC533DA}" type="pres">
      <dgm:prSet presAssocID="{E2BC190E-FC6E-4D7D-B62F-962C71AB91EA}" presName="vert1" presStyleCnt="0"/>
      <dgm:spPr/>
    </dgm:pt>
    <dgm:pt modelId="{0DA9A00D-73B4-464C-9838-BC8E3EDAD39E}" type="pres">
      <dgm:prSet presAssocID="{53A5D0B8-379F-4B90-8B08-65A917C1CD4C}" presName="thickLine" presStyleLbl="alignNode1" presStyleIdx="1" presStyleCnt="7"/>
      <dgm:spPr/>
    </dgm:pt>
    <dgm:pt modelId="{FB20FB59-3DB3-4855-8256-A4DDAFF12797}" type="pres">
      <dgm:prSet presAssocID="{53A5D0B8-379F-4B90-8B08-65A917C1CD4C}" presName="horz1" presStyleCnt="0"/>
      <dgm:spPr/>
    </dgm:pt>
    <dgm:pt modelId="{1BC0D904-73A0-45F1-846A-9BBE0D6A71BB}" type="pres">
      <dgm:prSet presAssocID="{53A5D0B8-379F-4B90-8B08-65A917C1CD4C}" presName="tx1" presStyleLbl="revTx" presStyleIdx="1" presStyleCnt="7"/>
      <dgm:spPr/>
    </dgm:pt>
    <dgm:pt modelId="{BC07B644-F28F-4567-9A65-E419A1A07104}" type="pres">
      <dgm:prSet presAssocID="{53A5D0B8-379F-4B90-8B08-65A917C1CD4C}" presName="vert1" presStyleCnt="0"/>
      <dgm:spPr/>
    </dgm:pt>
    <dgm:pt modelId="{C8520009-2537-423B-8477-406909E79B33}" type="pres">
      <dgm:prSet presAssocID="{064B403D-1B02-4AE8-A7B0-FFACB63F3C2A}" presName="thickLine" presStyleLbl="alignNode1" presStyleIdx="2" presStyleCnt="7"/>
      <dgm:spPr/>
    </dgm:pt>
    <dgm:pt modelId="{17634539-28C4-44A3-A93E-E3CDAD5C087C}" type="pres">
      <dgm:prSet presAssocID="{064B403D-1B02-4AE8-A7B0-FFACB63F3C2A}" presName="horz1" presStyleCnt="0"/>
      <dgm:spPr/>
    </dgm:pt>
    <dgm:pt modelId="{8B2139AB-7022-47ED-9636-0E7DC7F1CB21}" type="pres">
      <dgm:prSet presAssocID="{064B403D-1B02-4AE8-A7B0-FFACB63F3C2A}" presName="tx1" presStyleLbl="revTx" presStyleIdx="2" presStyleCnt="7"/>
      <dgm:spPr/>
    </dgm:pt>
    <dgm:pt modelId="{199BA192-BDAB-4ADE-B9F5-EEE664057B15}" type="pres">
      <dgm:prSet presAssocID="{064B403D-1B02-4AE8-A7B0-FFACB63F3C2A}" presName="vert1" presStyleCnt="0"/>
      <dgm:spPr/>
    </dgm:pt>
    <dgm:pt modelId="{F5EDEAAB-AF83-4057-9CE1-19E6429D274C}" type="pres">
      <dgm:prSet presAssocID="{B14756D4-1D88-440E-A53E-8D1206C0F732}" presName="thickLine" presStyleLbl="alignNode1" presStyleIdx="3" presStyleCnt="7"/>
      <dgm:spPr/>
    </dgm:pt>
    <dgm:pt modelId="{12FCE896-9A81-4713-BE2F-2117291E51F3}" type="pres">
      <dgm:prSet presAssocID="{B14756D4-1D88-440E-A53E-8D1206C0F732}" presName="horz1" presStyleCnt="0"/>
      <dgm:spPr/>
    </dgm:pt>
    <dgm:pt modelId="{584C5023-9FDB-42A6-9AD9-777CE1FF76AC}" type="pres">
      <dgm:prSet presAssocID="{B14756D4-1D88-440E-A53E-8D1206C0F732}" presName="tx1" presStyleLbl="revTx" presStyleIdx="3" presStyleCnt="7"/>
      <dgm:spPr/>
    </dgm:pt>
    <dgm:pt modelId="{DFF1F273-38E0-4EA2-87FF-36063B943691}" type="pres">
      <dgm:prSet presAssocID="{B14756D4-1D88-440E-A53E-8D1206C0F732}" presName="vert1" presStyleCnt="0"/>
      <dgm:spPr/>
    </dgm:pt>
    <dgm:pt modelId="{D282082A-200F-420D-B456-DE5897F98D7F}" type="pres">
      <dgm:prSet presAssocID="{79CBDBF0-6A31-45AA-9304-B4AB17EA03E1}" presName="thickLine" presStyleLbl="alignNode1" presStyleIdx="4" presStyleCnt="7"/>
      <dgm:spPr/>
    </dgm:pt>
    <dgm:pt modelId="{F49FFE7F-8D36-4CE7-8298-B96B85C0D5FF}" type="pres">
      <dgm:prSet presAssocID="{79CBDBF0-6A31-45AA-9304-B4AB17EA03E1}" presName="horz1" presStyleCnt="0"/>
      <dgm:spPr/>
    </dgm:pt>
    <dgm:pt modelId="{C1A847DD-095D-4C83-B182-2A8CB75AF60F}" type="pres">
      <dgm:prSet presAssocID="{79CBDBF0-6A31-45AA-9304-B4AB17EA03E1}" presName="tx1" presStyleLbl="revTx" presStyleIdx="4" presStyleCnt="7"/>
      <dgm:spPr/>
    </dgm:pt>
    <dgm:pt modelId="{E2A41985-3D75-47C0-8C6C-3943E523706A}" type="pres">
      <dgm:prSet presAssocID="{79CBDBF0-6A31-45AA-9304-B4AB17EA03E1}" presName="vert1" presStyleCnt="0"/>
      <dgm:spPr/>
    </dgm:pt>
    <dgm:pt modelId="{EF0214F8-3E22-4C61-A8FB-4585A5D7FB36}" type="pres">
      <dgm:prSet presAssocID="{52C47ADA-C2D8-4F81-A662-DC596F592291}" presName="thickLine" presStyleLbl="alignNode1" presStyleIdx="5" presStyleCnt="7"/>
      <dgm:spPr/>
    </dgm:pt>
    <dgm:pt modelId="{65372ADA-EA30-4E7C-9A79-A26F9DFF761B}" type="pres">
      <dgm:prSet presAssocID="{52C47ADA-C2D8-4F81-A662-DC596F592291}" presName="horz1" presStyleCnt="0"/>
      <dgm:spPr/>
    </dgm:pt>
    <dgm:pt modelId="{FFFC31E9-487B-4FAB-875F-DA5749BCA9EA}" type="pres">
      <dgm:prSet presAssocID="{52C47ADA-C2D8-4F81-A662-DC596F592291}" presName="tx1" presStyleLbl="revTx" presStyleIdx="5" presStyleCnt="7"/>
      <dgm:spPr/>
    </dgm:pt>
    <dgm:pt modelId="{B0E23E7A-A442-48EE-8A9B-A51DB19A8071}" type="pres">
      <dgm:prSet presAssocID="{52C47ADA-C2D8-4F81-A662-DC596F592291}" presName="vert1" presStyleCnt="0"/>
      <dgm:spPr/>
    </dgm:pt>
    <dgm:pt modelId="{BA17A8A3-95A2-45C7-AFE0-41D5B6AE3E79}" type="pres">
      <dgm:prSet presAssocID="{1CC2561F-55ED-4AA3-B474-5E5A3C17EB1B}" presName="thickLine" presStyleLbl="alignNode1" presStyleIdx="6" presStyleCnt="7"/>
      <dgm:spPr/>
    </dgm:pt>
    <dgm:pt modelId="{48EB1AC5-A276-48A5-9C14-66E08A535A5D}" type="pres">
      <dgm:prSet presAssocID="{1CC2561F-55ED-4AA3-B474-5E5A3C17EB1B}" presName="horz1" presStyleCnt="0"/>
      <dgm:spPr/>
    </dgm:pt>
    <dgm:pt modelId="{7BA28F69-04A5-4850-97FC-484D87749DF8}" type="pres">
      <dgm:prSet presAssocID="{1CC2561F-55ED-4AA3-B474-5E5A3C17EB1B}" presName="tx1" presStyleLbl="revTx" presStyleIdx="6" presStyleCnt="7"/>
      <dgm:spPr/>
    </dgm:pt>
    <dgm:pt modelId="{B3E7DFA5-9074-4871-BC9E-B5299E172B38}" type="pres">
      <dgm:prSet presAssocID="{1CC2561F-55ED-4AA3-B474-5E5A3C17EB1B}" presName="vert1" presStyleCnt="0"/>
      <dgm:spPr/>
    </dgm:pt>
  </dgm:ptLst>
  <dgm:cxnLst>
    <dgm:cxn modelId="{AEE21C00-6986-4059-93B8-0C2B58960824}" srcId="{188BC3E1-C50E-44E9-AD98-B7F06C734D77}" destId="{B14756D4-1D88-440E-A53E-8D1206C0F732}" srcOrd="3" destOrd="0" parTransId="{59B4AA50-F51E-4945-8B74-6BCFB4339AA8}" sibTransId="{32D22261-35B5-4449-9386-885CA8FD6144}"/>
    <dgm:cxn modelId="{FE070C0A-4612-401E-9763-7ED86C82F6AC}" type="presOf" srcId="{52C47ADA-C2D8-4F81-A662-DC596F592291}" destId="{FFFC31E9-487B-4FAB-875F-DA5749BCA9EA}" srcOrd="0" destOrd="0" presId="urn:microsoft.com/office/officeart/2008/layout/LinedList"/>
    <dgm:cxn modelId="{0D20750C-F57C-43DA-83FB-CEEAB65B2A8C}" type="presOf" srcId="{064B403D-1B02-4AE8-A7B0-FFACB63F3C2A}" destId="{8B2139AB-7022-47ED-9636-0E7DC7F1CB21}" srcOrd="0" destOrd="0" presId="urn:microsoft.com/office/officeart/2008/layout/LinedList"/>
    <dgm:cxn modelId="{E478EA1C-D531-4903-A020-E78A44BA1B4E}" type="presOf" srcId="{E2BC190E-FC6E-4D7D-B62F-962C71AB91EA}" destId="{7652565F-C312-40C2-8409-D308F916909D}" srcOrd="0" destOrd="0" presId="urn:microsoft.com/office/officeart/2008/layout/LinedList"/>
    <dgm:cxn modelId="{B8B8502E-54E8-4546-A049-7E5E62EF9AAE}" srcId="{188BC3E1-C50E-44E9-AD98-B7F06C734D77}" destId="{53A5D0B8-379F-4B90-8B08-65A917C1CD4C}" srcOrd="1" destOrd="0" parTransId="{EC9CABFA-8AC0-4868-BE58-41170AC94D69}" sibTransId="{58413205-B393-4024-8EE5-2045D022F0FB}"/>
    <dgm:cxn modelId="{4C9E7230-7697-42BE-9776-31286B4024C8}" srcId="{188BC3E1-C50E-44E9-AD98-B7F06C734D77}" destId="{E2BC190E-FC6E-4D7D-B62F-962C71AB91EA}" srcOrd="0" destOrd="0" parTransId="{5EE3CD69-80C2-4F00-A1C3-D874FA3AC888}" sibTransId="{825A054F-7E4A-47DA-B8C0-18F67A7199F6}"/>
    <dgm:cxn modelId="{F91A7936-8E6D-40F4-9699-7648288694CA}" srcId="{188BC3E1-C50E-44E9-AD98-B7F06C734D77}" destId="{1CC2561F-55ED-4AA3-B474-5E5A3C17EB1B}" srcOrd="6" destOrd="0" parTransId="{50CA47FD-6203-4EF1-A14C-69E9BE2CA838}" sibTransId="{E20A01B6-2F30-4EA7-869B-2DD3263773F4}"/>
    <dgm:cxn modelId="{6FD3CA5C-DE76-4CAB-9D3B-41C864E16BB3}" srcId="{188BC3E1-C50E-44E9-AD98-B7F06C734D77}" destId="{52C47ADA-C2D8-4F81-A662-DC596F592291}" srcOrd="5" destOrd="0" parTransId="{7DD956B4-1BA5-4ABD-BE61-6CE85C44BAF6}" sibTransId="{C70451AA-EA2A-4CA8-97B8-0DE9B2D91636}"/>
    <dgm:cxn modelId="{3CC81C50-41BA-4884-BB88-B0FDEC396DA9}" srcId="{188BC3E1-C50E-44E9-AD98-B7F06C734D77}" destId="{064B403D-1B02-4AE8-A7B0-FFACB63F3C2A}" srcOrd="2" destOrd="0" parTransId="{6413084F-184E-4678-A66B-D5E10D3A5866}" sibTransId="{A2B243E5-D85D-4DFB-ABBD-61D6C133C1C8}"/>
    <dgm:cxn modelId="{0925F173-BEB3-415E-94C9-C59A2A6CA5BB}" type="presOf" srcId="{1CC2561F-55ED-4AA3-B474-5E5A3C17EB1B}" destId="{7BA28F69-04A5-4850-97FC-484D87749DF8}" srcOrd="0" destOrd="0" presId="urn:microsoft.com/office/officeart/2008/layout/LinedList"/>
    <dgm:cxn modelId="{5FD01078-4BE2-426C-996A-741AD418DCBA}" type="presOf" srcId="{79CBDBF0-6A31-45AA-9304-B4AB17EA03E1}" destId="{C1A847DD-095D-4C83-B182-2A8CB75AF60F}" srcOrd="0" destOrd="0" presId="urn:microsoft.com/office/officeart/2008/layout/LinedList"/>
    <dgm:cxn modelId="{07FE4E58-001B-453E-ACA1-78FC635A036D}" type="presOf" srcId="{B14756D4-1D88-440E-A53E-8D1206C0F732}" destId="{584C5023-9FDB-42A6-9AD9-777CE1FF76AC}" srcOrd="0" destOrd="0" presId="urn:microsoft.com/office/officeart/2008/layout/LinedList"/>
    <dgm:cxn modelId="{A68F069C-D68A-453D-A471-48D49C91FB30}" type="presOf" srcId="{53A5D0B8-379F-4B90-8B08-65A917C1CD4C}" destId="{1BC0D904-73A0-45F1-846A-9BBE0D6A71BB}" srcOrd="0" destOrd="0" presId="urn:microsoft.com/office/officeart/2008/layout/LinedList"/>
    <dgm:cxn modelId="{FEBF24D8-52A0-4F70-A7AD-3BA36C472215}" srcId="{188BC3E1-C50E-44E9-AD98-B7F06C734D77}" destId="{79CBDBF0-6A31-45AA-9304-B4AB17EA03E1}" srcOrd="4" destOrd="0" parTransId="{5226BC34-37E0-43FA-BE97-337064FF40D0}" sibTransId="{6DE2A3F0-6595-4580-9C52-FF04B9F69809}"/>
    <dgm:cxn modelId="{DC08B8D8-E991-4187-BA9F-524EB48B65CB}" type="presOf" srcId="{188BC3E1-C50E-44E9-AD98-B7F06C734D77}" destId="{98DB9BBC-F876-4B63-ADAA-19A9E0E3E3CE}" srcOrd="0" destOrd="0" presId="urn:microsoft.com/office/officeart/2008/layout/LinedList"/>
    <dgm:cxn modelId="{5B7B7242-AF0F-4CAA-ADA8-6C19E5467C1A}" type="presParOf" srcId="{98DB9BBC-F876-4B63-ADAA-19A9E0E3E3CE}" destId="{A242DAD7-0B18-4933-A53F-D53F8B572C34}" srcOrd="0" destOrd="0" presId="urn:microsoft.com/office/officeart/2008/layout/LinedList"/>
    <dgm:cxn modelId="{B9682E8A-4175-4401-ACBD-C637D25F1A17}" type="presParOf" srcId="{98DB9BBC-F876-4B63-ADAA-19A9E0E3E3CE}" destId="{DF73D091-ED1B-4D07-B572-209D4BC12B1E}" srcOrd="1" destOrd="0" presId="urn:microsoft.com/office/officeart/2008/layout/LinedList"/>
    <dgm:cxn modelId="{5D020D75-4072-41C1-A11B-92545A536900}" type="presParOf" srcId="{DF73D091-ED1B-4D07-B572-209D4BC12B1E}" destId="{7652565F-C312-40C2-8409-D308F916909D}" srcOrd="0" destOrd="0" presId="urn:microsoft.com/office/officeart/2008/layout/LinedList"/>
    <dgm:cxn modelId="{63C1BC32-4D59-4991-8600-726C5EDA7142}" type="presParOf" srcId="{DF73D091-ED1B-4D07-B572-209D4BC12B1E}" destId="{BFCD9283-2F07-48E7-8162-C6553AC533DA}" srcOrd="1" destOrd="0" presId="urn:microsoft.com/office/officeart/2008/layout/LinedList"/>
    <dgm:cxn modelId="{294D8957-E657-4048-B609-52AE3F53BB74}" type="presParOf" srcId="{98DB9BBC-F876-4B63-ADAA-19A9E0E3E3CE}" destId="{0DA9A00D-73B4-464C-9838-BC8E3EDAD39E}" srcOrd="2" destOrd="0" presId="urn:microsoft.com/office/officeart/2008/layout/LinedList"/>
    <dgm:cxn modelId="{09EF917D-450E-4B6D-B830-1E6A8A4EC0EF}" type="presParOf" srcId="{98DB9BBC-F876-4B63-ADAA-19A9E0E3E3CE}" destId="{FB20FB59-3DB3-4855-8256-A4DDAFF12797}" srcOrd="3" destOrd="0" presId="urn:microsoft.com/office/officeart/2008/layout/LinedList"/>
    <dgm:cxn modelId="{EF252196-5E2D-4ABF-A2B3-44838319031D}" type="presParOf" srcId="{FB20FB59-3DB3-4855-8256-A4DDAFF12797}" destId="{1BC0D904-73A0-45F1-846A-9BBE0D6A71BB}" srcOrd="0" destOrd="0" presId="urn:microsoft.com/office/officeart/2008/layout/LinedList"/>
    <dgm:cxn modelId="{297860DB-8C8D-4C24-9313-B2998EB627C8}" type="presParOf" srcId="{FB20FB59-3DB3-4855-8256-A4DDAFF12797}" destId="{BC07B644-F28F-4567-9A65-E419A1A07104}" srcOrd="1" destOrd="0" presId="urn:microsoft.com/office/officeart/2008/layout/LinedList"/>
    <dgm:cxn modelId="{9C43996A-F209-449F-A156-8CD6425A57F9}" type="presParOf" srcId="{98DB9BBC-F876-4B63-ADAA-19A9E0E3E3CE}" destId="{C8520009-2537-423B-8477-406909E79B33}" srcOrd="4" destOrd="0" presId="urn:microsoft.com/office/officeart/2008/layout/LinedList"/>
    <dgm:cxn modelId="{AE0C0F61-14F9-4FBB-B7A2-7BD64A3FEE1E}" type="presParOf" srcId="{98DB9BBC-F876-4B63-ADAA-19A9E0E3E3CE}" destId="{17634539-28C4-44A3-A93E-E3CDAD5C087C}" srcOrd="5" destOrd="0" presId="urn:microsoft.com/office/officeart/2008/layout/LinedList"/>
    <dgm:cxn modelId="{B9A76AC7-48D1-4A5E-B6D3-E243DCDA0CB4}" type="presParOf" srcId="{17634539-28C4-44A3-A93E-E3CDAD5C087C}" destId="{8B2139AB-7022-47ED-9636-0E7DC7F1CB21}" srcOrd="0" destOrd="0" presId="urn:microsoft.com/office/officeart/2008/layout/LinedList"/>
    <dgm:cxn modelId="{244BF601-FA79-4AA0-B610-36ABF87C3226}" type="presParOf" srcId="{17634539-28C4-44A3-A93E-E3CDAD5C087C}" destId="{199BA192-BDAB-4ADE-B9F5-EEE664057B15}" srcOrd="1" destOrd="0" presId="urn:microsoft.com/office/officeart/2008/layout/LinedList"/>
    <dgm:cxn modelId="{2F50DC85-EBCF-4ED5-8A45-536CB7A5DB2F}" type="presParOf" srcId="{98DB9BBC-F876-4B63-ADAA-19A9E0E3E3CE}" destId="{F5EDEAAB-AF83-4057-9CE1-19E6429D274C}" srcOrd="6" destOrd="0" presId="urn:microsoft.com/office/officeart/2008/layout/LinedList"/>
    <dgm:cxn modelId="{6C18670D-3097-45A9-AF69-B6CAD2DB9166}" type="presParOf" srcId="{98DB9BBC-F876-4B63-ADAA-19A9E0E3E3CE}" destId="{12FCE896-9A81-4713-BE2F-2117291E51F3}" srcOrd="7" destOrd="0" presId="urn:microsoft.com/office/officeart/2008/layout/LinedList"/>
    <dgm:cxn modelId="{4275AB80-3EE7-41CE-9274-5F015003F286}" type="presParOf" srcId="{12FCE896-9A81-4713-BE2F-2117291E51F3}" destId="{584C5023-9FDB-42A6-9AD9-777CE1FF76AC}" srcOrd="0" destOrd="0" presId="urn:microsoft.com/office/officeart/2008/layout/LinedList"/>
    <dgm:cxn modelId="{365AB803-A5EE-4649-8A2B-71089C017C36}" type="presParOf" srcId="{12FCE896-9A81-4713-BE2F-2117291E51F3}" destId="{DFF1F273-38E0-4EA2-87FF-36063B943691}" srcOrd="1" destOrd="0" presId="urn:microsoft.com/office/officeart/2008/layout/LinedList"/>
    <dgm:cxn modelId="{7D0CD227-0DE1-4B97-87F0-B0019CACC296}" type="presParOf" srcId="{98DB9BBC-F876-4B63-ADAA-19A9E0E3E3CE}" destId="{D282082A-200F-420D-B456-DE5897F98D7F}" srcOrd="8" destOrd="0" presId="urn:microsoft.com/office/officeart/2008/layout/LinedList"/>
    <dgm:cxn modelId="{92DB90D2-B664-460B-92C2-C672D6367DA8}" type="presParOf" srcId="{98DB9BBC-F876-4B63-ADAA-19A9E0E3E3CE}" destId="{F49FFE7F-8D36-4CE7-8298-B96B85C0D5FF}" srcOrd="9" destOrd="0" presId="urn:microsoft.com/office/officeart/2008/layout/LinedList"/>
    <dgm:cxn modelId="{003BCABF-05F3-47D8-99E0-F681CB6ECB78}" type="presParOf" srcId="{F49FFE7F-8D36-4CE7-8298-B96B85C0D5FF}" destId="{C1A847DD-095D-4C83-B182-2A8CB75AF60F}" srcOrd="0" destOrd="0" presId="urn:microsoft.com/office/officeart/2008/layout/LinedList"/>
    <dgm:cxn modelId="{1CD01333-0BE8-4219-865F-E1FF939A3C07}" type="presParOf" srcId="{F49FFE7F-8D36-4CE7-8298-B96B85C0D5FF}" destId="{E2A41985-3D75-47C0-8C6C-3943E523706A}" srcOrd="1" destOrd="0" presId="urn:microsoft.com/office/officeart/2008/layout/LinedList"/>
    <dgm:cxn modelId="{C4B1FA17-1170-4501-BC8D-DCF2CC852EB9}" type="presParOf" srcId="{98DB9BBC-F876-4B63-ADAA-19A9E0E3E3CE}" destId="{EF0214F8-3E22-4C61-A8FB-4585A5D7FB36}" srcOrd="10" destOrd="0" presId="urn:microsoft.com/office/officeart/2008/layout/LinedList"/>
    <dgm:cxn modelId="{1957FC95-3C7B-4606-AFB2-BE60B8ABF47C}" type="presParOf" srcId="{98DB9BBC-F876-4B63-ADAA-19A9E0E3E3CE}" destId="{65372ADA-EA30-4E7C-9A79-A26F9DFF761B}" srcOrd="11" destOrd="0" presId="urn:microsoft.com/office/officeart/2008/layout/LinedList"/>
    <dgm:cxn modelId="{8AD0A982-59AF-432F-9179-DA3273E8C363}" type="presParOf" srcId="{65372ADA-EA30-4E7C-9A79-A26F9DFF761B}" destId="{FFFC31E9-487B-4FAB-875F-DA5749BCA9EA}" srcOrd="0" destOrd="0" presId="urn:microsoft.com/office/officeart/2008/layout/LinedList"/>
    <dgm:cxn modelId="{E3AD2A3A-CD87-487B-B5BC-1F903B743C54}" type="presParOf" srcId="{65372ADA-EA30-4E7C-9A79-A26F9DFF761B}" destId="{B0E23E7A-A442-48EE-8A9B-A51DB19A8071}" srcOrd="1" destOrd="0" presId="urn:microsoft.com/office/officeart/2008/layout/LinedList"/>
    <dgm:cxn modelId="{9DBFFEF7-B30E-4680-A453-0040DD885D72}" type="presParOf" srcId="{98DB9BBC-F876-4B63-ADAA-19A9E0E3E3CE}" destId="{BA17A8A3-95A2-45C7-AFE0-41D5B6AE3E79}" srcOrd="12" destOrd="0" presId="urn:microsoft.com/office/officeart/2008/layout/LinedList"/>
    <dgm:cxn modelId="{B9BDB6A3-1708-48E3-B7D3-A5575BCA2CB1}" type="presParOf" srcId="{98DB9BBC-F876-4B63-ADAA-19A9E0E3E3CE}" destId="{48EB1AC5-A276-48A5-9C14-66E08A535A5D}" srcOrd="13" destOrd="0" presId="urn:microsoft.com/office/officeart/2008/layout/LinedList"/>
    <dgm:cxn modelId="{7BB9C6A0-0222-4517-AFC2-25162FD90B43}" type="presParOf" srcId="{48EB1AC5-A276-48A5-9C14-66E08A535A5D}" destId="{7BA28F69-04A5-4850-97FC-484D87749DF8}" srcOrd="0" destOrd="0" presId="urn:microsoft.com/office/officeart/2008/layout/LinedList"/>
    <dgm:cxn modelId="{52FF3BA8-E07B-4932-B57D-29311FA4F0C7}" type="presParOf" srcId="{48EB1AC5-A276-48A5-9C14-66E08A535A5D}" destId="{B3E7DFA5-9074-4871-BC9E-B5299E172B3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5BB9C-DB59-4A3B-822E-5FF757DF5B05}">
      <dsp:nvSpPr>
        <dsp:cNvPr id="0" name=""/>
        <dsp:cNvSpPr/>
      </dsp:nvSpPr>
      <dsp:spPr>
        <a:xfrm>
          <a:off x="0" y="223598"/>
          <a:ext cx="5133109" cy="164151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t>
          </a:r>
          <a:r>
            <a:rPr lang="en-US" sz="1600" b="1" kern="1200" dirty="0"/>
            <a:t>Automatic self-adjusting positive airway pressure (APAP)”. </a:t>
          </a:r>
          <a:r>
            <a:rPr lang="en-US" sz="1600" kern="1200" dirty="0"/>
            <a:t>APAP is a non-invasive ventilation machine that automatically adjusts the air pressure according to the patient's requirement at a particular time.  </a:t>
          </a:r>
        </a:p>
      </dsp:txBody>
      <dsp:txXfrm>
        <a:off x="80132" y="303730"/>
        <a:ext cx="4972845" cy="1481246"/>
      </dsp:txXfrm>
    </dsp:sp>
    <dsp:sp modelId="{F7146A5E-FDFA-46E1-8BDE-565BF397C1D3}">
      <dsp:nvSpPr>
        <dsp:cNvPr id="0" name=""/>
        <dsp:cNvSpPr/>
      </dsp:nvSpPr>
      <dsp:spPr>
        <a:xfrm>
          <a:off x="0" y="1911188"/>
          <a:ext cx="5133109" cy="1641510"/>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“Bi-level positive airway pressure (BiPAP)”.  </a:t>
          </a:r>
          <a:r>
            <a:rPr lang="en-US" sz="1600" kern="1200" dirty="0"/>
            <a:t>BiPAP is a non-invasive ventilation machine that is capable of generating two adjustable pressure levels - Inspiratory Positive Airway Pressure (IPAP) - high amount of pressure, applied when the patient inhales and a low Expiratory Positive Airway Pressure (EPAP) during exhalation.  </a:t>
          </a:r>
        </a:p>
      </dsp:txBody>
      <dsp:txXfrm>
        <a:off x="80132" y="1991320"/>
        <a:ext cx="4972845" cy="1481246"/>
      </dsp:txXfrm>
    </dsp:sp>
    <dsp:sp modelId="{10B4AAEF-E85E-439B-9538-0FFA5EC60821}">
      <dsp:nvSpPr>
        <dsp:cNvPr id="0" name=""/>
        <dsp:cNvSpPr/>
      </dsp:nvSpPr>
      <dsp:spPr>
        <a:xfrm>
          <a:off x="0" y="3598778"/>
          <a:ext cx="5133109" cy="1641510"/>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“Continuous positive airway pressure (CPAP)”. </a:t>
          </a:r>
          <a:r>
            <a:rPr lang="en-US" sz="1600" kern="1200" dirty="0"/>
            <a:t>CPAP is a non-invasive ventilation machine that involves the administration of air usually through the nose by an external device at a predetermined level of pressure.  </a:t>
          </a:r>
        </a:p>
      </dsp:txBody>
      <dsp:txXfrm>
        <a:off x="80132" y="3678910"/>
        <a:ext cx="4972845" cy="14812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F6319-3FAD-4337-8FFD-9EDFA37905D8}">
      <dsp:nvSpPr>
        <dsp:cNvPr id="0" name=""/>
        <dsp:cNvSpPr/>
      </dsp:nvSpPr>
      <dsp:spPr>
        <a:xfrm>
          <a:off x="0" y="219899"/>
          <a:ext cx="5230090" cy="17550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“Intermittent positive pressure breathing (IPPB)” </a:t>
          </a:r>
          <a:r>
            <a:rPr lang="en-US" sz="1500" kern="1200" dirty="0"/>
            <a:t>is a technique used to provide short term or intermittent mechanical ventilation for the purpose of augmenting lung expansion, delivering aerosol medication, or assisting ventilation and can include pressure- and time-limited as well as pressure, time, and flow-cycled ventilation, and may be delivered to artificial airways and non-intubated patients.   </a:t>
          </a:r>
        </a:p>
      </dsp:txBody>
      <dsp:txXfrm>
        <a:off x="85672" y="305571"/>
        <a:ext cx="5058746" cy="1583656"/>
      </dsp:txXfrm>
    </dsp:sp>
    <dsp:sp modelId="{637B2170-5598-4F08-83E7-41820625352B}">
      <dsp:nvSpPr>
        <dsp:cNvPr id="0" name=""/>
        <dsp:cNvSpPr/>
      </dsp:nvSpPr>
      <dsp:spPr>
        <a:xfrm>
          <a:off x="0" y="2018100"/>
          <a:ext cx="5230090" cy="175500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a:t>
          </a:r>
          <a:r>
            <a:rPr lang="en-US" sz="1500" b="1" kern="1200" dirty="0"/>
            <a:t>Mechanical Ventilation</a:t>
          </a:r>
          <a:r>
            <a:rPr lang="en-US" sz="1500" kern="1200" dirty="0"/>
            <a:t>” may be defined as a life support system designed to replace or support normal ventilatory lung function.1  </a:t>
          </a:r>
        </a:p>
      </dsp:txBody>
      <dsp:txXfrm>
        <a:off x="85672" y="2103772"/>
        <a:ext cx="5058746" cy="1583656"/>
      </dsp:txXfrm>
    </dsp:sp>
    <dsp:sp modelId="{6CFA20EC-A2D4-4D77-B0AF-DC925EF9AD72}">
      <dsp:nvSpPr>
        <dsp:cNvPr id="0" name=""/>
        <dsp:cNvSpPr/>
      </dsp:nvSpPr>
      <dsp:spPr>
        <a:xfrm>
          <a:off x="0" y="3816300"/>
          <a:ext cx="5230090" cy="175500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“Noninvasive ventilation (NIV)” </a:t>
          </a:r>
          <a:r>
            <a:rPr lang="en-US" sz="1500" kern="1200" dirty="0"/>
            <a:t>refers to the administration of ventilatory support without using an invasive artificial airway (endotracheal tube or tracheostomy tube). </a:t>
          </a:r>
        </a:p>
      </dsp:txBody>
      <dsp:txXfrm>
        <a:off x="85672" y="3901972"/>
        <a:ext cx="5058746" cy="15836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B4DC0-5BB2-4A66-85AB-200C27F0C700}">
      <dsp:nvSpPr>
        <dsp:cNvPr id="0" name=""/>
        <dsp:cNvSpPr/>
      </dsp:nvSpPr>
      <dsp:spPr>
        <a:xfrm>
          <a:off x="0" y="224463"/>
          <a:ext cx="5132099" cy="129537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a:t>
          </a:r>
          <a:r>
            <a:rPr lang="en-US" sz="1500" b="1" kern="1200" dirty="0"/>
            <a:t>Obstructive Sleep Apnea </a:t>
          </a:r>
          <a:r>
            <a:rPr lang="en-US" sz="1500" kern="1200" dirty="0"/>
            <a:t>(OSA” refers to apnea syndromes due primarily to collapse of the upper airway during sleep.  </a:t>
          </a:r>
        </a:p>
      </dsp:txBody>
      <dsp:txXfrm>
        <a:off x="63235" y="287698"/>
        <a:ext cx="5005629" cy="1168905"/>
      </dsp:txXfrm>
    </dsp:sp>
    <dsp:sp modelId="{D1EBDC7A-13D6-4928-9224-141B0FB97491}">
      <dsp:nvSpPr>
        <dsp:cNvPr id="0" name=""/>
        <dsp:cNvSpPr/>
      </dsp:nvSpPr>
      <dsp:spPr>
        <a:xfrm>
          <a:off x="0" y="1563038"/>
          <a:ext cx="5132099" cy="129537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a:t>
          </a:r>
          <a:r>
            <a:rPr lang="en-US" sz="1500" b="1" kern="1200" dirty="0"/>
            <a:t>Oxygen therapy</a:t>
          </a:r>
          <a:r>
            <a:rPr lang="en-US" sz="1500" kern="1200" dirty="0"/>
            <a:t>” is the administration of oxygen at concentrations greater than that in ambient air (20.9%) with the intent of treating or preventing the symptoms and manifestations of hypoxia. </a:t>
          </a:r>
        </a:p>
      </dsp:txBody>
      <dsp:txXfrm>
        <a:off x="63235" y="1626273"/>
        <a:ext cx="5005629" cy="1168905"/>
      </dsp:txXfrm>
    </dsp:sp>
    <dsp:sp modelId="{0868AD60-FDFE-4DF8-A9CC-34697DB60AEC}">
      <dsp:nvSpPr>
        <dsp:cNvPr id="0" name=""/>
        <dsp:cNvSpPr/>
      </dsp:nvSpPr>
      <dsp:spPr>
        <a:xfrm>
          <a:off x="0" y="2901614"/>
          <a:ext cx="5132099" cy="129537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a:t>
          </a:r>
          <a:r>
            <a:rPr lang="en-US" sz="1500" b="1" kern="1200" dirty="0"/>
            <a:t>Respiratory Therapy Service</a:t>
          </a:r>
          <a:r>
            <a:rPr lang="en-US" sz="1500" kern="1200" dirty="0"/>
            <a:t>” are-services that are provided by a qualified professional (respiratory therapists, respiratory nurse) for the assessment, treatment, and monitoring of residents with deficiencies or abnormalities of pulmonary function (See §483.65, Specialized Rehabilitative Services). </a:t>
          </a:r>
        </a:p>
      </dsp:txBody>
      <dsp:txXfrm>
        <a:off x="63235" y="2964849"/>
        <a:ext cx="5005629" cy="1168905"/>
      </dsp:txXfrm>
    </dsp:sp>
    <dsp:sp modelId="{7611BEFB-9ADC-4205-837D-42E0AB6E6C43}">
      <dsp:nvSpPr>
        <dsp:cNvPr id="0" name=""/>
        <dsp:cNvSpPr/>
      </dsp:nvSpPr>
      <dsp:spPr>
        <a:xfrm>
          <a:off x="0" y="4240189"/>
          <a:ext cx="5132099" cy="129537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a:t>
          </a:r>
          <a:r>
            <a:rPr lang="en-US" sz="1500" b="1" kern="1200" dirty="0"/>
            <a:t>Ventilator Assisted Individual (VAI)” </a:t>
          </a:r>
          <a:r>
            <a:rPr lang="en-US" sz="1500" kern="1200" dirty="0"/>
            <a:t>requires mechanical aid for breathing to augment or replace spontaneous ventilatory efforts to achieve medical stability or maintain life. a life support system designed to replace or support normal ventilatory lung function. </a:t>
          </a:r>
        </a:p>
      </dsp:txBody>
      <dsp:txXfrm>
        <a:off x="63235" y="4303424"/>
        <a:ext cx="5005629" cy="11689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21372-112F-41F7-A119-5E010B68DB08}">
      <dsp:nvSpPr>
        <dsp:cNvPr id="0" name=""/>
        <dsp:cNvSpPr/>
      </dsp:nvSpPr>
      <dsp:spPr>
        <a:xfrm>
          <a:off x="2567" y="404327"/>
          <a:ext cx="2036712" cy="1222027"/>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Respiratory Assessment and Monitoring</a:t>
          </a:r>
        </a:p>
      </dsp:txBody>
      <dsp:txXfrm>
        <a:off x="2567" y="404327"/>
        <a:ext cx="2036712" cy="1222027"/>
      </dsp:txXfrm>
    </dsp:sp>
    <dsp:sp modelId="{FBE64959-4DA8-49F2-B138-FEB60173C6DE}">
      <dsp:nvSpPr>
        <dsp:cNvPr id="0" name=""/>
        <dsp:cNvSpPr/>
      </dsp:nvSpPr>
      <dsp:spPr>
        <a:xfrm>
          <a:off x="2242951" y="404327"/>
          <a:ext cx="2036712" cy="1222027"/>
        </a:xfrm>
        <a:prstGeom prst="rect">
          <a:avLst/>
        </a:prstGeom>
        <a:solidFill>
          <a:schemeClr val="accent3">
            <a:hueOff val="1125026"/>
            <a:satOff val="-1688"/>
            <a:lumOff val="-27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Vital Signs</a:t>
          </a:r>
        </a:p>
      </dsp:txBody>
      <dsp:txXfrm>
        <a:off x="2242951" y="404327"/>
        <a:ext cx="2036712" cy="1222027"/>
      </dsp:txXfrm>
    </dsp:sp>
    <dsp:sp modelId="{228468D2-C51A-49D5-84C1-E4741F69241F}">
      <dsp:nvSpPr>
        <dsp:cNvPr id="0" name=""/>
        <dsp:cNvSpPr/>
      </dsp:nvSpPr>
      <dsp:spPr>
        <a:xfrm>
          <a:off x="4483335" y="404327"/>
          <a:ext cx="2036712" cy="1222027"/>
        </a:xfrm>
        <a:prstGeom prst="rect">
          <a:avLst/>
        </a:prstGeom>
        <a:solidFill>
          <a:schemeClr val="accent3">
            <a:hueOff val="2250053"/>
            <a:satOff val="-3376"/>
            <a:lumOff val="-54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Abnormal breath/lung sounds (crackles, rhonchi, noisy respirations)</a:t>
          </a:r>
        </a:p>
      </dsp:txBody>
      <dsp:txXfrm>
        <a:off x="4483335" y="404327"/>
        <a:ext cx="2036712" cy="1222027"/>
      </dsp:txXfrm>
    </dsp:sp>
    <dsp:sp modelId="{C43E75B5-A728-4134-B75B-68118256063E}">
      <dsp:nvSpPr>
        <dsp:cNvPr id="0" name=""/>
        <dsp:cNvSpPr/>
      </dsp:nvSpPr>
      <dsp:spPr>
        <a:xfrm>
          <a:off x="6723719" y="404327"/>
          <a:ext cx="2036712" cy="1222027"/>
        </a:xfrm>
        <a:prstGeom prst="rect">
          <a:avLst/>
        </a:prstGeom>
        <a:solidFill>
          <a:schemeClr val="accent3">
            <a:hueOff val="3375079"/>
            <a:satOff val="-5064"/>
            <a:lumOff val="-82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Dyspnea</a:t>
          </a:r>
        </a:p>
      </dsp:txBody>
      <dsp:txXfrm>
        <a:off x="6723719" y="404327"/>
        <a:ext cx="2036712" cy="1222027"/>
      </dsp:txXfrm>
    </dsp:sp>
    <dsp:sp modelId="{9BEE8646-8427-42FE-B993-DC32517B48F4}">
      <dsp:nvSpPr>
        <dsp:cNvPr id="0" name=""/>
        <dsp:cNvSpPr/>
      </dsp:nvSpPr>
      <dsp:spPr>
        <a:xfrm>
          <a:off x="2567" y="1830026"/>
          <a:ext cx="2036712" cy="1222027"/>
        </a:xfrm>
        <a:prstGeom prst="rect">
          <a:avLst/>
        </a:prstGeom>
        <a:solidFill>
          <a:schemeClr val="accent3">
            <a:hueOff val="4500106"/>
            <a:satOff val="-6752"/>
            <a:lumOff val="-109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Cough (ineffective, with or without sputum)</a:t>
          </a:r>
        </a:p>
      </dsp:txBody>
      <dsp:txXfrm>
        <a:off x="2567" y="1830026"/>
        <a:ext cx="2036712" cy="1222027"/>
      </dsp:txXfrm>
    </dsp:sp>
    <dsp:sp modelId="{2DCC7EAA-9873-4C4C-87C2-1818D242A58B}">
      <dsp:nvSpPr>
        <dsp:cNvPr id="0" name=""/>
        <dsp:cNvSpPr/>
      </dsp:nvSpPr>
      <dsp:spPr>
        <a:xfrm>
          <a:off x="2242951" y="1830026"/>
          <a:ext cx="2036712" cy="1222027"/>
        </a:xfrm>
        <a:prstGeom prst="rect">
          <a:avLst/>
        </a:prstGeom>
        <a:solidFill>
          <a:schemeClr val="accent3">
            <a:hueOff val="5625132"/>
            <a:satOff val="-8440"/>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Increased breathing effort (nasal flaring, intercostal retractions, use of accessory muscles, pursed-lip breathing or prolonged expiratory phase)</a:t>
          </a:r>
        </a:p>
      </dsp:txBody>
      <dsp:txXfrm>
        <a:off x="2242951" y="1830026"/>
        <a:ext cx="2036712" cy="1222027"/>
      </dsp:txXfrm>
    </dsp:sp>
    <dsp:sp modelId="{049683A9-1633-4F0C-A52B-3EB119E0DA30}">
      <dsp:nvSpPr>
        <dsp:cNvPr id="0" name=""/>
        <dsp:cNvSpPr/>
      </dsp:nvSpPr>
      <dsp:spPr>
        <a:xfrm>
          <a:off x="4483335" y="1830026"/>
          <a:ext cx="2036712" cy="1222027"/>
        </a:xfrm>
        <a:prstGeom prst="rect">
          <a:avLst/>
        </a:prstGeom>
        <a:solidFill>
          <a:schemeClr val="accent3">
            <a:hueOff val="6750158"/>
            <a:satOff val="-10128"/>
            <a:lumOff val="-164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Shortness of breath</a:t>
          </a:r>
        </a:p>
      </dsp:txBody>
      <dsp:txXfrm>
        <a:off x="4483335" y="1830026"/>
        <a:ext cx="2036712" cy="1222027"/>
      </dsp:txXfrm>
    </dsp:sp>
    <dsp:sp modelId="{04E32681-F466-43D9-898F-7CDDED896DB4}">
      <dsp:nvSpPr>
        <dsp:cNvPr id="0" name=""/>
        <dsp:cNvSpPr/>
      </dsp:nvSpPr>
      <dsp:spPr>
        <a:xfrm>
          <a:off x="6723719" y="1830026"/>
          <a:ext cx="2036712" cy="1222027"/>
        </a:xfrm>
        <a:prstGeom prst="rect">
          <a:avLst/>
        </a:prstGeom>
        <a:solidFill>
          <a:schemeClr val="accent3">
            <a:hueOff val="7875184"/>
            <a:satOff val="-11816"/>
            <a:lumOff val="-192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Tachypnea and/or changes in breathing pattern</a:t>
          </a:r>
        </a:p>
      </dsp:txBody>
      <dsp:txXfrm>
        <a:off x="6723719" y="1830026"/>
        <a:ext cx="2036712" cy="1222027"/>
      </dsp:txXfrm>
    </dsp:sp>
    <dsp:sp modelId="{902E867D-8CCE-4E5C-BC14-104C8D948036}">
      <dsp:nvSpPr>
        <dsp:cNvPr id="0" name=""/>
        <dsp:cNvSpPr/>
      </dsp:nvSpPr>
      <dsp:spPr>
        <a:xfrm>
          <a:off x="1122759" y="3255725"/>
          <a:ext cx="2036712" cy="1222027"/>
        </a:xfrm>
        <a:prstGeom prst="rect">
          <a:avLst/>
        </a:prstGeom>
        <a:solidFill>
          <a:schemeClr val="accent3">
            <a:hueOff val="9000211"/>
            <a:satOff val="-13504"/>
            <a:lumOff val="-219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Decreased Po2 and Sao2; increased Pco2</a:t>
          </a:r>
        </a:p>
      </dsp:txBody>
      <dsp:txXfrm>
        <a:off x="1122759" y="3255725"/>
        <a:ext cx="2036712" cy="1222027"/>
      </dsp:txXfrm>
    </dsp:sp>
    <dsp:sp modelId="{C0C1A786-2DEE-4474-BF78-F38586034887}">
      <dsp:nvSpPr>
        <dsp:cNvPr id="0" name=""/>
        <dsp:cNvSpPr/>
      </dsp:nvSpPr>
      <dsp:spPr>
        <a:xfrm>
          <a:off x="3363143" y="3255725"/>
          <a:ext cx="2036712" cy="1222027"/>
        </a:xfrm>
        <a:prstGeom prst="rect">
          <a:avLst/>
        </a:prstGeom>
        <a:solidFill>
          <a:schemeClr val="accent3">
            <a:hueOff val="10125237"/>
            <a:satOff val="-15192"/>
            <a:lumOff val="-247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Cyanosis</a:t>
          </a:r>
        </a:p>
      </dsp:txBody>
      <dsp:txXfrm>
        <a:off x="3363143" y="3255725"/>
        <a:ext cx="2036712" cy="1222027"/>
      </dsp:txXfrm>
    </dsp:sp>
    <dsp:sp modelId="{D56381E2-29EE-4AFE-842A-FE8365F4BFD5}">
      <dsp:nvSpPr>
        <dsp:cNvPr id="0" name=""/>
        <dsp:cNvSpPr/>
      </dsp:nvSpPr>
      <dsp:spPr>
        <a:xfrm>
          <a:off x="5603527" y="3255725"/>
          <a:ext cx="2036712" cy="1222027"/>
        </a:xfrm>
        <a:prstGeom prst="rect">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Tachypnea/bradypnea or cessation of respirations when off the ventilator</a:t>
          </a:r>
        </a:p>
      </dsp:txBody>
      <dsp:txXfrm>
        <a:off x="5603527" y="3255725"/>
        <a:ext cx="2036712" cy="12220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2DAD7-0B18-4933-A53F-D53F8B572C34}">
      <dsp:nvSpPr>
        <dsp:cNvPr id="0" name=""/>
        <dsp:cNvSpPr/>
      </dsp:nvSpPr>
      <dsp:spPr>
        <a:xfrm>
          <a:off x="0" y="716"/>
          <a:ext cx="6553199" cy="0"/>
        </a:xfrm>
        <a:prstGeom prst="lin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652565F-C312-40C2-8409-D308F916909D}">
      <dsp:nvSpPr>
        <dsp:cNvPr id="0" name=""/>
        <dsp:cNvSpPr/>
      </dsp:nvSpPr>
      <dsp:spPr>
        <a:xfrm>
          <a:off x="0" y="716"/>
          <a:ext cx="6553199" cy="837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Are sterile solutions (e.g., water or saline) used for nebulization;  </a:t>
          </a:r>
        </a:p>
      </dsp:txBody>
      <dsp:txXfrm>
        <a:off x="0" y="716"/>
        <a:ext cx="6553199" cy="837995"/>
      </dsp:txXfrm>
    </dsp:sp>
    <dsp:sp modelId="{0DA9A00D-73B4-464C-9838-BC8E3EDAD39E}">
      <dsp:nvSpPr>
        <dsp:cNvPr id="0" name=""/>
        <dsp:cNvSpPr/>
      </dsp:nvSpPr>
      <dsp:spPr>
        <a:xfrm>
          <a:off x="0" y="838711"/>
          <a:ext cx="6553199" cy="0"/>
        </a:xfrm>
        <a:prstGeom prst="line">
          <a:avLst/>
        </a:prstGeom>
        <a:gradFill rotWithShape="0">
          <a:gsLst>
            <a:gs pos="0">
              <a:schemeClr val="accent5">
                <a:hueOff val="-1655646"/>
                <a:satOff val="6635"/>
                <a:lumOff val="1438"/>
                <a:alphaOff val="0"/>
                <a:shade val="51000"/>
                <a:satMod val="130000"/>
              </a:schemeClr>
            </a:gs>
            <a:gs pos="80000">
              <a:schemeClr val="accent5">
                <a:hueOff val="-1655646"/>
                <a:satOff val="6635"/>
                <a:lumOff val="1438"/>
                <a:alphaOff val="0"/>
                <a:shade val="93000"/>
                <a:satMod val="130000"/>
              </a:schemeClr>
            </a:gs>
            <a:gs pos="100000">
              <a:schemeClr val="accent5">
                <a:hueOff val="-1655646"/>
                <a:satOff val="6635"/>
                <a:lumOff val="1438"/>
                <a:alphaOff val="0"/>
                <a:shade val="94000"/>
                <a:satMod val="135000"/>
              </a:schemeClr>
            </a:gs>
          </a:gsLst>
          <a:lin ang="16200000" scaled="0"/>
        </a:gradFill>
        <a:ln w="9525" cap="flat" cmpd="sng" algn="ctr">
          <a:solidFill>
            <a:schemeClr val="accent5">
              <a:hueOff val="-1655646"/>
              <a:satOff val="6635"/>
              <a:lumOff val="143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BC0D904-73A0-45F1-846A-9BBE0D6A71BB}">
      <dsp:nvSpPr>
        <dsp:cNvPr id="0" name=""/>
        <dsp:cNvSpPr/>
      </dsp:nvSpPr>
      <dsp:spPr>
        <a:xfrm>
          <a:off x="0" y="838711"/>
          <a:ext cx="6553199" cy="837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Are single-dose vials used for only one resident</a:t>
          </a:r>
          <a:r>
            <a:rPr lang="en-US" sz="1600" kern="1200" dirty="0"/>
            <a:t>;</a:t>
          </a:r>
        </a:p>
      </dsp:txBody>
      <dsp:txXfrm>
        <a:off x="0" y="838711"/>
        <a:ext cx="6553199" cy="837995"/>
      </dsp:txXfrm>
    </dsp:sp>
    <dsp:sp modelId="{C8520009-2537-423B-8477-406909E79B33}">
      <dsp:nvSpPr>
        <dsp:cNvPr id="0" name=""/>
        <dsp:cNvSpPr/>
      </dsp:nvSpPr>
      <dsp:spPr>
        <a:xfrm>
          <a:off x="0" y="1676706"/>
          <a:ext cx="6553199" cy="0"/>
        </a:xfrm>
        <a:prstGeom prst="line">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w="9525" cap="flat" cmpd="sng" algn="ctr">
          <a:solidFill>
            <a:schemeClr val="accent5">
              <a:hueOff val="-3311292"/>
              <a:satOff val="13270"/>
              <a:lumOff val="287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B2139AB-7022-47ED-9636-0E7DC7F1CB21}">
      <dsp:nvSpPr>
        <dsp:cNvPr id="0" name=""/>
        <dsp:cNvSpPr/>
      </dsp:nvSpPr>
      <dsp:spPr>
        <a:xfrm>
          <a:off x="0" y="1676706"/>
          <a:ext cx="6553199" cy="837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If multi-dose vials are used, are manufacturer’s instructions for handling, storing, and dispensing the medications followed;</a:t>
          </a:r>
        </a:p>
      </dsp:txBody>
      <dsp:txXfrm>
        <a:off x="0" y="1676706"/>
        <a:ext cx="6553199" cy="837995"/>
      </dsp:txXfrm>
    </dsp:sp>
    <dsp:sp modelId="{F5EDEAAB-AF83-4057-9CE1-19E6429D274C}">
      <dsp:nvSpPr>
        <dsp:cNvPr id="0" name=""/>
        <dsp:cNvSpPr/>
      </dsp:nvSpPr>
      <dsp:spPr>
        <a:xfrm>
          <a:off x="0" y="2514702"/>
          <a:ext cx="6553199" cy="0"/>
        </a:xfrm>
        <a:prstGeom prst="lin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84C5023-9FDB-42A6-9AD9-777CE1FF76AC}">
      <dsp:nvSpPr>
        <dsp:cNvPr id="0" name=""/>
        <dsp:cNvSpPr/>
      </dsp:nvSpPr>
      <dsp:spPr>
        <a:xfrm>
          <a:off x="0" y="2514702"/>
          <a:ext cx="6553199" cy="837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If multi-dose vials are used for more than one resident, are vials dated when initially accessed, stored appropriately, and do not enter the immediate resident treatment area;</a:t>
          </a:r>
        </a:p>
      </dsp:txBody>
      <dsp:txXfrm>
        <a:off x="0" y="2514702"/>
        <a:ext cx="6553199" cy="837995"/>
      </dsp:txXfrm>
    </dsp:sp>
    <dsp:sp modelId="{D282082A-200F-420D-B456-DE5897F98D7F}">
      <dsp:nvSpPr>
        <dsp:cNvPr id="0" name=""/>
        <dsp:cNvSpPr/>
      </dsp:nvSpPr>
      <dsp:spPr>
        <a:xfrm>
          <a:off x="0" y="3352697"/>
          <a:ext cx="6553199" cy="0"/>
        </a:xfrm>
        <a:prstGeom prst="line">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w="9525" cap="flat" cmpd="sng" algn="ctr">
          <a:solidFill>
            <a:schemeClr val="accent5">
              <a:hueOff val="-6622584"/>
              <a:satOff val="26541"/>
              <a:lumOff val="575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1A847DD-095D-4C83-B182-2A8CB75AF60F}">
      <dsp:nvSpPr>
        <dsp:cNvPr id="0" name=""/>
        <dsp:cNvSpPr/>
      </dsp:nvSpPr>
      <dsp:spPr>
        <a:xfrm>
          <a:off x="0" y="3352697"/>
          <a:ext cx="6553199" cy="837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Are jet nebulizers used for only one resident? Are they cleaned and stored per facility policy, rinsed with sterile water, and air-dried between treatments on the same resident;</a:t>
          </a:r>
        </a:p>
      </dsp:txBody>
      <dsp:txXfrm>
        <a:off x="0" y="3352697"/>
        <a:ext cx="6553199" cy="837995"/>
      </dsp:txXfrm>
    </dsp:sp>
    <dsp:sp modelId="{EF0214F8-3E22-4C61-A8FB-4585A5D7FB36}">
      <dsp:nvSpPr>
        <dsp:cNvPr id="0" name=""/>
        <dsp:cNvSpPr/>
      </dsp:nvSpPr>
      <dsp:spPr>
        <a:xfrm>
          <a:off x="0" y="4190693"/>
          <a:ext cx="6553199" cy="0"/>
        </a:xfrm>
        <a:prstGeom prst="line">
          <a:avLst/>
        </a:prstGeom>
        <a:gradFill rotWithShape="0">
          <a:gsLst>
            <a:gs pos="0">
              <a:schemeClr val="accent5">
                <a:hueOff val="-8278230"/>
                <a:satOff val="33176"/>
                <a:lumOff val="7190"/>
                <a:alphaOff val="0"/>
                <a:shade val="51000"/>
                <a:satMod val="130000"/>
              </a:schemeClr>
            </a:gs>
            <a:gs pos="80000">
              <a:schemeClr val="accent5">
                <a:hueOff val="-8278230"/>
                <a:satOff val="33176"/>
                <a:lumOff val="7190"/>
                <a:alphaOff val="0"/>
                <a:shade val="93000"/>
                <a:satMod val="130000"/>
              </a:schemeClr>
            </a:gs>
            <a:gs pos="100000">
              <a:schemeClr val="accent5">
                <a:hueOff val="-8278230"/>
                <a:satOff val="33176"/>
                <a:lumOff val="7190"/>
                <a:alphaOff val="0"/>
                <a:shade val="94000"/>
                <a:satMod val="135000"/>
              </a:schemeClr>
            </a:gs>
          </a:gsLst>
          <a:lin ang="16200000" scaled="0"/>
        </a:gradFill>
        <a:ln w="9525" cap="flat" cmpd="sng" algn="ctr">
          <a:solidFill>
            <a:schemeClr val="accent5">
              <a:hueOff val="-8278230"/>
              <a:satOff val="33176"/>
              <a:lumOff val="719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FFC31E9-487B-4FAB-875F-DA5749BCA9EA}">
      <dsp:nvSpPr>
        <dsp:cNvPr id="0" name=""/>
        <dsp:cNvSpPr/>
      </dsp:nvSpPr>
      <dsp:spPr>
        <a:xfrm>
          <a:off x="0" y="4190693"/>
          <a:ext cx="6553199" cy="837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Are mesh nebulizers that remain in the ventilator circuit cleaned, disinfected, or changed at an interval recommended by manufacturer’s instructions; </a:t>
          </a:r>
        </a:p>
      </dsp:txBody>
      <dsp:txXfrm>
        <a:off x="0" y="4190693"/>
        <a:ext cx="6553199" cy="837995"/>
      </dsp:txXfrm>
    </dsp:sp>
    <dsp:sp modelId="{BA17A8A3-95A2-45C7-AFE0-41D5B6AE3E79}">
      <dsp:nvSpPr>
        <dsp:cNvPr id="0" name=""/>
        <dsp:cNvSpPr/>
      </dsp:nvSpPr>
      <dsp:spPr>
        <a:xfrm>
          <a:off x="0" y="5028688"/>
          <a:ext cx="6553199" cy="0"/>
        </a:xfrm>
        <a:prstGeom prst="lin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BA28F69-04A5-4850-97FC-484D87749DF8}">
      <dsp:nvSpPr>
        <dsp:cNvPr id="0" name=""/>
        <dsp:cNvSpPr/>
      </dsp:nvSpPr>
      <dsp:spPr>
        <a:xfrm>
          <a:off x="0" y="5028688"/>
          <a:ext cx="6553199" cy="837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Are nebulizers/drug combination systems cleaned and disinfected according to the manufacturer’s instructions?</a:t>
          </a:r>
        </a:p>
      </dsp:txBody>
      <dsp:txXfrm>
        <a:off x="0" y="5028688"/>
        <a:ext cx="6553199" cy="8379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BFF665-A431-423A-8E99-46A6AC10A599}" type="datetimeFigureOut">
              <a:rPr lang="en-US" smtClean="0"/>
              <a:pPr/>
              <a:t>5/13/2019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B63D2D-29C9-4FD8-AA42-E975D4858AF2}" type="slidenum">
              <a:rPr lang="en-US" smtClean="0"/>
              <a:pPr/>
              <a:t>‹#›</a:t>
            </a:fld>
            <a:endParaRPr lang="en-US"/>
          </a:p>
        </p:txBody>
      </p:sp>
    </p:spTree>
    <p:extLst>
      <p:ext uri="{BB962C8B-B14F-4D97-AF65-F5344CB8AC3E}">
        <p14:creationId xmlns:p14="http://schemas.microsoft.com/office/powerpoint/2010/main" val="3814268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CC13FF-8D04-4BEC-B8D1-66B1A302CC68}" type="datetimeFigureOut">
              <a:rPr lang="en-US" smtClean="0"/>
              <a:pPr/>
              <a:t>5/13/2019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583AE9-5228-4641-AE46-DAC04049BDD6}" type="slidenum">
              <a:rPr lang="en-US" smtClean="0"/>
              <a:pPr/>
              <a:t>‹#›</a:t>
            </a:fld>
            <a:endParaRPr lang="en-US"/>
          </a:p>
        </p:txBody>
      </p:sp>
    </p:spTree>
    <p:extLst>
      <p:ext uri="{BB962C8B-B14F-4D97-AF65-F5344CB8AC3E}">
        <p14:creationId xmlns:p14="http://schemas.microsoft.com/office/powerpoint/2010/main" val="400956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Welcome the staff to the presentation</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a:t>
            </a:fld>
            <a:endParaRPr lang="en-US"/>
          </a:p>
        </p:txBody>
      </p:sp>
    </p:spTree>
    <p:extLst>
      <p:ext uri="{BB962C8B-B14F-4D97-AF65-F5344CB8AC3E}">
        <p14:creationId xmlns:p14="http://schemas.microsoft.com/office/powerpoint/2010/main" val="1106785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Speaker Notes:</a:t>
            </a:r>
          </a:p>
          <a:p>
            <a:pPr eaLnBrk="1" hangingPunct="1"/>
            <a:r>
              <a:rPr lang="en-US" dirty="0"/>
              <a:t>A respiratory assessment should include, but is not limited to: Read the slide</a:t>
            </a:r>
          </a:p>
          <a:p>
            <a:pPr marL="0" indent="0">
              <a:spcAft>
                <a:spcPts val="600"/>
              </a:spcAft>
              <a:buFont typeface="Arial" panose="020B0604020202020204" pitchFamily="34" charset="0"/>
              <a:buNone/>
            </a:pPr>
            <a:r>
              <a:rPr lang="en-US" dirty="0"/>
              <a:t>Other items to consider on Assessment:</a:t>
            </a:r>
          </a:p>
          <a:p>
            <a:pPr marL="171450" indent="-171450">
              <a:spcAft>
                <a:spcPts val="600"/>
              </a:spcAft>
              <a:buFont typeface="Arial" panose="020B0604020202020204" pitchFamily="34" charset="0"/>
              <a:buChar char="•"/>
            </a:pPr>
            <a:r>
              <a:rPr lang="en-US" dirty="0"/>
              <a:t>Review of Diagnoses- Acute and Chronic concerns</a:t>
            </a:r>
          </a:p>
          <a:p>
            <a:pPr marL="171450" indent="-171450">
              <a:spcAft>
                <a:spcPts val="600"/>
              </a:spcAft>
              <a:buFont typeface="Arial" panose="020B0604020202020204" pitchFamily="34" charset="0"/>
              <a:buChar char="•"/>
            </a:pPr>
            <a:r>
              <a:rPr lang="en-US" dirty="0"/>
              <a:t>Resident History of resolution-previous respiratory needs/treatment (What works?  What hasn’t worked?)</a:t>
            </a:r>
          </a:p>
          <a:p>
            <a:pPr marL="171450" indent="-171450">
              <a:buFont typeface="Arial" panose="020B0604020202020204" pitchFamily="34" charset="0"/>
              <a:buChar char="•"/>
            </a:pPr>
            <a:r>
              <a:rPr lang="en-US" dirty="0"/>
              <a:t>Resident Interview- Is resident verbalizing pain?  If new admission, were they medicated prior to leaving the hospital?</a:t>
            </a:r>
          </a:p>
          <a:p>
            <a:pPr marL="0" indent="0">
              <a:buNone/>
            </a:pPr>
            <a:r>
              <a:rPr lang="en-US" sz="1600" dirty="0"/>
              <a:t>At a minimum, vital signs for  Shortness of breath include:</a:t>
            </a:r>
          </a:p>
          <a:p>
            <a:pPr marL="171450" indent="-171450">
              <a:buFont typeface="Arial" panose="020B0604020202020204" pitchFamily="34" charset="0"/>
              <a:buChar char="•"/>
            </a:pPr>
            <a:r>
              <a:rPr lang="en-US" sz="1200" dirty="0"/>
              <a:t>Temperature, </a:t>
            </a:r>
          </a:p>
          <a:p>
            <a:pPr marL="171450" indent="-171450">
              <a:buFont typeface="Arial" panose="020B0604020202020204" pitchFamily="34" charset="0"/>
              <a:buChar char="•"/>
            </a:pPr>
            <a:r>
              <a:rPr lang="en-US" sz="1200" dirty="0"/>
              <a:t>BP, pulse, apical HR (if pulse irregular) </a:t>
            </a:r>
          </a:p>
          <a:p>
            <a:pPr marL="171450" indent="-171450">
              <a:buFont typeface="Arial" panose="020B0604020202020204" pitchFamily="34" charset="0"/>
              <a:buChar char="•"/>
            </a:pPr>
            <a:r>
              <a:rPr lang="en-US" sz="1200" dirty="0"/>
              <a:t>Respirations, Oxygen saturation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 Finger stick glucose (diabetics)	</a:t>
            </a:r>
            <a:endParaRPr lang="en-US" dirty="0"/>
          </a:p>
          <a:p>
            <a:pPr eaLnBrk="1" hangingPunct="1"/>
            <a:endParaRPr lang="en-US" dirty="0"/>
          </a:p>
          <a:p>
            <a:pPr eaLnBrk="1" hangingPunct="1"/>
            <a:r>
              <a:rPr lang="en-US" dirty="0"/>
              <a:t>Always follow your facility policy and procedure for respiratory assessment and monitoring. </a:t>
            </a:r>
          </a:p>
        </p:txBody>
      </p:sp>
      <p:sp>
        <p:nvSpPr>
          <p:cNvPr id="4" name="Slide Number Placeholder 3"/>
          <p:cNvSpPr>
            <a:spLocks noGrp="1"/>
          </p:cNvSpPr>
          <p:nvPr>
            <p:ph type="sldNum" sz="quarter" idx="5"/>
          </p:nvPr>
        </p:nvSpPr>
        <p:spPr/>
        <p:txBody>
          <a:bodyPr/>
          <a:lstStyle/>
          <a:p>
            <a:fld id="{EF875578-3B17-413F-B3A5-078AA0358DF1}" type="slidenum">
              <a:rPr lang="en-US" smtClean="0"/>
              <a:t>10</a:t>
            </a:fld>
            <a:endParaRPr lang="en-US" dirty="0"/>
          </a:p>
        </p:txBody>
      </p:sp>
    </p:spTree>
    <p:extLst>
      <p:ext uri="{BB962C8B-B14F-4D97-AF65-F5344CB8AC3E}">
        <p14:creationId xmlns:p14="http://schemas.microsoft.com/office/powerpoint/2010/main" val="2767273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Based upon its facility assessment, the resident population, diagnosis, staffing, resources and staff skills/knowledge, the facility must determine whether it has the capability and capacity to provide the needed respiratory care/services for a resident with a respiratory diagnosis or syndrome that requires specialized respiratory care and/or services.   </a:t>
            </a:r>
            <a:endParaRPr lang="en-US" dirty="0"/>
          </a:p>
          <a:p>
            <a:endParaRPr lang="en-US" dirty="0"/>
          </a:p>
        </p:txBody>
      </p:sp>
      <p:sp>
        <p:nvSpPr>
          <p:cNvPr id="4" name="Slide Number Placeholder 3"/>
          <p:cNvSpPr>
            <a:spLocks noGrp="1"/>
          </p:cNvSpPr>
          <p:nvPr>
            <p:ph type="sldNum" sz="quarter" idx="5"/>
          </p:nvPr>
        </p:nvSpPr>
        <p:spPr/>
        <p:txBody>
          <a:bodyPr/>
          <a:lstStyle/>
          <a:p>
            <a:fld id="{EF875578-3B17-413F-B3A5-078AA0358DF1}" type="slidenum">
              <a:rPr lang="en-US" smtClean="0"/>
              <a:t>11</a:t>
            </a:fld>
            <a:endParaRPr lang="en-US" dirty="0"/>
          </a:p>
        </p:txBody>
      </p:sp>
    </p:spTree>
    <p:extLst>
      <p:ext uri="{BB962C8B-B14F-4D97-AF65-F5344CB8AC3E}">
        <p14:creationId xmlns:p14="http://schemas.microsoft.com/office/powerpoint/2010/main" val="661960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Disease State</a:t>
            </a:r>
          </a:p>
          <a:p>
            <a:r>
              <a:rPr lang="en-US" dirty="0"/>
              <a:t>Pharmacology</a:t>
            </a:r>
          </a:p>
          <a:p>
            <a:r>
              <a:rPr lang="en-US" dirty="0"/>
              <a:t>Assessment process</a:t>
            </a:r>
          </a:p>
          <a:p>
            <a:r>
              <a:rPr lang="en-US" dirty="0"/>
              <a:t>Example:  Competency for Lung Sounds: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Gather equipment: stethoscope, alcohol pad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Identify resident</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Hand Hygiene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Explain Procedure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Wipe stethoscope with alcohol wipe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Have the resident/client sit up, lean forward, and cross arms in front of chest. (If patient is unable to sit up, turn patient from side to side to auscultate the posterior lung fields.)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Use stethoscope to listen to lungs as patient breathes with mouth open. Listen to at least one full breath in each location.</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Demonstrate location for lung sounds beginning above the clavicle the moving side to side and down.  Include the 6</a:t>
            </a:r>
            <a:r>
              <a:rPr lang="en-US" sz="1200" b="0" i="0" u="none" strike="noStrike" kern="1200" baseline="30000" dirty="0">
                <a:solidFill>
                  <a:schemeClr val="tx1"/>
                </a:solidFill>
                <a:effectLst/>
                <a:latin typeface="+mn-lt"/>
                <a:ea typeface="+mn-ea"/>
                <a:cs typeface="+mn-cs"/>
              </a:rPr>
              <a:t>th</a:t>
            </a:r>
            <a:r>
              <a:rPr lang="en-US" sz="1200" b="0" i="0" u="none" strike="noStrike" kern="1200" dirty="0">
                <a:solidFill>
                  <a:schemeClr val="tx1"/>
                </a:solidFill>
                <a:effectLst/>
                <a:latin typeface="+mn-lt"/>
                <a:ea typeface="+mn-ea"/>
                <a:cs typeface="+mn-cs"/>
              </a:rPr>
              <a:t> and 7the intercostal spaces where the lung bases are located.</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Verbalizes understanding of normal lung sounds, irregular lung/breath sounds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Identifies when a resident needs to be reassessed</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Wipe stethoscope with alcohol pad or facility disinfectant</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Hand hygiene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Documentation</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35F6480-F930-457C-8633-BE60E88D109D}" type="slidenum">
              <a:rPr lang="en-US" smtClean="0"/>
              <a:t>12</a:t>
            </a:fld>
            <a:endParaRPr lang="en-US" dirty="0"/>
          </a:p>
        </p:txBody>
      </p:sp>
    </p:spTree>
    <p:extLst>
      <p:ext uri="{BB962C8B-B14F-4D97-AF65-F5344CB8AC3E}">
        <p14:creationId xmlns:p14="http://schemas.microsoft.com/office/powerpoint/2010/main" val="747787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Bronchial:   Loud and high-pitched with hollow quality. Expiration lasts longer than inspiration (3:2 ratio).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Bronchovesicular:  Medium-pitched and blowing sounds of medium intensity. Inspiratory phase is equal to expiratory phase.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Vesicular:  Soft, breezy, and low-pitched sounds. Inspiratory phase is 3 times longer than expiratory phase.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35F6480-F930-457C-8633-BE60E88D109D}" type="slidenum">
              <a:rPr lang="en-US" smtClean="0"/>
              <a:t>13</a:t>
            </a:fld>
            <a:endParaRPr lang="en-US" dirty="0"/>
          </a:p>
        </p:txBody>
      </p:sp>
    </p:spTree>
    <p:extLst>
      <p:ext uri="{BB962C8B-B14F-4D97-AF65-F5344CB8AC3E}">
        <p14:creationId xmlns:p14="http://schemas.microsoft.com/office/powerpoint/2010/main" val="2235436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FFFF"/>
                </a:solidFill>
              </a:rPr>
              <a:t>Discuss with group</a:t>
            </a:r>
            <a:endParaRPr lang="en-US" sz="1200" b="0" i="0" u="none" strike="noStrike" kern="1200" dirty="0">
              <a:solidFill>
                <a:schemeClr val="tx1"/>
              </a:solidFill>
              <a:effectLst/>
              <a:latin typeface="+mn-lt"/>
              <a:ea typeface="+mn-ea"/>
              <a:cs typeface="+mn-cs"/>
            </a:endParaRPr>
          </a:p>
          <a:p>
            <a:endParaRPr lang="en-US" sz="1200" dirty="0">
              <a:solidFill>
                <a:srgbClr val="FFFFFF"/>
              </a:solidFill>
            </a:endParaRPr>
          </a:p>
          <a:p>
            <a:endParaRPr lang="en-US" dirty="0"/>
          </a:p>
        </p:txBody>
      </p:sp>
      <p:sp>
        <p:nvSpPr>
          <p:cNvPr id="4" name="Slide Number Placeholder 3"/>
          <p:cNvSpPr>
            <a:spLocks noGrp="1"/>
          </p:cNvSpPr>
          <p:nvPr>
            <p:ph type="sldNum" sz="quarter" idx="5"/>
          </p:nvPr>
        </p:nvSpPr>
        <p:spPr/>
        <p:txBody>
          <a:bodyPr/>
          <a:lstStyle/>
          <a:p>
            <a:fld id="{135F6480-F930-457C-8633-BE60E88D109D}" type="slidenum">
              <a:rPr lang="en-US" smtClean="0"/>
              <a:t>14</a:t>
            </a:fld>
            <a:endParaRPr lang="en-US" dirty="0"/>
          </a:p>
        </p:txBody>
      </p:sp>
    </p:spTree>
    <p:extLst>
      <p:ext uri="{BB962C8B-B14F-4D97-AF65-F5344CB8AC3E}">
        <p14:creationId xmlns:p14="http://schemas.microsoft.com/office/powerpoint/2010/main" val="2998836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resident presents with Dyspnea, a full evaluation should be completed SOB is new or worsened—prior to calling the physician</a:t>
            </a:r>
          </a:p>
        </p:txBody>
      </p:sp>
      <p:sp>
        <p:nvSpPr>
          <p:cNvPr id="4" name="Slide Number Placeholder 3"/>
          <p:cNvSpPr>
            <a:spLocks noGrp="1"/>
          </p:cNvSpPr>
          <p:nvPr>
            <p:ph type="sldNum" sz="quarter" idx="5"/>
          </p:nvPr>
        </p:nvSpPr>
        <p:spPr/>
        <p:txBody>
          <a:bodyPr/>
          <a:lstStyle/>
          <a:p>
            <a:fld id="{EF875578-3B17-413F-B3A5-078AA0358DF1}" type="slidenum">
              <a:rPr lang="en-US" smtClean="0"/>
              <a:t>15</a:t>
            </a:fld>
            <a:endParaRPr lang="en-US" dirty="0"/>
          </a:p>
        </p:txBody>
      </p:sp>
    </p:spTree>
    <p:extLst>
      <p:ext uri="{BB962C8B-B14F-4D97-AF65-F5344CB8AC3E}">
        <p14:creationId xmlns:p14="http://schemas.microsoft.com/office/powerpoint/2010/main" val="4218760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Read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care plan will be reviewed and revised at the care conference in collaboration with the resident/resident representative and IDT.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The care plan will need to include the problem, need, or strength statements; measurable goal ; and resident specific interventions. </a:t>
            </a:r>
          </a:p>
          <a:p>
            <a:endParaRPr lang="en-US" dirty="0"/>
          </a:p>
        </p:txBody>
      </p:sp>
      <p:sp>
        <p:nvSpPr>
          <p:cNvPr id="4" name="Slide Number Placeholder 3"/>
          <p:cNvSpPr>
            <a:spLocks noGrp="1"/>
          </p:cNvSpPr>
          <p:nvPr>
            <p:ph type="sldNum" sz="quarter" idx="5"/>
          </p:nvPr>
        </p:nvSpPr>
        <p:spPr/>
        <p:txBody>
          <a:bodyPr/>
          <a:lstStyle/>
          <a:p>
            <a:fld id="{EF875578-3B17-413F-B3A5-078AA0358DF1}" type="slidenum">
              <a:rPr lang="en-US" smtClean="0"/>
              <a:t>16</a:t>
            </a:fld>
            <a:endParaRPr lang="en-US" dirty="0"/>
          </a:p>
        </p:txBody>
      </p:sp>
    </p:spTree>
    <p:extLst>
      <p:ext uri="{BB962C8B-B14F-4D97-AF65-F5344CB8AC3E}">
        <p14:creationId xmlns:p14="http://schemas.microsoft.com/office/powerpoint/2010/main" val="4236246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sz="1200" b="1" dirty="0">
              <a:solidFill>
                <a:srgbClr val="FFFFFF"/>
              </a:solidFill>
            </a:endParaRPr>
          </a:p>
          <a:p>
            <a:r>
              <a:rPr lang="en-US" sz="1200" b="1" dirty="0">
                <a:solidFill>
                  <a:srgbClr val="FFFFFF"/>
                </a:solidFill>
              </a:rPr>
              <a:t>Assessment-</a:t>
            </a:r>
            <a:r>
              <a:rPr lang="en-US" sz="1200" b="0" dirty="0">
                <a:solidFill>
                  <a:srgbClr val="FFFFFF"/>
                </a:solidFill>
              </a:rPr>
              <a:t>Ongoing assessment is going to be crucial!  Areas to evaluate include:</a:t>
            </a:r>
          </a:p>
          <a:p>
            <a:pPr marL="171450" indent="-171450">
              <a:buFont typeface="Arial" panose="020B0604020202020204" pitchFamily="34" charset="0"/>
              <a:buChar char="•"/>
            </a:pPr>
            <a:r>
              <a:rPr lang="en-US" sz="1200" b="0" dirty="0">
                <a:solidFill>
                  <a:srgbClr val="FFFFFF"/>
                </a:solidFill>
              </a:rPr>
              <a:t>Shortness of breath and circumstances (at rest, with exertion or exercise, lying flat in bed, etc.)</a:t>
            </a:r>
          </a:p>
          <a:p>
            <a:pPr marL="171450" indent="-171450">
              <a:buFont typeface="Arial" panose="020B0604020202020204" pitchFamily="34" charset="0"/>
              <a:buChar char="•"/>
            </a:pPr>
            <a:r>
              <a:rPr lang="en-US" sz="1200" b="0" dirty="0">
                <a:solidFill>
                  <a:srgbClr val="FFFFFF"/>
                </a:solidFill>
              </a:rPr>
              <a:t>Cough (productive?  How often?  Just in morning?  Changes?  Difficulty bringing up secretions? Pain with cough?)</a:t>
            </a:r>
          </a:p>
          <a:p>
            <a:pPr marL="171450" indent="-171450">
              <a:buFont typeface="Arial" panose="020B0604020202020204" pitchFamily="34" charset="0"/>
              <a:buChar char="•"/>
            </a:pPr>
            <a:r>
              <a:rPr lang="en-US" sz="1200" b="0" dirty="0">
                <a:solidFill>
                  <a:srgbClr val="FFFFFF"/>
                </a:solidFill>
              </a:rPr>
              <a:t>Sputum (characteristics and any changes)</a:t>
            </a:r>
          </a:p>
          <a:p>
            <a:pPr marL="171450" indent="-171450">
              <a:buFont typeface="Arial" panose="020B0604020202020204" pitchFamily="34" charset="0"/>
              <a:buChar char="•"/>
            </a:pPr>
            <a:r>
              <a:rPr lang="en-US" sz="1200" b="0" dirty="0">
                <a:solidFill>
                  <a:srgbClr val="FFFFFF"/>
                </a:solidFill>
              </a:rPr>
              <a:t>Circumoral cyanosis or nail bed cyanosis</a:t>
            </a:r>
          </a:p>
          <a:p>
            <a:pPr marL="171450" indent="-171450">
              <a:buFont typeface="Arial" panose="020B0604020202020204" pitchFamily="34" charset="0"/>
              <a:buChar char="•"/>
            </a:pPr>
            <a:r>
              <a:rPr lang="en-US" sz="1200" b="0" dirty="0">
                <a:solidFill>
                  <a:srgbClr val="FFFFFF"/>
                </a:solidFill>
              </a:rPr>
              <a:t>Anxiety</a:t>
            </a:r>
          </a:p>
          <a:p>
            <a:pPr marL="171450" indent="-171450">
              <a:buFont typeface="Arial" panose="020B0604020202020204" pitchFamily="34" charset="0"/>
              <a:buChar char="•"/>
            </a:pPr>
            <a:r>
              <a:rPr lang="en-US" sz="1200" b="0" dirty="0">
                <a:solidFill>
                  <a:srgbClr val="FFFFFF"/>
                </a:solidFill>
              </a:rPr>
              <a:t>Fatigue</a:t>
            </a:r>
          </a:p>
          <a:p>
            <a:pPr marL="171450" indent="-171450">
              <a:buFont typeface="Arial" panose="020B0604020202020204" pitchFamily="34" charset="0"/>
              <a:buChar char="•"/>
            </a:pPr>
            <a:r>
              <a:rPr lang="en-US" sz="1200" b="0" dirty="0">
                <a:solidFill>
                  <a:srgbClr val="FFFFFF"/>
                </a:solidFill>
              </a:rPr>
              <a:t>Insomnia</a:t>
            </a:r>
          </a:p>
          <a:p>
            <a:pPr marL="171450" indent="-171450">
              <a:buFont typeface="Arial" panose="020B0604020202020204" pitchFamily="34" charset="0"/>
              <a:buChar char="•"/>
            </a:pPr>
            <a:r>
              <a:rPr lang="en-US" sz="1200" b="0" dirty="0">
                <a:solidFill>
                  <a:srgbClr val="FFFFFF"/>
                </a:solidFill>
              </a:rPr>
              <a:t>Weight gain</a:t>
            </a:r>
          </a:p>
          <a:p>
            <a:pPr marL="171450" indent="-171450">
              <a:buFont typeface="Arial" panose="020B0604020202020204" pitchFamily="34" charset="0"/>
              <a:buChar char="•"/>
            </a:pPr>
            <a:r>
              <a:rPr lang="en-US" sz="1200" b="0" dirty="0">
                <a:solidFill>
                  <a:srgbClr val="FFFFFF"/>
                </a:solidFill>
              </a:rPr>
              <a:t>Weight loss</a:t>
            </a:r>
          </a:p>
          <a:p>
            <a:pPr marL="171450" indent="-171450">
              <a:buFont typeface="Arial" panose="020B0604020202020204" pitchFamily="34" charset="0"/>
              <a:buChar char="•"/>
            </a:pPr>
            <a:r>
              <a:rPr lang="en-US" sz="1200" b="0" dirty="0">
                <a:solidFill>
                  <a:srgbClr val="FFFFFF"/>
                </a:solidFill>
              </a:rPr>
              <a:t>Edema</a:t>
            </a:r>
          </a:p>
          <a:p>
            <a:pPr marL="171450" indent="-171450">
              <a:buFont typeface="Arial" panose="020B0604020202020204" pitchFamily="34" charset="0"/>
              <a:buChar char="•"/>
            </a:pPr>
            <a:r>
              <a:rPr lang="en-US" sz="1200" b="0" dirty="0">
                <a:solidFill>
                  <a:srgbClr val="FFFFFF"/>
                </a:solidFill>
              </a:rPr>
              <a:t>Confusion </a:t>
            </a:r>
          </a:p>
          <a:p>
            <a:pPr marL="171450" indent="-171450">
              <a:buFont typeface="Arial" panose="020B0604020202020204" pitchFamily="34" charset="0"/>
              <a:buChar char="•"/>
            </a:pPr>
            <a:r>
              <a:rPr lang="en-US" sz="1200" b="0" dirty="0">
                <a:solidFill>
                  <a:srgbClr val="FFFFFF"/>
                </a:solidFill>
              </a:rPr>
              <a:t>Vital signs</a:t>
            </a:r>
          </a:p>
          <a:p>
            <a:pPr marL="171450" indent="-171450">
              <a:buFont typeface="Arial" panose="020B0604020202020204" pitchFamily="34" charset="0"/>
              <a:buChar char="•"/>
            </a:pPr>
            <a:r>
              <a:rPr lang="en-US" sz="1200" b="0" dirty="0">
                <a:solidFill>
                  <a:srgbClr val="FFFFFF"/>
                </a:solidFill>
              </a:rPr>
              <a:t>Respiratory Assessment (is resident using accessory muscles for breathing, forward leaning posture which is typical for a person with COPD)</a:t>
            </a:r>
          </a:p>
          <a:p>
            <a:pPr marL="628650" lvl="1" indent="-171450">
              <a:buFont typeface="Arial" panose="020B0604020202020204" pitchFamily="34" charset="0"/>
              <a:buChar char="•"/>
            </a:pPr>
            <a:r>
              <a:rPr lang="en-US" sz="1200" b="0" dirty="0">
                <a:solidFill>
                  <a:srgbClr val="FFFFFF"/>
                </a:solidFill>
              </a:rPr>
              <a:t>Rales, rhonchi, wheeze or stridor present upon inspiration or expiration with auscultation</a:t>
            </a:r>
          </a:p>
          <a:p>
            <a:pPr marL="628650" lvl="1" indent="-171450">
              <a:buFont typeface="Arial" panose="020B0604020202020204" pitchFamily="34" charset="0"/>
              <a:buChar char="•"/>
            </a:pPr>
            <a:r>
              <a:rPr lang="en-US" sz="1200" b="0" dirty="0">
                <a:solidFill>
                  <a:srgbClr val="FFFFFF"/>
                </a:solidFill>
              </a:rPr>
              <a:t>Is there Tactile fremitis or a palpable rattle</a:t>
            </a:r>
          </a:p>
          <a:p>
            <a:pPr marL="457200" lvl="1" indent="0">
              <a:buFont typeface="Arial" panose="020B0604020202020204" pitchFamily="34" charset="0"/>
              <a:buNone/>
            </a:pPr>
            <a:endParaRPr lang="en-US" sz="1200" b="1" dirty="0">
              <a:solidFill>
                <a:srgbClr val="FFFFFF"/>
              </a:solidFill>
            </a:endParaRPr>
          </a:p>
          <a:p>
            <a:r>
              <a:rPr lang="en-US" sz="1200" b="1" dirty="0">
                <a:solidFill>
                  <a:srgbClr val="FFFFFF"/>
                </a:solidFill>
              </a:rPr>
              <a:t>Person-centered interventions:  It is imperative that we include the resident and/or resident representative in all aspects of the care planning process.</a:t>
            </a:r>
          </a:p>
          <a:p>
            <a:pPr marL="171450" indent="-171450">
              <a:buFont typeface="Arial" panose="020B0604020202020204" pitchFamily="34" charset="0"/>
              <a:buChar char="•"/>
            </a:pPr>
            <a:r>
              <a:rPr lang="en-US" sz="1200" b="0" dirty="0">
                <a:solidFill>
                  <a:srgbClr val="FFFFFF"/>
                </a:solidFill>
              </a:rPr>
              <a:t>Frequency of evaluation</a:t>
            </a:r>
          </a:p>
          <a:p>
            <a:pPr marL="171450" indent="-171450">
              <a:buFont typeface="Arial" panose="020B0604020202020204" pitchFamily="34" charset="0"/>
              <a:buChar char="•"/>
            </a:pPr>
            <a:r>
              <a:rPr lang="en-US" sz="1200" b="0" dirty="0">
                <a:solidFill>
                  <a:srgbClr val="FFFFFF"/>
                </a:solidFill>
              </a:rPr>
              <a:t>Parameters for physician notifications (i.e. vitals, oxygen sats, weights)</a:t>
            </a:r>
          </a:p>
          <a:p>
            <a:pPr marL="171450" indent="-171450">
              <a:buFont typeface="Arial" panose="020B0604020202020204" pitchFamily="34" charset="0"/>
              <a:buChar char="•"/>
            </a:pPr>
            <a:r>
              <a:rPr lang="en-US" sz="1200" b="0" dirty="0">
                <a:solidFill>
                  <a:srgbClr val="FFFFFF"/>
                </a:solidFill>
              </a:rPr>
              <a:t>Pursed lip breathing, deep breathing and coughing if indicated</a:t>
            </a:r>
          </a:p>
          <a:p>
            <a:pPr marL="171450" indent="-171450">
              <a:buFont typeface="Arial" panose="020B0604020202020204" pitchFamily="34" charset="0"/>
              <a:buChar char="•"/>
            </a:pPr>
            <a:r>
              <a:rPr lang="en-US" sz="1200" b="0" dirty="0">
                <a:solidFill>
                  <a:srgbClr val="FFFFFF"/>
                </a:solidFill>
              </a:rPr>
              <a:t>Postural drainage/percussion as ordered</a:t>
            </a:r>
          </a:p>
          <a:p>
            <a:pPr marL="171450" indent="-171450">
              <a:buFont typeface="Arial" panose="020B0604020202020204" pitchFamily="34" charset="0"/>
              <a:buChar char="•"/>
            </a:pPr>
            <a:r>
              <a:rPr lang="en-US" sz="1200" b="0" dirty="0">
                <a:solidFill>
                  <a:srgbClr val="FFFFFF"/>
                </a:solidFill>
              </a:rPr>
              <a:t>Frequency of monitoring oxygen</a:t>
            </a:r>
          </a:p>
          <a:p>
            <a:pPr marL="171450" indent="-171450">
              <a:buFont typeface="Arial" panose="020B0604020202020204" pitchFamily="34" charset="0"/>
              <a:buChar char="•"/>
            </a:pPr>
            <a:r>
              <a:rPr lang="en-US" sz="1200" b="0" dirty="0">
                <a:solidFill>
                  <a:srgbClr val="FFFFFF"/>
                </a:solidFill>
              </a:rPr>
              <a:t>Oxygen use (instructing both resident and all staff the danger of increasing the liter flow beyond physician orders due to potential CO2 retention</a:t>
            </a:r>
          </a:p>
          <a:p>
            <a:pPr marL="171450" indent="-171450">
              <a:buFont typeface="Arial" panose="020B0604020202020204" pitchFamily="34" charset="0"/>
              <a:buChar char="•"/>
            </a:pPr>
            <a:r>
              <a:rPr lang="en-US" sz="1200" b="0" dirty="0">
                <a:solidFill>
                  <a:srgbClr val="FFFFFF"/>
                </a:solidFill>
              </a:rPr>
              <a:t>Cardiac assessment</a:t>
            </a:r>
          </a:p>
          <a:p>
            <a:pPr marL="171450" indent="-171450">
              <a:buFont typeface="Arial" panose="020B0604020202020204" pitchFamily="34" charset="0"/>
              <a:buChar char="•"/>
            </a:pPr>
            <a:r>
              <a:rPr lang="en-US" sz="1200" b="0" dirty="0">
                <a:solidFill>
                  <a:srgbClr val="FFFFFF"/>
                </a:solidFill>
              </a:rPr>
              <a:t>Medications (if resident self-administers any oral medications or inhalers, return demonstration)</a:t>
            </a:r>
          </a:p>
          <a:p>
            <a:pPr marL="171450" indent="-171450">
              <a:buFont typeface="Arial" panose="020B0604020202020204" pitchFamily="34" charset="0"/>
              <a:buChar char="•"/>
            </a:pPr>
            <a:r>
              <a:rPr lang="en-US" sz="1200" b="0" dirty="0">
                <a:solidFill>
                  <a:srgbClr val="FFFFFF"/>
                </a:solidFill>
              </a:rPr>
              <a:t>Diet and exercise interventions</a:t>
            </a:r>
          </a:p>
          <a:p>
            <a:pPr marL="171450" indent="-171450">
              <a:buFont typeface="Arial" panose="020B0604020202020204" pitchFamily="34" charset="0"/>
              <a:buChar char="•"/>
            </a:pPr>
            <a:r>
              <a:rPr lang="en-US" sz="1200" b="0" dirty="0">
                <a:solidFill>
                  <a:srgbClr val="FFFFFF"/>
                </a:solidFill>
              </a:rPr>
              <a:t>Smoking cessation support</a:t>
            </a:r>
          </a:p>
          <a:p>
            <a:pPr marL="171450" indent="-171450">
              <a:buFont typeface="Arial" panose="020B0604020202020204" pitchFamily="34" charset="0"/>
              <a:buChar char="•"/>
            </a:pPr>
            <a:r>
              <a:rPr lang="en-US" sz="1200" b="0" dirty="0">
                <a:solidFill>
                  <a:srgbClr val="FFFFFF"/>
                </a:solidFill>
              </a:rPr>
              <a:t>Mental health referrals if indicated</a:t>
            </a:r>
          </a:p>
          <a:p>
            <a:pPr marL="171450" indent="-171450">
              <a:buFont typeface="Arial" panose="020B0604020202020204" pitchFamily="34" charset="0"/>
              <a:buChar char="•"/>
            </a:pPr>
            <a:endParaRPr lang="en-US" sz="1200" b="1" dirty="0">
              <a:solidFill>
                <a:srgbClr val="FFFFFF"/>
              </a:solidFill>
            </a:endParaRPr>
          </a:p>
          <a:p>
            <a:r>
              <a:rPr lang="en-US" sz="1200" b="1" dirty="0">
                <a:solidFill>
                  <a:srgbClr val="FFFFFF"/>
                </a:solidFill>
              </a:rPr>
              <a:t>Ongoing evaluation-</a:t>
            </a:r>
            <a:r>
              <a:rPr lang="en-US" sz="1200" b="0" dirty="0">
                <a:solidFill>
                  <a:srgbClr val="FFFFFF"/>
                </a:solidFill>
              </a:rPr>
              <a:t> Based upon the resident individualized condition and care plan directions</a:t>
            </a:r>
            <a:endParaRPr lang="en-US" sz="1200" b="1" dirty="0">
              <a:solidFill>
                <a:srgbClr val="FFFFFF"/>
              </a:solidFill>
            </a:endParaRPr>
          </a:p>
          <a:p>
            <a:r>
              <a:rPr lang="en-US" sz="1200" b="1" dirty="0">
                <a:solidFill>
                  <a:srgbClr val="FFFFFF"/>
                </a:solidFill>
              </a:rPr>
              <a:t>Communication</a:t>
            </a:r>
            <a:r>
              <a:rPr lang="en-US" sz="1200" b="0" dirty="0">
                <a:solidFill>
                  <a:srgbClr val="FFFFFF"/>
                </a:solidFill>
              </a:rPr>
              <a:t>-  Communication between nurses, nurse to practitioner, resident to nurse, nurse to resident, nurse to care givers and within the IDT</a:t>
            </a:r>
            <a:endParaRPr lang="en-US" sz="1200" b="1" dirty="0">
              <a:solidFill>
                <a:srgbClr val="FFFFFF"/>
              </a:solidFill>
            </a:endParaRPr>
          </a:p>
          <a:p>
            <a:r>
              <a:rPr lang="en-US" sz="1200" b="1" dirty="0">
                <a:solidFill>
                  <a:srgbClr val="FFFFFF"/>
                </a:solidFill>
              </a:rPr>
              <a:t>Palliative Care for residents at end stage.  This will also provide you with opportunities to once again address resident’s advance directives.</a:t>
            </a:r>
          </a:p>
          <a:p>
            <a:r>
              <a:rPr lang="en-US" sz="1200" b="1" dirty="0">
                <a:solidFill>
                  <a:srgbClr val="FFFFFF"/>
                </a:solidFill>
              </a:rPr>
              <a:t>**Please take a few minutes to review one example of a COPD Care Plan</a:t>
            </a:r>
          </a:p>
          <a:p>
            <a:endParaRPr lang="en-US" dirty="0"/>
          </a:p>
        </p:txBody>
      </p:sp>
      <p:sp>
        <p:nvSpPr>
          <p:cNvPr id="4" name="Slide Number Placeholder 3"/>
          <p:cNvSpPr>
            <a:spLocks noGrp="1"/>
          </p:cNvSpPr>
          <p:nvPr>
            <p:ph type="sldNum" sz="quarter" idx="5"/>
          </p:nvPr>
        </p:nvSpPr>
        <p:spPr/>
        <p:txBody>
          <a:bodyPr/>
          <a:lstStyle/>
          <a:p>
            <a:fld id="{135F6480-F930-457C-8633-BE60E88D109D}" type="slidenum">
              <a:rPr lang="en-US" smtClean="0"/>
              <a:t>17</a:t>
            </a:fld>
            <a:endParaRPr lang="en-US" dirty="0"/>
          </a:p>
        </p:txBody>
      </p:sp>
    </p:spTree>
    <p:extLst>
      <p:ext uri="{BB962C8B-B14F-4D97-AF65-F5344CB8AC3E}">
        <p14:creationId xmlns:p14="http://schemas.microsoft.com/office/powerpoint/2010/main" val="2522039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pPr marL="457200" lvl="1" indent="0">
              <a:buNone/>
            </a:pPr>
            <a:r>
              <a:rPr lang="en-US" dirty="0"/>
              <a:t>Review and use this pathway for a resident who requires or receives respiratory care services (i.e., oxygen therapy, breathing exercises, sleep apnea, nebulizers/metered-dose inhalers, tracheostomy, or ventilator) to assure that the resident receives proper treatment and care. </a:t>
            </a:r>
          </a:p>
          <a:p>
            <a:r>
              <a:rPr lang="en-US" dirty="0"/>
              <a:t>Hand-out a copy of the Respiratory Care Critical Element Pathway and discuss. </a:t>
            </a:r>
          </a:p>
        </p:txBody>
      </p:sp>
      <p:sp>
        <p:nvSpPr>
          <p:cNvPr id="4" name="Slide Number Placeholder 3"/>
          <p:cNvSpPr>
            <a:spLocks noGrp="1"/>
          </p:cNvSpPr>
          <p:nvPr>
            <p:ph type="sldNum" sz="quarter" idx="5"/>
          </p:nvPr>
        </p:nvSpPr>
        <p:spPr/>
        <p:txBody>
          <a:bodyPr/>
          <a:lstStyle/>
          <a:p>
            <a:fld id="{EF875578-3B17-413F-B3A5-078AA0358DF1}" type="slidenum">
              <a:rPr lang="en-US" smtClean="0"/>
              <a:t>18</a:t>
            </a:fld>
            <a:endParaRPr lang="en-US" dirty="0"/>
          </a:p>
        </p:txBody>
      </p:sp>
    </p:spTree>
    <p:extLst>
      <p:ext uri="{BB962C8B-B14F-4D97-AF65-F5344CB8AC3E}">
        <p14:creationId xmlns:p14="http://schemas.microsoft.com/office/powerpoint/2010/main" val="2658451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each be trained and a process for verification of competency will be completed to ensure you are comfortable and competent in providing care to the residents with respiratory or tracheostomy care needs.</a:t>
            </a:r>
          </a:p>
          <a:p>
            <a:endParaRPr lang="en-US" dirty="0"/>
          </a:p>
        </p:txBody>
      </p:sp>
      <p:sp>
        <p:nvSpPr>
          <p:cNvPr id="4" name="Slide Number Placeholder 3"/>
          <p:cNvSpPr>
            <a:spLocks noGrp="1"/>
          </p:cNvSpPr>
          <p:nvPr>
            <p:ph type="sldNum" sz="quarter" idx="5"/>
          </p:nvPr>
        </p:nvSpPr>
        <p:spPr/>
        <p:txBody>
          <a:bodyPr/>
          <a:lstStyle/>
          <a:p>
            <a:fld id="{EF875578-3B17-413F-B3A5-078AA0358DF1}" type="slidenum">
              <a:rPr lang="en-US" smtClean="0"/>
              <a:t>19</a:t>
            </a:fld>
            <a:endParaRPr lang="en-US" dirty="0"/>
          </a:p>
        </p:txBody>
      </p:sp>
    </p:spTree>
    <p:extLst>
      <p:ext uri="{BB962C8B-B14F-4D97-AF65-F5344CB8AC3E}">
        <p14:creationId xmlns:p14="http://schemas.microsoft.com/office/powerpoint/2010/main" val="2341672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Read the objectives above</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a:t>
            </a:fld>
            <a:endParaRPr lang="en-US"/>
          </a:p>
        </p:txBody>
      </p:sp>
    </p:spTree>
    <p:extLst>
      <p:ext uri="{BB962C8B-B14F-4D97-AF65-F5344CB8AC3E}">
        <p14:creationId xmlns:p14="http://schemas.microsoft.com/office/powerpoint/2010/main" val="1491721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dirty="0"/>
              <a:t>Speaker Notes</a:t>
            </a:r>
          </a:p>
          <a:p>
            <a:r>
              <a:rPr lang="en-US" dirty="0"/>
              <a:t>Read the slide</a:t>
            </a:r>
          </a:p>
          <a:p>
            <a:r>
              <a:rPr lang="en-US" dirty="0"/>
              <a:t>Single-dose vials for aerosolized medications used for one resident.</a:t>
            </a:r>
          </a:p>
          <a:p>
            <a:endParaRPr lang="en-US" dirty="0"/>
          </a:p>
          <a:p>
            <a:r>
              <a:rPr lang="en-US" dirty="0"/>
              <a:t>Some medications require the addition of sterile water or sterile saline per prescription for dilution.</a:t>
            </a:r>
          </a:p>
          <a:p>
            <a:endParaRPr lang="en-US" dirty="0"/>
          </a:p>
          <a:p>
            <a:r>
              <a:rPr lang="en-US" dirty="0"/>
              <a:t>Some medications may be mixed together if there are no contraindications.  </a:t>
            </a:r>
            <a:r>
              <a:rPr lang="en-US" b="1" dirty="0"/>
              <a:t>Use facility procedure to discuss</a:t>
            </a:r>
          </a:p>
          <a:p>
            <a:endParaRPr lang="en-US" dirty="0"/>
          </a:p>
          <a:p>
            <a:pPr marL="914400" lvl="1" indent="-457200">
              <a:buFont typeface="Arial" panose="020B0604020202020204" pitchFamily="34" charset="0"/>
              <a:buChar char="•"/>
            </a:pPr>
            <a:r>
              <a:rPr lang="en-US" sz="3400" dirty="0"/>
              <a:t>Turn on air to nebulizer and ensure that a sufficient mist is visible exiting nebulizer chamber.  A flow rate of 6 – 10 liters should provide sufficient misting.</a:t>
            </a:r>
          </a:p>
          <a:p>
            <a:pPr marL="914400" lvl="1" indent="-457200">
              <a:buFont typeface="Arial" panose="020B0604020202020204" pitchFamily="34" charset="0"/>
              <a:buChar char="•"/>
            </a:pPr>
            <a:r>
              <a:rPr lang="en-US" sz="3400" dirty="0"/>
              <a:t>Ensure the medication chamber is securely fastened and connected to the face mask or mouth piece and that the nebulizer tubing is connected to compressed air or oxygen flow meter.</a:t>
            </a:r>
          </a:p>
          <a:p>
            <a:pPr marL="914400" lvl="1" indent="-457200">
              <a:buFont typeface="Arial" panose="020B0604020202020204" pitchFamily="34" charset="0"/>
              <a:buChar char="•"/>
            </a:pPr>
            <a:r>
              <a:rPr lang="en-US" sz="3400" dirty="0"/>
              <a:t>If mouthpiece is being used, ensure lips are sealed around mouthpiece.</a:t>
            </a:r>
          </a:p>
          <a:p>
            <a:pPr marL="914400" lvl="1" indent="-457200">
              <a:buFont typeface="Arial" panose="020B0604020202020204" pitchFamily="34" charset="0"/>
              <a:buChar char="•"/>
            </a:pPr>
            <a:r>
              <a:rPr lang="en-US" sz="3400" dirty="0"/>
              <a:t>Have resident take slow, deep, inspiratory breaths. Encourage a brief 2-3 second pause at the end of inspiration, and continue with passive exhalations.</a:t>
            </a:r>
          </a:p>
          <a:p>
            <a:pPr marL="1371600" lvl="2" indent="-457200">
              <a:buFont typeface="Arial" panose="020B0604020202020204" pitchFamily="34" charset="0"/>
              <a:buChar char="•"/>
            </a:pPr>
            <a:r>
              <a:rPr lang="en-US" sz="3400" dirty="0"/>
              <a:t>If resident is dyspneic, encourage holding every fourth or fifth breath for 5 to 10 seconds.</a:t>
            </a:r>
          </a:p>
          <a:p>
            <a:pPr marL="914400" lvl="1" indent="-457200">
              <a:buFont typeface="Arial" panose="020B0604020202020204" pitchFamily="34" charset="0"/>
              <a:buChar char="•"/>
            </a:pPr>
            <a:r>
              <a:rPr lang="en-US" sz="3400" dirty="0"/>
              <a:t> Have resident repeat this breathing pattern until medication is complete and there is no visible misting. This process takes approximately 8 to 10 minutes.</a:t>
            </a:r>
          </a:p>
          <a:p>
            <a:endParaRPr lang="en-US" dirty="0"/>
          </a:p>
        </p:txBody>
      </p:sp>
      <p:sp>
        <p:nvSpPr>
          <p:cNvPr id="4" name="Slide Number Placeholder 3"/>
          <p:cNvSpPr>
            <a:spLocks noGrp="1"/>
          </p:cNvSpPr>
          <p:nvPr>
            <p:ph type="sldNum" sz="quarter" idx="5"/>
          </p:nvPr>
        </p:nvSpPr>
        <p:spPr/>
        <p:txBody>
          <a:bodyPr/>
          <a:lstStyle/>
          <a:p>
            <a:fld id="{EF875578-3B17-413F-B3A5-078AA0358DF1}" type="slidenum">
              <a:rPr lang="en-US" smtClean="0"/>
              <a:t>20</a:t>
            </a:fld>
            <a:endParaRPr lang="en-US" dirty="0"/>
          </a:p>
        </p:txBody>
      </p:sp>
    </p:spTree>
    <p:extLst>
      <p:ext uri="{BB962C8B-B14F-4D97-AF65-F5344CB8AC3E}">
        <p14:creationId xmlns:p14="http://schemas.microsoft.com/office/powerpoint/2010/main" val="922083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Stay with the resident during the treatment unless the resident has been assessed to be able to safely self-administer the inhalation treatment.  Make sure this assessment is documented in the medical record.</a:t>
            </a:r>
          </a:p>
          <a:p>
            <a:pPr marL="628650" lvl="1" indent="-171450">
              <a:buFont typeface="Arial" panose="020B0604020202020204" pitchFamily="34" charset="0"/>
              <a:buChar char="•"/>
            </a:pPr>
            <a:r>
              <a:rPr lang="en-US" dirty="0"/>
              <a:t>Tap nebulizer chamber occasionally and at the end of the treatment.</a:t>
            </a:r>
          </a:p>
          <a:p>
            <a:pPr marL="628650" lvl="1" indent="-171450">
              <a:buFont typeface="Arial" panose="020B0604020202020204" pitchFamily="34" charset="0"/>
              <a:buChar char="•"/>
            </a:pPr>
            <a:r>
              <a:rPr lang="en-US" dirty="0"/>
              <a:t>Monitor resident’s pulse rate during treatment, especially if beta-adrenergic bronchodilators are being used.</a:t>
            </a:r>
          </a:p>
          <a:p>
            <a:pPr marL="628650" lvl="1" indent="-171450">
              <a:buFont typeface="Arial" panose="020B0604020202020204" pitchFamily="34" charset="0"/>
              <a:buChar char="•"/>
            </a:pPr>
            <a:r>
              <a:rPr lang="en-US" dirty="0"/>
              <a:t> Rinse, dry, and store nebulizer as per agency policy.</a:t>
            </a:r>
          </a:p>
          <a:p>
            <a:pPr marL="628650" lvl="1" indent="-171450">
              <a:buFont typeface="Arial" panose="020B0604020202020204" pitchFamily="34" charset="0"/>
              <a:buChar char="•"/>
            </a:pPr>
            <a:r>
              <a:rPr lang="en-US" dirty="0"/>
              <a:t> If inhaled medication included steroids, have resident rinse mouth and gargle with warm water after treatment.</a:t>
            </a:r>
          </a:p>
          <a:p>
            <a:pPr marL="628650" lvl="1" indent="-171450">
              <a:buFont typeface="Arial" panose="020B0604020202020204" pitchFamily="34" charset="0"/>
              <a:buChar char="•"/>
            </a:pPr>
            <a:r>
              <a:rPr lang="en-US" dirty="0"/>
              <a:t>Once treatment is complete, encourage patient to perform deep breathing and coughing exercises to help remove expectorate mucous.</a:t>
            </a:r>
          </a:p>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21</a:t>
            </a:fld>
            <a:endParaRPr lang="en-US" dirty="0"/>
          </a:p>
        </p:txBody>
      </p:sp>
    </p:spTree>
    <p:extLst>
      <p:ext uri="{BB962C8B-B14F-4D97-AF65-F5344CB8AC3E}">
        <p14:creationId xmlns:p14="http://schemas.microsoft.com/office/powerpoint/2010/main" val="2794677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Sterile solutions should be used</a:t>
            </a:r>
          </a:p>
          <a:p>
            <a:pPr marL="171450" indent="-171450">
              <a:buFont typeface="Arial" panose="020B0604020202020204" pitchFamily="34" charset="0"/>
              <a:buChar char="•"/>
            </a:pPr>
            <a:r>
              <a:rPr lang="en-US" dirty="0"/>
              <a:t>Single-dose vials must be used for only one resident</a:t>
            </a:r>
          </a:p>
          <a:p>
            <a:pPr marL="171450" indent="-171450">
              <a:buFont typeface="Arial" panose="020B0604020202020204" pitchFamily="34" charset="0"/>
              <a:buChar char="•"/>
            </a:pPr>
            <a:r>
              <a:rPr lang="en-US" dirty="0"/>
              <a:t>If multi-dose vials are used and enter the resident’s room—they must be discarded</a:t>
            </a:r>
          </a:p>
        </p:txBody>
      </p:sp>
      <p:sp>
        <p:nvSpPr>
          <p:cNvPr id="4" name="Slide Number Placeholder 3"/>
          <p:cNvSpPr>
            <a:spLocks noGrp="1"/>
          </p:cNvSpPr>
          <p:nvPr>
            <p:ph type="sldNum" sz="quarter" idx="5"/>
          </p:nvPr>
        </p:nvSpPr>
        <p:spPr/>
        <p:txBody>
          <a:bodyPr/>
          <a:lstStyle/>
          <a:p>
            <a:fld id="{EF875578-3B17-413F-B3A5-078AA0358DF1}" type="slidenum">
              <a:rPr lang="en-US" smtClean="0"/>
              <a:t>22</a:t>
            </a:fld>
            <a:endParaRPr lang="en-US" dirty="0"/>
          </a:p>
        </p:txBody>
      </p:sp>
    </p:spTree>
    <p:extLst>
      <p:ext uri="{BB962C8B-B14F-4D97-AF65-F5344CB8AC3E}">
        <p14:creationId xmlns:p14="http://schemas.microsoft.com/office/powerpoint/2010/main" val="3728886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875578-3B17-413F-B3A5-078AA0358DF1}" type="slidenum">
              <a:rPr lang="en-US" smtClean="0"/>
              <a:t>24</a:t>
            </a:fld>
            <a:endParaRPr lang="en-US" dirty="0"/>
          </a:p>
        </p:txBody>
      </p:sp>
    </p:spTree>
    <p:extLst>
      <p:ext uri="{BB962C8B-B14F-4D97-AF65-F5344CB8AC3E}">
        <p14:creationId xmlns:p14="http://schemas.microsoft.com/office/powerpoint/2010/main" val="3651450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Monitor area around nares and ears for potential pressure concerns—</a:t>
            </a:r>
            <a:r>
              <a:rPr lang="en-US" b="1" dirty="0"/>
              <a:t>Add facility procedure here</a:t>
            </a:r>
          </a:p>
        </p:txBody>
      </p:sp>
      <p:sp>
        <p:nvSpPr>
          <p:cNvPr id="4" name="Slide Number Placeholder 3"/>
          <p:cNvSpPr>
            <a:spLocks noGrp="1"/>
          </p:cNvSpPr>
          <p:nvPr>
            <p:ph type="sldNum" sz="quarter" idx="5"/>
          </p:nvPr>
        </p:nvSpPr>
        <p:spPr/>
        <p:txBody>
          <a:bodyPr/>
          <a:lstStyle/>
          <a:p>
            <a:fld id="{EF875578-3B17-413F-B3A5-078AA0358DF1}" type="slidenum">
              <a:rPr lang="en-US" smtClean="0"/>
              <a:t>25</a:t>
            </a:fld>
            <a:endParaRPr lang="en-US" dirty="0"/>
          </a:p>
        </p:txBody>
      </p:sp>
    </p:spTree>
    <p:extLst>
      <p:ext uri="{BB962C8B-B14F-4D97-AF65-F5344CB8AC3E}">
        <p14:creationId xmlns:p14="http://schemas.microsoft.com/office/powerpoint/2010/main" val="37394812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Read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Oxygen therapy, also known as supplemental oxygen, is the use of oxygen as a medical treatment. This can include for low blood oxygen, carbon monoxide toxicity, cluster headaches, and to maintain enough oxygen while inhaled anesthetics are given. Long-term oxygen is often useful in people with chronically low oxygen such as from severe COPD or cystic fibrosis. Oxygen can be given in a number of ways including nasal cannula, face mask, and inside a hyperbaric chamber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over- oxygenation can be dangerous for some individuals, Particularly those with chronic lung disease who are retaining carbon dioxide, and infants, where there is also a risk of retinopathy of prematurity (ROP).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F875578-3B17-413F-B3A5-078AA0358DF1}" type="slidenum">
              <a:rPr lang="en-US" smtClean="0"/>
              <a:t>26</a:t>
            </a:fld>
            <a:endParaRPr lang="en-US" dirty="0"/>
          </a:p>
        </p:txBody>
      </p:sp>
    </p:spTree>
    <p:extLst>
      <p:ext uri="{BB962C8B-B14F-4D97-AF65-F5344CB8AC3E}">
        <p14:creationId xmlns:p14="http://schemas.microsoft.com/office/powerpoint/2010/main" val="2348635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solidFill>
                  <a:srgbClr val="FF0000"/>
                </a:solidFill>
              </a:rPr>
              <a:t>All frontline staff should report any change of condition to the nurse right away:  </a:t>
            </a:r>
            <a:r>
              <a:rPr lang="en-US" b="0" dirty="0">
                <a:solidFill>
                  <a:srgbClr val="FF0000"/>
                </a:solidFill>
              </a:rPr>
              <a:t>Use the system you have (i.e. INTERACT)</a:t>
            </a:r>
            <a:endParaRPr lang="en-US" b="1" dirty="0">
              <a:solidFill>
                <a:srgbClr val="FF0000"/>
              </a:solidFill>
            </a:endParaRPr>
          </a:p>
          <a:p>
            <a:pPr marL="171450" indent="-171450">
              <a:buFont typeface="Arial" panose="020B0604020202020204" pitchFamily="34" charset="0"/>
              <a:buChar char="•"/>
            </a:pPr>
            <a:r>
              <a:rPr lang="en-US" b="1" dirty="0"/>
              <a:t>Use your facility process</a:t>
            </a:r>
          </a:p>
          <a:p>
            <a:pPr marL="171450" indent="-171450">
              <a:buFont typeface="Arial" panose="020B0604020202020204" pitchFamily="34" charset="0"/>
              <a:buChar char="•"/>
            </a:pPr>
            <a:r>
              <a:rPr lang="en-US" b="1" dirty="0"/>
              <a:t>Assessment Process</a:t>
            </a:r>
          </a:p>
          <a:p>
            <a:pPr marL="171450" indent="-171450">
              <a:buFont typeface="Arial" panose="020B0604020202020204" pitchFamily="34" charset="0"/>
              <a:buChar char="•"/>
            </a:pPr>
            <a:r>
              <a:rPr lang="en-US" b="1" dirty="0"/>
              <a:t>Reporting:  </a:t>
            </a:r>
            <a:r>
              <a:rPr lang="en-US" b="0" dirty="0"/>
              <a:t>To the nurse, to the physician, resident representative, respiratory therapy, etc.</a:t>
            </a:r>
            <a:endParaRPr lang="en-US" b="1" dirty="0"/>
          </a:p>
          <a:p>
            <a:pPr marL="171450" indent="-171450">
              <a:buFont typeface="Arial" panose="020B0604020202020204" pitchFamily="34" charset="0"/>
              <a:buChar char="•"/>
            </a:pPr>
            <a:r>
              <a:rPr lang="en-US" b="1" dirty="0"/>
              <a:t>Interventions:  </a:t>
            </a:r>
            <a:r>
              <a:rPr lang="en-US" b="0" dirty="0"/>
              <a:t>Need to be added to the person-centered plan of care</a:t>
            </a:r>
            <a:endParaRPr lang="en-US" b="1" dirty="0"/>
          </a:p>
          <a:p>
            <a:pPr marL="171450" indent="-171450">
              <a:buFont typeface="Arial" panose="020B0604020202020204" pitchFamily="34" charset="0"/>
              <a:buChar char="•"/>
            </a:pPr>
            <a:r>
              <a:rPr lang="en-US" b="1" dirty="0"/>
              <a:t>Follow Up:  </a:t>
            </a:r>
            <a:r>
              <a:rPr lang="en-US" b="0" dirty="0"/>
              <a:t>Ensure good follow-up monitoring, assessment and documentation</a:t>
            </a:r>
            <a:endParaRPr lang="en-US" b="1" dirty="0"/>
          </a:p>
          <a:p>
            <a:endParaRPr lang="en-US" dirty="0"/>
          </a:p>
        </p:txBody>
      </p:sp>
      <p:sp>
        <p:nvSpPr>
          <p:cNvPr id="4" name="Slide Number Placeholder 3"/>
          <p:cNvSpPr>
            <a:spLocks noGrp="1"/>
          </p:cNvSpPr>
          <p:nvPr>
            <p:ph type="sldNum" sz="quarter" idx="5"/>
          </p:nvPr>
        </p:nvSpPr>
        <p:spPr/>
        <p:txBody>
          <a:bodyPr/>
          <a:lstStyle/>
          <a:p>
            <a:fld id="{EF875578-3B17-413F-B3A5-078AA0358DF1}" type="slidenum">
              <a:rPr lang="en-US" smtClean="0"/>
              <a:t>27</a:t>
            </a:fld>
            <a:endParaRPr lang="en-US" dirty="0"/>
          </a:p>
        </p:txBody>
      </p:sp>
    </p:spTree>
    <p:extLst>
      <p:ext uri="{BB962C8B-B14F-4D97-AF65-F5344CB8AC3E}">
        <p14:creationId xmlns:p14="http://schemas.microsoft.com/office/powerpoint/2010/main" val="3699695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Involving the whole team in identification of the types of resident conditions we care for in our facility wide resource assessment is essential in preparing staff and our facility for managing residents with a variety of disease processes in the facility.  We need to ensure we have adequate and competent staff, ample supplies and equipment (pulse oximeters, nebulizer machines, etc.) therapy resources, availability for referrals (for example pulmonologists, etc.) to meet the needs of our residents.  QAPI or Quality Assurance and Performance Improvement is a process to include staff from all departments, all levels, management and identify areas for quality improvement.  Managing residents to provide quality of care is essential in this process.  </a:t>
            </a:r>
          </a:p>
          <a:p>
            <a:pPr marL="171450" indent="-171450">
              <a:buFont typeface="Arial" panose="020B0604020202020204" pitchFamily="34" charset="0"/>
              <a:buChar char="•"/>
            </a:pPr>
            <a:r>
              <a:rPr lang="en-US" dirty="0"/>
              <a:t>Begin gathering and analyzing data</a:t>
            </a:r>
          </a:p>
          <a:p>
            <a:pPr marL="171450" indent="-171450">
              <a:buFont typeface="Arial" panose="020B0604020202020204" pitchFamily="34" charset="0"/>
              <a:buChar char="•"/>
            </a:pPr>
            <a:r>
              <a:rPr lang="en-US" dirty="0"/>
              <a:t>Include information from your facility wide resource assessment in the process  (types of residents, staff resources, needs, etc.)</a:t>
            </a:r>
          </a:p>
          <a:p>
            <a:pPr marL="171450" indent="-171450">
              <a:buFont typeface="Arial" panose="020B0604020202020204" pitchFamily="34" charset="0"/>
              <a:buChar char="•"/>
            </a:pPr>
            <a:r>
              <a:rPr lang="en-US" dirty="0"/>
              <a:t>Identify trends </a:t>
            </a:r>
          </a:p>
          <a:p>
            <a:pPr marL="171450" indent="-171450">
              <a:buFont typeface="Arial" panose="020B0604020202020204" pitchFamily="34" charset="0"/>
              <a:buChar char="•"/>
            </a:pPr>
            <a:r>
              <a:rPr lang="en-US" dirty="0"/>
              <a:t>Search for gaps in care </a:t>
            </a:r>
          </a:p>
          <a:p>
            <a:pPr marL="171450" indent="-171450">
              <a:buFont typeface="Arial" panose="020B0604020202020204" pitchFamily="34" charset="0"/>
              <a:buChar char="•"/>
            </a:pPr>
            <a:r>
              <a:rPr lang="en-US" dirty="0"/>
              <a:t>Review any advanced care planning steps</a:t>
            </a:r>
          </a:p>
          <a:p>
            <a:endParaRPr lang="en-US" dirty="0"/>
          </a:p>
        </p:txBody>
      </p:sp>
      <p:sp>
        <p:nvSpPr>
          <p:cNvPr id="4" name="Slide Number Placeholder 3"/>
          <p:cNvSpPr>
            <a:spLocks noGrp="1"/>
          </p:cNvSpPr>
          <p:nvPr>
            <p:ph type="sldNum" sz="quarter" idx="5"/>
          </p:nvPr>
        </p:nvSpPr>
        <p:spPr/>
        <p:txBody>
          <a:bodyPr/>
          <a:lstStyle/>
          <a:p>
            <a:fld id="{B4183A5F-81B3-4D7B-A2A5-79B5F1A0F391}" type="slidenum">
              <a:rPr lang="en-US" smtClean="0"/>
              <a:t>28</a:t>
            </a:fld>
            <a:endParaRPr lang="en-US" dirty="0"/>
          </a:p>
        </p:txBody>
      </p:sp>
    </p:spTree>
    <p:extLst>
      <p:ext uri="{BB962C8B-B14F-4D97-AF65-F5344CB8AC3E}">
        <p14:creationId xmlns:p14="http://schemas.microsoft.com/office/powerpoint/2010/main" val="1861713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facility has a ventilator unit—add your policies and procedures to the next few slides—otherwise remove this slide</a:t>
            </a:r>
          </a:p>
        </p:txBody>
      </p:sp>
      <p:sp>
        <p:nvSpPr>
          <p:cNvPr id="4" name="Slide Number Placeholder 3"/>
          <p:cNvSpPr>
            <a:spLocks noGrp="1"/>
          </p:cNvSpPr>
          <p:nvPr>
            <p:ph type="sldNum" sz="quarter" idx="5"/>
          </p:nvPr>
        </p:nvSpPr>
        <p:spPr/>
        <p:txBody>
          <a:bodyPr/>
          <a:lstStyle/>
          <a:p>
            <a:fld id="{EF875578-3B17-413F-B3A5-078AA0358DF1}" type="slidenum">
              <a:rPr lang="en-US" smtClean="0"/>
              <a:t>29</a:t>
            </a:fld>
            <a:endParaRPr lang="en-US" dirty="0"/>
          </a:p>
        </p:txBody>
      </p:sp>
    </p:spTree>
    <p:extLst>
      <p:ext uri="{BB962C8B-B14F-4D97-AF65-F5344CB8AC3E}">
        <p14:creationId xmlns:p14="http://schemas.microsoft.com/office/powerpoint/2010/main" val="14956166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Summarize the overall training with the team.  </a:t>
            </a:r>
          </a:p>
        </p:txBody>
      </p:sp>
      <p:sp>
        <p:nvSpPr>
          <p:cNvPr id="4" name="Slide Number Placeholder 3"/>
          <p:cNvSpPr>
            <a:spLocks noGrp="1"/>
          </p:cNvSpPr>
          <p:nvPr>
            <p:ph type="sldNum" sz="quarter" idx="5"/>
          </p:nvPr>
        </p:nvSpPr>
        <p:spPr/>
        <p:txBody>
          <a:bodyPr/>
          <a:lstStyle/>
          <a:p>
            <a:fld id="{62583AE9-5228-4641-AE46-DAC04049BDD6}" type="slidenum">
              <a:rPr lang="en-US" smtClean="0"/>
              <a:pPr/>
              <a:t>31</a:t>
            </a:fld>
            <a:endParaRPr lang="en-US" dirty="0"/>
          </a:p>
        </p:txBody>
      </p:sp>
    </p:spTree>
    <p:extLst>
      <p:ext uri="{BB962C8B-B14F-4D97-AF65-F5344CB8AC3E}">
        <p14:creationId xmlns:p14="http://schemas.microsoft.com/office/powerpoint/2010/main" val="314790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Speaker Notes:</a:t>
            </a:r>
          </a:p>
          <a:p>
            <a:pPr eaLnBrk="1" hangingPunct="1"/>
            <a:r>
              <a:rPr lang="en-US" dirty="0"/>
              <a:t>Read the slide</a:t>
            </a:r>
          </a:p>
          <a:p>
            <a:r>
              <a:rPr lang="en-US" dirty="0"/>
              <a:t>The Federal Regulations require that facilities provide respiratory and trach care consistent with best practices and assessed needs.</a:t>
            </a:r>
          </a:p>
        </p:txBody>
      </p:sp>
      <p:sp>
        <p:nvSpPr>
          <p:cNvPr id="4" name="Slide Number Placeholder 3"/>
          <p:cNvSpPr>
            <a:spLocks noGrp="1"/>
          </p:cNvSpPr>
          <p:nvPr>
            <p:ph type="sldNum" sz="quarter" idx="5"/>
          </p:nvPr>
        </p:nvSpPr>
        <p:spPr/>
        <p:txBody>
          <a:bodyPr/>
          <a:lstStyle/>
          <a:p>
            <a:fld id="{EF875578-3B17-413F-B3A5-078AA0358DF1}" type="slidenum">
              <a:rPr lang="en-US" smtClean="0"/>
              <a:t>3</a:t>
            </a:fld>
            <a:endParaRPr lang="en-US" dirty="0"/>
          </a:p>
        </p:txBody>
      </p:sp>
    </p:spTree>
    <p:extLst>
      <p:ext uri="{BB962C8B-B14F-4D97-AF65-F5344CB8AC3E}">
        <p14:creationId xmlns:p14="http://schemas.microsoft.com/office/powerpoint/2010/main" val="32930817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32</a:t>
            </a:fld>
            <a:endParaRPr lang="en-US"/>
          </a:p>
        </p:txBody>
      </p:sp>
    </p:spTree>
    <p:extLst>
      <p:ext uri="{BB962C8B-B14F-4D97-AF65-F5344CB8AC3E}">
        <p14:creationId xmlns:p14="http://schemas.microsoft.com/office/powerpoint/2010/main" val="3114312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583AE9-5228-4641-AE46-DAC04049BDD6}" type="slidenum">
              <a:rPr lang="en-US" smtClean="0"/>
              <a:pPr/>
              <a:t>34</a:t>
            </a:fld>
            <a:endParaRPr lang="en-US"/>
          </a:p>
        </p:txBody>
      </p:sp>
    </p:spTree>
    <p:extLst>
      <p:ext uri="{BB962C8B-B14F-4D97-AF65-F5344CB8AC3E}">
        <p14:creationId xmlns:p14="http://schemas.microsoft.com/office/powerpoint/2010/main" val="2634326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a:solidFill>
                  <a:schemeClr val="tx1"/>
                </a:solidFill>
                <a:latin typeface="Arial" charset="0"/>
              </a:defRPr>
            </a:lvl1pPr>
            <a:lvl2pPr marL="729057" indent="-280406" defTabSz="914437">
              <a:defRPr>
                <a:solidFill>
                  <a:schemeClr val="tx1"/>
                </a:solidFill>
                <a:latin typeface="Arial" charset="0"/>
              </a:defRPr>
            </a:lvl2pPr>
            <a:lvl3pPr marL="1121626" indent="-224325" defTabSz="914437">
              <a:defRPr>
                <a:solidFill>
                  <a:schemeClr val="tx1"/>
                </a:solidFill>
                <a:latin typeface="Arial" charset="0"/>
              </a:defRPr>
            </a:lvl3pPr>
            <a:lvl4pPr marL="1570276" indent="-224325" defTabSz="914437">
              <a:defRPr>
                <a:solidFill>
                  <a:schemeClr val="tx1"/>
                </a:solidFill>
                <a:latin typeface="Arial" charset="0"/>
              </a:defRPr>
            </a:lvl4pPr>
            <a:lvl5pPr marL="2018927" indent="-224325" defTabSz="914437">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fld id="{7D474E5A-E405-4CB6-9284-2E83F22F206A}" type="slidenum">
              <a:rPr lang="en-US"/>
              <a:pPr/>
              <a:t>4</a:t>
            </a:fld>
            <a:endParaRPr lang="en-US" dirty="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Speaker Notes:</a:t>
            </a:r>
          </a:p>
          <a:p>
            <a:pPr eaLnBrk="1" hangingPunct="1"/>
            <a:r>
              <a:rPr lang="en-US" dirty="0"/>
              <a:t>Read the slide</a:t>
            </a:r>
          </a:p>
          <a:p>
            <a:pPr eaLnBrk="1" hangingPunct="1"/>
            <a:r>
              <a:rPr lang="en-US" sz="1200" dirty="0"/>
              <a:t>INTENT §483.25 (i) The intent of this provision is that each resident receives necessary respiratory care and services that is in accordance with professional standards of practice, the resident’s care plan, and the resident’s choice. </a:t>
            </a:r>
            <a:endParaRPr lang="en-US" dirty="0"/>
          </a:p>
        </p:txBody>
      </p:sp>
    </p:spTree>
    <p:extLst>
      <p:ext uri="{BB962C8B-B14F-4D97-AF65-F5344CB8AC3E}">
        <p14:creationId xmlns:p14="http://schemas.microsoft.com/office/powerpoint/2010/main" val="1598311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Read the slide</a:t>
            </a:r>
          </a:p>
        </p:txBody>
      </p:sp>
      <p:sp>
        <p:nvSpPr>
          <p:cNvPr id="4" name="Slide Number Placeholder 3"/>
          <p:cNvSpPr>
            <a:spLocks noGrp="1"/>
          </p:cNvSpPr>
          <p:nvPr>
            <p:ph type="sldNum" sz="quarter" idx="5"/>
          </p:nvPr>
        </p:nvSpPr>
        <p:spPr/>
        <p:txBody>
          <a:bodyPr/>
          <a:lstStyle/>
          <a:p>
            <a:fld id="{EF875578-3B17-413F-B3A5-078AA0358DF1}" type="slidenum">
              <a:rPr lang="en-US" smtClean="0"/>
              <a:t>5</a:t>
            </a:fld>
            <a:endParaRPr lang="en-US" dirty="0"/>
          </a:p>
        </p:txBody>
      </p:sp>
    </p:spTree>
    <p:extLst>
      <p:ext uri="{BB962C8B-B14F-4D97-AF65-F5344CB8AC3E}">
        <p14:creationId xmlns:p14="http://schemas.microsoft.com/office/powerpoint/2010/main" val="114647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Read the slide</a:t>
            </a:r>
          </a:p>
        </p:txBody>
      </p:sp>
      <p:sp>
        <p:nvSpPr>
          <p:cNvPr id="4" name="Slide Number Placeholder 3"/>
          <p:cNvSpPr>
            <a:spLocks noGrp="1"/>
          </p:cNvSpPr>
          <p:nvPr>
            <p:ph type="sldNum" sz="quarter" idx="5"/>
          </p:nvPr>
        </p:nvSpPr>
        <p:spPr/>
        <p:txBody>
          <a:bodyPr/>
          <a:lstStyle/>
          <a:p>
            <a:fld id="{EF875578-3B17-413F-B3A5-078AA0358DF1}" type="slidenum">
              <a:rPr lang="en-US" smtClean="0"/>
              <a:t>6</a:t>
            </a:fld>
            <a:endParaRPr lang="en-US" dirty="0"/>
          </a:p>
        </p:txBody>
      </p:sp>
    </p:spTree>
    <p:extLst>
      <p:ext uri="{BB962C8B-B14F-4D97-AF65-F5344CB8AC3E}">
        <p14:creationId xmlns:p14="http://schemas.microsoft.com/office/powerpoint/2010/main" val="1802380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Read the slide.  </a:t>
            </a:r>
          </a:p>
        </p:txBody>
      </p:sp>
      <p:sp>
        <p:nvSpPr>
          <p:cNvPr id="4" name="Slide Number Placeholder 3"/>
          <p:cNvSpPr>
            <a:spLocks noGrp="1"/>
          </p:cNvSpPr>
          <p:nvPr>
            <p:ph type="sldNum" sz="quarter" idx="5"/>
          </p:nvPr>
        </p:nvSpPr>
        <p:spPr/>
        <p:txBody>
          <a:bodyPr/>
          <a:lstStyle/>
          <a:p>
            <a:fld id="{EF875578-3B17-413F-B3A5-078AA0358DF1}" type="slidenum">
              <a:rPr lang="en-US" smtClean="0"/>
              <a:t>7</a:t>
            </a:fld>
            <a:endParaRPr lang="en-US" dirty="0"/>
          </a:p>
        </p:txBody>
      </p:sp>
    </p:spTree>
    <p:extLst>
      <p:ext uri="{BB962C8B-B14F-4D97-AF65-F5344CB8AC3E}">
        <p14:creationId xmlns:p14="http://schemas.microsoft.com/office/powerpoint/2010/main" val="2112370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term “tracheotomy” refers to the incision into the trachea (windpipe) that forms a temporary or permanent opening, which is called a “tracheostomy,” however the terms are sometimes used interchangeably. </a:t>
            </a:r>
            <a:r>
              <a:rPr lang="en-US" dirty="0">
                <a:solidFill>
                  <a:srgbClr val="FFFFFF"/>
                </a:solidFill>
              </a:rPr>
              <a:t>Breathing is done through the tracheostomy tube rather than through the nose and mouth. </a:t>
            </a:r>
          </a:p>
          <a:p>
            <a:endParaRPr lang="en-US" dirty="0"/>
          </a:p>
        </p:txBody>
      </p:sp>
      <p:sp>
        <p:nvSpPr>
          <p:cNvPr id="4" name="Slide Number Placeholder 3"/>
          <p:cNvSpPr>
            <a:spLocks noGrp="1"/>
          </p:cNvSpPr>
          <p:nvPr>
            <p:ph type="sldNum" sz="quarter" idx="5"/>
          </p:nvPr>
        </p:nvSpPr>
        <p:spPr/>
        <p:txBody>
          <a:bodyPr/>
          <a:lstStyle/>
          <a:p>
            <a:fld id="{EF875578-3B17-413F-B3A5-078AA0358DF1}" type="slidenum">
              <a:rPr lang="en-US" smtClean="0"/>
              <a:t>8</a:t>
            </a:fld>
            <a:endParaRPr lang="en-US" dirty="0"/>
          </a:p>
        </p:txBody>
      </p:sp>
    </p:spTree>
    <p:extLst>
      <p:ext uri="{BB962C8B-B14F-4D97-AF65-F5344CB8AC3E}">
        <p14:creationId xmlns:p14="http://schemas.microsoft.com/office/powerpoint/2010/main" val="3827770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Read the slide</a:t>
            </a:r>
          </a:p>
        </p:txBody>
      </p:sp>
      <p:sp>
        <p:nvSpPr>
          <p:cNvPr id="4" name="Slide Number Placeholder 3"/>
          <p:cNvSpPr>
            <a:spLocks noGrp="1"/>
          </p:cNvSpPr>
          <p:nvPr>
            <p:ph type="sldNum" sz="quarter" idx="5"/>
          </p:nvPr>
        </p:nvSpPr>
        <p:spPr/>
        <p:txBody>
          <a:bodyPr/>
          <a:lstStyle/>
          <a:p>
            <a:fld id="{EF875578-3B17-413F-B3A5-078AA0358DF1}" type="slidenum">
              <a:rPr lang="en-US" smtClean="0"/>
              <a:t>9</a:t>
            </a:fld>
            <a:endParaRPr lang="en-US" dirty="0"/>
          </a:p>
        </p:txBody>
      </p:sp>
    </p:spTree>
    <p:extLst>
      <p:ext uri="{BB962C8B-B14F-4D97-AF65-F5344CB8AC3E}">
        <p14:creationId xmlns:p14="http://schemas.microsoft.com/office/powerpoint/2010/main" val="3232789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0E9803A5-EFA6-40DB-8FA8-E6D6676991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11574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85B469-5187-4EC5-A46A-5246E39C36E9}" type="datetime1">
              <a:rPr lang="en-US" smtClean="0">
                <a:solidFill>
                  <a:prstClr val="black"/>
                </a:solidFill>
              </a:rPr>
              <a:t>5/13/2019</a:t>
            </a:fld>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6" name="Picture 5">
            <a:extLst>
              <a:ext uri="{FF2B5EF4-FFF2-40B4-BE49-F238E27FC236}">
                <a16:creationId xmlns:a16="http://schemas.microsoft.com/office/drawing/2014/main" id="{85BCF9A2-57A2-4F96-9C6C-1ADAD7F00E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615223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exture_leg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3838"/>
            <a:ext cx="5547360" cy="710882"/>
          </a:xfrm>
        </p:spPr>
        <p:txBody>
          <a:bodyPr>
            <a:normAutofit/>
          </a:bodyPr>
          <a:lstStyle>
            <a:lvl1pPr algn="l">
              <a:defRPr sz="2400"/>
            </a:lvl1pPr>
          </a:lstStyle>
          <a:p>
            <a:r>
              <a:rPr lang="en-US" dirty="0"/>
              <a:t>Click to edit title</a:t>
            </a:r>
          </a:p>
        </p:txBody>
      </p:sp>
      <p:sp>
        <p:nvSpPr>
          <p:cNvPr id="9" name="Date Placeholder 3"/>
          <p:cNvSpPr>
            <a:spLocks noGrp="1"/>
          </p:cNvSpPr>
          <p:nvPr>
            <p:ph type="dt" sz="half" idx="2"/>
          </p:nvPr>
        </p:nvSpPr>
        <p:spPr>
          <a:xfrm>
            <a:off x="457200" y="6356352"/>
            <a:ext cx="2133600" cy="365125"/>
          </a:xfrm>
          <a:prstGeom prst="rect">
            <a:avLst/>
          </a:prstGeom>
          <a:ln>
            <a:noFill/>
          </a:ln>
        </p:spPr>
        <p:txBody>
          <a:bodyPr vert="horz" lIns="91440" tIns="45720" rIns="91440" bIns="45720" rtlCol="0" anchor="ctr"/>
          <a:lstStyle>
            <a:lvl1pPr algn="l">
              <a:defRPr sz="750">
                <a:solidFill>
                  <a:schemeClr val="tx1">
                    <a:tint val="75000"/>
                  </a:schemeClr>
                </a:solidFill>
                <a:latin typeface="Arial"/>
                <a:cs typeface="Arial"/>
              </a:defRPr>
            </a:lvl1pPr>
          </a:lstStyle>
          <a:p>
            <a:fld id="{5603A180-7F6F-40E8-949D-89166226C1C0}" type="datetimeFigureOut">
              <a:rPr lang="en-US" smtClean="0"/>
              <a:t>5/13/2019</a:t>
            </a:fld>
            <a:endParaRPr lang="en-US" dirty="0"/>
          </a:p>
        </p:txBody>
      </p:sp>
      <p:sp>
        <p:nvSpPr>
          <p:cNvPr id="11" name="Text Placeholder 2"/>
          <p:cNvSpPr>
            <a:spLocks noGrp="1"/>
          </p:cNvSpPr>
          <p:nvPr>
            <p:ph idx="1"/>
          </p:nvPr>
        </p:nvSpPr>
        <p:spPr>
          <a:xfrm>
            <a:off x="457200" y="1371601"/>
            <a:ext cx="8229600" cy="47545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24112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21898"/>
            <a:ext cx="8229600" cy="4904266"/>
          </a:xfrm>
          <a:prstGeom prst="rect">
            <a:avLst/>
          </a:prstGeom>
        </p:spPr>
        <p:txBody>
          <a:bodyPr/>
          <a:lstStyle>
            <a:lvl1pPr>
              <a:spcAft>
                <a:spcPts val="450"/>
              </a:spcAft>
              <a:defRPr sz="2100"/>
            </a:lvl1pPr>
            <a:lvl2pPr>
              <a:spcAft>
                <a:spcPts val="450"/>
              </a:spcAft>
              <a:defRPr sz="1800"/>
            </a:lvl2pPr>
            <a:lvl3pPr>
              <a:spcAft>
                <a:spcPts val="450"/>
              </a:spcAft>
              <a:defRPr sz="1500"/>
            </a:lvl3pPr>
            <a:lvl4pPr>
              <a:spcAft>
                <a:spcPts val="450"/>
              </a:spcAft>
              <a:defRPr sz="1350"/>
            </a:lvl4pPr>
            <a:lvl5pPr>
              <a:spcAft>
                <a:spcPts val="450"/>
              </a:spcAft>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0" y="324558"/>
            <a:ext cx="6603101" cy="585611"/>
          </a:xfrm>
          <a:prstGeom prst="rect">
            <a:avLst/>
          </a:prstGeom>
        </p:spPr>
        <p:txBody>
          <a:bodyPr/>
          <a:lstStyle>
            <a:lvl1pPr algn="l">
              <a:defRPr/>
            </a:lvl1pPr>
          </a:lstStyle>
          <a:p>
            <a:r>
              <a:rPr lang="en-US"/>
              <a:t>Click to edit Master title style</a:t>
            </a:r>
            <a:endParaRPr lang="en-US" dirty="0"/>
          </a:p>
        </p:txBody>
      </p:sp>
      <p:sp>
        <p:nvSpPr>
          <p:cNvPr id="2" name="Slide Number Placeholder 1"/>
          <p:cNvSpPr>
            <a:spLocks noGrp="1"/>
          </p:cNvSpPr>
          <p:nvPr>
            <p:ph type="sldNum" sz="quarter" idx="10"/>
          </p:nvPr>
        </p:nvSpPr>
        <p:spPr/>
        <p:txBody>
          <a:bodyPr/>
          <a:lstStyle/>
          <a:p>
            <a:fld id="{916550BC-371D-4BD7-9299-50738EA6F61F}" type="slidenum">
              <a:rPr lang="en-US" smtClean="0"/>
              <a:t>‹#›</a:t>
            </a:fld>
            <a:endParaRPr lang="en-US" dirty="0"/>
          </a:p>
        </p:txBody>
      </p:sp>
    </p:spTree>
    <p:extLst>
      <p:ext uri="{BB962C8B-B14F-4D97-AF65-F5344CB8AC3E}">
        <p14:creationId xmlns:p14="http://schemas.microsoft.com/office/powerpoint/2010/main" val="1740198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EDD955-D679-42C0-8C7E-F3F25ECF904E}" type="datetime1">
              <a:rPr lang="en-US" smtClean="0">
                <a:solidFill>
                  <a:prstClr val="black"/>
                </a:solidFill>
              </a:rPr>
              <a:t>5/13/2019</a:t>
            </a:fld>
            <a:endParaRPr lang="en-US">
              <a:solidFill>
                <a:prstClr val="black"/>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79220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E55542-2A52-46FD-A5AC-DD17EE18F3A6}" type="datetime1">
              <a:rPr lang="en-US" smtClean="0">
                <a:solidFill>
                  <a:prstClr val="black"/>
                </a:solidFill>
              </a:rPr>
              <a:t>5/13/2019</a:t>
            </a:fld>
            <a:endParaRPr lang="en-US">
              <a:solidFill>
                <a:prstClr val="black"/>
              </a:solidFill>
            </a:endParaRPr>
          </a:p>
        </p:txBody>
      </p:sp>
      <p:sp>
        <p:nvSpPr>
          <p:cNvPr id="6" name="Slide Number Placeholder 5"/>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7" name="Picture 6">
            <a:extLst>
              <a:ext uri="{FF2B5EF4-FFF2-40B4-BE49-F238E27FC236}">
                <a16:creationId xmlns:a16="http://schemas.microsoft.com/office/drawing/2014/main" id="{936C90E5-F9D5-43CD-A0C4-5626FCC60F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66914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13C75C-1DD4-4EFB-96F4-CD016AE835F6}" type="datetime1">
              <a:rPr lang="en-US" smtClean="0">
                <a:solidFill>
                  <a:prstClr val="black"/>
                </a:solidFill>
              </a:rPr>
              <a:t>5/13/2019</a:t>
            </a:fld>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a16="http://schemas.microsoft.com/office/drawing/2014/main" id="{BF4F55C6-B0BC-4894-9D4B-6156D6A400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19189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81A95B-B40D-432F-BDE3-0F0C037B57E3}" type="datetime1">
              <a:rPr lang="en-US" smtClean="0">
                <a:solidFill>
                  <a:prstClr val="black"/>
                </a:solidFill>
              </a:rPr>
              <a:t>5/13/2019</a:t>
            </a:fld>
            <a:endParaRPr lang="en-US">
              <a:solidFill>
                <a:prstClr val="black"/>
              </a:solidFill>
            </a:endParaRPr>
          </a:p>
        </p:txBody>
      </p:sp>
      <p:sp>
        <p:nvSpPr>
          <p:cNvPr id="9" name="Slide Number Placeholder 8"/>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8827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045820-4DB1-4339-8AEB-7BCAF0FDFEA8}" type="datetime1">
              <a:rPr lang="en-US" smtClean="0">
                <a:solidFill>
                  <a:prstClr val="black"/>
                </a:solidFill>
              </a:rPr>
              <a:t>5/13/2019</a:t>
            </a:fld>
            <a:endParaRPr lang="en-US">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6" name="Picture 5">
            <a:extLst>
              <a:ext uri="{FF2B5EF4-FFF2-40B4-BE49-F238E27FC236}">
                <a16:creationId xmlns:a16="http://schemas.microsoft.com/office/drawing/2014/main" id="{AC2DFD05-C655-4D1F-9BA0-23752AA6F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61453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A1124-85F9-448D-B3E4-AC9E07F4E290}" type="datetime1">
              <a:rPr lang="en-US" smtClean="0">
                <a:solidFill>
                  <a:prstClr val="black"/>
                </a:solidFill>
              </a:rPr>
              <a:t>5/13/2019</a:t>
            </a:fld>
            <a:endParaRPr lang="en-US">
              <a:solidFill>
                <a:prstClr val="black"/>
              </a:solidFill>
            </a:endParaRPr>
          </a:p>
        </p:txBody>
      </p:sp>
      <p:sp>
        <p:nvSpPr>
          <p:cNvPr id="4" name="Slide Number Placeholder 3"/>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5" name="Picture 4">
            <a:extLst>
              <a:ext uri="{FF2B5EF4-FFF2-40B4-BE49-F238E27FC236}">
                <a16:creationId xmlns:a16="http://schemas.microsoft.com/office/drawing/2014/main" id="{419BB5C9-FC73-4804-861F-DD93BDDC4C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98134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C9F4AF-83BA-4844-90A6-1A2537F102CC}" type="datetime1">
              <a:rPr lang="en-US" smtClean="0">
                <a:solidFill>
                  <a:prstClr val="black"/>
                </a:solidFill>
              </a:rPr>
              <a:t>5/13/2019</a:t>
            </a:fld>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a16="http://schemas.microsoft.com/office/drawing/2014/main" id="{09849B57-4B73-4165-9059-71076BC754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219336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FF0AA6-727A-4116-83EB-06F1397B9832}" type="datetime1">
              <a:rPr lang="en-US" smtClean="0">
                <a:solidFill>
                  <a:prstClr val="black"/>
                </a:solidFill>
              </a:rPr>
              <a:t>5/13/2019</a:t>
            </a:fld>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a16="http://schemas.microsoft.com/office/drawing/2014/main" id="{9DEE8811-35E9-4324-BED5-D8D232F364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63811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file:///S:\CREATIVE_SERVICES\LeadingAge%20Collateral\LeadingAge%20PowerPoint\2017%20PPTs\PPT%20images\LeadingAge_PMS%20Cool%20Grey%2011.jp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EA25747C-6F3A-4B6F-85EC-0F505796E425}" type="datetime1">
              <a:rPr lang="en-US" smtClean="0">
                <a:solidFill>
                  <a:prstClr val="black"/>
                </a:solidFill>
              </a:rPr>
              <a:t>5/13/2019</a:t>
            </a:fld>
            <a:endParaRPr lang="en-US" dirty="0">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8ED21966-C764-4C40-97C3-3CEDFB59A7F5}" type="slidenum">
              <a:rPr lang="en-US" smtClean="0">
                <a:solidFill>
                  <a:prstClr val="black"/>
                </a:solidFill>
              </a:rPr>
              <a:pPr/>
              <a:t>‹#›</a:t>
            </a:fld>
            <a:endParaRPr lang="en-US" dirty="0">
              <a:solidFill>
                <a:prstClr val="black"/>
              </a:solidFill>
            </a:endParaRPr>
          </a:p>
        </p:txBody>
      </p:sp>
      <p:pic>
        <p:nvPicPr>
          <p:cNvPr id="9" name="Picture 8"/>
          <p:cNvPicPr>
            <a:picLocks noChangeAspect="1"/>
          </p:cNvPicPr>
          <p:nvPr userDrawn="1"/>
        </p:nvPicPr>
        <p:blipFill>
          <a:blip r:embed="rId14" r:link="rId15" cstate="email">
            <a:extLst>
              <a:ext uri="{28A0092B-C50C-407E-A947-70E740481C1C}">
                <a14:useLocalDpi xmlns:a14="http://schemas.microsoft.com/office/drawing/2010/main"/>
              </a:ext>
            </a:extLst>
          </a:blip>
          <a:stretch>
            <a:fillRect/>
          </a:stretch>
        </p:blipFill>
        <p:spPr>
          <a:xfrm>
            <a:off x="6503377" y="6149609"/>
            <a:ext cx="2209800" cy="650896"/>
          </a:xfrm>
          <a:prstGeom prst="rect">
            <a:avLst/>
          </a:prstGeom>
        </p:spPr>
      </p:pic>
      <p:sp>
        <p:nvSpPr>
          <p:cNvPr id="7" name="TextBox 6"/>
          <p:cNvSpPr txBox="1"/>
          <p:nvPr userDrawn="1"/>
        </p:nvSpPr>
        <p:spPr>
          <a:xfrm>
            <a:off x="2514600" y="6356350"/>
            <a:ext cx="3962400" cy="323165"/>
          </a:xfrm>
          <a:prstGeom prst="rect">
            <a:avLst/>
          </a:prstGeom>
          <a:noFill/>
        </p:spPr>
        <p:txBody>
          <a:bodyPr wrap="square" rtlCol="0">
            <a:spAutoFit/>
          </a:bodyPr>
          <a:lstStyle/>
          <a:p>
            <a:pPr algn="ctr"/>
            <a:r>
              <a:rPr lang="en-US" sz="500" kern="1200" dirty="0">
                <a:solidFill>
                  <a:schemeClr val="tx1"/>
                </a:solidFill>
                <a:effectLst/>
                <a:latin typeface="Calibri" panose="020F0502020204030204" pitchFamily="34" charset="0"/>
                <a:ea typeface="+mn-ea"/>
                <a:cs typeface="Arial" charset="0"/>
              </a:rPr>
              <a:t>This document is for general informational purposes only.  </a:t>
            </a:r>
          </a:p>
          <a:p>
            <a:pPr algn="ctr"/>
            <a:r>
              <a:rPr lang="en-US" sz="500" kern="1200" dirty="0">
                <a:solidFill>
                  <a:schemeClr val="tx1"/>
                </a:solidFill>
                <a:effectLst/>
                <a:latin typeface="Calibri" panose="020F0502020204030204" pitchFamily="34" charset="0"/>
                <a:ea typeface="+mn-ea"/>
                <a:cs typeface="Arial" charset="0"/>
              </a:rPr>
              <a:t>It does not represent legal advice nor relied upon as supporting documentation or advice with CMS or other regulatory entities.</a:t>
            </a:r>
          </a:p>
          <a:p>
            <a:pPr algn="ctr"/>
            <a:r>
              <a:rPr lang="en-US" sz="500" kern="1200" dirty="0">
                <a:solidFill>
                  <a:schemeClr val="tx1"/>
                </a:solidFill>
                <a:effectLst/>
                <a:latin typeface="Calibri" panose="020F0502020204030204" pitchFamily="34" charset="0"/>
                <a:ea typeface="+mn-ea"/>
                <a:cs typeface="Arial" charset="0"/>
              </a:rPr>
              <a:t>© Pathway Health Services, Inc. – All Rights Reserved – Copy with Permission Only </a:t>
            </a:r>
          </a:p>
        </p:txBody>
      </p:sp>
      <p:pic>
        <p:nvPicPr>
          <p:cNvPr id="10" name="Picture 9">
            <a:extLst>
              <a:ext uri="{FF2B5EF4-FFF2-40B4-BE49-F238E27FC236}">
                <a16:creationId xmlns:a16="http://schemas.microsoft.com/office/drawing/2014/main" id="{205A3798-5358-442B-B70A-09435E4DCF0D}"/>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30396168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cms.gov/Medicare/Provider-Enrollment-and-Certification/GuidanceforLawsAndRegulations/Nursing-Homes.html"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Nursing-Homes.html" TargetMode="External"/><Relationship Id="rId2" Type="http://schemas.openxmlformats.org/officeDocument/2006/relationships/hyperlink" Target="https://www.cms.gov/Regulations-and-Guidance/Guidance/Manuals/downloads/som107ap_pp_guidelines_ltcf.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cms.gov/Regulations-and-Guidance/Guidance/Manuals/downloads/som107ap_pp_guidelines_ltcf.pdf"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219200"/>
            <a:ext cx="7772400" cy="1162050"/>
          </a:xfrm>
        </p:spPr>
        <p:txBody>
          <a:bodyPr>
            <a:normAutofit fontScale="90000"/>
          </a:bodyPr>
          <a:lstStyle/>
          <a:p>
            <a:r>
              <a:rPr lang="en-US" b="1" dirty="0">
                <a:solidFill>
                  <a:schemeClr val="bg1"/>
                </a:solidFill>
              </a:rPr>
              <a:t>Respiratory Care (Airway and Tracheostomy) Competency </a:t>
            </a:r>
          </a:p>
        </p:txBody>
      </p:sp>
      <p:sp>
        <p:nvSpPr>
          <p:cNvPr id="2" name="Subtitle 1"/>
          <p:cNvSpPr>
            <a:spLocks noGrp="1"/>
          </p:cNvSpPr>
          <p:nvPr>
            <p:ph type="subTitle" idx="1"/>
          </p:nvPr>
        </p:nvSpPr>
        <p:spPr>
          <a:xfrm>
            <a:off x="1371600" y="2457450"/>
            <a:ext cx="6400800" cy="914400"/>
          </a:xfrm>
        </p:spPr>
        <p:txBody>
          <a:bodyPr/>
          <a:lstStyle/>
          <a:p>
            <a:r>
              <a:rPr lang="en-US" dirty="0">
                <a:solidFill>
                  <a:schemeClr val="bg1"/>
                </a:solidFill>
                <a:latin typeface="+mj-lt"/>
              </a:rPr>
              <a:t>Nursing Staff Training </a:t>
            </a:r>
          </a:p>
        </p:txBody>
      </p:sp>
    </p:spTree>
    <p:extLst>
      <p:ext uri="{BB962C8B-B14F-4D97-AF65-F5344CB8AC3E}">
        <p14:creationId xmlns:p14="http://schemas.microsoft.com/office/powerpoint/2010/main" val="350987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Rot="1" noChangeArrowheads="1"/>
          </p:cNvSpPr>
          <p:nvPr>
            <p:ph type="title"/>
          </p:nvPr>
        </p:nvSpPr>
        <p:spPr>
          <a:xfrm>
            <a:off x="670503" y="0"/>
            <a:ext cx="7802994" cy="1081956"/>
          </a:xfrm>
        </p:spPr>
        <p:txBody>
          <a:bodyPr>
            <a:noAutofit/>
          </a:bodyPr>
          <a:lstStyle/>
          <a:p>
            <a:pPr>
              <a:defRPr/>
            </a:pPr>
            <a:r>
              <a:rPr lang="en-US" sz="4000" dirty="0"/>
              <a:t>Respiratory Care-Airway and Trach</a:t>
            </a:r>
          </a:p>
        </p:txBody>
      </p:sp>
      <p:graphicFrame>
        <p:nvGraphicFramePr>
          <p:cNvPr id="452613" name="Rectangle 3">
            <a:extLst>
              <a:ext uri="{FF2B5EF4-FFF2-40B4-BE49-F238E27FC236}">
                <a16:creationId xmlns:a16="http://schemas.microsoft.com/office/drawing/2014/main" id="{913F43ED-ECB2-4937-9423-B29C0D40B545}"/>
              </a:ext>
            </a:extLst>
          </p:cNvPr>
          <p:cNvGraphicFramePr>
            <a:graphicFrameLocks noGrp="1"/>
          </p:cNvGraphicFramePr>
          <p:nvPr>
            <p:ph idx="1"/>
            <p:extLst>
              <p:ext uri="{D42A27DB-BD31-4B8C-83A1-F6EECF244321}">
                <p14:modId xmlns:p14="http://schemas.microsoft.com/office/powerpoint/2010/main" val="1818990085"/>
              </p:ext>
            </p:extLst>
          </p:nvPr>
        </p:nvGraphicFramePr>
        <p:xfrm>
          <a:off x="190500" y="987959"/>
          <a:ext cx="8763000" cy="4882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1130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17E9-3946-4AAB-B1AF-0FEFD8A61A0E}"/>
              </a:ext>
            </a:extLst>
          </p:cNvPr>
          <p:cNvSpPr>
            <a:spLocks noGrp="1"/>
          </p:cNvSpPr>
          <p:nvPr>
            <p:ph type="title"/>
          </p:nvPr>
        </p:nvSpPr>
        <p:spPr>
          <a:xfrm>
            <a:off x="393192" y="4432554"/>
            <a:ext cx="4945642" cy="1218908"/>
          </a:xfrm>
        </p:spPr>
        <p:txBody>
          <a:bodyPr>
            <a:normAutofit/>
          </a:bodyPr>
          <a:lstStyle/>
          <a:p>
            <a:pPr algn="r"/>
            <a:r>
              <a:rPr lang="en-US" dirty="0"/>
              <a:t>Competent Staff</a:t>
            </a:r>
          </a:p>
        </p:txBody>
      </p:sp>
      <p:pic>
        <p:nvPicPr>
          <p:cNvPr id="5" name="Picture 4" descr="A person sleeping on a bed&#10;&#10;Description automatically generated">
            <a:extLst>
              <a:ext uri="{FF2B5EF4-FFF2-40B4-BE49-F238E27FC236}">
                <a16:creationId xmlns:a16="http://schemas.microsoft.com/office/drawing/2014/main" id="{F80737D5-4C73-437C-8CB5-780943DC304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9887" r="1" b="8726"/>
          <a:stretch/>
        </p:blipFill>
        <p:spPr>
          <a:xfrm>
            <a:off x="245660" y="1098550"/>
            <a:ext cx="5293730" cy="3080544"/>
          </a:xfrm>
          <a:prstGeom prst="rect">
            <a:avLst/>
          </a:prstGeom>
          <a:ln>
            <a:noFill/>
          </a:ln>
          <a:effectLst>
            <a:softEdge rad="112500"/>
          </a:effectLst>
        </p:spPr>
      </p:pic>
      <p:sp>
        <p:nvSpPr>
          <p:cNvPr id="3" name="Content Placeholder 2">
            <a:extLst>
              <a:ext uri="{FF2B5EF4-FFF2-40B4-BE49-F238E27FC236}">
                <a16:creationId xmlns:a16="http://schemas.microsoft.com/office/drawing/2014/main" id="{60C9498D-5815-4AFA-9401-5FCEE2B564EF}"/>
              </a:ext>
            </a:extLst>
          </p:cNvPr>
          <p:cNvSpPr>
            <a:spLocks noGrp="1"/>
          </p:cNvSpPr>
          <p:nvPr>
            <p:ph idx="1"/>
          </p:nvPr>
        </p:nvSpPr>
        <p:spPr>
          <a:xfrm>
            <a:off x="5642484" y="1219200"/>
            <a:ext cx="3528410" cy="3639272"/>
          </a:xfrm>
        </p:spPr>
        <p:txBody>
          <a:bodyPr anchor="ctr">
            <a:noAutofit/>
          </a:bodyPr>
          <a:lstStyle/>
          <a:p>
            <a:pPr marL="0" indent="0">
              <a:buNone/>
            </a:pPr>
            <a:r>
              <a:rPr lang="en-US" sz="2400" dirty="0"/>
              <a:t>You will need to be trained in best practices on care of the resident with respiratory needs, tracheostomy or ventilators if you provide that care in the facility.  You will also be asked to show evidence of a return demonstration.</a:t>
            </a:r>
          </a:p>
        </p:txBody>
      </p:sp>
    </p:spTree>
    <p:extLst>
      <p:ext uri="{BB962C8B-B14F-4D97-AF65-F5344CB8AC3E}">
        <p14:creationId xmlns:p14="http://schemas.microsoft.com/office/powerpoint/2010/main" val="351401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CF66F33-8EB1-4232-8647-E6283B3E2E04}"/>
              </a:ext>
            </a:extLst>
          </p:cNvPr>
          <p:cNvSpPr>
            <a:spLocks noGrp="1"/>
          </p:cNvSpPr>
          <p:nvPr>
            <p:ph type="title"/>
          </p:nvPr>
        </p:nvSpPr>
        <p:spPr>
          <a:xfrm>
            <a:off x="457200" y="4800600"/>
            <a:ext cx="8354891" cy="697835"/>
          </a:xfrm>
        </p:spPr>
        <p:txBody>
          <a:bodyPr vert="horz" lIns="68580" tIns="34290" rIns="68580" bIns="34290" rtlCol="0" anchor="b">
            <a:normAutofit/>
          </a:bodyPr>
          <a:lstStyle/>
          <a:p>
            <a:pPr algn="ctr"/>
            <a:r>
              <a:rPr lang="en-US" sz="4050" dirty="0"/>
              <a:t>Competency</a:t>
            </a:r>
          </a:p>
        </p:txBody>
      </p:sp>
      <p:pic>
        <p:nvPicPr>
          <p:cNvPr id="5" name="Content Placeholder 4" descr="A person looking at the camera&#10;&#10;Description automatically generated">
            <a:extLst>
              <a:ext uri="{FF2B5EF4-FFF2-40B4-BE49-F238E27FC236}">
                <a16:creationId xmlns:a16="http://schemas.microsoft.com/office/drawing/2014/main" id="{24BC88FA-AF3A-422C-A031-E548DB3F6D98}"/>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b="16099"/>
          <a:stretch/>
        </p:blipFill>
        <p:spPr>
          <a:xfrm>
            <a:off x="190500" y="533400"/>
            <a:ext cx="8763000" cy="3878303"/>
          </a:xfrm>
          <a:prstGeom prst="rect">
            <a:avLst/>
          </a:prstGeom>
          <a:ln>
            <a:noFill/>
          </a:ln>
          <a:effectLst>
            <a:softEdge rad="112500"/>
          </a:effectLst>
        </p:spPr>
      </p:pic>
    </p:spTree>
    <p:extLst>
      <p:ext uri="{BB962C8B-B14F-4D97-AF65-F5344CB8AC3E}">
        <p14:creationId xmlns:p14="http://schemas.microsoft.com/office/powerpoint/2010/main" val="710881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posing for the camera&#10;&#10;Description automatically generated">
            <a:extLst>
              <a:ext uri="{FF2B5EF4-FFF2-40B4-BE49-F238E27FC236}">
                <a16:creationId xmlns:a16="http://schemas.microsoft.com/office/drawing/2014/main" id="{0BE8CA2E-00A4-4512-8CC3-6EB9E036D4C4}"/>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r="-1" b="24010"/>
          <a:stretch/>
        </p:blipFill>
        <p:spPr>
          <a:xfrm>
            <a:off x="4267200" y="381000"/>
            <a:ext cx="4617186" cy="5256277"/>
          </a:xfrm>
          <a:prstGeom prst="rect">
            <a:avLst/>
          </a:prstGeom>
          <a:ln>
            <a:noFill/>
          </a:ln>
          <a:effectLst>
            <a:softEdge rad="112500"/>
          </a:effectLst>
        </p:spPr>
      </p:pic>
      <p:pic>
        <p:nvPicPr>
          <p:cNvPr id="6" name="Picture 5">
            <a:extLst>
              <a:ext uri="{FF2B5EF4-FFF2-40B4-BE49-F238E27FC236}">
                <a16:creationId xmlns:a16="http://schemas.microsoft.com/office/drawing/2014/main" id="{7D73D098-1767-44BC-A609-B12FB12F0669}"/>
              </a:ext>
            </a:extLst>
          </p:cNvPr>
          <p:cNvPicPr>
            <a:picLocks noChangeAspect="1"/>
          </p:cNvPicPr>
          <p:nvPr/>
        </p:nvPicPr>
        <p:blipFill>
          <a:blip r:embed="rId4"/>
          <a:stretch>
            <a:fillRect/>
          </a:stretch>
        </p:blipFill>
        <p:spPr>
          <a:xfrm>
            <a:off x="152400" y="228600"/>
            <a:ext cx="3962400" cy="5534025"/>
          </a:xfrm>
          <a:prstGeom prst="rect">
            <a:avLst/>
          </a:prstGeom>
        </p:spPr>
      </p:pic>
    </p:spTree>
    <p:extLst>
      <p:ext uri="{BB962C8B-B14F-4D97-AF65-F5344CB8AC3E}">
        <p14:creationId xmlns:p14="http://schemas.microsoft.com/office/powerpoint/2010/main" val="2416793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CFB5A-7F36-46ED-AADC-EBE690101E23}"/>
              </a:ext>
            </a:extLst>
          </p:cNvPr>
          <p:cNvSpPr>
            <a:spLocks noGrp="1"/>
          </p:cNvSpPr>
          <p:nvPr>
            <p:ph type="title"/>
          </p:nvPr>
        </p:nvSpPr>
        <p:spPr>
          <a:xfrm>
            <a:off x="486932" y="304800"/>
            <a:ext cx="6066268" cy="822248"/>
          </a:xfrm>
        </p:spPr>
        <p:txBody>
          <a:bodyPr vert="horz" lIns="68580" tIns="34290" rIns="68580" bIns="34290" rtlCol="0" anchor="ctr">
            <a:noAutofit/>
          </a:bodyPr>
          <a:lstStyle/>
          <a:p>
            <a:r>
              <a:rPr lang="en-US" sz="4000" dirty="0">
                <a:solidFill>
                  <a:srgbClr val="303030"/>
                </a:solidFill>
              </a:rPr>
              <a:t>Abnormal Breath Sounds</a:t>
            </a:r>
          </a:p>
        </p:txBody>
      </p:sp>
      <p:pic>
        <p:nvPicPr>
          <p:cNvPr id="8" name="Content Placeholder 4" descr="A person in a blue shirt&#10;&#10;Description automatically generated">
            <a:extLst>
              <a:ext uri="{FF2B5EF4-FFF2-40B4-BE49-F238E27FC236}">
                <a16:creationId xmlns:a16="http://schemas.microsoft.com/office/drawing/2014/main" id="{F000B943-97DB-4141-A861-8760AC0C672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2822"/>
          <a:stretch/>
        </p:blipFill>
        <p:spPr>
          <a:xfrm>
            <a:off x="486932" y="1905000"/>
            <a:ext cx="4455801" cy="2592914"/>
          </a:xfrm>
          <a:prstGeom prst="rect">
            <a:avLst/>
          </a:prstGeom>
          <a:ln>
            <a:noFill/>
          </a:ln>
          <a:effectLst>
            <a:outerShdw blurRad="292100" dist="139700" dir="2700000" algn="tl" rotWithShape="0">
              <a:srgbClr val="333333">
                <a:alpha val="65000"/>
              </a:srgbClr>
            </a:outerShdw>
          </a:effectLst>
        </p:spPr>
      </p:pic>
      <p:sp>
        <p:nvSpPr>
          <p:cNvPr id="12" name="Content Placeholder 9">
            <a:extLst>
              <a:ext uri="{FF2B5EF4-FFF2-40B4-BE49-F238E27FC236}">
                <a16:creationId xmlns:a16="http://schemas.microsoft.com/office/drawing/2014/main" id="{4B1C630D-FA6E-45C4-BB3C-E68D1079E88F}"/>
              </a:ext>
            </a:extLst>
          </p:cNvPr>
          <p:cNvSpPr>
            <a:spLocks noGrp="1"/>
          </p:cNvSpPr>
          <p:nvPr>
            <p:ph idx="1"/>
          </p:nvPr>
        </p:nvSpPr>
        <p:spPr>
          <a:xfrm>
            <a:off x="5650992" y="1581149"/>
            <a:ext cx="3006076" cy="3015344"/>
          </a:xfrm>
        </p:spPr>
        <p:txBody>
          <a:bodyPr vert="horz" lIns="68580" tIns="34290" rIns="68580" bIns="34290" rtlCol="0" anchor="ctr">
            <a:normAutofit/>
          </a:bodyPr>
          <a:lstStyle/>
          <a:p>
            <a:r>
              <a:rPr lang="en-US" sz="2800" dirty="0"/>
              <a:t>Rales</a:t>
            </a:r>
          </a:p>
          <a:p>
            <a:r>
              <a:rPr lang="en-US" sz="2800" dirty="0"/>
              <a:t>Rhonchi</a:t>
            </a:r>
          </a:p>
          <a:p>
            <a:r>
              <a:rPr lang="en-US" sz="2800" dirty="0"/>
              <a:t>Wheezes</a:t>
            </a:r>
          </a:p>
          <a:p>
            <a:r>
              <a:rPr lang="en-US" sz="2800" dirty="0"/>
              <a:t>Pleural Friction Rub</a:t>
            </a:r>
          </a:p>
        </p:txBody>
      </p:sp>
    </p:spTree>
    <p:extLst>
      <p:ext uri="{BB962C8B-B14F-4D97-AF65-F5344CB8AC3E}">
        <p14:creationId xmlns:p14="http://schemas.microsoft.com/office/powerpoint/2010/main" val="2833839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58FD0-A06A-498A-B771-54F7F3273B56}"/>
              </a:ext>
            </a:extLst>
          </p:cNvPr>
          <p:cNvSpPr>
            <a:spLocks noGrp="1"/>
          </p:cNvSpPr>
          <p:nvPr>
            <p:ph type="title"/>
          </p:nvPr>
        </p:nvSpPr>
        <p:spPr>
          <a:xfrm>
            <a:off x="3724073" y="127290"/>
            <a:ext cx="4939868" cy="964620"/>
          </a:xfrm>
        </p:spPr>
        <p:txBody>
          <a:bodyPr vert="horz" lIns="68580" tIns="34290" rIns="68580" bIns="34290" rtlCol="0" anchor="b">
            <a:normAutofit/>
          </a:bodyPr>
          <a:lstStyle/>
          <a:p>
            <a:r>
              <a:rPr lang="en-US" sz="4400" dirty="0"/>
              <a:t>Dyspnea</a:t>
            </a:r>
          </a:p>
        </p:txBody>
      </p:sp>
      <p:pic>
        <p:nvPicPr>
          <p:cNvPr id="4" name="Content Placeholder 4">
            <a:extLst>
              <a:ext uri="{FF2B5EF4-FFF2-40B4-BE49-F238E27FC236}">
                <a16:creationId xmlns:a16="http://schemas.microsoft.com/office/drawing/2014/main" id="{15154E85-80F1-4CD8-88E2-EDE6530F733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3423" r="38923"/>
          <a:stretch/>
        </p:blipFill>
        <p:spPr>
          <a:xfrm>
            <a:off x="457200" y="1337456"/>
            <a:ext cx="2910107" cy="4305293"/>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6C14A2DB-9F84-4EC2-8432-59F66DC44A73}"/>
              </a:ext>
            </a:extLst>
          </p:cNvPr>
          <p:cNvSpPr>
            <a:spLocks noGrp="1"/>
          </p:cNvSpPr>
          <p:nvPr>
            <p:ph idx="1"/>
          </p:nvPr>
        </p:nvSpPr>
        <p:spPr>
          <a:xfrm>
            <a:off x="3724073" y="1215250"/>
            <a:ext cx="5224781" cy="4427499"/>
          </a:xfrm>
        </p:spPr>
        <p:txBody>
          <a:bodyPr vert="horz" lIns="68580" tIns="34290" rIns="68580" bIns="34290" rtlCol="0">
            <a:noAutofit/>
          </a:bodyPr>
          <a:lstStyle/>
          <a:p>
            <a:r>
              <a:rPr lang="en-US" sz="2000" dirty="0"/>
              <a:t>At a minimum, vital signs for shortness of breath should include:  Temperature, BP, pulse, apical HR (if pulse irregular) Respirations, Oxygen saturation and finger stick glucose (diabetics)</a:t>
            </a:r>
          </a:p>
          <a:p>
            <a:r>
              <a:rPr lang="en-US" sz="2000" dirty="0"/>
              <a:t>Is the Dyspnea at rest?</a:t>
            </a:r>
          </a:p>
          <a:p>
            <a:r>
              <a:rPr lang="en-US" sz="2000" dirty="0"/>
              <a:t>Sitting up?</a:t>
            </a:r>
          </a:p>
          <a:p>
            <a:r>
              <a:rPr lang="en-US" sz="2000" dirty="0"/>
              <a:t>Lying flat?</a:t>
            </a:r>
          </a:p>
          <a:p>
            <a:r>
              <a:rPr lang="en-US" sz="2000" dirty="0"/>
              <a:t>What else is different?</a:t>
            </a:r>
          </a:p>
          <a:p>
            <a:pPr lvl="1"/>
            <a:r>
              <a:rPr lang="en-US" sz="2000" dirty="0"/>
              <a:t>Edema</a:t>
            </a:r>
          </a:p>
          <a:p>
            <a:pPr lvl="1"/>
            <a:r>
              <a:rPr lang="en-US" sz="2000" dirty="0"/>
              <a:t>Weight increase</a:t>
            </a:r>
          </a:p>
          <a:p>
            <a:pPr lvl="1"/>
            <a:r>
              <a:rPr lang="en-US" sz="2000" dirty="0"/>
              <a:t>Recent behaviors/stress</a:t>
            </a:r>
          </a:p>
          <a:p>
            <a:pPr lvl="1"/>
            <a:r>
              <a:rPr lang="en-US" sz="2000" dirty="0"/>
              <a:t>New Medications</a:t>
            </a:r>
          </a:p>
          <a:p>
            <a:pPr lvl="1"/>
            <a:r>
              <a:rPr lang="en-US" sz="2000" dirty="0"/>
              <a:t>New activity level</a:t>
            </a:r>
          </a:p>
          <a:p>
            <a:endParaRPr lang="en-US" sz="2000" dirty="0"/>
          </a:p>
        </p:txBody>
      </p:sp>
    </p:spTree>
    <p:extLst>
      <p:ext uri="{BB962C8B-B14F-4D97-AF65-F5344CB8AC3E}">
        <p14:creationId xmlns:p14="http://schemas.microsoft.com/office/powerpoint/2010/main" val="2124191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85949-46C3-46DE-A8ED-80803737E570}"/>
              </a:ext>
            </a:extLst>
          </p:cNvPr>
          <p:cNvSpPr>
            <a:spLocks noGrp="1"/>
          </p:cNvSpPr>
          <p:nvPr>
            <p:ph type="title"/>
          </p:nvPr>
        </p:nvSpPr>
        <p:spPr>
          <a:xfrm>
            <a:off x="304800" y="76200"/>
            <a:ext cx="8610600" cy="956356"/>
          </a:xfrm>
          <a:noFill/>
        </p:spPr>
        <p:txBody>
          <a:bodyPr vert="horz" lIns="68580" tIns="34290" rIns="68580" bIns="34290" rtlCol="0" anchor="b">
            <a:noAutofit/>
          </a:bodyPr>
          <a:lstStyle/>
          <a:p>
            <a:pPr algn="ctr"/>
            <a:br>
              <a:rPr lang="en-US" b="0" cap="none" dirty="0"/>
            </a:br>
            <a:br>
              <a:rPr lang="en-US" b="0" cap="none" dirty="0"/>
            </a:br>
            <a:br>
              <a:rPr lang="en-US" b="0" cap="none" dirty="0"/>
            </a:br>
            <a:br>
              <a:rPr lang="en-US" b="0" cap="none" dirty="0"/>
            </a:br>
            <a:br>
              <a:rPr lang="en-US" b="0" cap="none" dirty="0"/>
            </a:br>
            <a:br>
              <a:rPr lang="en-US" b="0" cap="none" dirty="0"/>
            </a:br>
            <a:r>
              <a:rPr lang="en-US" b="0" cap="none" dirty="0"/>
              <a:t>Respiratory Care-Airway and Trach</a:t>
            </a:r>
          </a:p>
        </p:txBody>
      </p:sp>
      <p:sp>
        <p:nvSpPr>
          <p:cNvPr id="3" name="Text Placeholder 2">
            <a:extLst>
              <a:ext uri="{FF2B5EF4-FFF2-40B4-BE49-F238E27FC236}">
                <a16:creationId xmlns:a16="http://schemas.microsoft.com/office/drawing/2014/main" id="{BBF56A35-4C19-4BEA-9AB1-25B691EBB693}"/>
              </a:ext>
            </a:extLst>
          </p:cNvPr>
          <p:cNvSpPr>
            <a:spLocks noGrp="1"/>
          </p:cNvSpPr>
          <p:nvPr>
            <p:ph type="body" idx="1"/>
          </p:nvPr>
        </p:nvSpPr>
        <p:spPr>
          <a:xfrm>
            <a:off x="2819400" y="1999251"/>
            <a:ext cx="6096000" cy="4037601"/>
          </a:xfrm>
          <a:noFill/>
        </p:spPr>
        <p:txBody>
          <a:bodyPr vert="horz" lIns="68580" tIns="34290" rIns="68580" bIns="34290" rtlCol="0" anchor="b">
            <a:noAutofit/>
          </a:bodyPr>
          <a:lstStyle/>
          <a:p>
            <a:r>
              <a:rPr lang="en-US" dirty="0"/>
              <a:t>Respiratory Care Plan  - The interdisciplinary team including resident and resident representative will develop a person-centered care plan Interventions should be:</a:t>
            </a:r>
          </a:p>
          <a:p>
            <a:pPr marL="257175" indent="-257175">
              <a:buFont typeface="Arial" panose="020B0604020202020204" pitchFamily="34" charset="0"/>
              <a:buChar char="•"/>
            </a:pPr>
            <a:r>
              <a:rPr lang="en-US" dirty="0"/>
              <a:t>Individualized based upon the assessment process</a:t>
            </a:r>
          </a:p>
          <a:p>
            <a:pPr marL="257175" indent="-257175">
              <a:buFont typeface="Arial" panose="020B0604020202020204" pitchFamily="34" charset="0"/>
              <a:buChar char="•"/>
            </a:pPr>
            <a:r>
              <a:rPr lang="en-US" dirty="0"/>
              <a:t>Goals should:</a:t>
            </a:r>
          </a:p>
          <a:p>
            <a:pPr marL="257175" indent="-257175">
              <a:buFont typeface="Arial" panose="020B0604020202020204" pitchFamily="34" charset="0"/>
              <a:buChar char="•"/>
            </a:pPr>
            <a:r>
              <a:rPr lang="en-US" dirty="0"/>
              <a:t>Be clearly stated </a:t>
            </a:r>
          </a:p>
          <a:p>
            <a:pPr marL="257175" indent="-257175">
              <a:buFont typeface="Arial" panose="020B0604020202020204" pitchFamily="34" charset="0"/>
              <a:buChar char="•"/>
            </a:pPr>
            <a:r>
              <a:rPr lang="en-US" dirty="0"/>
              <a:t>Be resident-centered and individualized</a:t>
            </a:r>
          </a:p>
          <a:p>
            <a:pPr marL="257175" indent="-257175">
              <a:buFont typeface="Arial" panose="020B0604020202020204" pitchFamily="34" charset="0"/>
              <a:buChar char="•"/>
            </a:pPr>
            <a:r>
              <a:rPr lang="en-US" dirty="0"/>
              <a:t>Be realistic </a:t>
            </a:r>
          </a:p>
          <a:p>
            <a:pPr marL="257175" indent="-257175">
              <a:buFont typeface="Arial" panose="020B0604020202020204" pitchFamily="34" charset="0"/>
              <a:buChar char="•"/>
            </a:pPr>
            <a:r>
              <a:rPr lang="en-US" dirty="0"/>
              <a:t>Be attainable</a:t>
            </a:r>
          </a:p>
          <a:p>
            <a:pPr marL="257175" indent="-257175">
              <a:buFont typeface="Arial" panose="020B0604020202020204" pitchFamily="34" charset="0"/>
              <a:buChar char="•"/>
            </a:pPr>
            <a:r>
              <a:rPr lang="en-US" dirty="0"/>
              <a:t>Be measurable</a:t>
            </a:r>
          </a:p>
          <a:p>
            <a:pPr marL="257175" indent="-257175">
              <a:buFont typeface="Arial" panose="020B0604020202020204" pitchFamily="34" charset="0"/>
              <a:buChar char="•"/>
            </a:pPr>
            <a:r>
              <a:rPr lang="en-US" dirty="0"/>
              <a:t>Have a timetable for completion or  re-evaluation </a:t>
            </a:r>
          </a:p>
          <a:p>
            <a:pPr marL="257175" indent="-257175">
              <a:buFont typeface="Arial" panose="020B0604020202020204" pitchFamily="34" charset="0"/>
              <a:buChar char="•"/>
            </a:pPr>
            <a:r>
              <a:rPr lang="en-US" dirty="0"/>
              <a:t>Ongoing re-evaluation of ineffective /effective interventions</a:t>
            </a:r>
          </a:p>
        </p:txBody>
      </p:sp>
      <p:pic>
        <p:nvPicPr>
          <p:cNvPr id="5" name="Picture 4" descr="A person with a computer and smiling at the camera&#10;&#10;Description automatically generated">
            <a:extLst>
              <a:ext uri="{FF2B5EF4-FFF2-40B4-BE49-F238E27FC236}">
                <a16:creationId xmlns:a16="http://schemas.microsoft.com/office/drawing/2014/main" id="{97FC300C-7530-4F35-ACB7-DCCC707D08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4350" r="30348" b="-1"/>
          <a:stretch/>
        </p:blipFill>
        <p:spPr>
          <a:xfrm>
            <a:off x="336176" y="1999251"/>
            <a:ext cx="2417651" cy="3562350"/>
          </a:xfrm>
          <a:prstGeom prst="rect">
            <a:avLst/>
          </a:prstGeom>
        </p:spPr>
      </p:pic>
    </p:spTree>
    <p:extLst>
      <p:ext uri="{BB962C8B-B14F-4D97-AF65-F5344CB8AC3E}">
        <p14:creationId xmlns:p14="http://schemas.microsoft.com/office/powerpoint/2010/main" val="1475007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AED7F-52D5-4E97-B126-8A40DB94D36E}"/>
              </a:ext>
            </a:extLst>
          </p:cNvPr>
          <p:cNvSpPr>
            <a:spLocks noGrp="1"/>
          </p:cNvSpPr>
          <p:nvPr>
            <p:ph type="title"/>
          </p:nvPr>
        </p:nvSpPr>
        <p:spPr>
          <a:xfrm>
            <a:off x="393192" y="4432554"/>
            <a:ext cx="5293730" cy="1326896"/>
          </a:xfrm>
          <a:solidFill>
            <a:schemeClr val="accent1">
              <a:lumMod val="75000"/>
            </a:schemeClr>
          </a:solidFill>
        </p:spPr>
        <p:txBody>
          <a:bodyPr vert="horz" lIns="68580" tIns="34290" rIns="68580" bIns="34290" rtlCol="0" anchor="ctr">
            <a:normAutofit/>
          </a:bodyPr>
          <a:lstStyle/>
          <a:p>
            <a:pPr algn="r"/>
            <a:r>
              <a:rPr lang="en-US" sz="3300" dirty="0">
                <a:solidFill>
                  <a:srgbClr val="FFFFFF"/>
                </a:solidFill>
              </a:rPr>
              <a:t>Care Plan Process</a:t>
            </a:r>
          </a:p>
        </p:txBody>
      </p:sp>
      <p:pic>
        <p:nvPicPr>
          <p:cNvPr id="8" name="Content Placeholder 4" descr="A person wearing a white shirt&#10;&#10;Description automatically generated">
            <a:extLst>
              <a:ext uri="{FF2B5EF4-FFF2-40B4-BE49-F238E27FC236}">
                <a16:creationId xmlns:a16="http://schemas.microsoft.com/office/drawing/2014/main" id="{E3823191-EF34-4D58-9213-DEDA4EDC68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2822"/>
          <a:stretch/>
        </p:blipFill>
        <p:spPr>
          <a:xfrm>
            <a:off x="245660" y="838200"/>
            <a:ext cx="5293730" cy="3340894"/>
          </a:xfrm>
          <a:prstGeom prst="rect">
            <a:avLst/>
          </a:prstGeom>
        </p:spPr>
      </p:pic>
      <p:sp>
        <p:nvSpPr>
          <p:cNvPr id="10" name="Content Placeholder 9">
            <a:extLst>
              <a:ext uri="{FF2B5EF4-FFF2-40B4-BE49-F238E27FC236}">
                <a16:creationId xmlns:a16="http://schemas.microsoft.com/office/drawing/2014/main" id="{0B5AA7AC-822B-4DDC-A119-B5DC84D14C64}"/>
              </a:ext>
            </a:extLst>
          </p:cNvPr>
          <p:cNvSpPr>
            <a:spLocks noGrp="1"/>
          </p:cNvSpPr>
          <p:nvPr>
            <p:ph idx="1"/>
          </p:nvPr>
        </p:nvSpPr>
        <p:spPr>
          <a:xfrm>
            <a:off x="5870459" y="838200"/>
            <a:ext cx="3045810" cy="4346616"/>
          </a:xfrm>
          <a:solidFill>
            <a:schemeClr val="accent1">
              <a:lumMod val="60000"/>
              <a:lumOff val="40000"/>
            </a:schemeClr>
          </a:solidFill>
        </p:spPr>
        <p:txBody>
          <a:bodyPr vert="horz" lIns="68580" tIns="34290" rIns="68580" bIns="34290" rtlCol="0" anchor="ctr">
            <a:normAutofit/>
          </a:bodyPr>
          <a:lstStyle/>
          <a:p>
            <a:r>
              <a:rPr lang="en-US" sz="2700" dirty="0">
                <a:solidFill>
                  <a:srgbClr val="FFFFFF"/>
                </a:solidFill>
              </a:rPr>
              <a:t>Assessment</a:t>
            </a:r>
          </a:p>
          <a:p>
            <a:r>
              <a:rPr lang="en-US" sz="2700" dirty="0">
                <a:solidFill>
                  <a:srgbClr val="FFFFFF"/>
                </a:solidFill>
              </a:rPr>
              <a:t>Person-centered interventions</a:t>
            </a:r>
          </a:p>
          <a:p>
            <a:r>
              <a:rPr lang="en-US" sz="2700" dirty="0">
                <a:solidFill>
                  <a:srgbClr val="FFFFFF"/>
                </a:solidFill>
              </a:rPr>
              <a:t>Communication</a:t>
            </a:r>
          </a:p>
          <a:p>
            <a:r>
              <a:rPr lang="en-US" sz="2700" dirty="0">
                <a:solidFill>
                  <a:srgbClr val="FFFFFF"/>
                </a:solidFill>
              </a:rPr>
              <a:t>Palliative Care </a:t>
            </a:r>
          </a:p>
        </p:txBody>
      </p:sp>
    </p:spTree>
    <p:extLst>
      <p:ext uri="{BB962C8B-B14F-4D97-AF65-F5344CB8AC3E}">
        <p14:creationId xmlns:p14="http://schemas.microsoft.com/office/powerpoint/2010/main" val="3336349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978" y="2066562"/>
            <a:ext cx="2064266" cy="2031956"/>
          </a:xfrm>
          <a:prstGeom prst="ellipse">
            <a:avLst/>
          </a:prstGeom>
          <a:solidFill>
            <a:srgbClr val="262626"/>
          </a:solidFill>
          <a:ln w="174625" cmpd="thinThick">
            <a:solidFill>
              <a:srgbClr val="262626"/>
            </a:solidFill>
          </a:ln>
        </p:spPr>
        <p:txBody>
          <a:bodyPr vert="horz" lIns="68580" tIns="34290" rIns="68580" bIns="34290" rtlCol="0" anchor="ctr">
            <a:normAutofit fontScale="90000"/>
          </a:bodyPr>
          <a:lstStyle/>
          <a:p>
            <a:pPr algn="ctr"/>
            <a:br>
              <a:rPr lang="en-US" sz="1950" dirty="0">
                <a:solidFill>
                  <a:srgbClr val="FFFFFF"/>
                </a:solidFill>
              </a:rPr>
            </a:br>
            <a:r>
              <a:rPr lang="en-US" sz="1950" dirty="0">
                <a:solidFill>
                  <a:srgbClr val="FFFFFF"/>
                </a:solidFill>
              </a:rPr>
              <a:t>Respiratory Care Critical Element Pathway </a:t>
            </a:r>
            <a:br>
              <a:rPr lang="en-US" sz="1950" dirty="0">
                <a:solidFill>
                  <a:srgbClr val="FFFFFF"/>
                </a:solidFill>
              </a:rPr>
            </a:br>
            <a:endParaRPr lang="en-US" sz="1950" dirty="0">
              <a:solidFill>
                <a:srgbClr val="FFFFFF"/>
              </a:solidFill>
            </a:endParaRPr>
          </a:p>
        </p:txBody>
      </p:sp>
      <p:pic>
        <p:nvPicPr>
          <p:cNvPr id="5" name="Content Placeholder 4">
            <a:extLst>
              <a:ext uri="{FF2B5EF4-FFF2-40B4-BE49-F238E27FC236}">
                <a16:creationId xmlns:a16="http://schemas.microsoft.com/office/drawing/2014/main" id="{8ACC39E9-DB54-4DA9-BAD6-0F984E64883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275402" y="304801"/>
            <a:ext cx="6768620" cy="5555478"/>
          </a:xfrm>
          <a:prstGeom prst="rect">
            <a:avLst/>
          </a:prstGeom>
        </p:spPr>
      </p:pic>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fld id="{A0E68AE3-78AD-4887-8EB3-29066C51CC83}" type="slidenum">
              <a:rPr lang="en-US" smtClean="0"/>
              <a:pPr/>
              <a:t>18</a:t>
            </a:fld>
            <a:endParaRPr lang="en-US" dirty="0">
              <a:solidFill>
                <a:srgbClr val="898989"/>
              </a:solidFill>
            </a:endParaRPr>
          </a:p>
        </p:txBody>
      </p:sp>
    </p:spTree>
    <p:extLst>
      <p:ext uri="{BB962C8B-B14F-4D97-AF65-F5344CB8AC3E}">
        <p14:creationId xmlns:p14="http://schemas.microsoft.com/office/powerpoint/2010/main" val="160353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201C0-FFFA-4322-9A61-94EAEF7FCE30}"/>
              </a:ext>
            </a:extLst>
          </p:cNvPr>
          <p:cNvSpPr>
            <a:spLocks noGrp="1"/>
          </p:cNvSpPr>
          <p:nvPr>
            <p:ph type="title"/>
          </p:nvPr>
        </p:nvSpPr>
        <p:spPr>
          <a:xfrm>
            <a:off x="161365" y="419970"/>
            <a:ext cx="8839200" cy="964620"/>
          </a:xfrm>
        </p:spPr>
        <p:txBody>
          <a:bodyPr anchor="b">
            <a:noAutofit/>
          </a:bodyPr>
          <a:lstStyle/>
          <a:p>
            <a:r>
              <a:rPr lang="en-US" dirty="0"/>
              <a:t>Interventions for Competency</a:t>
            </a:r>
          </a:p>
        </p:txBody>
      </p:sp>
      <p:pic>
        <p:nvPicPr>
          <p:cNvPr id="4" name="Picture 3">
            <a:extLst>
              <a:ext uri="{FF2B5EF4-FFF2-40B4-BE49-F238E27FC236}">
                <a16:creationId xmlns:a16="http://schemas.microsoft.com/office/drawing/2014/main" id="{4AAAE758-EFCB-45F6-922E-85410AD5AF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618"/>
          <a:stretch/>
        </p:blipFill>
        <p:spPr>
          <a:xfrm>
            <a:off x="161365" y="1676400"/>
            <a:ext cx="2510938" cy="3714750"/>
          </a:xfrm>
          <a:prstGeom prst="rect">
            <a:avLst/>
          </a:prstGeom>
          <a:effectLst/>
        </p:spPr>
      </p:pic>
      <p:sp>
        <p:nvSpPr>
          <p:cNvPr id="3" name="Content Placeholder 2">
            <a:extLst>
              <a:ext uri="{FF2B5EF4-FFF2-40B4-BE49-F238E27FC236}">
                <a16:creationId xmlns:a16="http://schemas.microsoft.com/office/drawing/2014/main" id="{795DCE42-997E-4773-8615-2EE9729F6917}"/>
              </a:ext>
            </a:extLst>
          </p:cNvPr>
          <p:cNvSpPr>
            <a:spLocks noGrp="1"/>
          </p:cNvSpPr>
          <p:nvPr>
            <p:ph idx="1"/>
          </p:nvPr>
        </p:nvSpPr>
        <p:spPr>
          <a:xfrm>
            <a:off x="3276600" y="1676400"/>
            <a:ext cx="5187247" cy="2817031"/>
          </a:xfrm>
        </p:spPr>
        <p:txBody>
          <a:bodyPr>
            <a:noAutofit/>
          </a:bodyPr>
          <a:lstStyle/>
          <a:p>
            <a:endParaRPr lang="en-US" sz="2000" dirty="0"/>
          </a:p>
          <a:p>
            <a:r>
              <a:rPr lang="en-US" sz="2000" dirty="0"/>
              <a:t>Assessment Process</a:t>
            </a:r>
          </a:p>
          <a:p>
            <a:r>
              <a:rPr lang="en-US" sz="2000" dirty="0"/>
              <a:t>Medication Delivery</a:t>
            </a:r>
          </a:p>
          <a:p>
            <a:r>
              <a:rPr lang="en-US" sz="2000" dirty="0"/>
              <a:t>Oxygen Use</a:t>
            </a:r>
          </a:p>
          <a:p>
            <a:r>
              <a:rPr lang="en-US" sz="2000" dirty="0"/>
              <a:t>Breathing Exercises</a:t>
            </a:r>
          </a:p>
          <a:p>
            <a:r>
              <a:rPr lang="en-US" sz="2000" dirty="0"/>
              <a:t>Nebulizers</a:t>
            </a:r>
          </a:p>
          <a:p>
            <a:r>
              <a:rPr lang="en-US" sz="2000" dirty="0"/>
              <a:t>Tracheostomy Care</a:t>
            </a:r>
          </a:p>
          <a:p>
            <a:r>
              <a:rPr lang="en-US" sz="2000" dirty="0"/>
              <a:t>APAP</a:t>
            </a:r>
          </a:p>
          <a:p>
            <a:r>
              <a:rPr lang="en-US" sz="2000" dirty="0"/>
              <a:t>Bi-PAP</a:t>
            </a:r>
          </a:p>
          <a:p>
            <a:r>
              <a:rPr lang="en-US" sz="2000" dirty="0"/>
              <a:t>CPAP</a:t>
            </a:r>
          </a:p>
          <a:p>
            <a:r>
              <a:rPr lang="en-US" sz="2000" dirty="0"/>
              <a:t>Mechanical Ventilation</a:t>
            </a:r>
          </a:p>
          <a:p>
            <a:endParaRPr lang="en-US" sz="2000" dirty="0"/>
          </a:p>
        </p:txBody>
      </p:sp>
      <p:sp>
        <p:nvSpPr>
          <p:cNvPr id="5" name="Rectangle 4">
            <a:extLst>
              <a:ext uri="{FF2B5EF4-FFF2-40B4-BE49-F238E27FC236}">
                <a16:creationId xmlns:a16="http://schemas.microsoft.com/office/drawing/2014/main" id="{7B6009ED-5B8E-4F96-9AD7-5A311A7EDEF5}"/>
              </a:ext>
            </a:extLst>
          </p:cNvPr>
          <p:cNvSpPr/>
          <p:nvPr/>
        </p:nvSpPr>
        <p:spPr>
          <a:xfrm>
            <a:off x="6324600" y="2057400"/>
            <a:ext cx="2819384" cy="2554545"/>
          </a:xfrm>
          <a:prstGeom prst="rect">
            <a:avLst/>
          </a:prstGeom>
        </p:spPr>
        <p:txBody>
          <a:bodyPr wrap="square">
            <a:spAutoFit/>
          </a:bodyPr>
          <a:lstStyle/>
          <a:p>
            <a:pPr marL="214313" indent="-214313">
              <a:buFont typeface="Arial" panose="020B0604020202020204" pitchFamily="34" charset="0"/>
              <a:buChar char="•"/>
            </a:pPr>
            <a:r>
              <a:rPr lang="en-US" sz="2000" dirty="0">
                <a:latin typeface="+mn-lt"/>
              </a:rPr>
              <a:t>Monitoring for change in condition</a:t>
            </a:r>
          </a:p>
          <a:p>
            <a:pPr marL="214313" indent="-214313">
              <a:buFont typeface="Arial" panose="020B0604020202020204" pitchFamily="34" charset="0"/>
              <a:buChar char="•"/>
            </a:pPr>
            <a:r>
              <a:rPr lang="en-US" sz="2000" dirty="0">
                <a:latin typeface="+mn-lt"/>
              </a:rPr>
              <a:t>Oral Care</a:t>
            </a:r>
          </a:p>
          <a:p>
            <a:pPr marL="214313" indent="-214313">
              <a:buFont typeface="Arial" panose="020B0604020202020204" pitchFamily="34" charset="0"/>
              <a:buChar char="•"/>
            </a:pPr>
            <a:r>
              <a:rPr lang="en-US" sz="2000" dirty="0">
                <a:latin typeface="+mn-lt"/>
              </a:rPr>
              <a:t>Skin Care</a:t>
            </a:r>
          </a:p>
          <a:p>
            <a:pPr marL="214313" indent="-214313">
              <a:buFont typeface="Arial" panose="020B0604020202020204" pitchFamily="34" charset="0"/>
              <a:buChar char="•"/>
            </a:pPr>
            <a:r>
              <a:rPr lang="en-US" sz="2000" dirty="0">
                <a:latin typeface="+mn-lt"/>
              </a:rPr>
              <a:t>Resident Positioning</a:t>
            </a:r>
          </a:p>
          <a:p>
            <a:pPr marL="214313" indent="-214313">
              <a:buFont typeface="Arial" panose="020B0604020202020204" pitchFamily="34" charset="0"/>
              <a:buChar char="•"/>
            </a:pPr>
            <a:r>
              <a:rPr lang="en-US" sz="2000" dirty="0">
                <a:latin typeface="+mn-lt"/>
              </a:rPr>
              <a:t>Humidifiers</a:t>
            </a:r>
          </a:p>
          <a:p>
            <a:pPr marL="214313" indent="-214313">
              <a:buFont typeface="Arial" panose="020B0604020202020204" pitchFamily="34" charset="0"/>
              <a:buChar char="•"/>
            </a:pPr>
            <a:r>
              <a:rPr lang="en-US" sz="2000" dirty="0">
                <a:latin typeface="+mn-lt"/>
              </a:rPr>
              <a:t>Equipment Disinfection</a:t>
            </a:r>
          </a:p>
          <a:p>
            <a:pPr marL="214313" indent="-214313">
              <a:buFont typeface="Arial" panose="020B0604020202020204" pitchFamily="34" charset="0"/>
              <a:buChar char="•"/>
            </a:pPr>
            <a:r>
              <a:rPr lang="en-US" sz="2000" dirty="0">
                <a:latin typeface="+mn-lt"/>
              </a:rPr>
              <a:t>Advance Directives</a:t>
            </a:r>
          </a:p>
        </p:txBody>
      </p:sp>
    </p:spTree>
    <p:extLst>
      <p:ext uri="{BB962C8B-B14F-4D97-AF65-F5344CB8AC3E}">
        <p14:creationId xmlns:p14="http://schemas.microsoft.com/office/powerpoint/2010/main" val="691630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Upon completion of the program, attendees should be able to:</a:t>
            </a:r>
          </a:p>
          <a:p>
            <a:pPr marL="457200" lvl="0" indent="-457200"/>
            <a:r>
              <a:rPr lang="en-US" dirty="0"/>
              <a:t>Provide residents who require respiratory care receive such services, consistent with professional standards of practice</a:t>
            </a:r>
          </a:p>
          <a:p>
            <a:pPr marL="457200" lvl="0" indent="-457200"/>
            <a:r>
              <a:rPr lang="en-US" dirty="0"/>
              <a:t>Recognize when the resident is experiencing respiratory distress</a:t>
            </a:r>
          </a:p>
          <a:p>
            <a:pPr marL="457200" lvl="0" indent="-457200"/>
            <a:r>
              <a:rPr lang="en-US" dirty="0"/>
              <a:t>Evaluates existing respiratory distress and the cause(s)</a:t>
            </a:r>
          </a:p>
          <a:p>
            <a:pPr marL="457200" lvl="0" indent="-457200"/>
            <a:r>
              <a:rPr lang="en-US" dirty="0"/>
              <a:t>Describes policies and procedures for respiratory care and services</a:t>
            </a:r>
          </a:p>
          <a:p>
            <a:pPr marL="0" indent="0">
              <a:buNone/>
            </a:pPr>
            <a:endParaRPr lang="en-US" dirty="0"/>
          </a:p>
        </p:txBody>
      </p:sp>
    </p:spTree>
    <p:extLst>
      <p:ext uri="{BB962C8B-B14F-4D97-AF65-F5344CB8AC3E}">
        <p14:creationId xmlns:p14="http://schemas.microsoft.com/office/powerpoint/2010/main" val="2601687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Rot="1" noChangeArrowheads="1"/>
          </p:cNvSpPr>
          <p:nvPr>
            <p:ph type="title"/>
          </p:nvPr>
        </p:nvSpPr>
        <p:spPr>
          <a:xfrm>
            <a:off x="478910" y="-26894"/>
            <a:ext cx="8186180" cy="964620"/>
          </a:xfrm>
        </p:spPr>
        <p:txBody>
          <a:bodyPr anchor="b">
            <a:noAutofit/>
          </a:bodyPr>
          <a:lstStyle/>
          <a:p>
            <a:pPr algn="l"/>
            <a:r>
              <a:rPr lang="en-US" sz="4000" dirty="0"/>
              <a:t>Respiratory Care-Airway and Trach</a:t>
            </a:r>
          </a:p>
        </p:txBody>
      </p:sp>
      <p:pic>
        <p:nvPicPr>
          <p:cNvPr id="3" name="Picture 2" descr="A glass with a blue background&#10;&#10;Description automatically generated">
            <a:extLst>
              <a:ext uri="{FF2B5EF4-FFF2-40B4-BE49-F238E27FC236}">
                <a16:creationId xmlns:a16="http://schemas.microsoft.com/office/drawing/2014/main" id="{888C954F-8BA8-42DE-A852-79036CE6008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4669" r="10211" b="-1"/>
          <a:stretch/>
        </p:blipFill>
        <p:spPr>
          <a:xfrm>
            <a:off x="16" y="857257"/>
            <a:ext cx="3476678" cy="5143493"/>
          </a:xfrm>
          <a:prstGeom prst="rect">
            <a:avLst/>
          </a:prstGeom>
          <a:ln>
            <a:noFill/>
          </a:ln>
          <a:effectLst>
            <a:softEdge rad="112500"/>
          </a:effectLst>
        </p:spPr>
      </p:pic>
      <p:sp>
        <p:nvSpPr>
          <p:cNvPr id="500739" name="Rectangle 3"/>
          <p:cNvSpPr>
            <a:spLocks noGrp="1" noChangeArrowheads="1"/>
          </p:cNvSpPr>
          <p:nvPr>
            <p:ph idx="1"/>
          </p:nvPr>
        </p:nvSpPr>
        <p:spPr>
          <a:xfrm>
            <a:off x="3633460" y="1312209"/>
            <a:ext cx="5238520" cy="4724400"/>
          </a:xfrm>
        </p:spPr>
        <p:txBody>
          <a:bodyPr>
            <a:noAutofit/>
          </a:bodyPr>
          <a:lstStyle/>
          <a:p>
            <a:pPr marL="0" indent="0">
              <a:buNone/>
            </a:pPr>
            <a:r>
              <a:rPr lang="en-US" sz="1600" dirty="0"/>
              <a:t>Small Volume Nebulizers-</a:t>
            </a:r>
            <a:r>
              <a:rPr lang="en-US" sz="1600" dirty="0">
                <a:solidFill>
                  <a:srgbClr val="FF0000"/>
                </a:solidFill>
              </a:rPr>
              <a:t>example  </a:t>
            </a:r>
            <a:r>
              <a:rPr lang="en-US" sz="1600" dirty="0">
                <a:highlight>
                  <a:srgbClr val="FFFF00"/>
                </a:highlight>
              </a:rPr>
              <a:t>replace with facility procedure as needed here</a:t>
            </a:r>
          </a:p>
          <a:p>
            <a:pPr lvl="1"/>
            <a:r>
              <a:rPr lang="en-US" sz="1600" dirty="0"/>
              <a:t>Assemble nebulizer as per manufacturer’s instructions.</a:t>
            </a:r>
          </a:p>
          <a:p>
            <a:pPr lvl="1"/>
            <a:r>
              <a:rPr lang="en-US" sz="1600" dirty="0"/>
              <a:t>Add medication as prescribed by pouring medication into the nebulizer cup.</a:t>
            </a:r>
          </a:p>
          <a:p>
            <a:pPr lvl="1"/>
            <a:r>
              <a:rPr lang="en-US" sz="1600" dirty="0"/>
              <a:t>Use a mask if resident is unable to tolerate a mouthpiece, and an adaptor specific to tracheostomies if the resident has a tracheostomy.</a:t>
            </a:r>
          </a:p>
          <a:p>
            <a:pPr lvl="1"/>
            <a:r>
              <a:rPr lang="en-US" sz="1600" dirty="0"/>
              <a:t>Position resident sitting up in a chair or in bed at greater than 45 degrees.</a:t>
            </a:r>
          </a:p>
          <a:p>
            <a:pPr lvl="1"/>
            <a:r>
              <a:rPr lang="en-US" sz="1600" dirty="0"/>
              <a:t>Assess vital signs and lung sounds before and after the treatment.</a:t>
            </a:r>
          </a:p>
          <a:p>
            <a:pPr lvl="1"/>
            <a:r>
              <a:rPr lang="en-US" sz="1600" dirty="0"/>
              <a:t>Attach the nebulizer to compressed air; use oxygen if there is no compressed air.</a:t>
            </a:r>
          </a:p>
          <a:p>
            <a:pPr lvl="1"/>
            <a:r>
              <a:rPr lang="en-US" sz="1600" dirty="0"/>
              <a:t>If resident is receiving oxygen, do not turn it off. Continue to deliver oxygen through nasal prongs with the nebulizer.</a:t>
            </a:r>
          </a:p>
          <a:p>
            <a:pPr eaLnBrk="1" hangingPunct="1">
              <a:buFont typeface="Wingdings" pitchFamily="2" charset="2"/>
              <a:buNone/>
              <a:defRPr/>
            </a:pPr>
            <a:endParaRPr lang="en-US" sz="1600" dirty="0"/>
          </a:p>
        </p:txBody>
      </p:sp>
    </p:spTree>
    <p:extLst>
      <p:ext uri="{BB962C8B-B14F-4D97-AF65-F5344CB8AC3E}">
        <p14:creationId xmlns:p14="http://schemas.microsoft.com/office/powerpoint/2010/main" val="2062361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1CC0E-3953-4D11-8BFF-9AE7832F33DD}"/>
              </a:ext>
            </a:extLst>
          </p:cNvPr>
          <p:cNvSpPr>
            <a:spLocks noGrp="1"/>
          </p:cNvSpPr>
          <p:nvPr>
            <p:ph type="title"/>
          </p:nvPr>
        </p:nvSpPr>
        <p:spPr>
          <a:xfrm>
            <a:off x="1333500" y="-205235"/>
            <a:ext cx="6477000" cy="1172469"/>
          </a:xfrm>
          <a:noFill/>
        </p:spPr>
        <p:txBody>
          <a:bodyPr vert="horz" lIns="68580" tIns="34290" rIns="68580" bIns="34290" rtlCol="0" anchor="b">
            <a:noAutofit/>
          </a:bodyPr>
          <a:lstStyle/>
          <a:p>
            <a:r>
              <a:rPr lang="en-US" sz="4000" dirty="0"/>
              <a:t>Small Volume Nebulizers</a:t>
            </a:r>
          </a:p>
        </p:txBody>
      </p:sp>
      <p:sp>
        <p:nvSpPr>
          <p:cNvPr id="3" name="Content Placeholder 2">
            <a:extLst>
              <a:ext uri="{FF2B5EF4-FFF2-40B4-BE49-F238E27FC236}">
                <a16:creationId xmlns:a16="http://schemas.microsoft.com/office/drawing/2014/main" id="{30304934-4D69-47E6-8786-B70389070669}"/>
              </a:ext>
            </a:extLst>
          </p:cNvPr>
          <p:cNvSpPr>
            <a:spLocks noGrp="1"/>
          </p:cNvSpPr>
          <p:nvPr>
            <p:ph idx="1"/>
          </p:nvPr>
        </p:nvSpPr>
        <p:spPr>
          <a:xfrm>
            <a:off x="4218394" y="1981200"/>
            <a:ext cx="4648200" cy="3778444"/>
          </a:xfrm>
          <a:noFill/>
        </p:spPr>
        <p:txBody>
          <a:bodyPr vert="horz" lIns="68580" tIns="34290" rIns="68580" bIns="34290" rtlCol="0">
            <a:noAutofit/>
          </a:bodyPr>
          <a:lstStyle/>
          <a:p>
            <a:r>
              <a:rPr lang="en-US" sz="2400" dirty="0"/>
              <a:t>Stay with the resident during the treatment unless the resident has been assessed to be able to safely self-administer the inhalation treatment.  </a:t>
            </a:r>
          </a:p>
          <a:p>
            <a:r>
              <a:rPr lang="en-US" sz="2400" dirty="0"/>
              <a:t>Make sure this assessment is documented in the medical record.</a:t>
            </a:r>
          </a:p>
          <a:p>
            <a:pPr marL="0" indent="0">
              <a:buNone/>
            </a:pPr>
            <a:endParaRPr lang="en-US" sz="2400" dirty="0"/>
          </a:p>
        </p:txBody>
      </p:sp>
      <p:pic>
        <p:nvPicPr>
          <p:cNvPr id="5" name="Content Placeholder 4" descr="A picture containing person, wine, indoor, food&#10;&#10;Description automatically generated">
            <a:extLst>
              <a:ext uri="{FF2B5EF4-FFF2-40B4-BE49-F238E27FC236}">
                <a16:creationId xmlns:a16="http://schemas.microsoft.com/office/drawing/2014/main" id="{BB283544-4705-45A5-A6D2-569A0F71D18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9403" r="2" b="15904"/>
          <a:stretch/>
        </p:blipFill>
        <p:spPr>
          <a:xfrm>
            <a:off x="254994" y="1511494"/>
            <a:ext cx="3782107" cy="4248150"/>
          </a:xfrm>
          <a:prstGeom prst="rect">
            <a:avLst/>
          </a:prstGeom>
          <a:ln>
            <a:noFill/>
          </a:ln>
          <a:effectLst>
            <a:softEdge rad="112500"/>
          </a:effectLst>
        </p:spPr>
      </p:pic>
    </p:spTree>
    <p:extLst>
      <p:ext uri="{BB962C8B-B14F-4D97-AF65-F5344CB8AC3E}">
        <p14:creationId xmlns:p14="http://schemas.microsoft.com/office/powerpoint/2010/main" val="2854169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EFC91-28FE-45D1-BB1B-32DB1F34614A}"/>
              </a:ext>
            </a:extLst>
          </p:cNvPr>
          <p:cNvSpPr>
            <a:spLocks noGrp="1"/>
          </p:cNvSpPr>
          <p:nvPr>
            <p:ph type="title"/>
          </p:nvPr>
        </p:nvSpPr>
        <p:spPr>
          <a:xfrm>
            <a:off x="26894" y="1219200"/>
            <a:ext cx="2562119" cy="3596556"/>
          </a:xfrm>
        </p:spPr>
        <p:txBody>
          <a:bodyPr vert="horz" lIns="68580" tIns="34290" rIns="68580" bIns="34290" rtlCol="0" anchor="ctr">
            <a:normAutofit/>
          </a:bodyPr>
          <a:lstStyle/>
          <a:p>
            <a:r>
              <a:rPr lang="en-US" sz="2800" b="1" dirty="0"/>
              <a:t>Medication Management</a:t>
            </a:r>
          </a:p>
        </p:txBody>
      </p:sp>
      <p:graphicFrame>
        <p:nvGraphicFramePr>
          <p:cNvPr id="5" name="Content Placeholder 2">
            <a:extLst>
              <a:ext uri="{FF2B5EF4-FFF2-40B4-BE49-F238E27FC236}">
                <a16:creationId xmlns:a16="http://schemas.microsoft.com/office/drawing/2014/main" id="{4114D089-B33A-4A60-B980-7AB68A4A3388}"/>
              </a:ext>
            </a:extLst>
          </p:cNvPr>
          <p:cNvGraphicFramePr>
            <a:graphicFrameLocks noGrp="1"/>
          </p:cNvGraphicFramePr>
          <p:nvPr>
            <p:ph idx="1"/>
            <p:extLst>
              <p:ext uri="{D42A27DB-BD31-4B8C-83A1-F6EECF244321}">
                <p14:modId xmlns:p14="http://schemas.microsoft.com/office/powerpoint/2010/main" val="1208145807"/>
              </p:ext>
            </p:extLst>
          </p:nvPr>
        </p:nvGraphicFramePr>
        <p:xfrm>
          <a:off x="2286000" y="228600"/>
          <a:ext cx="6553199"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808BF063-9B24-4294-B700-660FCD207F82}"/>
              </a:ext>
            </a:extLst>
          </p:cNvPr>
          <p:cNvSpPr/>
          <p:nvPr/>
        </p:nvSpPr>
        <p:spPr>
          <a:xfrm>
            <a:off x="152400" y="4038600"/>
            <a:ext cx="1981200" cy="584775"/>
          </a:xfrm>
          <a:prstGeom prst="rect">
            <a:avLst/>
          </a:prstGeom>
        </p:spPr>
        <p:txBody>
          <a:bodyPr wrap="square">
            <a:spAutoFit/>
          </a:bodyPr>
          <a:lstStyle/>
          <a:p>
            <a:r>
              <a:rPr lang="en-US" sz="800" u="sng" dirty="0">
                <a:hlinkClick r:id="rId8">
                  <a:extLst>
                    <a:ext uri="{A12FA001-AC4F-418D-AE19-62706E023703}">
                      <ahyp:hlinkClr xmlns:ahyp="http://schemas.microsoft.com/office/drawing/2018/hyperlinkcolor" val="tx"/>
                    </a:ext>
                  </a:extLst>
                </a:hlinkClick>
              </a:rPr>
              <a:t>https://www.cms.gov/Medicare/Provider-Enrollment-and-Certification/GuidanceforLawsAndRegulations/Nursing-Homes.html</a:t>
            </a:r>
            <a:endParaRPr lang="en-US" sz="800" dirty="0"/>
          </a:p>
        </p:txBody>
      </p:sp>
    </p:spTree>
    <p:extLst>
      <p:ext uri="{BB962C8B-B14F-4D97-AF65-F5344CB8AC3E}">
        <p14:creationId xmlns:p14="http://schemas.microsoft.com/office/powerpoint/2010/main" val="2156206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910EE-AD88-40B2-910C-B95C449A3FFC}"/>
              </a:ext>
            </a:extLst>
          </p:cNvPr>
          <p:cNvSpPr>
            <a:spLocks noGrp="1"/>
          </p:cNvSpPr>
          <p:nvPr>
            <p:ph type="title"/>
          </p:nvPr>
        </p:nvSpPr>
        <p:spPr>
          <a:xfrm>
            <a:off x="457200" y="160337"/>
            <a:ext cx="8229600" cy="1143000"/>
          </a:xfrm>
        </p:spPr>
        <p:txBody>
          <a:bodyPr/>
          <a:lstStyle/>
          <a:p>
            <a:r>
              <a:rPr lang="en-US" dirty="0"/>
              <a:t>Tracheostomy Care</a:t>
            </a:r>
          </a:p>
        </p:txBody>
      </p:sp>
      <p:sp>
        <p:nvSpPr>
          <p:cNvPr id="3" name="Content Placeholder 2">
            <a:extLst>
              <a:ext uri="{FF2B5EF4-FFF2-40B4-BE49-F238E27FC236}">
                <a16:creationId xmlns:a16="http://schemas.microsoft.com/office/drawing/2014/main" id="{DAA99DCB-CDC6-4F33-B084-06754F6E489C}"/>
              </a:ext>
            </a:extLst>
          </p:cNvPr>
          <p:cNvSpPr>
            <a:spLocks noGrp="1"/>
          </p:cNvSpPr>
          <p:nvPr>
            <p:ph idx="1"/>
          </p:nvPr>
        </p:nvSpPr>
        <p:spPr>
          <a:xfrm>
            <a:off x="457200" y="1303337"/>
            <a:ext cx="8229600" cy="4525963"/>
          </a:xfrm>
        </p:spPr>
        <p:txBody>
          <a:bodyPr>
            <a:normAutofit fontScale="62500" lnSpcReduction="20000"/>
          </a:bodyPr>
          <a:lstStyle/>
          <a:p>
            <a:pPr marL="0" indent="0">
              <a:buNone/>
            </a:pPr>
            <a:r>
              <a:rPr lang="en-US" dirty="0">
                <a:highlight>
                  <a:srgbClr val="FFFF00"/>
                </a:highlight>
              </a:rPr>
              <a:t>If facility is caring for a resident with a trach, insert the facility policy and procedure on Tracheostomy Care Here</a:t>
            </a:r>
          </a:p>
          <a:p>
            <a:pPr marL="0" indent="0">
              <a:buNone/>
            </a:pPr>
            <a:r>
              <a:rPr lang="en-US" dirty="0"/>
              <a:t>Include: </a:t>
            </a:r>
          </a:p>
          <a:p>
            <a:r>
              <a:rPr lang="en-US" dirty="0"/>
              <a:t>Supplies needed</a:t>
            </a:r>
          </a:p>
          <a:p>
            <a:r>
              <a:rPr lang="en-US" dirty="0"/>
              <a:t>Step by step instructions</a:t>
            </a:r>
          </a:p>
          <a:p>
            <a:r>
              <a:rPr lang="en-US" dirty="0"/>
              <a:t>Infection Control (Hand Hygiene, PPE, etc.) </a:t>
            </a:r>
          </a:p>
          <a:p>
            <a:r>
              <a:rPr lang="en-US" dirty="0"/>
              <a:t>Requirements for physician orders</a:t>
            </a:r>
          </a:p>
          <a:p>
            <a:r>
              <a:rPr lang="en-US" dirty="0"/>
              <a:t>Unplanned extubation</a:t>
            </a:r>
          </a:p>
          <a:p>
            <a:r>
              <a:rPr lang="en-US" dirty="0"/>
              <a:t>Emergency procedures</a:t>
            </a:r>
          </a:p>
          <a:p>
            <a:r>
              <a:rPr lang="en-US" dirty="0"/>
              <a:t>Emergency supplies and location</a:t>
            </a:r>
          </a:p>
          <a:p>
            <a:r>
              <a:rPr lang="en-US" dirty="0"/>
              <a:t>Regular Trach care</a:t>
            </a:r>
          </a:p>
          <a:p>
            <a:r>
              <a:rPr lang="en-US" dirty="0"/>
              <a:t>Monitoring of trach site</a:t>
            </a:r>
          </a:p>
          <a:p>
            <a:r>
              <a:rPr lang="en-US" dirty="0"/>
              <a:t>Suctioning</a:t>
            </a:r>
          </a:p>
          <a:p>
            <a:r>
              <a:rPr lang="en-US" dirty="0"/>
              <a:t>Cleaning and disinfecting all equipment</a:t>
            </a:r>
          </a:p>
        </p:txBody>
      </p:sp>
    </p:spTree>
    <p:extLst>
      <p:ext uri="{BB962C8B-B14F-4D97-AF65-F5344CB8AC3E}">
        <p14:creationId xmlns:p14="http://schemas.microsoft.com/office/powerpoint/2010/main" val="798243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931FD-5596-4B48-83E4-3627FF5674E1}"/>
              </a:ext>
            </a:extLst>
          </p:cNvPr>
          <p:cNvSpPr>
            <a:spLocks noGrp="1"/>
          </p:cNvSpPr>
          <p:nvPr>
            <p:ph type="title"/>
          </p:nvPr>
        </p:nvSpPr>
        <p:spPr>
          <a:xfrm>
            <a:off x="463587" y="658947"/>
            <a:ext cx="2743200" cy="2165684"/>
          </a:xfrm>
        </p:spPr>
        <p:txBody>
          <a:bodyPr vert="horz" lIns="68580" tIns="34290" rIns="68580" bIns="34290" rtlCol="0" anchor="b">
            <a:normAutofit/>
          </a:bodyPr>
          <a:lstStyle/>
          <a:p>
            <a:pPr algn="ctr"/>
            <a:r>
              <a:rPr lang="en-US" sz="3600" dirty="0">
                <a:solidFill>
                  <a:srgbClr val="FFFFFF"/>
                </a:solidFill>
              </a:rPr>
              <a:t>Suctioning</a:t>
            </a:r>
          </a:p>
        </p:txBody>
      </p:sp>
      <p:sp>
        <p:nvSpPr>
          <p:cNvPr id="6" name="Rectangle 5">
            <a:extLst>
              <a:ext uri="{FF2B5EF4-FFF2-40B4-BE49-F238E27FC236}">
                <a16:creationId xmlns:a16="http://schemas.microsoft.com/office/drawing/2014/main" id="{D8CA99BB-6AD9-486C-B860-650FAE01CE03}"/>
              </a:ext>
            </a:extLst>
          </p:cNvPr>
          <p:cNvSpPr/>
          <p:nvPr/>
        </p:nvSpPr>
        <p:spPr>
          <a:xfrm>
            <a:off x="4347594" y="2549768"/>
            <a:ext cx="4365298" cy="369332"/>
          </a:xfrm>
          <a:prstGeom prst="rect">
            <a:avLst/>
          </a:prstGeom>
        </p:spPr>
        <p:txBody>
          <a:bodyPr wrap="none">
            <a:spAutoFit/>
          </a:bodyPr>
          <a:lstStyle/>
          <a:p>
            <a:r>
              <a:rPr lang="en-US" dirty="0">
                <a:highlight>
                  <a:srgbClr val="FFFF00"/>
                </a:highlight>
              </a:rPr>
              <a:t>Include facility policy and procedure here</a:t>
            </a:r>
          </a:p>
        </p:txBody>
      </p:sp>
      <p:pic>
        <p:nvPicPr>
          <p:cNvPr id="7" name="Picture 6">
            <a:extLst>
              <a:ext uri="{FF2B5EF4-FFF2-40B4-BE49-F238E27FC236}">
                <a16:creationId xmlns:a16="http://schemas.microsoft.com/office/drawing/2014/main" id="{5821805D-7CBD-41C7-BF8A-0DD5AE68920C}"/>
              </a:ext>
            </a:extLst>
          </p:cNvPr>
          <p:cNvPicPr>
            <a:picLocks noChangeAspect="1"/>
          </p:cNvPicPr>
          <p:nvPr/>
        </p:nvPicPr>
        <p:blipFill>
          <a:blip r:embed="rId3"/>
          <a:stretch>
            <a:fillRect/>
          </a:stretch>
        </p:blipFill>
        <p:spPr>
          <a:xfrm>
            <a:off x="-13447" y="0"/>
            <a:ext cx="4267200" cy="6036527"/>
          </a:xfrm>
          <a:prstGeom prst="rect">
            <a:avLst/>
          </a:prstGeom>
        </p:spPr>
      </p:pic>
    </p:spTree>
    <p:extLst>
      <p:ext uri="{BB962C8B-B14F-4D97-AF65-F5344CB8AC3E}">
        <p14:creationId xmlns:p14="http://schemas.microsoft.com/office/powerpoint/2010/main" val="1488365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26901-5139-4355-8C5C-B6F5DBEE48A3}"/>
              </a:ext>
            </a:extLst>
          </p:cNvPr>
          <p:cNvSpPr>
            <a:spLocks noGrp="1"/>
          </p:cNvSpPr>
          <p:nvPr>
            <p:ph type="title"/>
          </p:nvPr>
        </p:nvSpPr>
        <p:spPr>
          <a:xfrm>
            <a:off x="2102066" y="0"/>
            <a:ext cx="4939868" cy="1257452"/>
          </a:xfrm>
        </p:spPr>
        <p:txBody>
          <a:bodyPr vert="horz" lIns="68580" tIns="34290" rIns="68580" bIns="34290" rtlCol="0" anchor="ctr">
            <a:normAutofit/>
          </a:bodyPr>
          <a:lstStyle/>
          <a:p>
            <a:r>
              <a:rPr lang="en-US" dirty="0"/>
              <a:t>Oxygen</a:t>
            </a:r>
          </a:p>
        </p:txBody>
      </p:sp>
      <p:pic>
        <p:nvPicPr>
          <p:cNvPr id="5" name="Picture 4">
            <a:extLst>
              <a:ext uri="{FF2B5EF4-FFF2-40B4-BE49-F238E27FC236}">
                <a16:creationId xmlns:a16="http://schemas.microsoft.com/office/drawing/2014/main" id="{C264484A-887B-431D-B5E9-67CBBAAF73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4466" r="10415" b="-1"/>
          <a:stretch/>
        </p:blipFill>
        <p:spPr>
          <a:xfrm>
            <a:off x="152400" y="1524000"/>
            <a:ext cx="2546070" cy="4095750"/>
          </a:xfrm>
          <a:prstGeom prst="rect">
            <a:avLst/>
          </a:prstGeom>
          <a:ln>
            <a:noFill/>
          </a:ln>
          <a:effectLst>
            <a:softEdge rad="112500"/>
          </a:effectLst>
        </p:spPr>
      </p:pic>
      <p:sp>
        <p:nvSpPr>
          <p:cNvPr id="3" name="Content Placeholder 2">
            <a:extLst>
              <a:ext uri="{FF2B5EF4-FFF2-40B4-BE49-F238E27FC236}">
                <a16:creationId xmlns:a16="http://schemas.microsoft.com/office/drawing/2014/main" id="{7C518B2A-D16E-4375-960A-B60401DBBD0E}"/>
              </a:ext>
            </a:extLst>
          </p:cNvPr>
          <p:cNvSpPr>
            <a:spLocks noGrp="1"/>
          </p:cNvSpPr>
          <p:nvPr>
            <p:ph sz="half" idx="1"/>
          </p:nvPr>
        </p:nvSpPr>
        <p:spPr>
          <a:xfrm>
            <a:off x="2972419" y="1133551"/>
            <a:ext cx="6171581" cy="4590897"/>
          </a:xfrm>
        </p:spPr>
        <p:txBody>
          <a:bodyPr vert="horz" lIns="68580" tIns="34290" rIns="68580" bIns="34290" rtlCol="0">
            <a:noAutofit/>
          </a:bodyPr>
          <a:lstStyle/>
          <a:p>
            <a:r>
              <a:rPr lang="en-US" sz="1800" dirty="0"/>
              <a:t>Check MD order (date, time, L/min and method of administration)</a:t>
            </a:r>
          </a:p>
          <a:p>
            <a:r>
              <a:rPr lang="en-US" sz="1800" dirty="0"/>
              <a:t>Perform hand hygiene </a:t>
            </a:r>
          </a:p>
          <a:p>
            <a:r>
              <a:rPr lang="en-US" sz="1800" dirty="0"/>
              <a:t>Explain purpose and procedures to the patient</a:t>
            </a:r>
          </a:p>
          <a:p>
            <a:r>
              <a:rPr lang="en-US" sz="1800" dirty="0"/>
              <a:t>Assemble and prepare oxygen equipment per manufacturer recommendation</a:t>
            </a:r>
          </a:p>
          <a:p>
            <a:r>
              <a:rPr lang="en-US" sz="1800" dirty="0"/>
              <a:t>Set flow meter to MDs ordered flow rate  (Licensed Nurse or Respiratory Therapist)</a:t>
            </a:r>
          </a:p>
          <a:p>
            <a:r>
              <a:rPr lang="en-US" sz="1800" dirty="0"/>
              <a:t> Insert nasal cannula into residents nostrils, adjust tubing behind ears and slide plastic adapter under residents chin.</a:t>
            </a:r>
          </a:p>
          <a:p>
            <a:r>
              <a:rPr lang="en-US" sz="1800" dirty="0"/>
              <a:t>Maintain enough slack in oxygen tubing</a:t>
            </a:r>
          </a:p>
          <a:p>
            <a:r>
              <a:rPr lang="en-US" sz="1800" dirty="0"/>
              <a:t> Assess residents response to oxygen and comfort level</a:t>
            </a:r>
          </a:p>
          <a:p>
            <a:r>
              <a:rPr lang="en-US" sz="1800" dirty="0"/>
              <a:t>Remove gloves and perform hand hygiene</a:t>
            </a:r>
          </a:p>
          <a:p>
            <a:r>
              <a:rPr lang="en-US" sz="1800" dirty="0"/>
              <a:t>Document the following: date, time, flow rate, method respiratory condition, response to oxygen and sign the documentation when finished.</a:t>
            </a:r>
          </a:p>
        </p:txBody>
      </p:sp>
    </p:spTree>
    <p:extLst>
      <p:ext uri="{BB962C8B-B14F-4D97-AF65-F5344CB8AC3E}">
        <p14:creationId xmlns:p14="http://schemas.microsoft.com/office/powerpoint/2010/main" val="837148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61839"/>
            <a:ext cx="7696200" cy="1257452"/>
          </a:xfrm>
        </p:spPr>
        <p:txBody>
          <a:bodyPr>
            <a:normAutofit fontScale="90000"/>
          </a:bodyPr>
          <a:lstStyle/>
          <a:p>
            <a:r>
              <a:rPr lang="en-US" dirty="0"/>
              <a:t>Respiratory Care-Airway and Trach</a:t>
            </a:r>
          </a:p>
        </p:txBody>
      </p:sp>
      <p:sp>
        <p:nvSpPr>
          <p:cNvPr id="13" name="Content Placeholder 12">
            <a:extLst>
              <a:ext uri="{FF2B5EF4-FFF2-40B4-BE49-F238E27FC236}">
                <a16:creationId xmlns:a16="http://schemas.microsoft.com/office/drawing/2014/main" id="{55E79820-C51E-4B39-8A67-B783BDC5875A}"/>
              </a:ext>
            </a:extLst>
          </p:cNvPr>
          <p:cNvSpPr>
            <a:spLocks noGrp="1"/>
          </p:cNvSpPr>
          <p:nvPr>
            <p:ph idx="1"/>
          </p:nvPr>
        </p:nvSpPr>
        <p:spPr>
          <a:xfrm>
            <a:off x="182880" y="1447800"/>
            <a:ext cx="4939867" cy="2839064"/>
          </a:xfrm>
        </p:spPr>
        <p:txBody>
          <a:bodyPr>
            <a:noAutofit/>
          </a:bodyPr>
          <a:lstStyle/>
          <a:p>
            <a:pPr marL="0" indent="0">
              <a:buNone/>
            </a:pPr>
            <a:r>
              <a:rPr lang="en-US" sz="2400" b="1" dirty="0"/>
              <a:t>Oxygen</a:t>
            </a:r>
          </a:p>
          <a:p>
            <a:r>
              <a:rPr lang="en-US" sz="2400" dirty="0"/>
              <a:t>Make sure that warning signs (OXYGEN - NO SMOKING) are posted </a:t>
            </a:r>
            <a:r>
              <a:rPr lang="en-US" sz="2400" dirty="0">
                <a:solidFill>
                  <a:srgbClr val="FF0000"/>
                </a:solidFill>
                <a:highlight>
                  <a:srgbClr val="FFFF00"/>
                </a:highlight>
              </a:rPr>
              <a:t>Identify State Requirements/Policy</a:t>
            </a:r>
          </a:p>
          <a:p>
            <a:r>
              <a:rPr lang="en-US" sz="2400" dirty="0"/>
              <a:t>Oxygen must be turned on before the mask is applied to the client. </a:t>
            </a:r>
          </a:p>
          <a:p>
            <a:r>
              <a:rPr lang="en-US" sz="2400" dirty="0"/>
              <a:t>Make sure the tubing is patent at all times and ensure that that the equipment is working properly. </a:t>
            </a:r>
          </a:p>
        </p:txBody>
      </p:sp>
      <p:pic>
        <p:nvPicPr>
          <p:cNvPr id="4" name="Picture 3" descr="A picture containing person, man&#10;&#10;Description automatically generated">
            <a:extLst>
              <a:ext uri="{FF2B5EF4-FFF2-40B4-BE49-F238E27FC236}">
                <a16:creationId xmlns:a16="http://schemas.microsoft.com/office/drawing/2014/main" id="{1508602C-F72A-40BE-932B-E5D554AAAC3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250"/>
          <a:stretch/>
        </p:blipFill>
        <p:spPr>
          <a:xfrm>
            <a:off x="5562600" y="1503284"/>
            <a:ext cx="2681344" cy="3966837"/>
          </a:xfrm>
          <a:prstGeom prst="rect">
            <a:avLst/>
          </a:prstGeom>
          <a:ln>
            <a:noFill/>
          </a:ln>
          <a:effectLst>
            <a:softEdge rad="112500"/>
          </a:effectLst>
        </p:spPr>
      </p:pic>
    </p:spTree>
    <p:extLst>
      <p:ext uri="{BB962C8B-B14F-4D97-AF65-F5344CB8AC3E}">
        <p14:creationId xmlns:p14="http://schemas.microsoft.com/office/powerpoint/2010/main" val="4073430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41654E-C83A-4514-B823-1A741C3D0A64}"/>
              </a:ext>
            </a:extLst>
          </p:cNvPr>
          <p:cNvSpPr>
            <a:spLocks noGrp="1"/>
          </p:cNvSpPr>
          <p:nvPr>
            <p:ph type="title"/>
          </p:nvPr>
        </p:nvSpPr>
        <p:spPr>
          <a:xfrm>
            <a:off x="393192" y="4432554"/>
            <a:ext cx="4945642" cy="1218908"/>
          </a:xfrm>
        </p:spPr>
        <p:txBody>
          <a:bodyPr>
            <a:normAutofit/>
          </a:bodyPr>
          <a:lstStyle/>
          <a:p>
            <a:pPr algn="r"/>
            <a:r>
              <a:rPr lang="en-US" dirty="0"/>
              <a:t>Change of Condition</a:t>
            </a:r>
          </a:p>
        </p:txBody>
      </p:sp>
      <p:pic>
        <p:nvPicPr>
          <p:cNvPr id="8" name="Picture 7" descr="A group of people sitting at a table&#10;&#10;Description automatically generated">
            <a:extLst>
              <a:ext uri="{FF2B5EF4-FFF2-40B4-BE49-F238E27FC236}">
                <a16:creationId xmlns:a16="http://schemas.microsoft.com/office/drawing/2014/main" id="{BA313155-9F2B-4A58-93FA-7C41EDC617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2822"/>
          <a:stretch/>
        </p:blipFill>
        <p:spPr>
          <a:xfrm>
            <a:off x="245660" y="1098550"/>
            <a:ext cx="5293730" cy="3080544"/>
          </a:xfrm>
          <a:prstGeom prst="rect">
            <a:avLst/>
          </a:prstGeom>
          <a:ln>
            <a:noFill/>
          </a:ln>
          <a:effectLst>
            <a:softEdge rad="112500"/>
          </a:effectLst>
        </p:spPr>
      </p:pic>
      <p:sp>
        <p:nvSpPr>
          <p:cNvPr id="6" name="Content Placeholder 5">
            <a:extLst>
              <a:ext uri="{FF2B5EF4-FFF2-40B4-BE49-F238E27FC236}">
                <a16:creationId xmlns:a16="http://schemas.microsoft.com/office/drawing/2014/main" id="{59E2062A-302A-4864-B654-99C94B383CE2}"/>
              </a:ext>
            </a:extLst>
          </p:cNvPr>
          <p:cNvSpPr>
            <a:spLocks noGrp="1"/>
          </p:cNvSpPr>
          <p:nvPr>
            <p:ph idx="1"/>
          </p:nvPr>
        </p:nvSpPr>
        <p:spPr>
          <a:xfrm>
            <a:off x="5638800" y="533400"/>
            <a:ext cx="3259540" cy="5334000"/>
          </a:xfrm>
        </p:spPr>
        <p:txBody>
          <a:bodyPr anchor="ctr">
            <a:normAutofit/>
          </a:bodyPr>
          <a:lstStyle/>
          <a:p>
            <a:r>
              <a:rPr lang="en-US" sz="2800" dirty="0"/>
              <a:t>All frontline staff should report any change of condition to the nurse right away</a:t>
            </a:r>
          </a:p>
          <a:p>
            <a:r>
              <a:rPr lang="en-US" sz="2800" dirty="0"/>
              <a:t>Assessment Process</a:t>
            </a:r>
          </a:p>
          <a:p>
            <a:r>
              <a:rPr lang="en-US" sz="2800" dirty="0"/>
              <a:t>Reporting</a:t>
            </a:r>
          </a:p>
          <a:p>
            <a:r>
              <a:rPr lang="en-US" sz="2800" dirty="0"/>
              <a:t>Interventions</a:t>
            </a:r>
          </a:p>
          <a:p>
            <a:r>
              <a:rPr lang="en-US" sz="2800" dirty="0"/>
              <a:t>Follow Up</a:t>
            </a:r>
          </a:p>
        </p:txBody>
      </p:sp>
    </p:spTree>
    <p:extLst>
      <p:ext uri="{BB962C8B-B14F-4D97-AF65-F5344CB8AC3E}">
        <p14:creationId xmlns:p14="http://schemas.microsoft.com/office/powerpoint/2010/main" val="385422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E55C30-8CC8-45B1-AE17-C6B420704EFF}"/>
              </a:ext>
            </a:extLst>
          </p:cNvPr>
          <p:cNvSpPr>
            <a:spLocks noGrp="1"/>
          </p:cNvSpPr>
          <p:nvPr>
            <p:ph type="title"/>
          </p:nvPr>
        </p:nvSpPr>
        <p:spPr>
          <a:xfrm>
            <a:off x="394552" y="4953000"/>
            <a:ext cx="8354891" cy="697835"/>
          </a:xfrm>
        </p:spPr>
        <p:txBody>
          <a:bodyPr vert="horz" lIns="68580" tIns="34290" rIns="68580" bIns="34290" rtlCol="0" anchor="b">
            <a:normAutofit/>
          </a:bodyPr>
          <a:lstStyle/>
          <a:p>
            <a:pPr algn="ctr"/>
            <a:r>
              <a:rPr lang="en-US" sz="4050" dirty="0"/>
              <a:t>QAPI and QA</a:t>
            </a:r>
          </a:p>
        </p:txBody>
      </p:sp>
      <p:pic>
        <p:nvPicPr>
          <p:cNvPr id="5" name="Content Placeholder 4" descr="A group of people around each other&#10;&#10;Description generated with very high confidence">
            <a:extLst>
              <a:ext uri="{FF2B5EF4-FFF2-40B4-BE49-F238E27FC236}">
                <a16:creationId xmlns:a16="http://schemas.microsoft.com/office/drawing/2014/main" id="{B770E7D0-8106-4B9E-A7AF-5F66AAE068A0}"/>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b="15730"/>
          <a:stretch/>
        </p:blipFill>
        <p:spPr>
          <a:xfrm>
            <a:off x="540176" y="264782"/>
            <a:ext cx="8063645" cy="4535818"/>
          </a:xfrm>
          <a:prstGeom prst="rect">
            <a:avLst/>
          </a:prstGeom>
          <a:ln>
            <a:noFill/>
          </a:ln>
          <a:effectLst>
            <a:softEdge rad="112500"/>
          </a:effectLst>
        </p:spPr>
      </p:pic>
    </p:spTree>
    <p:extLst>
      <p:ext uri="{BB962C8B-B14F-4D97-AF65-F5344CB8AC3E}">
        <p14:creationId xmlns:p14="http://schemas.microsoft.com/office/powerpoint/2010/main" val="1132879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person&#10;&#10;Description automatically generated">
            <a:extLst>
              <a:ext uri="{FF2B5EF4-FFF2-40B4-BE49-F238E27FC236}">
                <a16:creationId xmlns:a16="http://schemas.microsoft.com/office/drawing/2014/main" id="{7868F4F9-9DF2-4B78-927A-DA6DDEEAE2EF}"/>
              </a:ext>
            </a:extLst>
          </p:cNvPr>
          <p:cNvPicPr>
            <a:picLocks noGrp="1" noChangeAspect="1"/>
          </p:cNvPicPr>
          <p:nvPr>
            <p:ph idx="1"/>
          </p:nvPr>
        </p:nvPicPr>
        <p:blipFill rotWithShape="1">
          <a:blip r:embed="rId3">
            <a:extLst>
              <a:ext uri="{28A0092B-C50C-407E-A947-70E740481C1C}">
                <a14:useLocalDpi xmlns:a14="http://schemas.microsoft.com/office/drawing/2010/main"/>
              </a:ext>
            </a:extLst>
          </a:blip>
          <a:srcRect t="14328" b="1402"/>
          <a:stretch/>
        </p:blipFill>
        <p:spPr>
          <a:xfrm>
            <a:off x="22412" y="0"/>
            <a:ext cx="9143985" cy="5791200"/>
          </a:xfrm>
          <a:prstGeom prst="rect">
            <a:avLst/>
          </a:prstGeom>
        </p:spPr>
      </p:pic>
      <p:sp>
        <p:nvSpPr>
          <p:cNvPr id="3" name="Title 2">
            <a:extLst>
              <a:ext uri="{FF2B5EF4-FFF2-40B4-BE49-F238E27FC236}">
                <a16:creationId xmlns:a16="http://schemas.microsoft.com/office/drawing/2014/main" id="{F0FAF057-1E8C-4718-990F-D137AC1CC804}"/>
              </a:ext>
            </a:extLst>
          </p:cNvPr>
          <p:cNvSpPr>
            <a:spLocks noGrp="1"/>
          </p:cNvSpPr>
          <p:nvPr>
            <p:ph type="title"/>
          </p:nvPr>
        </p:nvSpPr>
        <p:spPr>
          <a:xfrm>
            <a:off x="4603369" y="0"/>
            <a:ext cx="4562147" cy="909802"/>
          </a:xfrm>
        </p:spPr>
        <p:txBody>
          <a:bodyPr vert="horz" lIns="68580" tIns="34290" rIns="68580" bIns="34290" rtlCol="0" anchor="b">
            <a:noAutofit/>
          </a:bodyPr>
          <a:lstStyle/>
          <a:p>
            <a:pPr algn="ctr"/>
            <a:r>
              <a:rPr lang="en-US" sz="4800" b="1" dirty="0"/>
              <a:t>Ventilator Care</a:t>
            </a:r>
          </a:p>
        </p:txBody>
      </p:sp>
    </p:spTree>
    <p:extLst>
      <p:ext uri="{BB962C8B-B14F-4D97-AF65-F5344CB8AC3E}">
        <p14:creationId xmlns:p14="http://schemas.microsoft.com/office/powerpoint/2010/main" val="1661561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77A68-3FBB-48F6-AE23-E52D121863D7}"/>
              </a:ext>
            </a:extLst>
          </p:cNvPr>
          <p:cNvSpPr>
            <a:spLocks noGrp="1"/>
          </p:cNvSpPr>
          <p:nvPr>
            <p:ph type="title"/>
          </p:nvPr>
        </p:nvSpPr>
        <p:spPr>
          <a:xfrm>
            <a:off x="3900946" y="368265"/>
            <a:ext cx="4939868" cy="964620"/>
          </a:xfrm>
        </p:spPr>
        <p:txBody>
          <a:bodyPr anchor="b">
            <a:noAutofit/>
          </a:bodyPr>
          <a:lstStyle/>
          <a:p>
            <a:r>
              <a:rPr lang="en-US" sz="4000" dirty="0"/>
              <a:t>Respiratory Care-Airway and Trach</a:t>
            </a:r>
          </a:p>
        </p:txBody>
      </p:sp>
      <p:pic>
        <p:nvPicPr>
          <p:cNvPr id="5" name="Content Placeholder 4" descr="A picture containing person, wine, indoor, food&#10;&#10;Description automatically generated">
            <a:extLst>
              <a:ext uri="{FF2B5EF4-FFF2-40B4-BE49-F238E27FC236}">
                <a16:creationId xmlns:a16="http://schemas.microsoft.com/office/drawing/2014/main" id="{0B166ECB-60EF-4285-8470-92B18B9D44C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618"/>
          <a:stretch/>
        </p:blipFill>
        <p:spPr>
          <a:xfrm>
            <a:off x="16" y="0"/>
            <a:ext cx="3900930" cy="5771143"/>
          </a:xfrm>
          <a:prstGeom prst="rect">
            <a:avLst/>
          </a:prstGeom>
          <a:ln>
            <a:noFill/>
          </a:ln>
          <a:effectLst>
            <a:softEdge rad="112500"/>
          </a:effectLst>
        </p:spPr>
      </p:pic>
      <p:sp>
        <p:nvSpPr>
          <p:cNvPr id="3" name="Content Placeholder 2">
            <a:extLst>
              <a:ext uri="{FF2B5EF4-FFF2-40B4-BE49-F238E27FC236}">
                <a16:creationId xmlns:a16="http://schemas.microsoft.com/office/drawing/2014/main" id="{23438F5B-83CB-4C15-A26A-BD98DD4CE3BC}"/>
              </a:ext>
            </a:extLst>
          </p:cNvPr>
          <p:cNvSpPr>
            <a:spLocks noGrp="1"/>
          </p:cNvSpPr>
          <p:nvPr>
            <p:ph idx="1"/>
          </p:nvPr>
        </p:nvSpPr>
        <p:spPr>
          <a:xfrm>
            <a:off x="4191000" y="1600200"/>
            <a:ext cx="4724400" cy="3924915"/>
          </a:xfrm>
        </p:spPr>
        <p:txBody>
          <a:bodyPr>
            <a:normAutofit/>
          </a:bodyPr>
          <a:lstStyle/>
          <a:p>
            <a:pPr marL="0" indent="0">
              <a:buNone/>
            </a:pPr>
            <a:r>
              <a:rPr lang="en-US" sz="2000" dirty="0"/>
              <a:t>Assure a resident who requires or receives respiratory care services receives proper treatment and care. This may include: </a:t>
            </a:r>
          </a:p>
          <a:p>
            <a:r>
              <a:rPr lang="en-US" sz="2000" dirty="0"/>
              <a:t>respiratory treatments/therapy, </a:t>
            </a:r>
          </a:p>
          <a:p>
            <a:r>
              <a:rPr lang="en-US" sz="2000" dirty="0"/>
              <a:t>oxygen therapy, </a:t>
            </a:r>
          </a:p>
          <a:p>
            <a:r>
              <a:rPr lang="en-US" sz="2000" dirty="0"/>
              <a:t>the use of BiPAP/CPAP, tracheostomy and/or suctioning, </a:t>
            </a:r>
          </a:p>
          <a:p>
            <a:r>
              <a:rPr lang="en-US" sz="2000" dirty="0"/>
              <a:t>IPPB, </a:t>
            </a:r>
          </a:p>
          <a:p>
            <a:r>
              <a:rPr lang="en-US" sz="2000" dirty="0"/>
              <a:t>some centers may provide chest tubes and or mechanical ventilation)</a:t>
            </a:r>
          </a:p>
        </p:txBody>
      </p:sp>
      <p:sp>
        <p:nvSpPr>
          <p:cNvPr id="7" name="Rectangle 6">
            <a:extLst>
              <a:ext uri="{FF2B5EF4-FFF2-40B4-BE49-F238E27FC236}">
                <a16:creationId xmlns:a16="http://schemas.microsoft.com/office/drawing/2014/main" id="{BC2C317F-7EA6-4743-B876-4BAC1421DB98}"/>
              </a:ext>
            </a:extLst>
          </p:cNvPr>
          <p:cNvSpPr/>
          <p:nvPr/>
        </p:nvSpPr>
        <p:spPr>
          <a:xfrm>
            <a:off x="4334435" y="5093930"/>
            <a:ext cx="4572000" cy="646331"/>
          </a:xfrm>
          <a:prstGeom prst="rect">
            <a:avLst/>
          </a:prstGeom>
        </p:spPr>
        <p:txBody>
          <a:bodyPr>
            <a:spAutoFit/>
          </a:bodyPr>
          <a:lstStyle/>
          <a:p>
            <a:pPr algn="r"/>
            <a:r>
              <a:rPr lang="en-US" sz="1200" dirty="0">
                <a:hlinkClick r:id="rId4"/>
              </a:rPr>
              <a:t>https://www.cms.gov/Regulations-and-Guidance/Guidance/Manuals/downloads/som107ap_pp_guidelines_ltcf.pdf</a:t>
            </a:r>
            <a:r>
              <a:rPr lang="en-US" sz="1200" dirty="0"/>
              <a:t> </a:t>
            </a:r>
          </a:p>
        </p:txBody>
      </p:sp>
    </p:spTree>
    <p:extLst>
      <p:ext uri="{BB962C8B-B14F-4D97-AF65-F5344CB8AC3E}">
        <p14:creationId xmlns:p14="http://schemas.microsoft.com/office/powerpoint/2010/main" val="3015846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A59BE-9EEB-49BB-AF3E-625462535C49}"/>
              </a:ext>
            </a:extLst>
          </p:cNvPr>
          <p:cNvSpPr>
            <a:spLocks noGrp="1"/>
          </p:cNvSpPr>
          <p:nvPr>
            <p:ph type="title"/>
          </p:nvPr>
        </p:nvSpPr>
        <p:spPr/>
        <p:txBody>
          <a:bodyPr/>
          <a:lstStyle/>
          <a:p>
            <a:r>
              <a:rPr lang="en-US" dirty="0"/>
              <a:t>Ventilator Care  </a:t>
            </a:r>
          </a:p>
        </p:txBody>
      </p:sp>
      <p:sp>
        <p:nvSpPr>
          <p:cNvPr id="3" name="Rectangle 2">
            <a:extLst>
              <a:ext uri="{FF2B5EF4-FFF2-40B4-BE49-F238E27FC236}">
                <a16:creationId xmlns:a16="http://schemas.microsoft.com/office/drawing/2014/main" id="{6AFEC668-FA2E-4493-A0F3-28457107F139}"/>
              </a:ext>
            </a:extLst>
          </p:cNvPr>
          <p:cNvSpPr/>
          <p:nvPr/>
        </p:nvSpPr>
        <p:spPr>
          <a:xfrm>
            <a:off x="2145446" y="2944252"/>
            <a:ext cx="5487528" cy="507831"/>
          </a:xfrm>
          <a:prstGeom prst="rect">
            <a:avLst/>
          </a:prstGeom>
        </p:spPr>
        <p:txBody>
          <a:bodyPr wrap="none">
            <a:spAutoFit/>
          </a:bodyPr>
          <a:lstStyle/>
          <a:p>
            <a:r>
              <a:rPr lang="en-US" sz="2700" dirty="0">
                <a:highlight>
                  <a:srgbClr val="FFFF00"/>
                </a:highlight>
              </a:rPr>
              <a:t>Insert Facility Specific P&amp;P   here  </a:t>
            </a:r>
          </a:p>
        </p:txBody>
      </p:sp>
    </p:spTree>
    <p:extLst>
      <p:ext uri="{BB962C8B-B14F-4D97-AF65-F5344CB8AC3E}">
        <p14:creationId xmlns:p14="http://schemas.microsoft.com/office/powerpoint/2010/main" val="612024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girl in a blue shirt&#10;&#10;Description automatically generated">
            <a:extLst>
              <a:ext uri="{FF2B5EF4-FFF2-40B4-BE49-F238E27FC236}">
                <a16:creationId xmlns:a16="http://schemas.microsoft.com/office/drawing/2014/main" id="{AD1B97D1-60C7-41C6-9A7D-0EBD0AFCDBB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4010" b="2"/>
          <a:stretch/>
        </p:blipFill>
        <p:spPr>
          <a:xfrm>
            <a:off x="3981360" y="-17929"/>
            <a:ext cx="5162640" cy="56388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3" name="Rectangle 2">
            <a:extLst>
              <a:ext uri="{FF2B5EF4-FFF2-40B4-BE49-F238E27FC236}">
                <a16:creationId xmlns:a16="http://schemas.microsoft.com/office/drawing/2014/main" id="{A94899AE-3BD4-4825-8FA4-CB9848A086B8}"/>
              </a:ext>
            </a:extLst>
          </p:cNvPr>
          <p:cNvSpPr/>
          <p:nvPr/>
        </p:nvSpPr>
        <p:spPr>
          <a:xfrm>
            <a:off x="304800" y="2478305"/>
            <a:ext cx="3676560" cy="707886"/>
          </a:xfrm>
          <a:prstGeom prst="rect">
            <a:avLst/>
          </a:prstGeom>
        </p:spPr>
        <p:txBody>
          <a:bodyPr wrap="square">
            <a:spAutoFit/>
          </a:bodyPr>
          <a:lstStyle/>
          <a:p>
            <a:r>
              <a:rPr lang="en-US" sz="4000" dirty="0">
                <a:latin typeface="+mn-lt"/>
              </a:rPr>
              <a:t>In Summary </a:t>
            </a:r>
          </a:p>
        </p:txBody>
      </p:sp>
    </p:spTree>
    <p:extLst>
      <p:ext uri="{BB962C8B-B14F-4D97-AF65-F5344CB8AC3E}">
        <p14:creationId xmlns:p14="http://schemas.microsoft.com/office/powerpoint/2010/main" val="98826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A73E58AD-57AD-4AC0-A7C1-924C018510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90" r="1777" b="-2"/>
          <a:stretch/>
        </p:blipFill>
        <p:spPr>
          <a:xfrm>
            <a:off x="2448798" y="990600"/>
            <a:ext cx="4246403" cy="4412675"/>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890005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27AA-7D74-4C8D-9E58-1B4BDA470683}"/>
              </a:ext>
            </a:extLst>
          </p:cNvPr>
          <p:cNvSpPr>
            <a:spLocks noGrp="1"/>
          </p:cNvSpPr>
          <p:nvPr>
            <p:ph type="title"/>
          </p:nvPr>
        </p:nvSpPr>
        <p:spPr/>
        <p:txBody>
          <a:bodyPr/>
          <a:lstStyle/>
          <a:p>
            <a:r>
              <a:rPr lang="en-US" dirty="0"/>
              <a:t>References and Resources </a:t>
            </a:r>
          </a:p>
        </p:txBody>
      </p:sp>
      <p:sp>
        <p:nvSpPr>
          <p:cNvPr id="3" name="Content Placeholder 2">
            <a:extLst>
              <a:ext uri="{FF2B5EF4-FFF2-40B4-BE49-F238E27FC236}">
                <a16:creationId xmlns:a16="http://schemas.microsoft.com/office/drawing/2014/main" id="{762AA650-E2F8-485B-9110-36D64CC0DA15}"/>
              </a:ext>
            </a:extLst>
          </p:cNvPr>
          <p:cNvSpPr>
            <a:spLocks noGrp="1"/>
          </p:cNvSpPr>
          <p:nvPr>
            <p:ph idx="1"/>
          </p:nvPr>
        </p:nvSpPr>
        <p:spPr>
          <a:xfrm>
            <a:off x="457200" y="1417638"/>
            <a:ext cx="8229600" cy="4525963"/>
          </a:xfrm>
        </p:spPr>
        <p:txBody>
          <a:bodyPr>
            <a:noAutofit/>
          </a:bodyPr>
          <a:lstStyle/>
          <a:p>
            <a:r>
              <a:rPr lang="en-US" sz="2400" dirty="0"/>
              <a:t>Centers for Medicare &amp; Medicaid Services State Operations Manual, Appendix PP – Guidance to Surveyors for Long Term Care Facilities (Rev. 173, 11-22-17):  </a:t>
            </a:r>
            <a:r>
              <a:rPr lang="en-US" sz="2400" u="sng" dirty="0">
                <a:hlinkClick r:id="rId2"/>
              </a:rPr>
              <a:t>https://www.cms.gov/Regulations-and-Guidance/Guidance/Manuals/downloads/som107ap_pp_guidelines_ltcf.pdf</a:t>
            </a:r>
            <a:endParaRPr lang="en-US" sz="2400" dirty="0"/>
          </a:p>
          <a:p>
            <a:pPr marL="0" indent="0">
              <a:buNone/>
            </a:pPr>
            <a:endParaRPr lang="en-US" sz="2400" dirty="0"/>
          </a:p>
          <a:p>
            <a:r>
              <a:rPr lang="en-US" sz="2400" dirty="0"/>
              <a:t>Centers for Medicare and Medicaid Services, Respiratory Critical Element Pathway.  CMS 20081 (7/2018):  </a:t>
            </a:r>
            <a:r>
              <a:rPr lang="en-US" sz="2400" u="sng" dirty="0">
                <a:hlinkClick r:id="rId3"/>
              </a:rPr>
              <a:t>https://www.cms.gov/Medicare/Provider-Enrollment-and-Certification/GuidanceforLawsAndRegulations/Nursing-Homes.html</a:t>
            </a:r>
            <a:endParaRPr lang="en-US" sz="2400" dirty="0"/>
          </a:p>
          <a:p>
            <a:endParaRPr lang="en-US" sz="2400" u="sng" dirty="0"/>
          </a:p>
          <a:p>
            <a:endParaRPr lang="en-US" sz="2400" dirty="0"/>
          </a:p>
        </p:txBody>
      </p:sp>
    </p:spTree>
    <p:extLst>
      <p:ext uri="{BB962C8B-B14F-4D97-AF65-F5344CB8AC3E}">
        <p14:creationId xmlns:p14="http://schemas.microsoft.com/office/powerpoint/2010/main" val="1614425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480AA-D21D-49A8-B682-CA890568814A}"/>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04B89EA0-AD6D-41A3-9C35-977DB7AE20F9}"/>
              </a:ext>
            </a:extLst>
          </p:cNvPr>
          <p:cNvSpPr>
            <a:spLocks noGrp="1"/>
          </p:cNvSpPr>
          <p:nvPr>
            <p:ph idx="1"/>
          </p:nvPr>
        </p:nvSpPr>
        <p:spPr>
          <a:xfrm>
            <a:off x="533400" y="2590800"/>
            <a:ext cx="8229600" cy="4525963"/>
          </a:xfrm>
        </p:spPr>
        <p:txBody>
          <a:bodyPr>
            <a:normAutofit/>
          </a:bodyPr>
          <a:lstStyle/>
          <a:p>
            <a:pPr marL="0" indent="0" algn="ctr">
              <a:buNone/>
            </a:pPr>
            <a:r>
              <a:rPr lang="en-US" sz="2000" i="1" dirty="0"/>
              <a:t>“This presentation provided is copyrighted information of Pathway Health.  Please note the presentation date on the title page in relation to the need to verify any new updates and resources that were listed in this presentation.  This presentation is intended to be informational.  The information does not constitute either legal or professional consultation.  This presentation is not to be sold or reused without written authorization.”</a:t>
            </a:r>
            <a:endParaRPr lang="en-US" sz="2000" dirty="0"/>
          </a:p>
          <a:p>
            <a:pPr algn="ctr"/>
            <a:endParaRPr lang="en-US" sz="2000" dirty="0"/>
          </a:p>
        </p:txBody>
      </p:sp>
    </p:spTree>
    <p:extLst>
      <p:ext uri="{BB962C8B-B14F-4D97-AF65-F5344CB8AC3E}">
        <p14:creationId xmlns:p14="http://schemas.microsoft.com/office/powerpoint/2010/main" val="1607052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Grp="1" noRot="1" noChangeArrowheads="1"/>
          </p:cNvSpPr>
          <p:nvPr>
            <p:ph type="title"/>
          </p:nvPr>
        </p:nvSpPr>
        <p:spPr>
          <a:xfrm>
            <a:off x="152400" y="314640"/>
            <a:ext cx="3840086" cy="1269596"/>
          </a:xfrm>
        </p:spPr>
        <p:txBody>
          <a:bodyPr>
            <a:normAutofit fontScale="90000"/>
          </a:bodyPr>
          <a:lstStyle/>
          <a:p>
            <a:pPr eaLnBrk="1" hangingPunct="1">
              <a:defRPr/>
            </a:pPr>
            <a:r>
              <a:rPr lang="en-US" dirty="0"/>
              <a:t>Respiratory Care-Airway and Trach</a:t>
            </a:r>
          </a:p>
        </p:txBody>
      </p:sp>
      <p:sp>
        <p:nvSpPr>
          <p:cNvPr id="5123" name="Rectangle 3"/>
          <p:cNvSpPr>
            <a:spLocks noGrp="1" noChangeArrowheads="1"/>
          </p:cNvSpPr>
          <p:nvPr>
            <p:ph idx="1"/>
          </p:nvPr>
        </p:nvSpPr>
        <p:spPr>
          <a:xfrm>
            <a:off x="152400" y="1905000"/>
            <a:ext cx="4419600" cy="3545591"/>
          </a:xfrm>
        </p:spPr>
        <p:txBody>
          <a:bodyPr>
            <a:noAutofit/>
          </a:bodyPr>
          <a:lstStyle/>
          <a:p>
            <a:pPr marL="0" indent="0">
              <a:spcAft>
                <a:spcPts val="450"/>
              </a:spcAft>
              <a:buNone/>
            </a:pPr>
            <a:r>
              <a:rPr lang="en-US" sz="2000" b="1" dirty="0"/>
              <a:t>F695</a:t>
            </a:r>
          </a:p>
          <a:p>
            <a:pPr marL="0" indent="0">
              <a:spcAft>
                <a:spcPts val="450"/>
              </a:spcAft>
              <a:buNone/>
            </a:pPr>
            <a:r>
              <a:rPr lang="en-US" sz="2000" dirty="0"/>
              <a:t>Respiratory care, including tracheostomy care and tracheal suctioning.   </a:t>
            </a:r>
          </a:p>
          <a:p>
            <a:pPr marL="0" indent="0">
              <a:spcAft>
                <a:spcPts val="450"/>
              </a:spcAft>
              <a:buNone/>
            </a:pPr>
            <a:r>
              <a:rPr lang="en-US" sz="2000" dirty="0"/>
              <a:t>“The facility must ensure that a resident who needs respiratory care, including tracheostomy care and tracheal suctioning, is provided such care, consistent with professional standards of practice, the comprehensive person-centered care plan, the residents’ goals and preferences”</a:t>
            </a:r>
            <a:endParaRPr lang="en-US" sz="2000" b="1" dirty="0"/>
          </a:p>
        </p:txBody>
      </p:sp>
      <p:sp>
        <p:nvSpPr>
          <p:cNvPr id="2" name="Slide Number Placeholder 1"/>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fld id="{A0E68AE3-78AD-4887-8EB3-29066C51CC83}" type="slidenum">
              <a:rPr lang="en-US" smtClean="0"/>
              <a:pPr/>
              <a:t>4</a:t>
            </a:fld>
            <a:endParaRPr lang="en-US" dirty="0"/>
          </a:p>
        </p:txBody>
      </p:sp>
      <p:pic>
        <p:nvPicPr>
          <p:cNvPr id="4" name="Picture 3" descr="A picture containing person, table, indoor, man&#10;&#10;Description automatically generated">
            <a:extLst>
              <a:ext uri="{FF2B5EF4-FFF2-40B4-BE49-F238E27FC236}">
                <a16:creationId xmlns:a16="http://schemas.microsoft.com/office/drawing/2014/main" id="{3B15400D-E2C0-47B9-96B2-31D6030FA61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5988" r="22564" b="-1"/>
          <a:stretch/>
        </p:blipFill>
        <p:spPr>
          <a:xfrm>
            <a:off x="4461740" y="914400"/>
            <a:ext cx="4682260" cy="508634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9" name="Rectangle 8">
            <a:extLst>
              <a:ext uri="{FF2B5EF4-FFF2-40B4-BE49-F238E27FC236}">
                <a16:creationId xmlns:a16="http://schemas.microsoft.com/office/drawing/2014/main" id="{190E95E3-55ED-4658-B4C2-7A58203F23F2}"/>
              </a:ext>
            </a:extLst>
          </p:cNvPr>
          <p:cNvSpPr/>
          <p:nvPr/>
        </p:nvSpPr>
        <p:spPr>
          <a:xfrm>
            <a:off x="609600" y="5482814"/>
            <a:ext cx="4572000" cy="577081"/>
          </a:xfrm>
          <a:prstGeom prst="rect">
            <a:avLst/>
          </a:prstGeom>
        </p:spPr>
        <p:txBody>
          <a:bodyPr>
            <a:spAutoFit/>
          </a:bodyPr>
          <a:lstStyle/>
          <a:p>
            <a:pPr algn="r"/>
            <a:r>
              <a:rPr lang="en-US" sz="1050" dirty="0">
                <a:hlinkClick r:id="rId4"/>
              </a:rPr>
              <a:t>https://www.cms.gov/Regulations-and-Guidance/Guidance/Manuals/downloads/som107ap_pp_guidelines_ltcf.pdf</a:t>
            </a:r>
            <a:r>
              <a:rPr lang="en-US" sz="1050" dirty="0"/>
              <a:t> </a:t>
            </a:r>
          </a:p>
        </p:txBody>
      </p:sp>
    </p:spTree>
    <p:extLst>
      <p:ext uri="{BB962C8B-B14F-4D97-AF65-F5344CB8AC3E}">
        <p14:creationId xmlns:p14="http://schemas.microsoft.com/office/powerpoint/2010/main" val="3139227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D09091DF-7BE1-411E-9128-D256067848FA}"/>
              </a:ext>
            </a:extLst>
          </p:cNvPr>
          <p:cNvGraphicFramePr>
            <a:graphicFrameLocks noGrp="1"/>
          </p:cNvGraphicFramePr>
          <p:nvPr>
            <p:ph idx="1"/>
            <p:extLst>
              <p:ext uri="{D42A27DB-BD31-4B8C-83A1-F6EECF244321}">
                <p14:modId xmlns:p14="http://schemas.microsoft.com/office/powerpoint/2010/main" val="3164997090"/>
              </p:ext>
            </p:extLst>
          </p:nvPr>
        </p:nvGraphicFramePr>
        <p:xfrm>
          <a:off x="3761509" y="381000"/>
          <a:ext cx="5133110" cy="5463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3A9D3AA4-7463-4B66-8D3E-5219121772BA}"/>
              </a:ext>
            </a:extLst>
          </p:cNvPr>
          <p:cNvPicPr>
            <a:picLocks noChangeAspect="1"/>
          </p:cNvPicPr>
          <p:nvPr/>
        </p:nvPicPr>
        <p:blipFill>
          <a:blip r:embed="rId8"/>
          <a:stretch>
            <a:fillRect/>
          </a:stretch>
        </p:blipFill>
        <p:spPr>
          <a:xfrm>
            <a:off x="-22412" y="531668"/>
            <a:ext cx="3886200" cy="5162550"/>
          </a:xfrm>
          <a:prstGeom prst="rect">
            <a:avLst/>
          </a:prstGeom>
        </p:spPr>
      </p:pic>
    </p:spTree>
    <p:extLst>
      <p:ext uri="{BB962C8B-B14F-4D97-AF65-F5344CB8AC3E}">
        <p14:creationId xmlns:p14="http://schemas.microsoft.com/office/powerpoint/2010/main" val="2531540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87D88C67-65FC-4F48-9B27-77EA95270379}"/>
              </a:ext>
            </a:extLst>
          </p:cNvPr>
          <p:cNvGraphicFramePr>
            <a:graphicFrameLocks noGrp="1"/>
          </p:cNvGraphicFramePr>
          <p:nvPr>
            <p:ph idx="1"/>
            <p:extLst>
              <p:ext uri="{D42A27DB-BD31-4B8C-83A1-F6EECF244321}">
                <p14:modId xmlns:p14="http://schemas.microsoft.com/office/powerpoint/2010/main" val="1306869352"/>
              </p:ext>
            </p:extLst>
          </p:nvPr>
        </p:nvGraphicFramePr>
        <p:xfrm>
          <a:off x="3829050" y="152400"/>
          <a:ext cx="5230091"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8ED6A1A5-482D-4770-9624-3D7E2B46D11A}"/>
              </a:ext>
            </a:extLst>
          </p:cNvPr>
          <p:cNvPicPr>
            <a:picLocks noChangeAspect="1"/>
          </p:cNvPicPr>
          <p:nvPr/>
        </p:nvPicPr>
        <p:blipFill>
          <a:blip r:embed="rId8"/>
          <a:stretch>
            <a:fillRect/>
          </a:stretch>
        </p:blipFill>
        <p:spPr>
          <a:xfrm>
            <a:off x="0" y="447675"/>
            <a:ext cx="3829050" cy="5200650"/>
          </a:xfrm>
          <a:prstGeom prst="rect">
            <a:avLst/>
          </a:prstGeom>
        </p:spPr>
      </p:pic>
    </p:spTree>
    <p:extLst>
      <p:ext uri="{BB962C8B-B14F-4D97-AF65-F5344CB8AC3E}">
        <p14:creationId xmlns:p14="http://schemas.microsoft.com/office/powerpoint/2010/main" val="3591963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BF26A-B039-48BD-B771-5E7A76E39C33}"/>
              </a:ext>
            </a:extLst>
          </p:cNvPr>
          <p:cNvSpPr>
            <a:spLocks noGrp="1"/>
          </p:cNvSpPr>
          <p:nvPr>
            <p:ph type="title"/>
          </p:nvPr>
        </p:nvSpPr>
        <p:spPr>
          <a:xfrm>
            <a:off x="647272" y="1616253"/>
            <a:ext cx="2562119" cy="3596556"/>
          </a:xfrm>
        </p:spPr>
        <p:txBody>
          <a:bodyPr>
            <a:normAutofit fontScale="90000"/>
          </a:bodyPr>
          <a:lstStyle/>
          <a:p>
            <a:r>
              <a:rPr lang="en-US" dirty="0">
                <a:solidFill>
                  <a:srgbClr val="FFFFFF"/>
                </a:solidFill>
              </a:rPr>
              <a:t>Respiratory Care-Airway and Trach</a:t>
            </a:r>
            <a:br>
              <a:rPr lang="en-US" dirty="0">
                <a:solidFill>
                  <a:srgbClr val="FFFFFF"/>
                </a:solidFill>
              </a:rPr>
            </a:br>
            <a:br>
              <a:rPr lang="en-US" dirty="0">
                <a:solidFill>
                  <a:srgbClr val="FFFFFF"/>
                </a:solidFill>
              </a:rPr>
            </a:br>
            <a:r>
              <a:rPr lang="en-US" dirty="0">
                <a:solidFill>
                  <a:srgbClr val="FFFFFF"/>
                </a:solidFill>
              </a:rPr>
              <a:t>Definitions (continued)</a:t>
            </a:r>
          </a:p>
        </p:txBody>
      </p:sp>
      <p:graphicFrame>
        <p:nvGraphicFramePr>
          <p:cNvPr id="5" name="Content Placeholder 2">
            <a:extLst>
              <a:ext uri="{FF2B5EF4-FFF2-40B4-BE49-F238E27FC236}">
                <a16:creationId xmlns:a16="http://schemas.microsoft.com/office/drawing/2014/main" id="{713C057A-E99F-4EF3-A7B2-0AC159834352}"/>
              </a:ext>
            </a:extLst>
          </p:cNvPr>
          <p:cNvGraphicFramePr>
            <a:graphicFrameLocks noGrp="1"/>
          </p:cNvGraphicFramePr>
          <p:nvPr>
            <p:ph idx="1"/>
            <p:extLst>
              <p:ext uri="{D42A27DB-BD31-4B8C-83A1-F6EECF244321}">
                <p14:modId xmlns:p14="http://schemas.microsoft.com/office/powerpoint/2010/main" val="262199481"/>
              </p:ext>
            </p:extLst>
          </p:nvPr>
        </p:nvGraphicFramePr>
        <p:xfrm>
          <a:off x="3766593" y="152401"/>
          <a:ext cx="5132099" cy="5760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3FC40AE4-C866-4353-82ED-74A9ABEE71A1}"/>
              </a:ext>
            </a:extLst>
          </p:cNvPr>
          <p:cNvSpPr/>
          <p:nvPr/>
        </p:nvSpPr>
        <p:spPr>
          <a:xfrm>
            <a:off x="531014" y="5064621"/>
            <a:ext cx="2794635" cy="577081"/>
          </a:xfrm>
          <a:prstGeom prst="rect">
            <a:avLst/>
          </a:prstGeom>
        </p:spPr>
        <p:txBody>
          <a:bodyPr wrap="square">
            <a:spAutoFit/>
          </a:bodyPr>
          <a:lstStyle/>
          <a:p>
            <a:pPr algn="r"/>
            <a:r>
              <a:rPr lang="en-US" sz="1050" dirty="0">
                <a:solidFill>
                  <a:schemeClr val="bg1"/>
                </a:solidFill>
                <a:hlinkClick r:id="rId8">
                  <a:extLst>
                    <a:ext uri="{A12FA001-AC4F-418D-AE19-62706E023703}">
                      <ahyp:hlinkClr xmlns:ahyp="http://schemas.microsoft.com/office/drawing/2018/hyperlinkcolor" val="tx"/>
                    </a:ext>
                  </a:extLst>
                </a:hlinkClick>
              </a:rPr>
              <a:t>https://www.cms.gov/Regulations-and-Guidance/Guidance/Manuals/downloads/som107ap_pp_guidelines_ltcf.pdf</a:t>
            </a:r>
            <a:r>
              <a:rPr lang="en-US" sz="1050" dirty="0">
                <a:solidFill>
                  <a:schemeClr val="bg1"/>
                </a:solidFill>
              </a:rPr>
              <a:t> </a:t>
            </a:r>
          </a:p>
        </p:txBody>
      </p:sp>
      <p:pic>
        <p:nvPicPr>
          <p:cNvPr id="3" name="Picture 2">
            <a:extLst>
              <a:ext uri="{FF2B5EF4-FFF2-40B4-BE49-F238E27FC236}">
                <a16:creationId xmlns:a16="http://schemas.microsoft.com/office/drawing/2014/main" id="{C1BF42B4-A28E-4F4D-9748-83E6752AD521}"/>
              </a:ext>
            </a:extLst>
          </p:cNvPr>
          <p:cNvPicPr>
            <a:picLocks noChangeAspect="1"/>
          </p:cNvPicPr>
          <p:nvPr/>
        </p:nvPicPr>
        <p:blipFill>
          <a:blip r:embed="rId9"/>
          <a:stretch>
            <a:fillRect/>
          </a:stretch>
        </p:blipFill>
        <p:spPr>
          <a:xfrm>
            <a:off x="-62457" y="432090"/>
            <a:ext cx="3829050" cy="5200650"/>
          </a:xfrm>
          <a:prstGeom prst="rect">
            <a:avLst/>
          </a:prstGeom>
        </p:spPr>
      </p:pic>
    </p:spTree>
    <p:extLst>
      <p:ext uri="{BB962C8B-B14F-4D97-AF65-F5344CB8AC3E}">
        <p14:creationId xmlns:p14="http://schemas.microsoft.com/office/powerpoint/2010/main" val="1064667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device&#10;&#10;Description automatically generated">
            <a:extLst>
              <a:ext uri="{FF2B5EF4-FFF2-40B4-BE49-F238E27FC236}">
                <a16:creationId xmlns:a16="http://schemas.microsoft.com/office/drawing/2014/main" id="{DEF18BDA-E496-45E3-BE79-7CE715DEF00D}"/>
              </a:ext>
            </a:extLst>
          </p:cNvPr>
          <p:cNvPicPr>
            <a:picLocks noChangeAspect="1"/>
          </p:cNvPicPr>
          <p:nvPr/>
        </p:nvPicPr>
        <p:blipFill rotWithShape="1">
          <a:blip r:embed="rId3">
            <a:alphaModFix amt="35000"/>
            <a:extLst>
              <a:ext uri="{28A0092B-C50C-407E-A947-70E740481C1C}">
                <a14:useLocalDpi xmlns:a14="http://schemas.microsoft.com/office/drawing/2010/main"/>
              </a:ext>
            </a:extLst>
          </a:blip>
          <a:srcRect t="12187" b="3543"/>
          <a:stretch/>
        </p:blipFill>
        <p:spPr>
          <a:xfrm>
            <a:off x="15" y="1"/>
            <a:ext cx="9143985" cy="6000750"/>
          </a:xfrm>
          <a:prstGeom prst="rect">
            <a:avLst/>
          </a:prstGeom>
        </p:spPr>
      </p:pic>
      <p:sp>
        <p:nvSpPr>
          <p:cNvPr id="2" name="Title 1">
            <a:extLst>
              <a:ext uri="{FF2B5EF4-FFF2-40B4-BE49-F238E27FC236}">
                <a16:creationId xmlns:a16="http://schemas.microsoft.com/office/drawing/2014/main" id="{FC6BF26A-B039-48BD-B771-5E7A76E39C33}"/>
              </a:ext>
            </a:extLst>
          </p:cNvPr>
          <p:cNvSpPr>
            <a:spLocks noGrp="1"/>
          </p:cNvSpPr>
          <p:nvPr>
            <p:ph type="title"/>
          </p:nvPr>
        </p:nvSpPr>
        <p:spPr>
          <a:xfrm>
            <a:off x="228600" y="1228022"/>
            <a:ext cx="2484873" cy="3544707"/>
          </a:xfrm>
        </p:spPr>
        <p:txBody>
          <a:bodyPr>
            <a:normAutofit/>
          </a:bodyPr>
          <a:lstStyle/>
          <a:p>
            <a:pPr algn="r"/>
            <a:r>
              <a:rPr lang="en-US" sz="3000" b="1" dirty="0"/>
              <a:t>Respiratory Care-Airway and Trach</a:t>
            </a:r>
          </a:p>
        </p:txBody>
      </p:sp>
      <p:sp>
        <p:nvSpPr>
          <p:cNvPr id="3" name="Content Placeholder 2">
            <a:extLst>
              <a:ext uri="{FF2B5EF4-FFF2-40B4-BE49-F238E27FC236}">
                <a16:creationId xmlns:a16="http://schemas.microsoft.com/office/drawing/2014/main" id="{D0285BF8-BFD3-4385-8217-FAB458083519}"/>
              </a:ext>
            </a:extLst>
          </p:cNvPr>
          <p:cNvSpPr>
            <a:spLocks noGrp="1"/>
          </p:cNvSpPr>
          <p:nvPr>
            <p:ph idx="1"/>
          </p:nvPr>
        </p:nvSpPr>
        <p:spPr>
          <a:xfrm>
            <a:off x="3693218" y="1230147"/>
            <a:ext cx="5086349" cy="3544707"/>
          </a:xfrm>
        </p:spPr>
        <p:txBody>
          <a:bodyPr anchor="ctr">
            <a:normAutofit fontScale="77500" lnSpcReduction="20000"/>
          </a:bodyPr>
          <a:lstStyle/>
          <a:p>
            <a:pPr marL="0" indent="0">
              <a:buNone/>
            </a:pPr>
            <a:r>
              <a:rPr lang="en-US" dirty="0"/>
              <a:t>“</a:t>
            </a:r>
            <a:r>
              <a:rPr lang="en-US" b="1" dirty="0"/>
              <a:t>Tracheotomy or Tracheostomy</a:t>
            </a:r>
            <a:r>
              <a:rPr lang="en-US" dirty="0"/>
              <a:t>” is an opening surgically created through the neck into the trachea (windpipe) to allow direct access to the breathing tube and is commonly done in an operating room under general anesthesia. A tube is usually placed through this opening to provide an airway and to remove secretions from the lungs.  </a:t>
            </a:r>
            <a:endParaRPr lang="en-US" sz="1500" dirty="0"/>
          </a:p>
        </p:txBody>
      </p:sp>
      <p:sp>
        <p:nvSpPr>
          <p:cNvPr id="8" name="Rectangle 7">
            <a:extLst>
              <a:ext uri="{FF2B5EF4-FFF2-40B4-BE49-F238E27FC236}">
                <a16:creationId xmlns:a16="http://schemas.microsoft.com/office/drawing/2014/main" id="{3B9FF623-99C3-477B-BE6A-BA22BDA0F913}"/>
              </a:ext>
            </a:extLst>
          </p:cNvPr>
          <p:cNvSpPr/>
          <p:nvPr/>
        </p:nvSpPr>
        <p:spPr>
          <a:xfrm>
            <a:off x="6020791" y="5324053"/>
            <a:ext cx="2794635" cy="577081"/>
          </a:xfrm>
          <a:prstGeom prst="rect">
            <a:avLst/>
          </a:prstGeom>
        </p:spPr>
        <p:txBody>
          <a:bodyPr wrap="square">
            <a:spAutoFit/>
          </a:bodyPr>
          <a:lstStyle/>
          <a:p>
            <a:pPr algn="r"/>
            <a:r>
              <a:rPr lang="en-US" sz="1050" dirty="0">
                <a:hlinkClick r:id="rId4">
                  <a:extLst>
                    <a:ext uri="{A12FA001-AC4F-418D-AE19-62706E023703}">
                      <ahyp:hlinkClr xmlns:ahyp="http://schemas.microsoft.com/office/drawing/2018/hyperlinkcolor" val="tx"/>
                    </a:ext>
                  </a:extLst>
                </a:hlinkClick>
              </a:rPr>
              <a:t>https://www.cms.gov/Regulations-and-Guidance/Guidance/Manuals/downloads/som107ap_pp_guidelines_ltcf.pdf</a:t>
            </a:r>
            <a:r>
              <a:rPr lang="en-US" sz="1050" dirty="0"/>
              <a:t> </a:t>
            </a:r>
          </a:p>
        </p:txBody>
      </p:sp>
    </p:spTree>
    <p:extLst>
      <p:ext uri="{BB962C8B-B14F-4D97-AF65-F5344CB8AC3E}">
        <p14:creationId xmlns:p14="http://schemas.microsoft.com/office/powerpoint/2010/main" val="1577538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3985902" cy="994172"/>
          </a:xfrm>
        </p:spPr>
        <p:txBody>
          <a:bodyPr>
            <a:normAutofit fontScale="90000"/>
          </a:bodyPr>
          <a:lstStyle/>
          <a:p>
            <a:r>
              <a:rPr lang="en-US" dirty="0"/>
              <a:t>Respiratory Care-Airway and Trach</a:t>
            </a:r>
          </a:p>
        </p:txBody>
      </p:sp>
      <p:sp>
        <p:nvSpPr>
          <p:cNvPr id="2" name="Content Placeholder 1"/>
          <p:cNvSpPr>
            <a:spLocks noGrp="1"/>
          </p:cNvSpPr>
          <p:nvPr>
            <p:ph idx="1"/>
          </p:nvPr>
        </p:nvSpPr>
        <p:spPr>
          <a:xfrm>
            <a:off x="571501" y="1600199"/>
            <a:ext cx="4229099" cy="4241205"/>
          </a:xfrm>
        </p:spPr>
        <p:txBody>
          <a:bodyPr anchor="t">
            <a:noAutofit/>
          </a:bodyPr>
          <a:lstStyle/>
          <a:p>
            <a:pPr marL="0" indent="0">
              <a:spcAft>
                <a:spcPts val="450"/>
              </a:spcAft>
              <a:buNone/>
            </a:pPr>
            <a:r>
              <a:rPr lang="en-US" sz="2000" dirty="0"/>
              <a:t>Systems for Respiratory Services/Care</a:t>
            </a:r>
          </a:p>
          <a:p>
            <a:pPr lvl="1">
              <a:spcAft>
                <a:spcPts val="450"/>
              </a:spcAft>
            </a:pPr>
            <a:r>
              <a:rPr lang="en-US" sz="2000" dirty="0"/>
              <a:t>Policies and Procedures</a:t>
            </a:r>
          </a:p>
          <a:p>
            <a:pPr lvl="1">
              <a:spcAft>
                <a:spcPts val="450"/>
              </a:spcAft>
            </a:pPr>
            <a:r>
              <a:rPr lang="en-US" sz="2000" dirty="0"/>
              <a:t>Assessments</a:t>
            </a:r>
          </a:p>
          <a:p>
            <a:pPr lvl="1">
              <a:spcAft>
                <a:spcPts val="450"/>
              </a:spcAft>
            </a:pPr>
            <a:r>
              <a:rPr lang="en-US" sz="2000" dirty="0"/>
              <a:t>Documentation Review</a:t>
            </a:r>
          </a:p>
          <a:p>
            <a:pPr lvl="1">
              <a:spcAft>
                <a:spcPts val="450"/>
              </a:spcAft>
            </a:pPr>
            <a:r>
              <a:rPr lang="en-US" sz="2000" dirty="0"/>
              <a:t>Education (staff, resident, family, practitioners)</a:t>
            </a:r>
          </a:p>
          <a:p>
            <a:pPr lvl="1">
              <a:spcAft>
                <a:spcPts val="450"/>
              </a:spcAft>
            </a:pPr>
            <a:r>
              <a:rPr lang="en-US" sz="2000" dirty="0"/>
              <a:t>Care Plan Implementation</a:t>
            </a:r>
          </a:p>
          <a:p>
            <a:pPr lvl="1">
              <a:spcAft>
                <a:spcPts val="450"/>
              </a:spcAft>
            </a:pPr>
            <a:r>
              <a:rPr lang="en-US" sz="2000" dirty="0"/>
              <a:t>Auditing</a:t>
            </a:r>
          </a:p>
          <a:p>
            <a:pPr lvl="1">
              <a:spcAft>
                <a:spcPts val="450"/>
              </a:spcAft>
            </a:pPr>
            <a:r>
              <a:rPr lang="en-US" sz="2000" dirty="0"/>
              <a:t>Review of Quality Measures</a:t>
            </a:r>
          </a:p>
          <a:p>
            <a:pPr lvl="1">
              <a:spcAft>
                <a:spcPts val="450"/>
              </a:spcAft>
            </a:pPr>
            <a:r>
              <a:rPr lang="en-US" sz="2000" dirty="0"/>
              <a:t>Quality Assurance</a:t>
            </a:r>
          </a:p>
        </p:txBody>
      </p:sp>
      <p:pic>
        <p:nvPicPr>
          <p:cNvPr id="5" name="Picture 4">
            <a:extLst>
              <a:ext uri="{FF2B5EF4-FFF2-40B4-BE49-F238E27FC236}">
                <a16:creationId xmlns:a16="http://schemas.microsoft.com/office/drawing/2014/main" id="{8B9467F9-971B-4A40-AA50-F6F84FA0A3B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632" r="12134" b="2"/>
          <a:stretch/>
        </p:blipFill>
        <p:spPr>
          <a:xfrm>
            <a:off x="5062606" y="857249"/>
            <a:ext cx="4081394" cy="4241205"/>
          </a:xfrm>
          <a:prstGeom prst="rect">
            <a:avLst/>
          </a:prstGeom>
          <a:ln>
            <a:noFill/>
          </a:ln>
          <a:effectLst>
            <a:softEdge rad="112500"/>
          </a:effectLst>
        </p:spPr>
      </p:pic>
    </p:spTree>
    <p:extLst>
      <p:ext uri="{BB962C8B-B14F-4D97-AF65-F5344CB8AC3E}">
        <p14:creationId xmlns:p14="http://schemas.microsoft.com/office/powerpoint/2010/main" val="402738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1000"/>
                                        <p:tgtEl>
                                          <p:spTgt spid="2">
                                            <p:txEl>
                                              <p:pRg st="7" end="7"/>
                                            </p:txEl>
                                          </p:spTgt>
                                        </p:tgtEl>
                                      </p:cBhvr>
                                    </p:animEffect>
                                    <p:anim calcmode="lin" valueType="num">
                                      <p:cBhvr>
                                        <p:cTn id="5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Effect transition="in" filter="fade">
                                      <p:cBhvr>
                                        <p:cTn id="56" dur="1000"/>
                                        <p:tgtEl>
                                          <p:spTgt spid="2">
                                            <p:txEl>
                                              <p:pRg st="8" end="8"/>
                                            </p:txEl>
                                          </p:spTgt>
                                        </p:tgtEl>
                                      </p:cBhvr>
                                    </p:animEffect>
                                    <p:anim calcmode="lin" valueType="num">
                                      <p:cBhvr>
                                        <p:cTn id="57"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2012LeadingAge_gray2PPT</Template>
  <TotalTime>5210</TotalTime>
  <Words>3493</Words>
  <Application>Microsoft Office PowerPoint</Application>
  <PresentationFormat>On-screen Show (4:3)</PresentationFormat>
  <Paragraphs>359</Paragraphs>
  <Slides>34</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Wingdings</vt:lpstr>
      <vt:lpstr>1_2012LeadingAge_gray2PPT</vt:lpstr>
      <vt:lpstr>Respiratory Care (Airway and Tracheostomy) Competency </vt:lpstr>
      <vt:lpstr>Objectives</vt:lpstr>
      <vt:lpstr>Respiratory Care-Airway and Trach</vt:lpstr>
      <vt:lpstr>Respiratory Care-Airway and Trach</vt:lpstr>
      <vt:lpstr>PowerPoint Presentation</vt:lpstr>
      <vt:lpstr>PowerPoint Presentation</vt:lpstr>
      <vt:lpstr>Respiratory Care-Airway and Trach  Definitions (continued)</vt:lpstr>
      <vt:lpstr>Respiratory Care-Airway and Trach</vt:lpstr>
      <vt:lpstr>Respiratory Care-Airway and Trach</vt:lpstr>
      <vt:lpstr>Respiratory Care-Airway and Trach</vt:lpstr>
      <vt:lpstr>Competent Staff</vt:lpstr>
      <vt:lpstr>Competency</vt:lpstr>
      <vt:lpstr>PowerPoint Presentation</vt:lpstr>
      <vt:lpstr>Abnormal Breath Sounds</vt:lpstr>
      <vt:lpstr>Dyspnea</vt:lpstr>
      <vt:lpstr>      Respiratory Care-Airway and Trach</vt:lpstr>
      <vt:lpstr>Care Plan Process</vt:lpstr>
      <vt:lpstr> Respiratory Care Critical Element Pathway  </vt:lpstr>
      <vt:lpstr>Interventions for Competency</vt:lpstr>
      <vt:lpstr>Respiratory Care-Airway and Trach</vt:lpstr>
      <vt:lpstr>Small Volume Nebulizers</vt:lpstr>
      <vt:lpstr>Medication Management</vt:lpstr>
      <vt:lpstr>Tracheostomy Care</vt:lpstr>
      <vt:lpstr>Suctioning</vt:lpstr>
      <vt:lpstr>Oxygen</vt:lpstr>
      <vt:lpstr>Respiratory Care-Airway and Trach</vt:lpstr>
      <vt:lpstr>Change of Condition</vt:lpstr>
      <vt:lpstr>QAPI and QA</vt:lpstr>
      <vt:lpstr>Ventilator Care</vt:lpstr>
      <vt:lpstr>Ventilator Care  </vt:lpstr>
      <vt:lpstr>PowerPoint Presentation</vt:lpstr>
      <vt:lpstr>PowerPoint Presentation</vt:lpstr>
      <vt:lpstr>References and Resources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aparkhill</dc:creator>
  <cp:lastModifiedBy>Charlie Visconage</cp:lastModifiedBy>
  <cp:revision>142</cp:revision>
  <dcterms:created xsi:type="dcterms:W3CDTF">2012-09-27T17:39:50Z</dcterms:created>
  <dcterms:modified xsi:type="dcterms:W3CDTF">2019-05-13T20:39:50Z</dcterms:modified>
  <cp:contentStatus/>
</cp:coreProperties>
</file>