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34"/>
  </p:notesMasterIdLst>
  <p:handoutMasterIdLst>
    <p:handoutMasterId r:id="rId35"/>
  </p:handoutMasterIdLst>
  <p:sldIdLst>
    <p:sldId id="276" r:id="rId2"/>
    <p:sldId id="300" r:id="rId3"/>
    <p:sldId id="344" r:id="rId4"/>
    <p:sldId id="345" r:id="rId5"/>
    <p:sldId id="346" r:id="rId6"/>
    <p:sldId id="347" r:id="rId7"/>
    <p:sldId id="348" r:id="rId8"/>
    <p:sldId id="349" r:id="rId9"/>
    <p:sldId id="350" r:id="rId10"/>
    <p:sldId id="351" r:id="rId11"/>
    <p:sldId id="352" r:id="rId12"/>
    <p:sldId id="353" r:id="rId13"/>
    <p:sldId id="354" r:id="rId14"/>
    <p:sldId id="355" r:id="rId15"/>
    <p:sldId id="356" r:id="rId16"/>
    <p:sldId id="357" r:id="rId17"/>
    <p:sldId id="358" r:id="rId18"/>
    <p:sldId id="359" r:id="rId19"/>
    <p:sldId id="360" r:id="rId20"/>
    <p:sldId id="361" r:id="rId21"/>
    <p:sldId id="362" r:id="rId22"/>
    <p:sldId id="363" r:id="rId23"/>
    <p:sldId id="364" r:id="rId24"/>
    <p:sldId id="365" r:id="rId25"/>
    <p:sldId id="366" r:id="rId26"/>
    <p:sldId id="367" r:id="rId27"/>
    <p:sldId id="368" r:id="rId28"/>
    <p:sldId id="380" r:id="rId29"/>
    <p:sldId id="341" r:id="rId30"/>
    <p:sldId id="342" r:id="rId31"/>
    <p:sldId id="372" r:id="rId32"/>
    <p:sldId id="343" r:id="rId3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648" autoAdjust="0"/>
    <p:restoredTop sz="65399" autoAdjust="0"/>
  </p:normalViewPr>
  <p:slideViewPr>
    <p:cSldViewPr>
      <p:cViewPr varScale="1">
        <p:scale>
          <a:sx n="72" d="100"/>
          <a:sy n="72" d="100"/>
        </p:scale>
        <p:origin x="1818"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6" d="100"/>
          <a:sy n="86" d="100"/>
        </p:scale>
        <p:origin x="115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84A487-AB99-407F-B707-BDD6DFE07662}" type="doc">
      <dgm:prSet loTypeId="urn:microsoft.com/office/officeart/2005/8/layout/vProcess5" loCatId="process" qsTypeId="urn:microsoft.com/office/officeart/2005/8/quickstyle/simple2" qsCatId="simple" csTypeId="urn:microsoft.com/office/officeart/2005/8/colors/accent0_2" csCatId="mainScheme" phldr="1"/>
      <dgm:spPr/>
      <dgm:t>
        <a:bodyPr/>
        <a:lstStyle/>
        <a:p>
          <a:endParaRPr lang="en-US"/>
        </a:p>
      </dgm:t>
    </dgm:pt>
    <dgm:pt modelId="{4650E513-3CD9-4481-B16B-738CA39DCE26}">
      <dgm:prSet/>
      <dgm:spPr>
        <a:solidFill>
          <a:schemeClr val="accent1">
            <a:lumMod val="20000"/>
            <a:lumOff val="80000"/>
          </a:schemeClr>
        </a:solidFill>
      </dgm:spPr>
      <dgm:t>
        <a:bodyPr/>
        <a:lstStyle/>
        <a:p>
          <a:pPr algn="ctr"/>
          <a:r>
            <a:rPr lang="en-US" dirty="0"/>
            <a:t>Dementias are brain diseases</a:t>
          </a:r>
        </a:p>
      </dgm:t>
    </dgm:pt>
    <dgm:pt modelId="{F31CCADE-7A01-47FF-AE4B-281D424AABE4}" type="parTrans" cxnId="{636FCE5E-A015-4874-BA5F-E877B9CD329B}">
      <dgm:prSet/>
      <dgm:spPr/>
      <dgm:t>
        <a:bodyPr/>
        <a:lstStyle/>
        <a:p>
          <a:endParaRPr lang="en-US"/>
        </a:p>
      </dgm:t>
    </dgm:pt>
    <dgm:pt modelId="{B3A1D7C3-F4DF-4F8E-8FF9-E6CB86C45EE9}" type="sibTrans" cxnId="{636FCE5E-A015-4874-BA5F-E877B9CD329B}">
      <dgm:prSet/>
      <dgm:spPr/>
      <dgm:t>
        <a:bodyPr/>
        <a:lstStyle/>
        <a:p>
          <a:endParaRPr lang="en-US"/>
        </a:p>
      </dgm:t>
    </dgm:pt>
    <dgm:pt modelId="{630B4EF2-95A0-4348-95FE-1BD3EBE79A95}">
      <dgm:prSet/>
      <dgm:spPr>
        <a:solidFill>
          <a:schemeClr val="accent3">
            <a:lumMod val="40000"/>
            <a:lumOff val="60000"/>
          </a:schemeClr>
        </a:solidFill>
      </dgm:spPr>
      <dgm:t>
        <a:bodyPr/>
        <a:lstStyle/>
        <a:p>
          <a:pPr algn="ctr"/>
          <a:r>
            <a:rPr lang="en-US" dirty="0"/>
            <a:t>The disease affects the brain’s ability to interpret signals sent by the body</a:t>
          </a:r>
        </a:p>
      </dgm:t>
    </dgm:pt>
    <dgm:pt modelId="{C384B806-20CE-471C-83A3-8356BC5ABADF}" type="parTrans" cxnId="{027B36FF-E56A-4748-B258-7B155513B675}">
      <dgm:prSet/>
      <dgm:spPr/>
      <dgm:t>
        <a:bodyPr/>
        <a:lstStyle/>
        <a:p>
          <a:endParaRPr lang="en-US"/>
        </a:p>
      </dgm:t>
    </dgm:pt>
    <dgm:pt modelId="{C3350733-67DA-47E5-9B39-E982E9AF54FD}" type="sibTrans" cxnId="{027B36FF-E56A-4748-B258-7B155513B675}">
      <dgm:prSet/>
      <dgm:spPr/>
      <dgm:t>
        <a:bodyPr/>
        <a:lstStyle/>
        <a:p>
          <a:endParaRPr lang="en-US"/>
        </a:p>
      </dgm:t>
    </dgm:pt>
    <dgm:pt modelId="{2F4CAC75-713C-41B2-9211-6A6ACD587C86}">
      <dgm:prSet/>
      <dgm:spPr>
        <a:solidFill>
          <a:schemeClr val="bg1">
            <a:lumMod val="85000"/>
          </a:schemeClr>
        </a:solidFill>
      </dgm:spPr>
      <dgm:t>
        <a:bodyPr/>
        <a:lstStyle/>
        <a:p>
          <a:pPr algn="ctr"/>
          <a:r>
            <a:rPr lang="en-US" dirty="0"/>
            <a:t>Behaviors may result</a:t>
          </a:r>
        </a:p>
      </dgm:t>
    </dgm:pt>
    <dgm:pt modelId="{37834D8B-6CA5-498D-BB74-BB2CF382F24F}" type="parTrans" cxnId="{ABCBD939-8D5E-45BA-8858-32884193B6B1}">
      <dgm:prSet/>
      <dgm:spPr/>
      <dgm:t>
        <a:bodyPr/>
        <a:lstStyle/>
        <a:p>
          <a:endParaRPr lang="en-US"/>
        </a:p>
      </dgm:t>
    </dgm:pt>
    <dgm:pt modelId="{14B4A3DF-8D02-4C44-8A7E-7C9C9BBDDC37}" type="sibTrans" cxnId="{ABCBD939-8D5E-45BA-8858-32884193B6B1}">
      <dgm:prSet/>
      <dgm:spPr/>
      <dgm:t>
        <a:bodyPr/>
        <a:lstStyle/>
        <a:p>
          <a:endParaRPr lang="en-US"/>
        </a:p>
      </dgm:t>
    </dgm:pt>
    <dgm:pt modelId="{E1F8B929-EF8C-473D-ACD5-F4EFCAF52A6F}" type="pres">
      <dgm:prSet presAssocID="{7584A487-AB99-407F-B707-BDD6DFE07662}" presName="outerComposite" presStyleCnt="0">
        <dgm:presLayoutVars>
          <dgm:chMax val="5"/>
          <dgm:dir/>
          <dgm:resizeHandles val="exact"/>
        </dgm:presLayoutVars>
      </dgm:prSet>
      <dgm:spPr/>
    </dgm:pt>
    <dgm:pt modelId="{C4DC48E2-929D-4D00-9662-1F5D4AA5FCBE}" type="pres">
      <dgm:prSet presAssocID="{7584A487-AB99-407F-B707-BDD6DFE07662}" presName="dummyMaxCanvas" presStyleCnt="0">
        <dgm:presLayoutVars/>
      </dgm:prSet>
      <dgm:spPr/>
    </dgm:pt>
    <dgm:pt modelId="{F7EDE8A1-5D49-4346-B88B-7C706B0C899C}" type="pres">
      <dgm:prSet presAssocID="{7584A487-AB99-407F-B707-BDD6DFE07662}" presName="ThreeNodes_1" presStyleLbl="node1" presStyleIdx="0" presStyleCnt="3">
        <dgm:presLayoutVars>
          <dgm:bulletEnabled val="1"/>
        </dgm:presLayoutVars>
      </dgm:prSet>
      <dgm:spPr/>
    </dgm:pt>
    <dgm:pt modelId="{821F01A0-979B-4129-AD2E-72F1DF651120}" type="pres">
      <dgm:prSet presAssocID="{7584A487-AB99-407F-B707-BDD6DFE07662}" presName="ThreeNodes_2" presStyleLbl="node1" presStyleIdx="1" presStyleCnt="3">
        <dgm:presLayoutVars>
          <dgm:bulletEnabled val="1"/>
        </dgm:presLayoutVars>
      </dgm:prSet>
      <dgm:spPr/>
    </dgm:pt>
    <dgm:pt modelId="{8A5590F5-2213-4D5F-B5FE-F91F253DD630}" type="pres">
      <dgm:prSet presAssocID="{7584A487-AB99-407F-B707-BDD6DFE07662}" presName="ThreeNodes_3" presStyleLbl="node1" presStyleIdx="2" presStyleCnt="3">
        <dgm:presLayoutVars>
          <dgm:bulletEnabled val="1"/>
        </dgm:presLayoutVars>
      </dgm:prSet>
      <dgm:spPr/>
    </dgm:pt>
    <dgm:pt modelId="{5C6467C2-A8B6-41E2-8487-DF3DF0A0FE1C}" type="pres">
      <dgm:prSet presAssocID="{7584A487-AB99-407F-B707-BDD6DFE07662}" presName="ThreeConn_1-2" presStyleLbl="fgAccFollowNode1" presStyleIdx="0" presStyleCnt="2">
        <dgm:presLayoutVars>
          <dgm:bulletEnabled val="1"/>
        </dgm:presLayoutVars>
      </dgm:prSet>
      <dgm:spPr/>
    </dgm:pt>
    <dgm:pt modelId="{C15772B0-8F69-4AE5-B432-E13720A62FB4}" type="pres">
      <dgm:prSet presAssocID="{7584A487-AB99-407F-B707-BDD6DFE07662}" presName="ThreeConn_2-3" presStyleLbl="fgAccFollowNode1" presStyleIdx="1" presStyleCnt="2">
        <dgm:presLayoutVars>
          <dgm:bulletEnabled val="1"/>
        </dgm:presLayoutVars>
      </dgm:prSet>
      <dgm:spPr/>
    </dgm:pt>
    <dgm:pt modelId="{71908D06-62AA-4825-B135-CF927672A58C}" type="pres">
      <dgm:prSet presAssocID="{7584A487-AB99-407F-B707-BDD6DFE07662}" presName="ThreeNodes_1_text" presStyleLbl="node1" presStyleIdx="2" presStyleCnt="3">
        <dgm:presLayoutVars>
          <dgm:bulletEnabled val="1"/>
        </dgm:presLayoutVars>
      </dgm:prSet>
      <dgm:spPr/>
    </dgm:pt>
    <dgm:pt modelId="{AE8F6B16-CCF4-4798-BD11-9E0005F685E2}" type="pres">
      <dgm:prSet presAssocID="{7584A487-AB99-407F-B707-BDD6DFE07662}" presName="ThreeNodes_2_text" presStyleLbl="node1" presStyleIdx="2" presStyleCnt="3">
        <dgm:presLayoutVars>
          <dgm:bulletEnabled val="1"/>
        </dgm:presLayoutVars>
      </dgm:prSet>
      <dgm:spPr/>
    </dgm:pt>
    <dgm:pt modelId="{CEF9753C-9110-4912-8A30-35DA7B7B216A}" type="pres">
      <dgm:prSet presAssocID="{7584A487-AB99-407F-B707-BDD6DFE07662}" presName="ThreeNodes_3_text" presStyleLbl="node1" presStyleIdx="2" presStyleCnt="3">
        <dgm:presLayoutVars>
          <dgm:bulletEnabled val="1"/>
        </dgm:presLayoutVars>
      </dgm:prSet>
      <dgm:spPr/>
    </dgm:pt>
  </dgm:ptLst>
  <dgm:cxnLst>
    <dgm:cxn modelId="{E28A1127-EEB8-455B-9514-EE625E035E55}" type="presOf" srcId="{630B4EF2-95A0-4348-95FE-1BD3EBE79A95}" destId="{AE8F6B16-CCF4-4798-BD11-9E0005F685E2}" srcOrd="1" destOrd="0" presId="urn:microsoft.com/office/officeart/2005/8/layout/vProcess5"/>
    <dgm:cxn modelId="{ABCBD939-8D5E-45BA-8858-32884193B6B1}" srcId="{7584A487-AB99-407F-B707-BDD6DFE07662}" destId="{2F4CAC75-713C-41B2-9211-6A6ACD587C86}" srcOrd="2" destOrd="0" parTransId="{37834D8B-6CA5-498D-BB74-BB2CF382F24F}" sibTransId="{14B4A3DF-8D02-4C44-8A7E-7C9C9BBDDC37}"/>
    <dgm:cxn modelId="{636FCE5E-A015-4874-BA5F-E877B9CD329B}" srcId="{7584A487-AB99-407F-B707-BDD6DFE07662}" destId="{4650E513-3CD9-4481-B16B-738CA39DCE26}" srcOrd="0" destOrd="0" parTransId="{F31CCADE-7A01-47FF-AE4B-281D424AABE4}" sibTransId="{B3A1D7C3-F4DF-4F8E-8FF9-E6CB86C45EE9}"/>
    <dgm:cxn modelId="{E25B746E-42D9-47D3-8BC8-D0C5C4F3019B}" type="presOf" srcId="{4650E513-3CD9-4481-B16B-738CA39DCE26}" destId="{F7EDE8A1-5D49-4346-B88B-7C706B0C899C}" srcOrd="0" destOrd="0" presId="urn:microsoft.com/office/officeart/2005/8/layout/vProcess5"/>
    <dgm:cxn modelId="{E52AFA96-5AB3-43DD-B709-5AB8CFC6CE13}" type="presOf" srcId="{7584A487-AB99-407F-B707-BDD6DFE07662}" destId="{E1F8B929-EF8C-473D-ACD5-F4EFCAF52A6F}" srcOrd="0" destOrd="0" presId="urn:microsoft.com/office/officeart/2005/8/layout/vProcess5"/>
    <dgm:cxn modelId="{37C74899-7759-4687-9C97-06E9B7016EFC}" type="presOf" srcId="{2F4CAC75-713C-41B2-9211-6A6ACD587C86}" destId="{CEF9753C-9110-4912-8A30-35DA7B7B216A}" srcOrd="1" destOrd="0" presId="urn:microsoft.com/office/officeart/2005/8/layout/vProcess5"/>
    <dgm:cxn modelId="{018A9AB2-A161-4CB4-BA68-D0C284F2F71D}" type="presOf" srcId="{630B4EF2-95A0-4348-95FE-1BD3EBE79A95}" destId="{821F01A0-979B-4129-AD2E-72F1DF651120}" srcOrd="0" destOrd="0" presId="urn:microsoft.com/office/officeart/2005/8/layout/vProcess5"/>
    <dgm:cxn modelId="{C0109FDA-C7E7-4A6B-80EF-2BACDC08A7C0}" type="presOf" srcId="{2F4CAC75-713C-41B2-9211-6A6ACD587C86}" destId="{8A5590F5-2213-4D5F-B5FE-F91F253DD630}" srcOrd="0" destOrd="0" presId="urn:microsoft.com/office/officeart/2005/8/layout/vProcess5"/>
    <dgm:cxn modelId="{6ECA73E4-96C1-476C-B962-E64930B1FE41}" type="presOf" srcId="{C3350733-67DA-47E5-9B39-E982E9AF54FD}" destId="{C15772B0-8F69-4AE5-B432-E13720A62FB4}" srcOrd="0" destOrd="0" presId="urn:microsoft.com/office/officeart/2005/8/layout/vProcess5"/>
    <dgm:cxn modelId="{36CB62E5-202C-4856-A6B0-A36315F58C6D}" type="presOf" srcId="{4650E513-3CD9-4481-B16B-738CA39DCE26}" destId="{71908D06-62AA-4825-B135-CF927672A58C}" srcOrd="1" destOrd="0" presId="urn:microsoft.com/office/officeart/2005/8/layout/vProcess5"/>
    <dgm:cxn modelId="{5670B2E9-3406-4064-BCB1-82AB748603E8}" type="presOf" srcId="{B3A1D7C3-F4DF-4F8E-8FF9-E6CB86C45EE9}" destId="{5C6467C2-A8B6-41E2-8487-DF3DF0A0FE1C}" srcOrd="0" destOrd="0" presId="urn:microsoft.com/office/officeart/2005/8/layout/vProcess5"/>
    <dgm:cxn modelId="{027B36FF-E56A-4748-B258-7B155513B675}" srcId="{7584A487-AB99-407F-B707-BDD6DFE07662}" destId="{630B4EF2-95A0-4348-95FE-1BD3EBE79A95}" srcOrd="1" destOrd="0" parTransId="{C384B806-20CE-471C-83A3-8356BC5ABADF}" sibTransId="{C3350733-67DA-47E5-9B39-E982E9AF54FD}"/>
    <dgm:cxn modelId="{BED519AF-C4F4-4076-AE75-CC70E38A8EBC}" type="presParOf" srcId="{E1F8B929-EF8C-473D-ACD5-F4EFCAF52A6F}" destId="{C4DC48E2-929D-4D00-9662-1F5D4AA5FCBE}" srcOrd="0" destOrd="0" presId="urn:microsoft.com/office/officeart/2005/8/layout/vProcess5"/>
    <dgm:cxn modelId="{76906D83-867B-4136-93A7-FBD11D8CD314}" type="presParOf" srcId="{E1F8B929-EF8C-473D-ACD5-F4EFCAF52A6F}" destId="{F7EDE8A1-5D49-4346-B88B-7C706B0C899C}" srcOrd="1" destOrd="0" presId="urn:microsoft.com/office/officeart/2005/8/layout/vProcess5"/>
    <dgm:cxn modelId="{678CE025-9E5D-45E2-B672-E1C086C81014}" type="presParOf" srcId="{E1F8B929-EF8C-473D-ACD5-F4EFCAF52A6F}" destId="{821F01A0-979B-4129-AD2E-72F1DF651120}" srcOrd="2" destOrd="0" presId="urn:microsoft.com/office/officeart/2005/8/layout/vProcess5"/>
    <dgm:cxn modelId="{09F18384-2435-454A-97BF-24BDD067B66F}" type="presParOf" srcId="{E1F8B929-EF8C-473D-ACD5-F4EFCAF52A6F}" destId="{8A5590F5-2213-4D5F-B5FE-F91F253DD630}" srcOrd="3" destOrd="0" presId="urn:microsoft.com/office/officeart/2005/8/layout/vProcess5"/>
    <dgm:cxn modelId="{57536C3B-1595-4C39-9705-F6C9B3F0D76E}" type="presParOf" srcId="{E1F8B929-EF8C-473D-ACD5-F4EFCAF52A6F}" destId="{5C6467C2-A8B6-41E2-8487-DF3DF0A0FE1C}" srcOrd="4" destOrd="0" presId="urn:microsoft.com/office/officeart/2005/8/layout/vProcess5"/>
    <dgm:cxn modelId="{8F700B07-9367-4E9F-A995-9B0A0B669C8A}" type="presParOf" srcId="{E1F8B929-EF8C-473D-ACD5-F4EFCAF52A6F}" destId="{C15772B0-8F69-4AE5-B432-E13720A62FB4}" srcOrd="5" destOrd="0" presId="urn:microsoft.com/office/officeart/2005/8/layout/vProcess5"/>
    <dgm:cxn modelId="{A97B1223-BD8F-426D-9728-8DBB37A548D8}" type="presParOf" srcId="{E1F8B929-EF8C-473D-ACD5-F4EFCAF52A6F}" destId="{71908D06-62AA-4825-B135-CF927672A58C}" srcOrd="6" destOrd="0" presId="urn:microsoft.com/office/officeart/2005/8/layout/vProcess5"/>
    <dgm:cxn modelId="{8AA1BC4D-5523-47DB-B646-52439546F185}" type="presParOf" srcId="{E1F8B929-EF8C-473D-ACD5-F4EFCAF52A6F}" destId="{AE8F6B16-CCF4-4798-BD11-9E0005F685E2}" srcOrd="7" destOrd="0" presId="urn:microsoft.com/office/officeart/2005/8/layout/vProcess5"/>
    <dgm:cxn modelId="{6A22304E-582B-4AB5-ADEC-D4B41DD7FD60}" type="presParOf" srcId="{E1F8B929-EF8C-473D-ACD5-F4EFCAF52A6F}" destId="{CEF9753C-9110-4912-8A30-35DA7B7B216A}"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160652-860F-421D-9E30-92655607D877}" type="doc">
      <dgm:prSet loTypeId="urn:microsoft.com/office/officeart/2005/8/layout/vList6" loCatId="list" qsTypeId="urn:microsoft.com/office/officeart/2005/8/quickstyle/simple2" qsCatId="simple" csTypeId="urn:microsoft.com/office/officeart/2005/8/colors/colorful3" csCatId="colorful" phldr="1"/>
      <dgm:spPr/>
      <dgm:t>
        <a:bodyPr/>
        <a:lstStyle/>
        <a:p>
          <a:endParaRPr lang="en-US"/>
        </a:p>
      </dgm:t>
    </dgm:pt>
    <dgm:pt modelId="{BB44007F-52FB-413C-9352-F123FBF2F20D}">
      <dgm:prSet phldrT="[Text]"/>
      <dgm:spPr/>
      <dgm:t>
        <a:bodyPr/>
        <a:lstStyle/>
        <a:p>
          <a:r>
            <a:rPr lang="en-US"/>
            <a:t>Pain</a:t>
          </a:r>
        </a:p>
      </dgm:t>
    </dgm:pt>
    <dgm:pt modelId="{F40E4803-5909-4EA2-9FAE-28E1801E6513}" type="parTrans" cxnId="{26D2DA7B-186D-4245-917E-342859DE6237}">
      <dgm:prSet/>
      <dgm:spPr/>
      <dgm:t>
        <a:bodyPr/>
        <a:lstStyle/>
        <a:p>
          <a:endParaRPr lang="en-US"/>
        </a:p>
      </dgm:t>
    </dgm:pt>
    <dgm:pt modelId="{D1F97F00-3B15-45CD-AEAC-EE26DD47D5BC}" type="sibTrans" cxnId="{26D2DA7B-186D-4245-917E-342859DE6237}">
      <dgm:prSet/>
      <dgm:spPr/>
      <dgm:t>
        <a:bodyPr/>
        <a:lstStyle/>
        <a:p>
          <a:endParaRPr lang="en-US"/>
        </a:p>
      </dgm:t>
    </dgm:pt>
    <dgm:pt modelId="{8F7BE281-E063-476B-84C9-6C2750BBCC6B}">
      <dgm:prSet phldrT="[Text]"/>
      <dgm:spPr/>
      <dgm:t>
        <a:bodyPr/>
        <a:lstStyle/>
        <a:p>
          <a:r>
            <a:rPr lang="en-US"/>
            <a:t>Irritability or rejection of care</a:t>
          </a:r>
        </a:p>
      </dgm:t>
    </dgm:pt>
    <dgm:pt modelId="{D71D9F0F-6FF3-432A-8913-E010D575262F}" type="parTrans" cxnId="{F41EB2E1-180D-4229-B5BF-CD44C05B11DD}">
      <dgm:prSet/>
      <dgm:spPr/>
      <dgm:t>
        <a:bodyPr/>
        <a:lstStyle/>
        <a:p>
          <a:endParaRPr lang="en-US"/>
        </a:p>
      </dgm:t>
    </dgm:pt>
    <dgm:pt modelId="{AC08A470-B689-44CD-B9B3-1A28C174A8FC}" type="sibTrans" cxnId="{F41EB2E1-180D-4229-B5BF-CD44C05B11DD}">
      <dgm:prSet/>
      <dgm:spPr/>
      <dgm:t>
        <a:bodyPr/>
        <a:lstStyle/>
        <a:p>
          <a:endParaRPr lang="en-US"/>
        </a:p>
      </dgm:t>
    </dgm:pt>
    <dgm:pt modelId="{227A77F0-0EB0-4B39-ACCB-3B18954666B4}">
      <dgm:prSet phldrT="[Text]"/>
      <dgm:spPr/>
      <dgm:t>
        <a:bodyPr/>
        <a:lstStyle/>
        <a:p>
          <a:r>
            <a:rPr lang="en-US"/>
            <a:t>Illness</a:t>
          </a:r>
        </a:p>
      </dgm:t>
    </dgm:pt>
    <dgm:pt modelId="{7D42813A-F084-4D42-95DB-D59EC7A3ADD3}" type="parTrans" cxnId="{D46F2DB2-647D-446C-A702-C00CCCA7A736}">
      <dgm:prSet/>
      <dgm:spPr/>
      <dgm:t>
        <a:bodyPr/>
        <a:lstStyle/>
        <a:p>
          <a:endParaRPr lang="en-US"/>
        </a:p>
      </dgm:t>
    </dgm:pt>
    <dgm:pt modelId="{F6B1E185-F828-40F1-B7AA-A4113ABACC83}" type="sibTrans" cxnId="{D46F2DB2-647D-446C-A702-C00CCCA7A736}">
      <dgm:prSet/>
      <dgm:spPr/>
      <dgm:t>
        <a:bodyPr/>
        <a:lstStyle/>
        <a:p>
          <a:endParaRPr lang="en-US"/>
        </a:p>
      </dgm:t>
    </dgm:pt>
    <dgm:pt modelId="{2C3C13EF-7510-4AFC-BC3A-8E0FDC8A476B}">
      <dgm:prSet phldrT="[Text]"/>
      <dgm:spPr/>
      <dgm:t>
        <a:bodyPr/>
        <a:lstStyle/>
        <a:p>
          <a:r>
            <a:rPr lang="en-US" dirty="0"/>
            <a:t>Any and all behaviors</a:t>
          </a:r>
        </a:p>
      </dgm:t>
    </dgm:pt>
    <dgm:pt modelId="{FC6D4491-4466-432E-A9F9-EBBC5D6C287D}" type="parTrans" cxnId="{1C5D6B3A-39DB-46C4-A1A7-5881E33EBAAE}">
      <dgm:prSet/>
      <dgm:spPr/>
      <dgm:t>
        <a:bodyPr/>
        <a:lstStyle/>
        <a:p>
          <a:endParaRPr lang="en-US"/>
        </a:p>
      </dgm:t>
    </dgm:pt>
    <dgm:pt modelId="{5FDDD96C-6FED-42A4-ADFD-85A640B7135F}" type="sibTrans" cxnId="{1C5D6B3A-39DB-46C4-A1A7-5881E33EBAAE}">
      <dgm:prSet/>
      <dgm:spPr/>
      <dgm:t>
        <a:bodyPr/>
        <a:lstStyle/>
        <a:p>
          <a:endParaRPr lang="en-US"/>
        </a:p>
      </dgm:t>
    </dgm:pt>
    <dgm:pt modelId="{8992CEC3-536A-4752-8E22-7710FB0A4EEC}">
      <dgm:prSet phldrT="[Text]"/>
      <dgm:spPr/>
      <dgm:t>
        <a:bodyPr/>
        <a:lstStyle/>
        <a:p>
          <a:r>
            <a:rPr lang="en-US"/>
            <a:t>Fatigue</a:t>
          </a:r>
        </a:p>
      </dgm:t>
    </dgm:pt>
    <dgm:pt modelId="{99DAA373-35D6-4FAD-9257-48185C6B5747}" type="parTrans" cxnId="{CDF8ACBF-D8E7-4B88-9D14-326F9711F0FE}">
      <dgm:prSet/>
      <dgm:spPr/>
      <dgm:t>
        <a:bodyPr/>
        <a:lstStyle/>
        <a:p>
          <a:endParaRPr lang="en-US"/>
        </a:p>
      </dgm:t>
    </dgm:pt>
    <dgm:pt modelId="{20536ABD-F0F3-401B-BBAD-641A93A77DE2}" type="sibTrans" cxnId="{CDF8ACBF-D8E7-4B88-9D14-326F9711F0FE}">
      <dgm:prSet/>
      <dgm:spPr/>
      <dgm:t>
        <a:bodyPr/>
        <a:lstStyle/>
        <a:p>
          <a:endParaRPr lang="en-US"/>
        </a:p>
      </dgm:t>
    </dgm:pt>
    <dgm:pt modelId="{2D0945FC-0919-47AF-8795-46FD2AF5C4BB}">
      <dgm:prSet phldrT="[Text]"/>
      <dgm:spPr/>
      <dgm:t>
        <a:bodyPr/>
        <a:lstStyle/>
        <a:p>
          <a:r>
            <a:rPr lang="en-US"/>
            <a:t>Hungry/Thirsty</a:t>
          </a:r>
        </a:p>
      </dgm:t>
    </dgm:pt>
    <dgm:pt modelId="{8915BCF2-BD26-4217-A20C-5E60D74B5BC6}" type="parTrans" cxnId="{9EAD1526-B093-493C-98BD-95937B03A5CC}">
      <dgm:prSet/>
      <dgm:spPr/>
      <dgm:t>
        <a:bodyPr/>
        <a:lstStyle/>
        <a:p>
          <a:endParaRPr lang="en-US"/>
        </a:p>
      </dgm:t>
    </dgm:pt>
    <dgm:pt modelId="{2606B7DC-5018-4368-A2C9-F87BADD22853}" type="sibTrans" cxnId="{9EAD1526-B093-493C-98BD-95937B03A5CC}">
      <dgm:prSet/>
      <dgm:spPr/>
      <dgm:t>
        <a:bodyPr/>
        <a:lstStyle/>
        <a:p>
          <a:endParaRPr lang="en-US"/>
        </a:p>
      </dgm:t>
    </dgm:pt>
    <dgm:pt modelId="{8EAF81A7-12F7-4D00-AC65-A98243475C7C}">
      <dgm:prSet phldrT="[Text]"/>
      <dgm:spPr/>
      <dgm:t>
        <a:bodyPr/>
        <a:lstStyle/>
        <a:p>
          <a:r>
            <a:rPr lang="en-US"/>
            <a:t>Need to Void</a:t>
          </a:r>
        </a:p>
      </dgm:t>
    </dgm:pt>
    <dgm:pt modelId="{701B0C00-2F8A-4923-8064-4390ECE98566}" type="parTrans" cxnId="{2F1AFBDC-E5CF-4C00-A72C-2DF2B9028E07}">
      <dgm:prSet/>
      <dgm:spPr/>
      <dgm:t>
        <a:bodyPr/>
        <a:lstStyle/>
        <a:p>
          <a:endParaRPr lang="en-US"/>
        </a:p>
      </dgm:t>
    </dgm:pt>
    <dgm:pt modelId="{214F359B-C7A5-4E83-A957-D7C5CD820ABD}" type="sibTrans" cxnId="{2F1AFBDC-E5CF-4C00-A72C-2DF2B9028E07}">
      <dgm:prSet/>
      <dgm:spPr/>
      <dgm:t>
        <a:bodyPr/>
        <a:lstStyle/>
        <a:p>
          <a:endParaRPr lang="en-US"/>
        </a:p>
      </dgm:t>
    </dgm:pt>
    <dgm:pt modelId="{B34280B1-96B3-4148-9550-EC8D1181AADA}">
      <dgm:prSet phldrT="[Text]"/>
      <dgm:spPr/>
      <dgm:t>
        <a:bodyPr/>
        <a:lstStyle/>
        <a:p>
          <a:r>
            <a:rPr lang="en-US"/>
            <a:t>Strike out, withdraw, yell out, reject care</a:t>
          </a:r>
        </a:p>
      </dgm:t>
    </dgm:pt>
    <dgm:pt modelId="{C81F2558-71EA-4D20-84BF-576C8C0FD828}" type="parTrans" cxnId="{35A28ABD-1C60-418E-A63B-04B024826514}">
      <dgm:prSet/>
      <dgm:spPr/>
      <dgm:t>
        <a:bodyPr/>
        <a:lstStyle/>
        <a:p>
          <a:endParaRPr lang="en-US"/>
        </a:p>
      </dgm:t>
    </dgm:pt>
    <dgm:pt modelId="{E4536456-AECA-4284-B67C-DB31AF9B77F4}" type="sibTrans" cxnId="{35A28ABD-1C60-418E-A63B-04B024826514}">
      <dgm:prSet/>
      <dgm:spPr/>
      <dgm:t>
        <a:bodyPr/>
        <a:lstStyle/>
        <a:p>
          <a:endParaRPr lang="en-US"/>
        </a:p>
      </dgm:t>
    </dgm:pt>
    <dgm:pt modelId="{2EC8ECC8-9E5F-49EF-8E81-E90339DA4418}">
      <dgm:prSet phldrT="[Text]"/>
      <dgm:spPr/>
      <dgm:t>
        <a:bodyPr/>
        <a:lstStyle/>
        <a:p>
          <a:r>
            <a:rPr lang="en-US"/>
            <a:t>Wander or rummage</a:t>
          </a:r>
        </a:p>
      </dgm:t>
    </dgm:pt>
    <dgm:pt modelId="{B0A23E6C-3920-45E8-B8B5-0466914F0C8C}" type="parTrans" cxnId="{11FD5C55-0F91-41FD-A8FE-2D8EBA6A7BD4}">
      <dgm:prSet/>
      <dgm:spPr/>
      <dgm:t>
        <a:bodyPr/>
        <a:lstStyle/>
        <a:p>
          <a:endParaRPr lang="en-US"/>
        </a:p>
      </dgm:t>
    </dgm:pt>
    <dgm:pt modelId="{E3DB3125-4CCB-4457-9F7A-53AB75DC712B}" type="sibTrans" cxnId="{11FD5C55-0F91-41FD-A8FE-2D8EBA6A7BD4}">
      <dgm:prSet/>
      <dgm:spPr/>
      <dgm:t>
        <a:bodyPr/>
        <a:lstStyle/>
        <a:p>
          <a:endParaRPr lang="en-US"/>
        </a:p>
      </dgm:t>
    </dgm:pt>
    <dgm:pt modelId="{C1B98B29-96A2-4B68-BF69-49E8F123F1A2}">
      <dgm:prSet phldrT="[Text]"/>
      <dgm:spPr/>
      <dgm:t>
        <a:bodyPr/>
        <a:lstStyle/>
        <a:p>
          <a:r>
            <a:rPr lang="en-US"/>
            <a:t>Agitation or pacing</a:t>
          </a:r>
        </a:p>
      </dgm:t>
    </dgm:pt>
    <dgm:pt modelId="{CAE32ECA-EABF-42AD-B9E9-C82977339979}" type="parTrans" cxnId="{967D7770-6388-440F-8B26-A3AF8004B8A3}">
      <dgm:prSet/>
      <dgm:spPr/>
      <dgm:t>
        <a:bodyPr/>
        <a:lstStyle/>
        <a:p>
          <a:endParaRPr lang="en-US"/>
        </a:p>
      </dgm:t>
    </dgm:pt>
    <dgm:pt modelId="{452CB9B2-CFDE-4BC0-9DFF-0CB7B9D765AD}" type="sibTrans" cxnId="{967D7770-6388-440F-8B26-A3AF8004B8A3}">
      <dgm:prSet/>
      <dgm:spPr/>
      <dgm:t>
        <a:bodyPr/>
        <a:lstStyle/>
        <a:p>
          <a:endParaRPr lang="en-US"/>
        </a:p>
      </dgm:t>
    </dgm:pt>
    <dgm:pt modelId="{DC0C08B6-DB07-4AF7-8AC7-65BCD882E862}" type="pres">
      <dgm:prSet presAssocID="{53160652-860F-421D-9E30-92655607D877}" presName="Name0" presStyleCnt="0">
        <dgm:presLayoutVars>
          <dgm:dir/>
          <dgm:animLvl val="lvl"/>
          <dgm:resizeHandles/>
        </dgm:presLayoutVars>
      </dgm:prSet>
      <dgm:spPr/>
    </dgm:pt>
    <dgm:pt modelId="{119EFB6C-D6EB-44F7-9718-BD6E5461D750}" type="pres">
      <dgm:prSet presAssocID="{BB44007F-52FB-413C-9352-F123FBF2F20D}" presName="linNode" presStyleCnt="0"/>
      <dgm:spPr/>
    </dgm:pt>
    <dgm:pt modelId="{29A18F76-986F-4BD3-A259-B6AEC3777647}" type="pres">
      <dgm:prSet presAssocID="{BB44007F-52FB-413C-9352-F123FBF2F20D}" presName="parentShp" presStyleLbl="node1" presStyleIdx="0" presStyleCnt="5">
        <dgm:presLayoutVars>
          <dgm:bulletEnabled val="1"/>
        </dgm:presLayoutVars>
      </dgm:prSet>
      <dgm:spPr/>
    </dgm:pt>
    <dgm:pt modelId="{3FB3908F-0950-4E9C-81CF-4CA439B380D7}" type="pres">
      <dgm:prSet presAssocID="{BB44007F-52FB-413C-9352-F123FBF2F20D}" presName="childShp" presStyleLbl="bgAccFollowNode1" presStyleIdx="0" presStyleCnt="5">
        <dgm:presLayoutVars>
          <dgm:bulletEnabled val="1"/>
        </dgm:presLayoutVars>
      </dgm:prSet>
      <dgm:spPr/>
    </dgm:pt>
    <dgm:pt modelId="{7F2EE1EB-64B4-431C-8BCF-D1B0DD696BCC}" type="pres">
      <dgm:prSet presAssocID="{D1F97F00-3B15-45CD-AEAC-EE26DD47D5BC}" presName="spacing" presStyleCnt="0"/>
      <dgm:spPr/>
    </dgm:pt>
    <dgm:pt modelId="{1AE6CAD4-001E-4348-8F69-8C43D9618E90}" type="pres">
      <dgm:prSet presAssocID="{2D0945FC-0919-47AF-8795-46FD2AF5C4BB}" presName="linNode" presStyleCnt="0"/>
      <dgm:spPr/>
    </dgm:pt>
    <dgm:pt modelId="{0EC8D41B-4B2C-449D-87D4-3CD23BD45D3F}" type="pres">
      <dgm:prSet presAssocID="{2D0945FC-0919-47AF-8795-46FD2AF5C4BB}" presName="parentShp" presStyleLbl="node1" presStyleIdx="1" presStyleCnt="5">
        <dgm:presLayoutVars>
          <dgm:bulletEnabled val="1"/>
        </dgm:presLayoutVars>
      </dgm:prSet>
      <dgm:spPr/>
    </dgm:pt>
    <dgm:pt modelId="{6225BB8D-EBA8-4488-AD4D-428693620624}" type="pres">
      <dgm:prSet presAssocID="{2D0945FC-0919-47AF-8795-46FD2AF5C4BB}" presName="childShp" presStyleLbl="bgAccFollowNode1" presStyleIdx="1" presStyleCnt="5">
        <dgm:presLayoutVars>
          <dgm:bulletEnabled val="1"/>
        </dgm:presLayoutVars>
      </dgm:prSet>
      <dgm:spPr/>
    </dgm:pt>
    <dgm:pt modelId="{21353375-7543-4CB2-99B4-B3E21B6D27C7}" type="pres">
      <dgm:prSet presAssocID="{2606B7DC-5018-4368-A2C9-F87BADD22853}" presName="spacing" presStyleCnt="0"/>
      <dgm:spPr/>
    </dgm:pt>
    <dgm:pt modelId="{CA0BDF66-1C9B-48DA-A369-73F10A42DB69}" type="pres">
      <dgm:prSet presAssocID="{8EAF81A7-12F7-4D00-AC65-A98243475C7C}" presName="linNode" presStyleCnt="0"/>
      <dgm:spPr/>
    </dgm:pt>
    <dgm:pt modelId="{4037AA00-C8FF-4A98-8392-9CA740967A41}" type="pres">
      <dgm:prSet presAssocID="{8EAF81A7-12F7-4D00-AC65-A98243475C7C}" presName="parentShp" presStyleLbl="node1" presStyleIdx="2" presStyleCnt="5">
        <dgm:presLayoutVars>
          <dgm:bulletEnabled val="1"/>
        </dgm:presLayoutVars>
      </dgm:prSet>
      <dgm:spPr/>
    </dgm:pt>
    <dgm:pt modelId="{5D95F443-56FB-4A8C-80CC-265A34F04D77}" type="pres">
      <dgm:prSet presAssocID="{8EAF81A7-12F7-4D00-AC65-A98243475C7C}" presName="childShp" presStyleLbl="bgAccFollowNode1" presStyleIdx="2" presStyleCnt="5">
        <dgm:presLayoutVars>
          <dgm:bulletEnabled val="1"/>
        </dgm:presLayoutVars>
      </dgm:prSet>
      <dgm:spPr/>
    </dgm:pt>
    <dgm:pt modelId="{1E89A3BF-45DC-4028-918E-DE488248832C}" type="pres">
      <dgm:prSet presAssocID="{214F359B-C7A5-4E83-A957-D7C5CD820ABD}" presName="spacing" presStyleCnt="0"/>
      <dgm:spPr/>
    </dgm:pt>
    <dgm:pt modelId="{17C4FE6B-A5B7-4F43-8C8B-81C08565B0F0}" type="pres">
      <dgm:prSet presAssocID="{8992CEC3-536A-4752-8E22-7710FB0A4EEC}" presName="linNode" presStyleCnt="0"/>
      <dgm:spPr/>
    </dgm:pt>
    <dgm:pt modelId="{B664FA9D-E1A0-4D4F-84A7-C9840A3D9E9B}" type="pres">
      <dgm:prSet presAssocID="{8992CEC3-536A-4752-8E22-7710FB0A4EEC}" presName="parentShp" presStyleLbl="node1" presStyleIdx="3" presStyleCnt="5">
        <dgm:presLayoutVars>
          <dgm:bulletEnabled val="1"/>
        </dgm:presLayoutVars>
      </dgm:prSet>
      <dgm:spPr/>
    </dgm:pt>
    <dgm:pt modelId="{4D68BA9B-8374-4F9F-B25D-C4788D6FA900}" type="pres">
      <dgm:prSet presAssocID="{8992CEC3-536A-4752-8E22-7710FB0A4EEC}" presName="childShp" presStyleLbl="bgAccFollowNode1" presStyleIdx="3" presStyleCnt="5">
        <dgm:presLayoutVars>
          <dgm:bulletEnabled val="1"/>
        </dgm:presLayoutVars>
      </dgm:prSet>
      <dgm:spPr/>
    </dgm:pt>
    <dgm:pt modelId="{D3487A90-7286-4654-AD48-25CC5A9BC246}" type="pres">
      <dgm:prSet presAssocID="{20536ABD-F0F3-401B-BBAD-641A93A77DE2}" presName="spacing" presStyleCnt="0"/>
      <dgm:spPr/>
    </dgm:pt>
    <dgm:pt modelId="{5C2CFDD2-2DB7-4A9D-AA12-4110D8E52AEF}" type="pres">
      <dgm:prSet presAssocID="{227A77F0-0EB0-4B39-ACCB-3B18954666B4}" presName="linNode" presStyleCnt="0"/>
      <dgm:spPr/>
    </dgm:pt>
    <dgm:pt modelId="{E0447149-ED73-4E75-AC67-65D7A9FBD66A}" type="pres">
      <dgm:prSet presAssocID="{227A77F0-0EB0-4B39-ACCB-3B18954666B4}" presName="parentShp" presStyleLbl="node1" presStyleIdx="4" presStyleCnt="5">
        <dgm:presLayoutVars>
          <dgm:bulletEnabled val="1"/>
        </dgm:presLayoutVars>
      </dgm:prSet>
      <dgm:spPr/>
    </dgm:pt>
    <dgm:pt modelId="{D37E741F-A6FB-454F-B50D-CCD543D6F8EA}" type="pres">
      <dgm:prSet presAssocID="{227A77F0-0EB0-4B39-ACCB-3B18954666B4}" presName="childShp" presStyleLbl="bgAccFollowNode1" presStyleIdx="4" presStyleCnt="5">
        <dgm:presLayoutVars>
          <dgm:bulletEnabled val="1"/>
        </dgm:presLayoutVars>
      </dgm:prSet>
      <dgm:spPr/>
    </dgm:pt>
  </dgm:ptLst>
  <dgm:cxnLst>
    <dgm:cxn modelId="{7E0D8B13-FE10-4C92-9384-B069167ED7D6}" type="presOf" srcId="{8F7BE281-E063-476B-84C9-6C2750BBCC6B}" destId="{4D68BA9B-8374-4F9F-B25D-C4788D6FA900}" srcOrd="0" destOrd="0" presId="urn:microsoft.com/office/officeart/2005/8/layout/vList6"/>
    <dgm:cxn modelId="{66F7E917-643F-4124-88D2-CEA45E560208}" type="presOf" srcId="{C1B98B29-96A2-4B68-BF69-49E8F123F1A2}" destId="{5D95F443-56FB-4A8C-80CC-265A34F04D77}" srcOrd="0" destOrd="0" presId="urn:microsoft.com/office/officeart/2005/8/layout/vList6"/>
    <dgm:cxn modelId="{6749EA18-0922-44D7-AB02-C1B862DE1B68}" type="presOf" srcId="{8EAF81A7-12F7-4D00-AC65-A98243475C7C}" destId="{4037AA00-C8FF-4A98-8392-9CA740967A41}" srcOrd="0" destOrd="0" presId="urn:microsoft.com/office/officeart/2005/8/layout/vList6"/>
    <dgm:cxn modelId="{9EAD1526-B093-493C-98BD-95937B03A5CC}" srcId="{53160652-860F-421D-9E30-92655607D877}" destId="{2D0945FC-0919-47AF-8795-46FD2AF5C4BB}" srcOrd="1" destOrd="0" parTransId="{8915BCF2-BD26-4217-A20C-5E60D74B5BC6}" sibTransId="{2606B7DC-5018-4368-A2C9-F87BADD22853}"/>
    <dgm:cxn modelId="{1C5D6B3A-39DB-46C4-A1A7-5881E33EBAAE}" srcId="{227A77F0-0EB0-4B39-ACCB-3B18954666B4}" destId="{2C3C13EF-7510-4AFC-BC3A-8E0FDC8A476B}" srcOrd="0" destOrd="0" parTransId="{FC6D4491-4466-432E-A9F9-EBBC5D6C287D}" sibTransId="{5FDDD96C-6FED-42A4-ADFD-85A640B7135F}"/>
    <dgm:cxn modelId="{D2681A65-C6FA-4DB5-98EA-95E330B4DDA7}" type="presOf" srcId="{2D0945FC-0919-47AF-8795-46FD2AF5C4BB}" destId="{0EC8D41B-4B2C-449D-87D4-3CD23BD45D3F}" srcOrd="0" destOrd="0" presId="urn:microsoft.com/office/officeart/2005/8/layout/vList6"/>
    <dgm:cxn modelId="{9EF5026A-7575-4B05-9BFD-5B5F4078DBB6}" type="presOf" srcId="{53160652-860F-421D-9E30-92655607D877}" destId="{DC0C08B6-DB07-4AF7-8AC7-65BCD882E862}" srcOrd="0" destOrd="0" presId="urn:microsoft.com/office/officeart/2005/8/layout/vList6"/>
    <dgm:cxn modelId="{3FB5096C-EED9-4853-AD20-6121A327813E}" type="presOf" srcId="{BB44007F-52FB-413C-9352-F123FBF2F20D}" destId="{29A18F76-986F-4BD3-A259-B6AEC3777647}" srcOrd="0" destOrd="0" presId="urn:microsoft.com/office/officeart/2005/8/layout/vList6"/>
    <dgm:cxn modelId="{8F7A5D6D-F233-4F4E-B56C-6245F72D5FAA}" type="presOf" srcId="{2EC8ECC8-9E5F-49EF-8E81-E90339DA4418}" destId="{6225BB8D-EBA8-4488-AD4D-428693620624}" srcOrd="0" destOrd="0" presId="urn:microsoft.com/office/officeart/2005/8/layout/vList6"/>
    <dgm:cxn modelId="{967D7770-6388-440F-8B26-A3AF8004B8A3}" srcId="{8EAF81A7-12F7-4D00-AC65-A98243475C7C}" destId="{C1B98B29-96A2-4B68-BF69-49E8F123F1A2}" srcOrd="0" destOrd="0" parTransId="{CAE32ECA-EABF-42AD-B9E9-C82977339979}" sibTransId="{452CB9B2-CFDE-4BC0-9DFF-0CB7B9D765AD}"/>
    <dgm:cxn modelId="{5E902B52-EBAB-4CA7-97D6-72FE5223C618}" type="presOf" srcId="{B34280B1-96B3-4148-9550-EC8D1181AADA}" destId="{3FB3908F-0950-4E9C-81CF-4CA439B380D7}" srcOrd="0" destOrd="0" presId="urn:microsoft.com/office/officeart/2005/8/layout/vList6"/>
    <dgm:cxn modelId="{11FD5C55-0F91-41FD-A8FE-2D8EBA6A7BD4}" srcId="{2D0945FC-0919-47AF-8795-46FD2AF5C4BB}" destId="{2EC8ECC8-9E5F-49EF-8E81-E90339DA4418}" srcOrd="0" destOrd="0" parTransId="{B0A23E6C-3920-45E8-B8B5-0466914F0C8C}" sibTransId="{E3DB3125-4CCB-4457-9F7A-53AB75DC712B}"/>
    <dgm:cxn modelId="{26D2DA7B-186D-4245-917E-342859DE6237}" srcId="{53160652-860F-421D-9E30-92655607D877}" destId="{BB44007F-52FB-413C-9352-F123FBF2F20D}" srcOrd="0" destOrd="0" parTransId="{F40E4803-5909-4EA2-9FAE-28E1801E6513}" sibTransId="{D1F97F00-3B15-45CD-AEAC-EE26DD47D5BC}"/>
    <dgm:cxn modelId="{C11B0D9C-C8CC-466C-8DC8-7B63BD1550AD}" type="presOf" srcId="{2C3C13EF-7510-4AFC-BC3A-8E0FDC8A476B}" destId="{D37E741F-A6FB-454F-B50D-CCD543D6F8EA}" srcOrd="0" destOrd="0" presId="urn:microsoft.com/office/officeart/2005/8/layout/vList6"/>
    <dgm:cxn modelId="{1EAAE6A6-16C5-440F-B859-EB8CDFDFD36F}" type="presOf" srcId="{8992CEC3-536A-4752-8E22-7710FB0A4EEC}" destId="{B664FA9D-E1A0-4D4F-84A7-C9840A3D9E9B}" srcOrd="0" destOrd="0" presId="urn:microsoft.com/office/officeart/2005/8/layout/vList6"/>
    <dgm:cxn modelId="{D46F2DB2-647D-446C-A702-C00CCCA7A736}" srcId="{53160652-860F-421D-9E30-92655607D877}" destId="{227A77F0-0EB0-4B39-ACCB-3B18954666B4}" srcOrd="4" destOrd="0" parTransId="{7D42813A-F084-4D42-95DB-D59EC7A3ADD3}" sibTransId="{F6B1E185-F828-40F1-B7AA-A4113ABACC83}"/>
    <dgm:cxn modelId="{35A28ABD-1C60-418E-A63B-04B024826514}" srcId="{BB44007F-52FB-413C-9352-F123FBF2F20D}" destId="{B34280B1-96B3-4148-9550-EC8D1181AADA}" srcOrd="0" destOrd="0" parTransId="{C81F2558-71EA-4D20-84BF-576C8C0FD828}" sibTransId="{E4536456-AECA-4284-B67C-DB31AF9B77F4}"/>
    <dgm:cxn modelId="{CDF8ACBF-D8E7-4B88-9D14-326F9711F0FE}" srcId="{53160652-860F-421D-9E30-92655607D877}" destId="{8992CEC3-536A-4752-8E22-7710FB0A4EEC}" srcOrd="3" destOrd="0" parTransId="{99DAA373-35D6-4FAD-9257-48185C6B5747}" sibTransId="{20536ABD-F0F3-401B-BBAD-641A93A77DE2}"/>
    <dgm:cxn modelId="{85BF63DC-C39A-4AE8-9723-A31C37F398EE}" type="presOf" srcId="{227A77F0-0EB0-4B39-ACCB-3B18954666B4}" destId="{E0447149-ED73-4E75-AC67-65D7A9FBD66A}" srcOrd="0" destOrd="0" presId="urn:microsoft.com/office/officeart/2005/8/layout/vList6"/>
    <dgm:cxn modelId="{2F1AFBDC-E5CF-4C00-A72C-2DF2B9028E07}" srcId="{53160652-860F-421D-9E30-92655607D877}" destId="{8EAF81A7-12F7-4D00-AC65-A98243475C7C}" srcOrd="2" destOrd="0" parTransId="{701B0C00-2F8A-4923-8064-4390ECE98566}" sibTransId="{214F359B-C7A5-4E83-A957-D7C5CD820ABD}"/>
    <dgm:cxn modelId="{F41EB2E1-180D-4229-B5BF-CD44C05B11DD}" srcId="{8992CEC3-536A-4752-8E22-7710FB0A4EEC}" destId="{8F7BE281-E063-476B-84C9-6C2750BBCC6B}" srcOrd="0" destOrd="0" parTransId="{D71D9F0F-6FF3-432A-8913-E010D575262F}" sibTransId="{AC08A470-B689-44CD-B9B3-1A28C174A8FC}"/>
    <dgm:cxn modelId="{04C53359-8BC1-4D3C-B234-C2AD2592C26C}" type="presParOf" srcId="{DC0C08B6-DB07-4AF7-8AC7-65BCD882E862}" destId="{119EFB6C-D6EB-44F7-9718-BD6E5461D750}" srcOrd="0" destOrd="0" presId="urn:microsoft.com/office/officeart/2005/8/layout/vList6"/>
    <dgm:cxn modelId="{87AA11E0-CB2F-48AF-AF09-9D0CE94F4F44}" type="presParOf" srcId="{119EFB6C-D6EB-44F7-9718-BD6E5461D750}" destId="{29A18F76-986F-4BD3-A259-B6AEC3777647}" srcOrd="0" destOrd="0" presId="urn:microsoft.com/office/officeart/2005/8/layout/vList6"/>
    <dgm:cxn modelId="{B85F76E1-D9F8-4674-9648-CA913C74D3B2}" type="presParOf" srcId="{119EFB6C-D6EB-44F7-9718-BD6E5461D750}" destId="{3FB3908F-0950-4E9C-81CF-4CA439B380D7}" srcOrd="1" destOrd="0" presId="urn:microsoft.com/office/officeart/2005/8/layout/vList6"/>
    <dgm:cxn modelId="{6ACCDBA3-5D77-4BDC-880D-8A85D73B9F9A}" type="presParOf" srcId="{DC0C08B6-DB07-4AF7-8AC7-65BCD882E862}" destId="{7F2EE1EB-64B4-431C-8BCF-D1B0DD696BCC}" srcOrd="1" destOrd="0" presId="urn:microsoft.com/office/officeart/2005/8/layout/vList6"/>
    <dgm:cxn modelId="{2172DAC9-8A8B-4838-9BC4-78C9D34048BB}" type="presParOf" srcId="{DC0C08B6-DB07-4AF7-8AC7-65BCD882E862}" destId="{1AE6CAD4-001E-4348-8F69-8C43D9618E90}" srcOrd="2" destOrd="0" presId="urn:microsoft.com/office/officeart/2005/8/layout/vList6"/>
    <dgm:cxn modelId="{55E6662C-8C17-4B18-AFBE-282D63363CAA}" type="presParOf" srcId="{1AE6CAD4-001E-4348-8F69-8C43D9618E90}" destId="{0EC8D41B-4B2C-449D-87D4-3CD23BD45D3F}" srcOrd="0" destOrd="0" presId="urn:microsoft.com/office/officeart/2005/8/layout/vList6"/>
    <dgm:cxn modelId="{B31A0EA7-6681-4879-839A-6E04FBEED575}" type="presParOf" srcId="{1AE6CAD4-001E-4348-8F69-8C43D9618E90}" destId="{6225BB8D-EBA8-4488-AD4D-428693620624}" srcOrd="1" destOrd="0" presId="urn:microsoft.com/office/officeart/2005/8/layout/vList6"/>
    <dgm:cxn modelId="{3CBF92EF-5E14-4C24-851D-D09B685D58F6}" type="presParOf" srcId="{DC0C08B6-DB07-4AF7-8AC7-65BCD882E862}" destId="{21353375-7543-4CB2-99B4-B3E21B6D27C7}" srcOrd="3" destOrd="0" presId="urn:microsoft.com/office/officeart/2005/8/layout/vList6"/>
    <dgm:cxn modelId="{98D70A18-0709-426C-991F-4DB66CB6CB1A}" type="presParOf" srcId="{DC0C08B6-DB07-4AF7-8AC7-65BCD882E862}" destId="{CA0BDF66-1C9B-48DA-A369-73F10A42DB69}" srcOrd="4" destOrd="0" presId="urn:microsoft.com/office/officeart/2005/8/layout/vList6"/>
    <dgm:cxn modelId="{E6119574-BDCC-4E81-932D-9638D9656FC4}" type="presParOf" srcId="{CA0BDF66-1C9B-48DA-A369-73F10A42DB69}" destId="{4037AA00-C8FF-4A98-8392-9CA740967A41}" srcOrd="0" destOrd="0" presId="urn:microsoft.com/office/officeart/2005/8/layout/vList6"/>
    <dgm:cxn modelId="{71EDDFD8-748A-40F9-B4F7-81251FCC7F5D}" type="presParOf" srcId="{CA0BDF66-1C9B-48DA-A369-73F10A42DB69}" destId="{5D95F443-56FB-4A8C-80CC-265A34F04D77}" srcOrd="1" destOrd="0" presId="urn:microsoft.com/office/officeart/2005/8/layout/vList6"/>
    <dgm:cxn modelId="{E308426D-2D9E-46D9-8EC5-06A5F19F3324}" type="presParOf" srcId="{DC0C08B6-DB07-4AF7-8AC7-65BCD882E862}" destId="{1E89A3BF-45DC-4028-918E-DE488248832C}" srcOrd="5" destOrd="0" presId="urn:microsoft.com/office/officeart/2005/8/layout/vList6"/>
    <dgm:cxn modelId="{AE70642A-F381-4D15-B1BB-ACC6F60F26B0}" type="presParOf" srcId="{DC0C08B6-DB07-4AF7-8AC7-65BCD882E862}" destId="{17C4FE6B-A5B7-4F43-8C8B-81C08565B0F0}" srcOrd="6" destOrd="0" presId="urn:microsoft.com/office/officeart/2005/8/layout/vList6"/>
    <dgm:cxn modelId="{A41D49A3-5D4E-4B63-B62F-AE6B9CBB7E8B}" type="presParOf" srcId="{17C4FE6B-A5B7-4F43-8C8B-81C08565B0F0}" destId="{B664FA9D-E1A0-4D4F-84A7-C9840A3D9E9B}" srcOrd="0" destOrd="0" presId="urn:microsoft.com/office/officeart/2005/8/layout/vList6"/>
    <dgm:cxn modelId="{F7BD3A4A-07AE-4825-B4CC-E73CCD4BC43F}" type="presParOf" srcId="{17C4FE6B-A5B7-4F43-8C8B-81C08565B0F0}" destId="{4D68BA9B-8374-4F9F-B25D-C4788D6FA900}" srcOrd="1" destOrd="0" presId="urn:microsoft.com/office/officeart/2005/8/layout/vList6"/>
    <dgm:cxn modelId="{948DDC15-3694-419B-92B6-D0AFD88270A4}" type="presParOf" srcId="{DC0C08B6-DB07-4AF7-8AC7-65BCD882E862}" destId="{D3487A90-7286-4654-AD48-25CC5A9BC246}" srcOrd="7" destOrd="0" presId="urn:microsoft.com/office/officeart/2005/8/layout/vList6"/>
    <dgm:cxn modelId="{3BBF6A6E-EF27-461A-BAAC-B7981B2B9232}" type="presParOf" srcId="{DC0C08B6-DB07-4AF7-8AC7-65BCD882E862}" destId="{5C2CFDD2-2DB7-4A9D-AA12-4110D8E52AEF}" srcOrd="8" destOrd="0" presId="urn:microsoft.com/office/officeart/2005/8/layout/vList6"/>
    <dgm:cxn modelId="{9026AE60-799A-4595-B092-FBCD5A2A5F02}" type="presParOf" srcId="{5C2CFDD2-2DB7-4A9D-AA12-4110D8E52AEF}" destId="{E0447149-ED73-4E75-AC67-65D7A9FBD66A}" srcOrd="0" destOrd="0" presId="urn:microsoft.com/office/officeart/2005/8/layout/vList6"/>
    <dgm:cxn modelId="{8F661F1E-0393-4251-B95D-A867698B91FD}" type="presParOf" srcId="{5C2CFDD2-2DB7-4A9D-AA12-4110D8E52AEF}" destId="{D37E741F-A6FB-454F-B50D-CCD543D6F8EA}" srcOrd="1" destOrd="0" presId="urn:microsoft.com/office/officeart/2005/8/layout/vList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6732776-E1A9-4863-88B6-F93E39409ACA}" type="doc">
      <dgm:prSet loTypeId="urn:microsoft.com/office/officeart/2005/8/layout/vList5" loCatId="list" qsTypeId="urn:microsoft.com/office/officeart/2005/8/quickstyle/simple4" qsCatId="simple" csTypeId="urn:microsoft.com/office/officeart/2005/8/colors/accent0_3" csCatId="mainScheme" phldr="1"/>
      <dgm:spPr/>
      <dgm:t>
        <a:bodyPr/>
        <a:lstStyle/>
        <a:p>
          <a:endParaRPr lang="en-US"/>
        </a:p>
      </dgm:t>
    </dgm:pt>
    <dgm:pt modelId="{03B1E257-8BF8-4440-A335-625922594A82}">
      <dgm:prSet/>
      <dgm:spPr>
        <a:solidFill>
          <a:schemeClr val="accent3">
            <a:lumMod val="75000"/>
          </a:schemeClr>
        </a:solidFill>
      </dgm:spPr>
      <dgm:t>
        <a:bodyPr/>
        <a:lstStyle/>
        <a:p>
          <a:r>
            <a:rPr lang="en-US"/>
            <a:t>“Let’s try this way,’</a:t>
          </a:r>
        </a:p>
      </dgm:t>
    </dgm:pt>
    <dgm:pt modelId="{3B44CD73-8644-4CEF-84C6-EDF3390996AE}" type="parTrans" cxnId="{DEA504DC-7CD8-4805-918C-B3D211256A54}">
      <dgm:prSet/>
      <dgm:spPr/>
      <dgm:t>
        <a:bodyPr/>
        <a:lstStyle/>
        <a:p>
          <a:endParaRPr lang="en-US"/>
        </a:p>
      </dgm:t>
    </dgm:pt>
    <dgm:pt modelId="{9D9EADC5-5145-40A4-B093-5B7896F6318E}" type="sibTrans" cxnId="{DEA504DC-7CD8-4805-918C-B3D211256A54}">
      <dgm:prSet/>
      <dgm:spPr/>
      <dgm:t>
        <a:bodyPr/>
        <a:lstStyle/>
        <a:p>
          <a:endParaRPr lang="en-US"/>
        </a:p>
      </dgm:t>
    </dgm:pt>
    <dgm:pt modelId="{900A80F4-809F-4AAA-B3E5-00B9948F86F2}">
      <dgm:prSet/>
      <dgm:spPr/>
      <dgm:t>
        <a:bodyPr/>
        <a:lstStyle/>
        <a:p>
          <a:r>
            <a:rPr lang="en-US"/>
            <a:t>Instead of pointing out mistakes.</a:t>
          </a:r>
        </a:p>
      </dgm:t>
    </dgm:pt>
    <dgm:pt modelId="{105B410C-FB1F-42B3-849C-41D2D6C12D1A}" type="parTrans" cxnId="{E7511CE4-038B-4C1A-9AD3-CB56A97317C5}">
      <dgm:prSet/>
      <dgm:spPr/>
      <dgm:t>
        <a:bodyPr/>
        <a:lstStyle/>
        <a:p>
          <a:endParaRPr lang="en-US"/>
        </a:p>
      </dgm:t>
    </dgm:pt>
    <dgm:pt modelId="{8BB41818-AB04-464C-80DB-5846341F5B18}" type="sibTrans" cxnId="{E7511CE4-038B-4C1A-9AD3-CB56A97317C5}">
      <dgm:prSet/>
      <dgm:spPr/>
      <dgm:t>
        <a:bodyPr/>
        <a:lstStyle/>
        <a:p>
          <a:endParaRPr lang="en-US"/>
        </a:p>
      </dgm:t>
    </dgm:pt>
    <dgm:pt modelId="{1CFF6982-D1F4-448F-911F-067A3EB9C8BA}">
      <dgm:prSet/>
      <dgm:spPr>
        <a:solidFill>
          <a:schemeClr val="tx2">
            <a:lumMod val="60000"/>
            <a:lumOff val="40000"/>
          </a:schemeClr>
        </a:solidFill>
      </dgm:spPr>
      <dgm:t>
        <a:bodyPr/>
        <a:lstStyle/>
        <a:p>
          <a:r>
            <a:rPr lang="en-US" dirty="0"/>
            <a:t>“Please do this,”</a:t>
          </a:r>
        </a:p>
      </dgm:t>
    </dgm:pt>
    <dgm:pt modelId="{1CE36462-74CF-4ED4-8929-D1E44FB16C99}" type="parTrans" cxnId="{110F2D98-C4EA-46BC-BD6E-F4A9433A0C2C}">
      <dgm:prSet/>
      <dgm:spPr/>
      <dgm:t>
        <a:bodyPr/>
        <a:lstStyle/>
        <a:p>
          <a:endParaRPr lang="en-US"/>
        </a:p>
      </dgm:t>
    </dgm:pt>
    <dgm:pt modelId="{4405356F-A27F-405D-B609-72E448B0961D}" type="sibTrans" cxnId="{110F2D98-C4EA-46BC-BD6E-F4A9433A0C2C}">
      <dgm:prSet/>
      <dgm:spPr/>
      <dgm:t>
        <a:bodyPr/>
        <a:lstStyle/>
        <a:p>
          <a:endParaRPr lang="en-US"/>
        </a:p>
      </dgm:t>
    </dgm:pt>
    <dgm:pt modelId="{4797FD0E-FFFD-474F-A55F-955C0D9D76BC}">
      <dgm:prSet/>
      <dgm:spPr/>
      <dgm:t>
        <a:bodyPr/>
        <a:lstStyle/>
        <a:p>
          <a:r>
            <a:rPr lang="en-US" dirty="0"/>
            <a:t>Instead of “Don’t do this.”</a:t>
          </a:r>
        </a:p>
      </dgm:t>
    </dgm:pt>
    <dgm:pt modelId="{6EBBFE7B-8C1D-47B8-836C-46216740C4C2}" type="parTrans" cxnId="{8D2B9E2F-92FD-4085-89D8-C14BD71D01D1}">
      <dgm:prSet/>
      <dgm:spPr/>
      <dgm:t>
        <a:bodyPr/>
        <a:lstStyle/>
        <a:p>
          <a:endParaRPr lang="en-US"/>
        </a:p>
      </dgm:t>
    </dgm:pt>
    <dgm:pt modelId="{58041EBB-A5FE-4B44-A488-FDCFFCE458DB}" type="sibTrans" cxnId="{8D2B9E2F-92FD-4085-89D8-C14BD71D01D1}">
      <dgm:prSet/>
      <dgm:spPr/>
      <dgm:t>
        <a:bodyPr/>
        <a:lstStyle/>
        <a:p>
          <a:endParaRPr lang="en-US"/>
        </a:p>
      </dgm:t>
    </dgm:pt>
    <dgm:pt modelId="{13E583A6-AD7B-4A08-A3E0-49A94B6CF067}">
      <dgm:prSet/>
      <dgm:spPr/>
      <dgm:t>
        <a:bodyPr/>
        <a:lstStyle/>
        <a:p>
          <a:r>
            <a:rPr lang="en-US"/>
            <a:t>“Thanks for helping,” </a:t>
          </a:r>
        </a:p>
      </dgm:t>
    </dgm:pt>
    <dgm:pt modelId="{FFF843B1-0E51-4FBC-8437-C2EA7EA43219}" type="parTrans" cxnId="{E7920507-2C0D-421B-B16D-EF362EB80E01}">
      <dgm:prSet/>
      <dgm:spPr/>
      <dgm:t>
        <a:bodyPr/>
        <a:lstStyle/>
        <a:p>
          <a:endParaRPr lang="en-US"/>
        </a:p>
      </dgm:t>
    </dgm:pt>
    <dgm:pt modelId="{35E6A7F7-B25D-49DB-B113-BAD04F46CCD4}" type="sibTrans" cxnId="{E7920507-2C0D-421B-B16D-EF362EB80E01}">
      <dgm:prSet/>
      <dgm:spPr/>
      <dgm:t>
        <a:bodyPr/>
        <a:lstStyle/>
        <a:p>
          <a:endParaRPr lang="en-US"/>
        </a:p>
      </dgm:t>
    </dgm:pt>
    <dgm:pt modelId="{CE0DF8EA-2C78-4CD9-8DD5-E745AFCEC693}">
      <dgm:prSet/>
      <dgm:spPr/>
      <dgm:t>
        <a:bodyPr/>
        <a:lstStyle/>
        <a:p>
          <a:r>
            <a:rPr lang="en-US"/>
            <a:t>Even if the results aren’t perfect.</a:t>
          </a:r>
        </a:p>
      </dgm:t>
    </dgm:pt>
    <dgm:pt modelId="{F403556A-5002-4127-8780-A79D73393432}" type="parTrans" cxnId="{3A985ADA-45C2-4F5A-BA9D-39704B01BC32}">
      <dgm:prSet/>
      <dgm:spPr/>
      <dgm:t>
        <a:bodyPr/>
        <a:lstStyle/>
        <a:p>
          <a:endParaRPr lang="en-US"/>
        </a:p>
      </dgm:t>
    </dgm:pt>
    <dgm:pt modelId="{AE52AAFB-0ED4-42EF-9CCE-6636411D0081}" type="sibTrans" cxnId="{3A985ADA-45C2-4F5A-BA9D-39704B01BC32}">
      <dgm:prSet/>
      <dgm:spPr/>
      <dgm:t>
        <a:bodyPr/>
        <a:lstStyle/>
        <a:p>
          <a:endParaRPr lang="en-US"/>
        </a:p>
      </dgm:t>
    </dgm:pt>
    <dgm:pt modelId="{F007CA2B-3A7F-457D-AFF8-702E1BEE1E5F}" type="pres">
      <dgm:prSet presAssocID="{46732776-E1A9-4863-88B6-F93E39409ACA}" presName="Name0" presStyleCnt="0">
        <dgm:presLayoutVars>
          <dgm:dir/>
          <dgm:animLvl val="lvl"/>
          <dgm:resizeHandles val="exact"/>
        </dgm:presLayoutVars>
      </dgm:prSet>
      <dgm:spPr/>
    </dgm:pt>
    <dgm:pt modelId="{336AC4D6-2834-45D8-869D-EC7F2DB4276D}" type="pres">
      <dgm:prSet presAssocID="{03B1E257-8BF8-4440-A335-625922594A82}" presName="linNode" presStyleCnt="0"/>
      <dgm:spPr/>
    </dgm:pt>
    <dgm:pt modelId="{187A98CC-E5D5-4118-A6D3-D171937F86F9}" type="pres">
      <dgm:prSet presAssocID="{03B1E257-8BF8-4440-A335-625922594A82}" presName="parentText" presStyleLbl="node1" presStyleIdx="0" presStyleCnt="3">
        <dgm:presLayoutVars>
          <dgm:chMax val="1"/>
          <dgm:bulletEnabled val="1"/>
        </dgm:presLayoutVars>
      </dgm:prSet>
      <dgm:spPr/>
    </dgm:pt>
    <dgm:pt modelId="{5A7F1457-2EF1-45D9-AEA7-24244DD7D553}" type="pres">
      <dgm:prSet presAssocID="{03B1E257-8BF8-4440-A335-625922594A82}" presName="descendantText" presStyleLbl="alignAccFollowNode1" presStyleIdx="0" presStyleCnt="3">
        <dgm:presLayoutVars>
          <dgm:bulletEnabled val="1"/>
        </dgm:presLayoutVars>
      </dgm:prSet>
      <dgm:spPr/>
    </dgm:pt>
    <dgm:pt modelId="{3F2948D6-63EC-432D-BB29-8E90B4DD40A4}" type="pres">
      <dgm:prSet presAssocID="{9D9EADC5-5145-40A4-B093-5B7896F6318E}" presName="sp" presStyleCnt="0"/>
      <dgm:spPr/>
    </dgm:pt>
    <dgm:pt modelId="{EB837A58-B19C-4253-8543-8FC2C3133C23}" type="pres">
      <dgm:prSet presAssocID="{1CFF6982-D1F4-448F-911F-067A3EB9C8BA}" presName="linNode" presStyleCnt="0"/>
      <dgm:spPr/>
    </dgm:pt>
    <dgm:pt modelId="{61D8ED6B-5EF8-44AF-BE91-F31455FD4C20}" type="pres">
      <dgm:prSet presAssocID="{1CFF6982-D1F4-448F-911F-067A3EB9C8BA}" presName="parentText" presStyleLbl="node1" presStyleIdx="1" presStyleCnt="3">
        <dgm:presLayoutVars>
          <dgm:chMax val="1"/>
          <dgm:bulletEnabled val="1"/>
        </dgm:presLayoutVars>
      </dgm:prSet>
      <dgm:spPr/>
    </dgm:pt>
    <dgm:pt modelId="{EB985067-E21C-4919-8AA0-A41993308D28}" type="pres">
      <dgm:prSet presAssocID="{1CFF6982-D1F4-448F-911F-067A3EB9C8BA}" presName="descendantText" presStyleLbl="alignAccFollowNode1" presStyleIdx="1" presStyleCnt="3">
        <dgm:presLayoutVars>
          <dgm:bulletEnabled val="1"/>
        </dgm:presLayoutVars>
      </dgm:prSet>
      <dgm:spPr/>
    </dgm:pt>
    <dgm:pt modelId="{58C3E0B4-F017-4B34-98C1-9157F30D8C5F}" type="pres">
      <dgm:prSet presAssocID="{4405356F-A27F-405D-B609-72E448B0961D}" presName="sp" presStyleCnt="0"/>
      <dgm:spPr/>
    </dgm:pt>
    <dgm:pt modelId="{C0F3544A-02AF-4DC0-B34E-12355811B4C5}" type="pres">
      <dgm:prSet presAssocID="{13E583A6-AD7B-4A08-A3E0-49A94B6CF067}" presName="linNode" presStyleCnt="0"/>
      <dgm:spPr/>
    </dgm:pt>
    <dgm:pt modelId="{F73B428B-4032-4A19-891C-FDA2FC69D709}" type="pres">
      <dgm:prSet presAssocID="{13E583A6-AD7B-4A08-A3E0-49A94B6CF067}" presName="parentText" presStyleLbl="node1" presStyleIdx="2" presStyleCnt="3">
        <dgm:presLayoutVars>
          <dgm:chMax val="1"/>
          <dgm:bulletEnabled val="1"/>
        </dgm:presLayoutVars>
      </dgm:prSet>
      <dgm:spPr/>
    </dgm:pt>
    <dgm:pt modelId="{3CE75F8F-1FA4-495B-8158-2A5C05FC6ADB}" type="pres">
      <dgm:prSet presAssocID="{13E583A6-AD7B-4A08-A3E0-49A94B6CF067}" presName="descendantText" presStyleLbl="alignAccFollowNode1" presStyleIdx="2" presStyleCnt="3">
        <dgm:presLayoutVars>
          <dgm:bulletEnabled val="1"/>
        </dgm:presLayoutVars>
      </dgm:prSet>
      <dgm:spPr/>
    </dgm:pt>
  </dgm:ptLst>
  <dgm:cxnLst>
    <dgm:cxn modelId="{E7920507-2C0D-421B-B16D-EF362EB80E01}" srcId="{46732776-E1A9-4863-88B6-F93E39409ACA}" destId="{13E583A6-AD7B-4A08-A3E0-49A94B6CF067}" srcOrd="2" destOrd="0" parTransId="{FFF843B1-0E51-4FBC-8437-C2EA7EA43219}" sibTransId="{35E6A7F7-B25D-49DB-B113-BAD04F46CCD4}"/>
    <dgm:cxn modelId="{8D2B9E2F-92FD-4085-89D8-C14BD71D01D1}" srcId="{1CFF6982-D1F4-448F-911F-067A3EB9C8BA}" destId="{4797FD0E-FFFD-474F-A55F-955C0D9D76BC}" srcOrd="0" destOrd="0" parTransId="{6EBBFE7B-8C1D-47B8-836C-46216740C4C2}" sibTransId="{58041EBB-A5FE-4B44-A488-FDCFFCE458DB}"/>
    <dgm:cxn modelId="{D31AC840-316C-49A3-8478-D24CF7BE8E88}" type="presOf" srcId="{46732776-E1A9-4863-88B6-F93E39409ACA}" destId="{F007CA2B-3A7F-457D-AFF8-702E1BEE1E5F}" srcOrd="0" destOrd="0" presId="urn:microsoft.com/office/officeart/2005/8/layout/vList5"/>
    <dgm:cxn modelId="{569D0546-577E-49B1-926E-74568A34547B}" type="presOf" srcId="{4797FD0E-FFFD-474F-A55F-955C0D9D76BC}" destId="{EB985067-E21C-4919-8AA0-A41993308D28}" srcOrd="0" destOrd="0" presId="urn:microsoft.com/office/officeart/2005/8/layout/vList5"/>
    <dgm:cxn modelId="{8C563071-3551-485B-B8FA-EC5250AB288D}" type="presOf" srcId="{03B1E257-8BF8-4440-A335-625922594A82}" destId="{187A98CC-E5D5-4118-A6D3-D171937F86F9}" srcOrd="0" destOrd="0" presId="urn:microsoft.com/office/officeart/2005/8/layout/vList5"/>
    <dgm:cxn modelId="{110F2D98-C4EA-46BC-BD6E-F4A9433A0C2C}" srcId="{46732776-E1A9-4863-88B6-F93E39409ACA}" destId="{1CFF6982-D1F4-448F-911F-067A3EB9C8BA}" srcOrd="1" destOrd="0" parTransId="{1CE36462-74CF-4ED4-8929-D1E44FB16C99}" sibTransId="{4405356F-A27F-405D-B609-72E448B0961D}"/>
    <dgm:cxn modelId="{A838ACC8-D31D-45DB-9900-CDBA3BF1983A}" type="presOf" srcId="{1CFF6982-D1F4-448F-911F-067A3EB9C8BA}" destId="{61D8ED6B-5EF8-44AF-BE91-F31455FD4C20}" srcOrd="0" destOrd="0" presId="urn:microsoft.com/office/officeart/2005/8/layout/vList5"/>
    <dgm:cxn modelId="{054023D3-789A-4765-B405-602CDF700F7D}" type="presOf" srcId="{13E583A6-AD7B-4A08-A3E0-49A94B6CF067}" destId="{F73B428B-4032-4A19-891C-FDA2FC69D709}" srcOrd="0" destOrd="0" presId="urn:microsoft.com/office/officeart/2005/8/layout/vList5"/>
    <dgm:cxn modelId="{2F7E2CD6-0B59-4206-89B8-9FCC08F5C937}" type="presOf" srcId="{CE0DF8EA-2C78-4CD9-8DD5-E745AFCEC693}" destId="{3CE75F8F-1FA4-495B-8158-2A5C05FC6ADB}" srcOrd="0" destOrd="0" presId="urn:microsoft.com/office/officeart/2005/8/layout/vList5"/>
    <dgm:cxn modelId="{3A985ADA-45C2-4F5A-BA9D-39704B01BC32}" srcId="{13E583A6-AD7B-4A08-A3E0-49A94B6CF067}" destId="{CE0DF8EA-2C78-4CD9-8DD5-E745AFCEC693}" srcOrd="0" destOrd="0" parTransId="{F403556A-5002-4127-8780-A79D73393432}" sibTransId="{AE52AAFB-0ED4-42EF-9CCE-6636411D0081}"/>
    <dgm:cxn modelId="{DEA504DC-7CD8-4805-918C-B3D211256A54}" srcId="{46732776-E1A9-4863-88B6-F93E39409ACA}" destId="{03B1E257-8BF8-4440-A335-625922594A82}" srcOrd="0" destOrd="0" parTransId="{3B44CD73-8644-4CEF-84C6-EDF3390996AE}" sibTransId="{9D9EADC5-5145-40A4-B093-5B7896F6318E}"/>
    <dgm:cxn modelId="{E7511CE4-038B-4C1A-9AD3-CB56A97317C5}" srcId="{03B1E257-8BF8-4440-A335-625922594A82}" destId="{900A80F4-809F-4AAA-B3E5-00B9948F86F2}" srcOrd="0" destOrd="0" parTransId="{105B410C-FB1F-42B3-849C-41D2D6C12D1A}" sibTransId="{8BB41818-AB04-464C-80DB-5846341F5B18}"/>
    <dgm:cxn modelId="{619876E8-6D5D-4A15-8971-CBF6ABF08918}" type="presOf" srcId="{900A80F4-809F-4AAA-B3E5-00B9948F86F2}" destId="{5A7F1457-2EF1-45D9-AEA7-24244DD7D553}" srcOrd="0" destOrd="0" presId="urn:microsoft.com/office/officeart/2005/8/layout/vList5"/>
    <dgm:cxn modelId="{483DBC60-EB59-4CA5-9C3A-B2FE510976A2}" type="presParOf" srcId="{F007CA2B-3A7F-457D-AFF8-702E1BEE1E5F}" destId="{336AC4D6-2834-45D8-869D-EC7F2DB4276D}" srcOrd="0" destOrd="0" presId="urn:microsoft.com/office/officeart/2005/8/layout/vList5"/>
    <dgm:cxn modelId="{306B64CB-63C9-4523-B55C-BAC0CDC5AEFF}" type="presParOf" srcId="{336AC4D6-2834-45D8-869D-EC7F2DB4276D}" destId="{187A98CC-E5D5-4118-A6D3-D171937F86F9}" srcOrd="0" destOrd="0" presId="urn:microsoft.com/office/officeart/2005/8/layout/vList5"/>
    <dgm:cxn modelId="{84891207-2BB1-4388-A56E-420BB82F333A}" type="presParOf" srcId="{336AC4D6-2834-45D8-869D-EC7F2DB4276D}" destId="{5A7F1457-2EF1-45D9-AEA7-24244DD7D553}" srcOrd="1" destOrd="0" presId="urn:microsoft.com/office/officeart/2005/8/layout/vList5"/>
    <dgm:cxn modelId="{7A4431AD-DC25-4C37-BA7C-B6AFE0D882DA}" type="presParOf" srcId="{F007CA2B-3A7F-457D-AFF8-702E1BEE1E5F}" destId="{3F2948D6-63EC-432D-BB29-8E90B4DD40A4}" srcOrd="1" destOrd="0" presId="urn:microsoft.com/office/officeart/2005/8/layout/vList5"/>
    <dgm:cxn modelId="{2AF66124-382F-4A44-86FF-AE4FBF7E78CB}" type="presParOf" srcId="{F007CA2B-3A7F-457D-AFF8-702E1BEE1E5F}" destId="{EB837A58-B19C-4253-8543-8FC2C3133C23}" srcOrd="2" destOrd="0" presId="urn:microsoft.com/office/officeart/2005/8/layout/vList5"/>
    <dgm:cxn modelId="{CBABA2FE-4054-4A13-9BA8-09D095F97C17}" type="presParOf" srcId="{EB837A58-B19C-4253-8543-8FC2C3133C23}" destId="{61D8ED6B-5EF8-44AF-BE91-F31455FD4C20}" srcOrd="0" destOrd="0" presId="urn:microsoft.com/office/officeart/2005/8/layout/vList5"/>
    <dgm:cxn modelId="{5FABFD85-0E78-434C-84A9-F4419C68F7CB}" type="presParOf" srcId="{EB837A58-B19C-4253-8543-8FC2C3133C23}" destId="{EB985067-E21C-4919-8AA0-A41993308D28}" srcOrd="1" destOrd="0" presId="urn:microsoft.com/office/officeart/2005/8/layout/vList5"/>
    <dgm:cxn modelId="{312FDB2C-B045-45AA-99E9-440861C3C425}" type="presParOf" srcId="{F007CA2B-3A7F-457D-AFF8-702E1BEE1E5F}" destId="{58C3E0B4-F017-4B34-98C1-9157F30D8C5F}" srcOrd="3" destOrd="0" presId="urn:microsoft.com/office/officeart/2005/8/layout/vList5"/>
    <dgm:cxn modelId="{948F1B2A-CF80-49B6-8745-A9B894CF9A29}" type="presParOf" srcId="{F007CA2B-3A7F-457D-AFF8-702E1BEE1E5F}" destId="{C0F3544A-02AF-4DC0-B34E-12355811B4C5}" srcOrd="4" destOrd="0" presId="urn:microsoft.com/office/officeart/2005/8/layout/vList5"/>
    <dgm:cxn modelId="{5A669F62-212C-420B-9D91-926F8DE4DD41}" type="presParOf" srcId="{C0F3544A-02AF-4DC0-B34E-12355811B4C5}" destId="{F73B428B-4032-4A19-891C-FDA2FC69D709}" srcOrd="0" destOrd="0" presId="urn:microsoft.com/office/officeart/2005/8/layout/vList5"/>
    <dgm:cxn modelId="{FEECCAE2-D1FA-4E52-A2A1-7D591EBC467B}" type="presParOf" srcId="{C0F3544A-02AF-4DC0-B34E-12355811B4C5}" destId="{3CE75F8F-1FA4-495B-8158-2A5C05FC6ADB}"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62AF312-DAD5-4198-8C5B-51BFC358FADB}" type="doc">
      <dgm:prSet loTypeId="urn:microsoft.com/office/officeart/2016/7/layout/VerticalSolidActionList" loCatId="List" qsTypeId="urn:microsoft.com/office/officeart/2005/8/quickstyle/simple4" qsCatId="simple" csTypeId="urn:microsoft.com/office/officeart/2005/8/colors/colorful3" csCatId="colorful" phldr="1"/>
      <dgm:spPr/>
      <dgm:t>
        <a:bodyPr/>
        <a:lstStyle/>
        <a:p>
          <a:endParaRPr lang="en-US"/>
        </a:p>
      </dgm:t>
    </dgm:pt>
    <dgm:pt modelId="{0382975A-CECD-4EC9-BF79-33C5A64E965E}">
      <dgm:prSet/>
      <dgm:spPr/>
      <dgm:t>
        <a:bodyPr/>
        <a:lstStyle/>
        <a:p>
          <a:r>
            <a:rPr lang="en-US"/>
            <a:t>Respond</a:t>
          </a:r>
        </a:p>
      </dgm:t>
    </dgm:pt>
    <dgm:pt modelId="{95B1CD5C-0840-441C-88B1-B6930C03CC5A}" type="parTrans" cxnId="{9BE14D63-F6BA-49E4-A104-8ADBE5999FD6}">
      <dgm:prSet/>
      <dgm:spPr/>
      <dgm:t>
        <a:bodyPr/>
        <a:lstStyle/>
        <a:p>
          <a:endParaRPr lang="en-US"/>
        </a:p>
      </dgm:t>
    </dgm:pt>
    <dgm:pt modelId="{02087791-33AE-4B44-A1AD-6A719D52545D}" type="sibTrans" cxnId="{9BE14D63-F6BA-49E4-A104-8ADBE5999FD6}">
      <dgm:prSet/>
      <dgm:spPr/>
      <dgm:t>
        <a:bodyPr/>
        <a:lstStyle/>
        <a:p>
          <a:endParaRPr lang="en-US"/>
        </a:p>
      </dgm:t>
    </dgm:pt>
    <dgm:pt modelId="{600D291D-CD9B-464B-AE89-5F3BA2EB1B87}">
      <dgm:prSet/>
      <dgm:spPr/>
      <dgm:t>
        <a:bodyPr/>
        <a:lstStyle/>
        <a:p>
          <a:r>
            <a:rPr lang="en-US" dirty="0"/>
            <a:t>6. Respond to the person’s emotions; don’t argue logically. </a:t>
          </a:r>
        </a:p>
      </dgm:t>
    </dgm:pt>
    <dgm:pt modelId="{73EF1610-7DD6-41B6-BC6C-4926A18471A9}" type="parTrans" cxnId="{D0AE0050-8887-441B-834B-EBA336E3FA14}">
      <dgm:prSet/>
      <dgm:spPr/>
      <dgm:t>
        <a:bodyPr/>
        <a:lstStyle/>
        <a:p>
          <a:endParaRPr lang="en-US"/>
        </a:p>
      </dgm:t>
    </dgm:pt>
    <dgm:pt modelId="{1F7E2F93-F75F-4758-915C-DF8E369EF9E1}" type="sibTrans" cxnId="{D0AE0050-8887-441B-834B-EBA336E3FA14}">
      <dgm:prSet/>
      <dgm:spPr/>
      <dgm:t>
        <a:bodyPr/>
        <a:lstStyle/>
        <a:p>
          <a:endParaRPr lang="en-US"/>
        </a:p>
      </dgm:t>
    </dgm:pt>
    <dgm:pt modelId="{B28AA1A7-2D07-471D-8418-5426FEE027A9}">
      <dgm:prSet/>
      <dgm:spPr/>
      <dgm:t>
        <a:bodyPr/>
        <a:lstStyle/>
        <a:p>
          <a:r>
            <a:rPr lang="en-US"/>
            <a:t>Use</a:t>
          </a:r>
        </a:p>
      </dgm:t>
    </dgm:pt>
    <dgm:pt modelId="{6A5C2994-FB53-4B21-B41C-9FB170E7D2C0}" type="parTrans" cxnId="{76A2714E-45B3-410E-8DCB-E890E4C37E4E}">
      <dgm:prSet/>
      <dgm:spPr/>
      <dgm:t>
        <a:bodyPr/>
        <a:lstStyle/>
        <a:p>
          <a:endParaRPr lang="en-US"/>
        </a:p>
      </dgm:t>
    </dgm:pt>
    <dgm:pt modelId="{2FBA6D72-7DEA-4F5E-84AF-2D0CFAC59134}" type="sibTrans" cxnId="{76A2714E-45B3-410E-8DCB-E890E4C37E4E}">
      <dgm:prSet/>
      <dgm:spPr/>
      <dgm:t>
        <a:bodyPr/>
        <a:lstStyle/>
        <a:p>
          <a:endParaRPr lang="en-US"/>
        </a:p>
      </dgm:t>
    </dgm:pt>
    <dgm:pt modelId="{6150CB44-791D-453F-A39F-D2D94DD2A7F7}">
      <dgm:prSet/>
      <dgm:spPr/>
      <dgm:t>
        <a:bodyPr/>
        <a:lstStyle/>
        <a:p>
          <a:r>
            <a:rPr lang="en-US" dirty="0"/>
            <a:t>7. Use the person’s agenda.</a:t>
          </a:r>
        </a:p>
      </dgm:t>
    </dgm:pt>
    <dgm:pt modelId="{DD66D665-E6AA-4079-832A-D6197F83E8E8}" type="parTrans" cxnId="{8A74BE2D-5225-4E88-B5BF-F2B072F659AB}">
      <dgm:prSet/>
      <dgm:spPr/>
      <dgm:t>
        <a:bodyPr/>
        <a:lstStyle/>
        <a:p>
          <a:endParaRPr lang="en-US"/>
        </a:p>
      </dgm:t>
    </dgm:pt>
    <dgm:pt modelId="{08A01F18-74AC-4DBE-971E-D471B151A5D7}" type="sibTrans" cxnId="{8A74BE2D-5225-4E88-B5BF-F2B072F659AB}">
      <dgm:prSet/>
      <dgm:spPr/>
      <dgm:t>
        <a:bodyPr/>
        <a:lstStyle/>
        <a:p>
          <a:endParaRPr lang="en-US"/>
        </a:p>
      </dgm:t>
    </dgm:pt>
    <dgm:pt modelId="{CEFF98B1-A29C-4CEB-9917-FD632A1B0A8D}">
      <dgm:prSet/>
      <dgm:spPr/>
      <dgm:t>
        <a:bodyPr/>
        <a:lstStyle/>
        <a:p>
          <a:r>
            <a:rPr lang="en-US"/>
            <a:t>Slow down</a:t>
          </a:r>
        </a:p>
      </dgm:t>
    </dgm:pt>
    <dgm:pt modelId="{53721E0A-BAB8-4192-A47A-5CBA59257217}" type="parTrans" cxnId="{93262CE0-2B59-4D2F-B23D-6A9EE505C0EB}">
      <dgm:prSet/>
      <dgm:spPr/>
      <dgm:t>
        <a:bodyPr/>
        <a:lstStyle/>
        <a:p>
          <a:endParaRPr lang="en-US"/>
        </a:p>
      </dgm:t>
    </dgm:pt>
    <dgm:pt modelId="{90786877-5017-46A6-9B06-DF2FCF9B6472}" type="sibTrans" cxnId="{93262CE0-2B59-4D2F-B23D-6A9EE505C0EB}">
      <dgm:prSet/>
      <dgm:spPr/>
      <dgm:t>
        <a:bodyPr/>
        <a:lstStyle/>
        <a:p>
          <a:endParaRPr lang="en-US"/>
        </a:p>
      </dgm:t>
    </dgm:pt>
    <dgm:pt modelId="{5FE4D226-18B2-4694-A4FB-1F8DE1D0109D}">
      <dgm:prSet/>
      <dgm:spPr/>
      <dgm:t>
        <a:bodyPr/>
        <a:lstStyle/>
        <a:p>
          <a:r>
            <a:rPr lang="en-US" dirty="0"/>
            <a:t>8. Slow down; follow the person’s lead. </a:t>
          </a:r>
        </a:p>
      </dgm:t>
    </dgm:pt>
    <dgm:pt modelId="{DE8DC495-22B3-4F40-A9DE-0B1FEA54DD07}" type="parTrans" cxnId="{853A79C6-A138-4197-AA6C-9A226CEE8740}">
      <dgm:prSet/>
      <dgm:spPr/>
      <dgm:t>
        <a:bodyPr/>
        <a:lstStyle/>
        <a:p>
          <a:endParaRPr lang="en-US"/>
        </a:p>
      </dgm:t>
    </dgm:pt>
    <dgm:pt modelId="{79EB20CF-29A4-449A-AD14-67B964A65C20}" type="sibTrans" cxnId="{853A79C6-A138-4197-AA6C-9A226CEE8740}">
      <dgm:prSet/>
      <dgm:spPr/>
      <dgm:t>
        <a:bodyPr/>
        <a:lstStyle/>
        <a:p>
          <a:endParaRPr lang="en-US"/>
        </a:p>
      </dgm:t>
    </dgm:pt>
    <dgm:pt modelId="{441AC26F-5453-45CD-BBAA-0C31DEC27E2D}">
      <dgm:prSet/>
      <dgm:spPr/>
      <dgm:t>
        <a:bodyPr/>
        <a:lstStyle/>
        <a:p>
          <a:r>
            <a:rPr lang="en-US"/>
            <a:t>Redirect</a:t>
          </a:r>
        </a:p>
      </dgm:t>
    </dgm:pt>
    <dgm:pt modelId="{65349A0C-8FD1-4A0A-9D89-C997BBFD6185}" type="parTrans" cxnId="{CA4A2B10-6FBA-4F94-AB1B-53468C9687CC}">
      <dgm:prSet/>
      <dgm:spPr/>
      <dgm:t>
        <a:bodyPr/>
        <a:lstStyle/>
        <a:p>
          <a:endParaRPr lang="en-US"/>
        </a:p>
      </dgm:t>
    </dgm:pt>
    <dgm:pt modelId="{29361EB6-24B6-422B-928C-4C4EB42DABF3}" type="sibTrans" cxnId="{CA4A2B10-6FBA-4F94-AB1B-53468C9687CC}">
      <dgm:prSet/>
      <dgm:spPr/>
      <dgm:t>
        <a:bodyPr/>
        <a:lstStyle/>
        <a:p>
          <a:endParaRPr lang="en-US"/>
        </a:p>
      </dgm:t>
    </dgm:pt>
    <dgm:pt modelId="{FDA81247-4E5B-40F1-BB55-BAC517162FDF}">
      <dgm:prSet/>
      <dgm:spPr/>
      <dgm:t>
        <a:bodyPr/>
        <a:lstStyle/>
        <a:p>
          <a:r>
            <a:rPr lang="en-US" dirty="0"/>
            <a:t>9. Redirect the person with a positive approach.</a:t>
          </a:r>
        </a:p>
      </dgm:t>
    </dgm:pt>
    <dgm:pt modelId="{BF74F3E5-F180-4560-9DFD-C7661F553919}" type="parTrans" cxnId="{6D74E208-EE9A-4C40-9300-22078CAAC526}">
      <dgm:prSet/>
      <dgm:spPr/>
      <dgm:t>
        <a:bodyPr/>
        <a:lstStyle/>
        <a:p>
          <a:endParaRPr lang="en-US"/>
        </a:p>
      </dgm:t>
    </dgm:pt>
    <dgm:pt modelId="{5ED019A6-5A0F-4765-B470-B6B84394B818}" type="sibTrans" cxnId="{6D74E208-EE9A-4C40-9300-22078CAAC526}">
      <dgm:prSet/>
      <dgm:spPr/>
      <dgm:t>
        <a:bodyPr/>
        <a:lstStyle/>
        <a:p>
          <a:endParaRPr lang="en-US"/>
        </a:p>
      </dgm:t>
    </dgm:pt>
    <dgm:pt modelId="{2332C178-9E91-4570-B61B-23B354D950B0}">
      <dgm:prSet/>
      <dgm:spPr/>
      <dgm:t>
        <a:bodyPr/>
        <a:lstStyle/>
        <a:p>
          <a:r>
            <a:rPr lang="en-US"/>
            <a:t>Leave and try</a:t>
          </a:r>
        </a:p>
      </dgm:t>
    </dgm:pt>
    <dgm:pt modelId="{0B11D015-EF1B-4927-A070-E183060EE6A1}" type="parTrans" cxnId="{F7187286-5540-4709-8214-EB26CF90AAAD}">
      <dgm:prSet/>
      <dgm:spPr/>
      <dgm:t>
        <a:bodyPr/>
        <a:lstStyle/>
        <a:p>
          <a:endParaRPr lang="en-US"/>
        </a:p>
      </dgm:t>
    </dgm:pt>
    <dgm:pt modelId="{0CC0924F-C1E0-4C0C-A129-52D28F90CF4A}" type="sibTrans" cxnId="{F7187286-5540-4709-8214-EB26CF90AAAD}">
      <dgm:prSet/>
      <dgm:spPr/>
      <dgm:t>
        <a:bodyPr/>
        <a:lstStyle/>
        <a:p>
          <a:endParaRPr lang="en-US"/>
        </a:p>
      </dgm:t>
    </dgm:pt>
    <dgm:pt modelId="{95CF3A10-B120-4955-A398-2F1EB2B8259F}">
      <dgm:prSet/>
      <dgm:spPr/>
      <dgm:t>
        <a:bodyPr/>
        <a:lstStyle/>
        <a:p>
          <a:r>
            <a:rPr lang="en-US" dirty="0"/>
            <a:t>10. If things are not going well, leave and try again later. </a:t>
          </a:r>
        </a:p>
      </dgm:t>
    </dgm:pt>
    <dgm:pt modelId="{513F363E-799C-450E-8503-C4AA627CBFF8}" type="parTrans" cxnId="{27EAA57D-72DD-492C-9B4D-DA8FB4014A67}">
      <dgm:prSet/>
      <dgm:spPr/>
      <dgm:t>
        <a:bodyPr/>
        <a:lstStyle/>
        <a:p>
          <a:endParaRPr lang="en-US"/>
        </a:p>
      </dgm:t>
    </dgm:pt>
    <dgm:pt modelId="{EF52D0F8-5A7F-43F3-B319-691B3CFDDD28}" type="sibTrans" cxnId="{27EAA57D-72DD-492C-9B4D-DA8FB4014A67}">
      <dgm:prSet/>
      <dgm:spPr/>
      <dgm:t>
        <a:bodyPr/>
        <a:lstStyle/>
        <a:p>
          <a:endParaRPr lang="en-US"/>
        </a:p>
      </dgm:t>
    </dgm:pt>
    <dgm:pt modelId="{64473FD5-B6AF-431A-906F-61E2951C06A3}" type="pres">
      <dgm:prSet presAssocID="{A62AF312-DAD5-4198-8C5B-51BFC358FADB}" presName="Name0" presStyleCnt="0">
        <dgm:presLayoutVars>
          <dgm:dir/>
          <dgm:animLvl val="lvl"/>
          <dgm:resizeHandles val="exact"/>
        </dgm:presLayoutVars>
      </dgm:prSet>
      <dgm:spPr/>
    </dgm:pt>
    <dgm:pt modelId="{2EEFA972-0FE2-44D1-A257-FB48330E9F4B}" type="pres">
      <dgm:prSet presAssocID="{0382975A-CECD-4EC9-BF79-33C5A64E965E}" presName="linNode" presStyleCnt="0"/>
      <dgm:spPr/>
    </dgm:pt>
    <dgm:pt modelId="{3170FA38-BDC2-40ED-8B9F-5802DA740995}" type="pres">
      <dgm:prSet presAssocID="{0382975A-CECD-4EC9-BF79-33C5A64E965E}" presName="parentText" presStyleLbl="alignNode1" presStyleIdx="0" presStyleCnt="5">
        <dgm:presLayoutVars>
          <dgm:chMax val="1"/>
          <dgm:bulletEnabled/>
        </dgm:presLayoutVars>
      </dgm:prSet>
      <dgm:spPr/>
    </dgm:pt>
    <dgm:pt modelId="{EA9334F9-035B-4AD7-A51F-715E8B736BA2}" type="pres">
      <dgm:prSet presAssocID="{0382975A-CECD-4EC9-BF79-33C5A64E965E}" presName="descendantText" presStyleLbl="alignAccFollowNode1" presStyleIdx="0" presStyleCnt="5">
        <dgm:presLayoutVars>
          <dgm:bulletEnabled/>
        </dgm:presLayoutVars>
      </dgm:prSet>
      <dgm:spPr/>
    </dgm:pt>
    <dgm:pt modelId="{47436351-6552-40CD-9F68-C04244BC58E3}" type="pres">
      <dgm:prSet presAssocID="{02087791-33AE-4B44-A1AD-6A719D52545D}" presName="sp" presStyleCnt="0"/>
      <dgm:spPr/>
    </dgm:pt>
    <dgm:pt modelId="{877394A0-65AF-4EB4-A5EF-E5E24730360C}" type="pres">
      <dgm:prSet presAssocID="{B28AA1A7-2D07-471D-8418-5426FEE027A9}" presName="linNode" presStyleCnt="0"/>
      <dgm:spPr/>
    </dgm:pt>
    <dgm:pt modelId="{775538F0-AEC1-46E8-977F-FA1ABA49C218}" type="pres">
      <dgm:prSet presAssocID="{B28AA1A7-2D07-471D-8418-5426FEE027A9}" presName="parentText" presStyleLbl="alignNode1" presStyleIdx="1" presStyleCnt="5">
        <dgm:presLayoutVars>
          <dgm:chMax val="1"/>
          <dgm:bulletEnabled/>
        </dgm:presLayoutVars>
      </dgm:prSet>
      <dgm:spPr/>
    </dgm:pt>
    <dgm:pt modelId="{1CD5C88D-8D4D-460D-9B32-D24D9EBAF30A}" type="pres">
      <dgm:prSet presAssocID="{B28AA1A7-2D07-471D-8418-5426FEE027A9}" presName="descendantText" presStyleLbl="alignAccFollowNode1" presStyleIdx="1" presStyleCnt="5">
        <dgm:presLayoutVars>
          <dgm:bulletEnabled/>
        </dgm:presLayoutVars>
      </dgm:prSet>
      <dgm:spPr/>
    </dgm:pt>
    <dgm:pt modelId="{4A464433-D19E-42DF-9FF9-1DD1C935972D}" type="pres">
      <dgm:prSet presAssocID="{2FBA6D72-7DEA-4F5E-84AF-2D0CFAC59134}" presName="sp" presStyleCnt="0"/>
      <dgm:spPr/>
    </dgm:pt>
    <dgm:pt modelId="{50DA2347-9413-460C-AE33-1854B46798E9}" type="pres">
      <dgm:prSet presAssocID="{CEFF98B1-A29C-4CEB-9917-FD632A1B0A8D}" presName="linNode" presStyleCnt="0"/>
      <dgm:spPr/>
    </dgm:pt>
    <dgm:pt modelId="{4219A572-EBC1-4938-9B79-2D5615A19A8C}" type="pres">
      <dgm:prSet presAssocID="{CEFF98B1-A29C-4CEB-9917-FD632A1B0A8D}" presName="parentText" presStyleLbl="alignNode1" presStyleIdx="2" presStyleCnt="5">
        <dgm:presLayoutVars>
          <dgm:chMax val="1"/>
          <dgm:bulletEnabled/>
        </dgm:presLayoutVars>
      </dgm:prSet>
      <dgm:spPr/>
    </dgm:pt>
    <dgm:pt modelId="{19508613-5BF5-4E21-BB90-E49D1B68ADF2}" type="pres">
      <dgm:prSet presAssocID="{CEFF98B1-A29C-4CEB-9917-FD632A1B0A8D}" presName="descendantText" presStyleLbl="alignAccFollowNode1" presStyleIdx="2" presStyleCnt="5">
        <dgm:presLayoutVars>
          <dgm:bulletEnabled/>
        </dgm:presLayoutVars>
      </dgm:prSet>
      <dgm:spPr/>
    </dgm:pt>
    <dgm:pt modelId="{1939AC42-C15E-4856-9C02-1BACB84DF23D}" type="pres">
      <dgm:prSet presAssocID="{90786877-5017-46A6-9B06-DF2FCF9B6472}" presName="sp" presStyleCnt="0"/>
      <dgm:spPr/>
    </dgm:pt>
    <dgm:pt modelId="{7355EA89-2BCF-4DFD-B54D-A3E6172E89C2}" type="pres">
      <dgm:prSet presAssocID="{441AC26F-5453-45CD-BBAA-0C31DEC27E2D}" presName="linNode" presStyleCnt="0"/>
      <dgm:spPr/>
    </dgm:pt>
    <dgm:pt modelId="{1835974B-76DF-40AF-A732-63771CB0C7F6}" type="pres">
      <dgm:prSet presAssocID="{441AC26F-5453-45CD-BBAA-0C31DEC27E2D}" presName="parentText" presStyleLbl="alignNode1" presStyleIdx="3" presStyleCnt="5">
        <dgm:presLayoutVars>
          <dgm:chMax val="1"/>
          <dgm:bulletEnabled/>
        </dgm:presLayoutVars>
      </dgm:prSet>
      <dgm:spPr/>
    </dgm:pt>
    <dgm:pt modelId="{EC4B248F-E66E-4A7E-B391-563BC7245F99}" type="pres">
      <dgm:prSet presAssocID="{441AC26F-5453-45CD-BBAA-0C31DEC27E2D}" presName="descendantText" presStyleLbl="alignAccFollowNode1" presStyleIdx="3" presStyleCnt="5">
        <dgm:presLayoutVars>
          <dgm:bulletEnabled/>
        </dgm:presLayoutVars>
      </dgm:prSet>
      <dgm:spPr/>
    </dgm:pt>
    <dgm:pt modelId="{4F499EA7-A4E8-4F22-BFE3-6065A93DDE9E}" type="pres">
      <dgm:prSet presAssocID="{29361EB6-24B6-422B-928C-4C4EB42DABF3}" presName="sp" presStyleCnt="0"/>
      <dgm:spPr/>
    </dgm:pt>
    <dgm:pt modelId="{7ED67D6D-CA29-43CE-AE7E-6D7241663381}" type="pres">
      <dgm:prSet presAssocID="{2332C178-9E91-4570-B61B-23B354D950B0}" presName="linNode" presStyleCnt="0"/>
      <dgm:spPr/>
    </dgm:pt>
    <dgm:pt modelId="{E973F625-A32A-48CE-9F2C-0AF68A616CD0}" type="pres">
      <dgm:prSet presAssocID="{2332C178-9E91-4570-B61B-23B354D950B0}" presName="parentText" presStyleLbl="alignNode1" presStyleIdx="4" presStyleCnt="5">
        <dgm:presLayoutVars>
          <dgm:chMax val="1"/>
          <dgm:bulletEnabled/>
        </dgm:presLayoutVars>
      </dgm:prSet>
      <dgm:spPr/>
    </dgm:pt>
    <dgm:pt modelId="{5B39F2F0-7BDE-457C-B74F-4512E8747183}" type="pres">
      <dgm:prSet presAssocID="{2332C178-9E91-4570-B61B-23B354D950B0}" presName="descendantText" presStyleLbl="alignAccFollowNode1" presStyleIdx="4" presStyleCnt="5">
        <dgm:presLayoutVars>
          <dgm:bulletEnabled/>
        </dgm:presLayoutVars>
      </dgm:prSet>
      <dgm:spPr/>
    </dgm:pt>
  </dgm:ptLst>
  <dgm:cxnLst>
    <dgm:cxn modelId="{6D74E208-EE9A-4C40-9300-22078CAAC526}" srcId="{441AC26F-5453-45CD-BBAA-0C31DEC27E2D}" destId="{FDA81247-4E5B-40F1-BB55-BAC517162FDF}" srcOrd="0" destOrd="0" parTransId="{BF74F3E5-F180-4560-9DFD-C7661F553919}" sibTransId="{5ED019A6-5A0F-4765-B470-B6B84394B818}"/>
    <dgm:cxn modelId="{CA4A2B10-6FBA-4F94-AB1B-53468C9687CC}" srcId="{A62AF312-DAD5-4198-8C5B-51BFC358FADB}" destId="{441AC26F-5453-45CD-BBAA-0C31DEC27E2D}" srcOrd="3" destOrd="0" parTransId="{65349A0C-8FD1-4A0A-9D89-C997BBFD6185}" sibTransId="{29361EB6-24B6-422B-928C-4C4EB42DABF3}"/>
    <dgm:cxn modelId="{8A74BE2D-5225-4E88-B5BF-F2B072F659AB}" srcId="{B28AA1A7-2D07-471D-8418-5426FEE027A9}" destId="{6150CB44-791D-453F-A39F-D2D94DD2A7F7}" srcOrd="0" destOrd="0" parTransId="{DD66D665-E6AA-4079-832A-D6197F83E8E8}" sibTransId="{08A01F18-74AC-4DBE-971E-D471B151A5D7}"/>
    <dgm:cxn modelId="{E6E95E3D-E473-4035-BBCE-5B4A165B315A}" type="presOf" srcId="{6150CB44-791D-453F-A39F-D2D94DD2A7F7}" destId="{1CD5C88D-8D4D-460D-9B32-D24D9EBAF30A}" srcOrd="0" destOrd="0" presId="urn:microsoft.com/office/officeart/2016/7/layout/VerticalSolidActionList"/>
    <dgm:cxn modelId="{F295073F-09C9-48D2-8DCC-BB1532FFCF33}" type="presOf" srcId="{A62AF312-DAD5-4198-8C5B-51BFC358FADB}" destId="{64473FD5-B6AF-431A-906F-61E2951C06A3}" srcOrd="0" destOrd="0" presId="urn:microsoft.com/office/officeart/2016/7/layout/VerticalSolidActionList"/>
    <dgm:cxn modelId="{9BE14D63-F6BA-49E4-A104-8ADBE5999FD6}" srcId="{A62AF312-DAD5-4198-8C5B-51BFC358FADB}" destId="{0382975A-CECD-4EC9-BF79-33C5A64E965E}" srcOrd="0" destOrd="0" parTransId="{95B1CD5C-0840-441C-88B1-B6930C03CC5A}" sibTransId="{02087791-33AE-4B44-A1AD-6A719D52545D}"/>
    <dgm:cxn modelId="{4B04354D-D54A-492B-B2E8-3C348E70BEE9}" type="presOf" srcId="{0382975A-CECD-4EC9-BF79-33C5A64E965E}" destId="{3170FA38-BDC2-40ED-8B9F-5802DA740995}" srcOrd="0" destOrd="0" presId="urn:microsoft.com/office/officeart/2016/7/layout/VerticalSolidActionList"/>
    <dgm:cxn modelId="{11CBDB6D-5C05-46E1-B8FE-8775699429E3}" type="presOf" srcId="{600D291D-CD9B-464B-AE89-5F3BA2EB1B87}" destId="{EA9334F9-035B-4AD7-A51F-715E8B736BA2}" srcOrd="0" destOrd="0" presId="urn:microsoft.com/office/officeart/2016/7/layout/VerticalSolidActionList"/>
    <dgm:cxn modelId="{76A2714E-45B3-410E-8DCB-E890E4C37E4E}" srcId="{A62AF312-DAD5-4198-8C5B-51BFC358FADB}" destId="{B28AA1A7-2D07-471D-8418-5426FEE027A9}" srcOrd="1" destOrd="0" parTransId="{6A5C2994-FB53-4B21-B41C-9FB170E7D2C0}" sibTransId="{2FBA6D72-7DEA-4F5E-84AF-2D0CFAC59134}"/>
    <dgm:cxn modelId="{D0AE0050-8887-441B-834B-EBA336E3FA14}" srcId="{0382975A-CECD-4EC9-BF79-33C5A64E965E}" destId="{600D291D-CD9B-464B-AE89-5F3BA2EB1B87}" srcOrd="0" destOrd="0" parTransId="{73EF1610-7DD6-41B6-BC6C-4926A18471A9}" sibTransId="{1F7E2F93-F75F-4758-915C-DF8E369EF9E1}"/>
    <dgm:cxn modelId="{A6DF6158-C9FD-43AE-A00C-FB528B6DE788}" type="presOf" srcId="{FDA81247-4E5B-40F1-BB55-BAC517162FDF}" destId="{EC4B248F-E66E-4A7E-B391-563BC7245F99}" srcOrd="0" destOrd="0" presId="urn:microsoft.com/office/officeart/2016/7/layout/VerticalSolidActionList"/>
    <dgm:cxn modelId="{1365F059-74DF-49DF-B9DF-19A4F958EF4E}" type="presOf" srcId="{441AC26F-5453-45CD-BBAA-0C31DEC27E2D}" destId="{1835974B-76DF-40AF-A732-63771CB0C7F6}" srcOrd="0" destOrd="0" presId="urn:microsoft.com/office/officeart/2016/7/layout/VerticalSolidActionList"/>
    <dgm:cxn modelId="{27EAA57D-72DD-492C-9B4D-DA8FB4014A67}" srcId="{2332C178-9E91-4570-B61B-23B354D950B0}" destId="{95CF3A10-B120-4955-A398-2F1EB2B8259F}" srcOrd="0" destOrd="0" parTransId="{513F363E-799C-450E-8503-C4AA627CBFF8}" sibTransId="{EF52D0F8-5A7F-43F3-B319-691B3CFDDD28}"/>
    <dgm:cxn modelId="{7D87AF80-309B-41EF-AAF0-9C60689A7ACB}" type="presOf" srcId="{B28AA1A7-2D07-471D-8418-5426FEE027A9}" destId="{775538F0-AEC1-46E8-977F-FA1ABA49C218}" srcOrd="0" destOrd="0" presId="urn:microsoft.com/office/officeart/2016/7/layout/VerticalSolidActionList"/>
    <dgm:cxn modelId="{0F266686-9FDF-478E-ABB8-CC0AA7F11CF3}" type="presOf" srcId="{95CF3A10-B120-4955-A398-2F1EB2B8259F}" destId="{5B39F2F0-7BDE-457C-B74F-4512E8747183}" srcOrd="0" destOrd="0" presId="urn:microsoft.com/office/officeart/2016/7/layout/VerticalSolidActionList"/>
    <dgm:cxn modelId="{F7187286-5540-4709-8214-EB26CF90AAAD}" srcId="{A62AF312-DAD5-4198-8C5B-51BFC358FADB}" destId="{2332C178-9E91-4570-B61B-23B354D950B0}" srcOrd="4" destOrd="0" parTransId="{0B11D015-EF1B-4927-A070-E183060EE6A1}" sibTransId="{0CC0924F-C1E0-4C0C-A129-52D28F90CF4A}"/>
    <dgm:cxn modelId="{E839F5C0-01F8-4C86-A5DB-30F1AB8482D0}" type="presOf" srcId="{CEFF98B1-A29C-4CEB-9917-FD632A1B0A8D}" destId="{4219A572-EBC1-4938-9B79-2D5615A19A8C}" srcOrd="0" destOrd="0" presId="urn:microsoft.com/office/officeart/2016/7/layout/VerticalSolidActionList"/>
    <dgm:cxn modelId="{9AC885C4-C08F-4F85-8AAE-0D742AC387E9}" type="presOf" srcId="{2332C178-9E91-4570-B61B-23B354D950B0}" destId="{E973F625-A32A-48CE-9F2C-0AF68A616CD0}" srcOrd="0" destOrd="0" presId="urn:microsoft.com/office/officeart/2016/7/layout/VerticalSolidActionList"/>
    <dgm:cxn modelId="{853A79C6-A138-4197-AA6C-9A226CEE8740}" srcId="{CEFF98B1-A29C-4CEB-9917-FD632A1B0A8D}" destId="{5FE4D226-18B2-4694-A4FB-1F8DE1D0109D}" srcOrd="0" destOrd="0" parTransId="{DE8DC495-22B3-4F40-A9DE-0B1FEA54DD07}" sibTransId="{79EB20CF-29A4-449A-AD14-67B964A65C20}"/>
    <dgm:cxn modelId="{93262CE0-2B59-4D2F-B23D-6A9EE505C0EB}" srcId="{A62AF312-DAD5-4198-8C5B-51BFC358FADB}" destId="{CEFF98B1-A29C-4CEB-9917-FD632A1B0A8D}" srcOrd="2" destOrd="0" parTransId="{53721E0A-BAB8-4192-A47A-5CBA59257217}" sibTransId="{90786877-5017-46A6-9B06-DF2FCF9B6472}"/>
    <dgm:cxn modelId="{72B976EE-2F08-48B9-9924-A62263AF513D}" type="presOf" srcId="{5FE4D226-18B2-4694-A4FB-1F8DE1D0109D}" destId="{19508613-5BF5-4E21-BB90-E49D1B68ADF2}" srcOrd="0" destOrd="0" presId="urn:microsoft.com/office/officeart/2016/7/layout/VerticalSolidActionList"/>
    <dgm:cxn modelId="{D52DD623-C8CE-4E7E-9094-0F5F437625F2}" type="presParOf" srcId="{64473FD5-B6AF-431A-906F-61E2951C06A3}" destId="{2EEFA972-0FE2-44D1-A257-FB48330E9F4B}" srcOrd="0" destOrd="0" presId="urn:microsoft.com/office/officeart/2016/7/layout/VerticalSolidActionList"/>
    <dgm:cxn modelId="{89738888-F84C-45D6-9728-DAFFAA21B95B}" type="presParOf" srcId="{2EEFA972-0FE2-44D1-A257-FB48330E9F4B}" destId="{3170FA38-BDC2-40ED-8B9F-5802DA740995}" srcOrd="0" destOrd="0" presId="urn:microsoft.com/office/officeart/2016/7/layout/VerticalSolidActionList"/>
    <dgm:cxn modelId="{2508CD83-9091-431E-94CE-C4B1499BC272}" type="presParOf" srcId="{2EEFA972-0FE2-44D1-A257-FB48330E9F4B}" destId="{EA9334F9-035B-4AD7-A51F-715E8B736BA2}" srcOrd="1" destOrd="0" presId="urn:microsoft.com/office/officeart/2016/7/layout/VerticalSolidActionList"/>
    <dgm:cxn modelId="{FCEEAB78-5FB8-45AB-B5AA-9FC3CE8B30B0}" type="presParOf" srcId="{64473FD5-B6AF-431A-906F-61E2951C06A3}" destId="{47436351-6552-40CD-9F68-C04244BC58E3}" srcOrd="1" destOrd="0" presId="urn:microsoft.com/office/officeart/2016/7/layout/VerticalSolidActionList"/>
    <dgm:cxn modelId="{8C6A7C24-27C1-4476-8C43-4FD4F4E56169}" type="presParOf" srcId="{64473FD5-B6AF-431A-906F-61E2951C06A3}" destId="{877394A0-65AF-4EB4-A5EF-E5E24730360C}" srcOrd="2" destOrd="0" presId="urn:microsoft.com/office/officeart/2016/7/layout/VerticalSolidActionList"/>
    <dgm:cxn modelId="{6E579048-B4D7-4752-8378-7E384A076D5B}" type="presParOf" srcId="{877394A0-65AF-4EB4-A5EF-E5E24730360C}" destId="{775538F0-AEC1-46E8-977F-FA1ABA49C218}" srcOrd="0" destOrd="0" presId="urn:microsoft.com/office/officeart/2016/7/layout/VerticalSolidActionList"/>
    <dgm:cxn modelId="{5DBABB82-1D17-49CD-8EF0-95011C085E85}" type="presParOf" srcId="{877394A0-65AF-4EB4-A5EF-E5E24730360C}" destId="{1CD5C88D-8D4D-460D-9B32-D24D9EBAF30A}" srcOrd="1" destOrd="0" presId="urn:microsoft.com/office/officeart/2016/7/layout/VerticalSolidActionList"/>
    <dgm:cxn modelId="{567B69D7-BED1-4E89-BFDD-C1DFA9873104}" type="presParOf" srcId="{64473FD5-B6AF-431A-906F-61E2951C06A3}" destId="{4A464433-D19E-42DF-9FF9-1DD1C935972D}" srcOrd="3" destOrd="0" presId="urn:microsoft.com/office/officeart/2016/7/layout/VerticalSolidActionList"/>
    <dgm:cxn modelId="{EF43A63B-65B7-4976-8480-3826BB74019B}" type="presParOf" srcId="{64473FD5-B6AF-431A-906F-61E2951C06A3}" destId="{50DA2347-9413-460C-AE33-1854B46798E9}" srcOrd="4" destOrd="0" presId="urn:microsoft.com/office/officeart/2016/7/layout/VerticalSolidActionList"/>
    <dgm:cxn modelId="{DA75C5F4-E504-423F-82B0-02709A79B855}" type="presParOf" srcId="{50DA2347-9413-460C-AE33-1854B46798E9}" destId="{4219A572-EBC1-4938-9B79-2D5615A19A8C}" srcOrd="0" destOrd="0" presId="urn:microsoft.com/office/officeart/2016/7/layout/VerticalSolidActionList"/>
    <dgm:cxn modelId="{E845DF1B-4C69-41C2-B326-EBA0894C0AF8}" type="presParOf" srcId="{50DA2347-9413-460C-AE33-1854B46798E9}" destId="{19508613-5BF5-4E21-BB90-E49D1B68ADF2}" srcOrd="1" destOrd="0" presId="urn:microsoft.com/office/officeart/2016/7/layout/VerticalSolidActionList"/>
    <dgm:cxn modelId="{DFD28557-0943-4309-B413-42488B4761C6}" type="presParOf" srcId="{64473FD5-B6AF-431A-906F-61E2951C06A3}" destId="{1939AC42-C15E-4856-9C02-1BACB84DF23D}" srcOrd="5" destOrd="0" presId="urn:microsoft.com/office/officeart/2016/7/layout/VerticalSolidActionList"/>
    <dgm:cxn modelId="{3EE45F7C-9AB3-4326-9719-83598E20E4FD}" type="presParOf" srcId="{64473FD5-B6AF-431A-906F-61E2951C06A3}" destId="{7355EA89-2BCF-4DFD-B54D-A3E6172E89C2}" srcOrd="6" destOrd="0" presId="urn:microsoft.com/office/officeart/2016/7/layout/VerticalSolidActionList"/>
    <dgm:cxn modelId="{31FD984D-6A09-4F0D-970E-54CCD80BEBC9}" type="presParOf" srcId="{7355EA89-2BCF-4DFD-B54D-A3E6172E89C2}" destId="{1835974B-76DF-40AF-A732-63771CB0C7F6}" srcOrd="0" destOrd="0" presId="urn:microsoft.com/office/officeart/2016/7/layout/VerticalSolidActionList"/>
    <dgm:cxn modelId="{7D3804AF-BE6C-43E8-8FAF-39EF3DA77383}" type="presParOf" srcId="{7355EA89-2BCF-4DFD-B54D-A3E6172E89C2}" destId="{EC4B248F-E66E-4A7E-B391-563BC7245F99}" srcOrd="1" destOrd="0" presId="urn:microsoft.com/office/officeart/2016/7/layout/VerticalSolidActionList"/>
    <dgm:cxn modelId="{BF83D899-F348-4E48-88C8-34F66DB50597}" type="presParOf" srcId="{64473FD5-B6AF-431A-906F-61E2951C06A3}" destId="{4F499EA7-A4E8-4F22-BFE3-6065A93DDE9E}" srcOrd="7" destOrd="0" presId="urn:microsoft.com/office/officeart/2016/7/layout/VerticalSolidActionList"/>
    <dgm:cxn modelId="{C303A7AF-F2D4-47BB-BD26-7844D36F70BF}" type="presParOf" srcId="{64473FD5-B6AF-431A-906F-61E2951C06A3}" destId="{7ED67D6D-CA29-43CE-AE7E-6D7241663381}" srcOrd="8" destOrd="0" presId="urn:microsoft.com/office/officeart/2016/7/layout/VerticalSolidActionList"/>
    <dgm:cxn modelId="{F13AC6C2-1FA7-4949-A5EA-A1E116873D38}" type="presParOf" srcId="{7ED67D6D-CA29-43CE-AE7E-6D7241663381}" destId="{E973F625-A32A-48CE-9F2C-0AF68A616CD0}" srcOrd="0" destOrd="0" presId="urn:microsoft.com/office/officeart/2016/7/layout/VerticalSolidActionList"/>
    <dgm:cxn modelId="{14F7D309-5D66-4146-89FB-8BF501FD04A7}" type="presParOf" srcId="{7ED67D6D-CA29-43CE-AE7E-6D7241663381}" destId="{5B39F2F0-7BDE-457C-B74F-4512E8747183}"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EDE8A1-5D49-4346-B88B-7C706B0C899C}">
      <dsp:nvSpPr>
        <dsp:cNvPr id="0" name=""/>
        <dsp:cNvSpPr/>
      </dsp:nvSpPr>
      <dsp:spPr>
        <a:xfrm>
          <a:off x="0" y="0"/>
          <a:ext cx="5634990" cy="1174908"/>
        </a:xfrm>
        <a:prstGeom prst="roundRect">
          <a:avLst>
            <a:gd name="adj" fmla="val 10000"/>
          </a:avLst>
        </a:prstGeom>
        <a:solidFill>
          <a:schemeClr val="accent1">
            <a:lumMod val="20000"/>
            <a:lumOff val="8000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Dementias are brain diseases</a:t>
          </a:r>
        </a:p>
      </dsp:txBody>
      <dsp:txXfrm>
        <a:off x="34412" y="34412"/>
        <a:ext cx="4367171" cy="1106084"/>
      </dsp:txXfrm>
    </dsp:sp>
    <dsp:sp modelId="{821F01A0-979B-4129-AD2E-72F1DF651120}">
      <dsp:nvSpPr>
        <dsp:cNvPr id="0" name=""/>
        <dsp:cNvSpPr/>
      </dsp:nvSpPr>
      <dsp:spPr>
        <a:xfrm>
          <a:off x="497204" y="1370727"/>
          <a:ext cx="5634990" cy="1174908"/>
        </a:xfrm>
        <a:prstGeom prst="roundRect">
          <a:avLst>
            <a:gd name="adj" fmla="val 10000"/>
          </a:avLst>
        </a:prstGeom>
        <a:solidFill>
          <a:schemeClr val="accent3">
            <a:lumMod val="40000"/>
            <a:lumOff val="6000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The disease affects the brain’s ability to interpret signals sent by the body</a:t>
          </a:r>
        </a:p>
      </dsp:txBody>
      <dsp:txXfrm>
        <a:off x="531616" y="1405139"/>
        <a:ext cx="4305270" cy="1106084"/>
      </dsp:txXfrm>
    </dsp:sp>
    <dsp:sp modelId="{8A5590F5-2213-4D5F-B5FE-F91F253DD630}">
      <dsp:nvSpPr>
        <dsp:cNvPr id="0" name=""/>
        <dsp:cNvSpPr/>
      </dsp:nvSpPr>
      <dsp:spPr>
        <a:xfrm>
          <a:off x="994409" y="2741454"/>
          <a:ext cx="5634990" cy="1174908"/>
        </a:xfrm>
        <a:prstGeom prst="roundRect">
          <a:avLst>
            <a:gd name="adj" fmla="val 10000"/>
          </a:avLst>
        </a:prstGeom>
        <a:solidFill>
          <a:schemeClr val="bg1">
            <a:lumMod val="85000"/>
          </a:schemeClr>
        </a:solidFill>
        <a:ln w="38100" cap="flat" cmpd="sng" algn="ctr">
          <a:solidFill>
            <a:schemeClr val="dk2">
              <a:shade val="80000"/>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Behaviors may result</a:t>
          </a:r>
        </a:p>
      </dsp:txBody>
      <dsp:txXfrm>
        <a:off x="1028821" y="2775866"/>
        <a:ext cx="4305270" cy="1106084"/>
      </dsp:txXfrm>
    </dsp:sp>
    <dsp:sp modelId="{5C6467C2-A8B6-41E2-8487-DF3DF0A0FE1C}">
      <dsp:nvSpPr>
        <dsp:cNvPr id="0" name=""/>
        <dsp:cNvSpPr/>
      </dsp:nvSpPr>
      <dsp:spPr>
        <a:xfrm>
          <a:off x="4871299" y="890972"/>
          <a:ext cx="763690" cy="76369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5043129" y="890972"/>
        <a:ext cx="420030" cy="574677"/>
      </dsp:txXfrm>
    </dsp:sp>
    <dsp:sp modelId="{C15772B0-8F69-4AE5-B432-E13720A62FB4}">
      <dsp:nvSpPr>
        <dsp:cNvPr id="0" name=""/>
        <dsp:cNvSpPr/>
      </dsp:nvSpPr>
      <dsp:spPr>
        <a:xfrm>
          <a:off x="5368504" y="2253866"/>
          <a:ext cx="763690" cy="763690"/>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2">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5540334" y="2253866"/>
        <a:ext cx="420030" cy="57467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B3908F-0950-4E9C-81CF-4CA439B380D7}">
      <dsp:nvSpPr>
        <dsp:cNvPr id="0" name=""/>
        <dsp:cNvSpPr/>
      </dsp:nvSpPr>
      <dsp:spPr>
        <a:xfrm>
          <a:off x="3291839" y="1546"/>
          <a:ext cx="4937760" cy="83756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a:t>Strike out, withdraw, yell out, reject care</a:t>
          </a:r>
        </a:p>
      </dsp:txBody>
      <dsp:txXfrm>
        <a:off x="3291839" y="106242"/>
        <a:ext cx="4623672" cy="628176"/>
      </dsp:txXfrm>
    </dsp:sp>
    <dsp:sp modelId="{29A18F76-986F-4BD3-A259-B6AEC3777647}">
      <dsp:nvSpPr>
        <dsp:cNvPr id="0" name=""/>
        <dsp:cNvSpPr/>
      </dsp:nvSpPr>
      <dsp:spPr>
        <a:xfrm>
          <a:off x="0" y="1546"/>
          <a:ext cx="3291840" cy="837568"/>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Pain</a:t>
          </a:r>
        </a:p>
      </dsp:txBody>
      <dsp:txXfrm>
        <a:off x="40887" y="42433"/>
        <a:ext cx="3210066" cy="755794"/>
      </dsp:txXfrm>
    </dsp:sp>
    <dsp:sp modelId="{6225BB8D-EBA8-4488-AD4D-428693620624}">
      <dsp:nvSpPr>
        <dsp:cNvPr id="0" name=""/>
        <dsp:cNvSpPr/>
      </dsp:nvSpPr>
      <dsp:spPr>
        <a:xfrm>
          <a:off x="3291839" y="922872"/>
          <a:ext cx="4937760" cy="837568"/>
        </a:xfrm>
        <a:prstGeom prst="rightArrow">
          <a:avLst>
            <a:gd name="adj1" fmla="val 75000"/>
            <a:gd name="adj2" fmla="val 50000"/>
          </a:avLst>
        </a:prstGeom>
        <a:solidFill>
          <a:schemeClr val="accent3">
            <a:tint val="40000"/>
            <a:alpha val="90000"/>
            <a:hueOff val="2679213"/>
            <a:satOff val="-3448"/>
            <a:lumOff val="-269"/>
            <a:alphaOff val="0"/>
          </a:schemeClr>
        </a:solidFill>
        <a:ln w="25400" cap="flat" cmpd="sng" algn="ctr">
          <a:solidFill>
            <a:schemeClr val="accent3">
              <a:tint val="40000"/>
              <a:alpha val="90000"/>
              <a:hueOff val="2679213"/>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a:t>Wander or rummage</a:t>
          </a:r>
        </a:p>
      </dsp:txBody>
      <dsp:txXfrm>
        <a:off x="3291839" y="1027568"/>
        <a:ext cx="4623672" cy="628176"/>
      </dsp:txXfrm>
    </dsp:sp>
    <dsp:sp modelId="{0EC8D41B-4B2C-449D-87D4-3CD23BD45D3F}">
      <dsp:nvSpPr>
        <dsp:cNvPr id="0" name=""/>
        <dsp:cNvSpPr/>
      </dsp:nvSpPr>
      <dsp:spPr>
        <a:xfrm>
          <a:off x="0" y="922872"/>
          <a:ext cx="3291840" cy="837568"/>
        </a:xfrm>
        <a:prstGeom prst="roundRect">
          <a:avLst/>
        </a:prstGeom>
        <a:solidFill>
          <a:schemeClr val="accent3">
            <a:hueOff val="2812566"/>
            <a:satOff val="-4220"/>
            <a:lumOff val="-68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Hungry/Thirsty</a:t>
          </a:r>
        </a:p>
      </dsp:txBody>
      <dsp:txXfrm>
        <a:off x="40887" y="963759"/>
        <a:ext cx="3210066" cy="755794"/>
      </dsp:txXfrm>
    </dsp:sp>
    <dsp:sp modelId="{5D95F443-56FB-4A8C-80CC-265A34F04D77}">
      <dsp:nvSpPr>
        <dsp:cNvPr id="0" name=""/>
        <dsp:cNvSpPr/>
      </dsp:nvSpPr>
      <dsp:spPr>
        <a:xfrm>
          <a:off x="3291839" y="1844197"/>
          <a:ext cx="4937760" cy="837568"/>
        </a:xfrm>
        <a:prstGeom prst="rightArrow">
          <a:avLst>
            <a:gd name="adj1" fmla="val 75000"/>
            <a:gd name="adj2" fmla="val 50000"/>
          </a:avLst>
        </a:prstGeom>
        <a:solidFill>
          <a:schemeClr val="accent3">
            <a:tint val="40000"/>
            <a:alpha val="90000"/>
            <a:hueOff val="5358427"/>
            <a:satOff val="-6896"/>
            <a:lumOff val="-537"/>
            <a:alphaOff val="0"/>
          </a:schemeClr>
        </a:solidFill>
        <a:ln w="25400" cap="flat" cmpd="sng" algn="ctr">
          <a:solidFill>
            <a:schemeClr val="accent3">
              <a:tint val="40000"/>
              <a:alpha val="90000"/>
              <a:hueOff val="5358427"/>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a:t>Agitation or pacing</a:t>
          </a:r>
        </a:p>
      </dsp:txBody>
      <dsp:txXfrm>
        <a:off x="3291839" y="1948893"/>
        <a:ext cx="4623672" cy="628176"/>
      </dsp:txXfrm>
    </dsp:sp>
    <dsp:sp modelId="{4037AA00-C8FF-4A98-8392-9CA740967A41}">
      <dsp:nvSpPr>
        <dsp:cNvPr id="0" name=""/>
        <dsp:cNvSpPr/>
      </dsp:nvSpPr>
      <dsp:spPr>
        <a:xfrm>
          <a:off x="0" y="1844197"/>
          <a:ext cx="3291840" cy="837568"/>
        </a:xfrm>
        <a:prstGeom prst="roundRect">
          <a:avLst/>
        </a:prstGeom>
        <a:solidFill>
          <a:schemeClr val="accent3">
            <a:hueOff val="5625132"/>
            <a:satOff val="-8440"/>
            <a:lumOff val="-1373"/>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Need to Void</a:t>
          </a:r>
        </a:p>
      </dsp:txBody>
      <dsp:txXfrm>
        <a:off x="40887" y="1885084"/>
        <a:ext cx="3210066" cy="755794"/>
      </dsp:txXfrm>
    </dsp:sp>
    <dsp:sp modelId="{4D68BA9B-8374-4F9F-B25D-C4788D6FA900}">
      <dsp:nvSpPr>
        <dsp:cNvPr id="0" name=""/>
        <dsp:cNvSpPr/>
      </dsp:nvSpPr>
      <dsp:spPr>
        <a:xfrm>
          <a:off x="3291839" y="2765522"/>
          <a:ext cx="4937760" cy="837568"/>
        </a:xfrm>
        <a:prstGeom prst="rightArrow">
          <a:avLst>
            <a:gd name="adj1" fmla="val 75000"/>
            <a:gd name="adj2" fmla="val 50000"/>
          </a:avLst>
        </a:prstGeom>
        <a:solidFill>
          <a:schemeClr val="accent3">
            <a:tint val="40000"/>
            <a:alpha val="90000"/>
            <a:hueOff val="8037640"/>
            <a:satOff val="-10345"/>
            <a:lumOff val="-806"/>
            <a:alphaOff val="0"/>
          </a:schemeClr>
        </a:solidFill>
        <a:ln w="25400" cap="flat" cmpd="sng" algn="ctr">
          <a:solidFill>
            <a:schemeClr val="accent3">
              <a:tint val="40000"/>
              <a:alpha val="90000"/>
              <a:hueOff val="8037640"/>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a:t>Irritability or rejection of care</a:t>
          </a:r>
        </a:p>
      </dsp:txBody>
      <dsp:txXfrm>
        <a:off x="3291839" y="2870218"/>
        <a:ext cx="4623672" cy="628176"/>
      </dsp:txXfrm>
    </dsp:sp>
    <dsp:sp modelId="{B664FA9D-E1A0-4D4F-84A7-C9840A3D9E9B}">
      <dsp:nvSpPr>
        <dsp:cNvPr id="0" name=""/>
        <dsp:cNvSpPr/>
      </dsp:nvSpPr>
      <dsp:spPr>
        <a:xfrm>
          <a:off x="0" y="2765522"/>
          <a:ext cx="3291840" cy="837568"/>
        </a:xfrm>
        <a:prstGeom prst="roundRect">
          <a:avLst/>
        </a:prstGeom>
        <a:solidFill>
          <a:schemeClr val="accent3">
            <a:hueOff val="8437698"/>
            <a:satOff val="-12660"/>
            <a:lumOff val="-2059"/>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Fatigue</a:t>
          </a:r>
        </a:p>
      </dsp:txBody>
      <dsp:txXfrm>
        <a:off x="40887" y="2806409"/>
        <a:ext cx="3210066" cy="755794"/>
      </dsp:txXfrm>
    </dsp:sp>
    <dsp:sp modelId="{D37E741F-A6FB-454F-B50D-CCD543D6F8EA}">
      <dsp:nvSpPr>
        <dsp:cNvPr id="0" name=""/>
        <dsp:cNvSpPr/>
      </dsp:nvSpPr>
      <dsp:spPr>
        <a:xfrm>
          <a:off x="3291839" y="3686847"/>
          <a:ext cx="4937760" cy="837568"/>
        </a:xfrm>
        <a:prstGeom prst="rightArrow">
          <a:avLst>
            <a:gd name="adj1" fmla="val 75000"/>
            <a:gd name="adj2" fmla="val 50000"/>
          </a:avLst>
        </a:prstGeom>
        <a:solidFill>
          <a:schemeClr val="accent3">
            <a:tint val="40000"/>
            <a:alpha val="90000"/>
            <a:hueOff val="10716854"/>
            <a:satOff val="-13793"/>
            <a:lumOff val="-1075"/>
            <a:alphaOff val="0"/>
          </a:schemeClr>
        </a:solidFill>
        <a:ln w="25400" cap="flat" cmpd="sng" algn="ctr">
          <a:solidFill>
            <a:schemeClr val="accent3">
              <a:tint val="40000"/>
              <a:alpha val="90000"/>
              <a:hueOff val="10716854"/>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 tIns="13335" rIns="13335" bIns="13335" numCol="1" spcCol="1270" anchor="t" anchorCtr="0">
          <a:noAutofit/>
        </a:bodyPr>
        <a:lstStyle/>
        <a:p>
          <a:pPr marL="228600" lvl="1" indent="-228600" algn="l" defTabSz="933450">
            <a:lnSpc>
              <a:spcPct val="90000"/>
            </a:lnSpc>
            <a:spcBef>
              <a:spcPct val="0"/>
            </a:spcBef>
            <a:spcAft>
              <a:spcPct val="15000"/>
            </a:spcAft>
            <a:buChar char="•"/>
          </a:pPr>
          <a:r>
            <a:rPr lang="en-US" sz="2100" kern="1200" dirty="0"/>
            <a:t>Any and all behaviors</a:t>
          </a:r>
        </a:p>
      </dsp:txBody>
      <dsp:txXfrm>
        <a:off x="3291839" y="3791543"/>
        <a:ext cx="4623672" cy="628176"/>
      </dsp:txXfrm>
    </dsp:sp>
    <dsp:sp modelId="{E0447149-ED73-4E75-AC67-65D7A9FBD66A}">
      <dsp:nvSpPr>
        <dsp:cNvPr id="0" name=""/>
        <dsp:cNvSpPr/>
      </dsp:nvSpPr>
      <dsp:spPr>
        <a:xfrm>
          <a:off x="0" y="3686847"/>
          <a:ext cx="3291840" cy="837568"/>
        </a:xfrm>
        <a:prstGeom prst="roundRect">
          <a:avLst/>
        </a:prstGeom>
        <a:solidFill>
          <a:schemeClr val="accent3">
            <a:hueOff val="11250264"/>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33350" tIns="66675" rIns="133350" bIns="66675" numCol="1" spcCol="1270" anchor="ctr" anchorCtr="0">
          <a:noAutofit/>
        </a:bodyPr>
        <a:lstStyle/>
        <a:p>
          <a:pPr marL="0" lvl="0" indent="0" algn="ctr" defTabSz="1555750">
            <a:lnSpc>
              <a:spcPct val="90000"/>
            </a:lnSpc>
            <a:spcBef>
              <a:spcPct val="0"/>
            </a:spcBef>
            <a:spcAft>
              <a:spcPct val="35000"/>
            </a:spcAft>
            <a:buNone/>
          </a:pPr>
          <a:r>
            <a:rPr lang="en-US" sz="3500" kern="1200"/>
            <a:t>Illness</a:t>
          </a:r>
        </a:p>
      </dsp:txBody>
      <dsp:txXfrm>
        <a:off x="40887" y="3727734"/>
        <a:ext cx="3210066" cy="7557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7F1457-2EF1-45D9-AEA7-24244DD7D553}">
      <dsp:nvSpPr>
        <dsp:cNvPr id="0" name=""/>
        <dsp:cNvSpPr/>
      </dsp:nvSpPr>
      <dsp:spPr>
        <a:xfrm rot="5400000">
          <a:off x="4374412" y="-1660987"/>
          <a:ext cx="1015218" cy="45948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a:t>Instead of pointing out mistakes.</a:t>
          </a:r>
        </a:p>
      </dsp:txBody>
      <dsp:txXfrm rot="-5400000">
        <a:off x="2584600" y="178384"/>
        <a:ext cx="4545285" cy="916100"/>
      </dsp:txXfrm>
    </dsp:sp>
    <dsp:sp modelId="{187A98CC-E5D5-4118-A6D3-D171937F86F9}">
      <dsp:nvSpPr>
        <dsp:cNvPr id="0" name=""/>
        <dsp:cNvSpPr/>
      </dsp:nvSpPr>
      <dsp:spPr>
        <a:xfrm>
          <a:off x="0" y="1922"/>
          <a:ext cx="2584599" cy="1269023"/>
        </a:xfrm>
        <a:prstGeom prst="roundRect">
          <a:avLst/>
        </a:prstGeom>
        <a:solidFill>
          <a:schemeClr val="accent3">
            <a:lumMod val="75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“Let’s try this way,’</a:t>
          </a:r>
        </a:p>
      </dsp:txBody>
      <dsp:txXfrm>
        <a:off x="61949" y="63871"/>
        <a:ext cx="2460701" cy="1145125"/>
      </dsp:txXfrm>
    </dsp:sp>
    <dsp:sp modelId="{EB985067-E21C-4919-8AA0-A41993308D28}">
      <dsp:nvSpPr>
        <dsp:cNvPr id="0" name=""/>
        <dsp:cNvSpPr/>
      </dsp:nvSpPr>
      <dsp:spPr>
        <a:xfrm rot="5400000">
          <a:off x="4374412" y="-328512"/>
          <a:ext cx="1015218" cy="45948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dirty="0"/>
            <a:t>Instead of “Don’t do this.”</a:t>
          </a:r>
        </a:p>
      </dsp:txBody>
      <dsp:txXfrm rot="-5400000">
        <a:off x="2584600" y="1510859"/>
        <a:ext cx="4545285" cy="916100"/>
      </dsp:txXfrm>
    </dsp:sp>
    <dsp:sp modelId="{61D8ED6B-5EF8-44AF-BE91-F31455FD4C20}">
      <dsp:nvSpPr>
        <dsp:cNvPr id="0" name=""/>
        <dsp:cNvSpPr/>
      </dsp:nvSpPr>
      <dsp:spPr>
        <a:xfrm>
          <a:off x="0" y="1334397"/>
          <a:ext cx="2584599" cy="1269023"/>
        </a:xfrm>
        <a:prstGeom prst="roundRect">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t>“Please do this,”</a:t>
          </a:r>
        </a:p>
      </dsp:txBody>
      <dsp:txXfrm>
        <a:off x="61949" y="1396346"/>
        <a:ext cx="2460701" cy="1145125"/>
      </dsp:txXfrm>
    </dsp:sp>
    <dsp:sp modelId="{3CE75F8F-1FA4-495B-8158-2A5C05FC6ADB}">
      <dsp:nvSpPr>
        <dsp:cNvPr id="0" name=""/>
        <dsp:cNvSpPr/>
      </dsp:nvSpPr>
      <dsp:spPr>
        <a:xfrm rot="5400000">
          <a:off x="4374412" y="1003962"/>
          <a:ext cx="1015218" cy="4594844"/>
        </a:xfrm>
        <a:prstGeom prst="round2SameRect">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a:lnSpc>
              <a:spcPct val="90000"/>
            </a:lnSpc>
            <a:spcBef>
              <a:spcPct val="0"/>
            </a:spcBef>
            <a:spcAft>
              <a:spcPct val="15000"/>
            </a:spcAft>
            <a:buChar char="•"/>
          </a:pPr>
          <a:r>
            <a:rPr lang="en-US" sz="2800" kern="1200"/>
            <a:t>Even if the results aren’t perfect.</a:t>
          </a:r>
        </a:p>
      </dsp:txBody>
      <dsp:txXfrm rot="-5400000">
        <a:off x="2584600" y="2843334"/>
        <a:ext cx="4545285" cy="916100"/>
      </dsp:txXfrm>
    </dsp:sp>
    <dsp:sp modelId="{F73B428B-4032-4A19-891C-FDA2FC69D709}">
      <dsp:nvSpPr>
        <dsp:cNvPr id="0" name=""/>
        <dsp:cNvSpPr/>
      </dsp:nvSpPr>
      <dsp:spPr>
        <a:xfrm>
          <a:off x="0" y="2666872"/>
          <a:ext cx="2584599" cy="1269023"/>
        </a:xfrm>
        <a:prstGeom prst="round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a:t>“Thanks for helping,” </a:t>
          </a:r>
        </a:p>
      </dsp:txBody>
      <dsp:txXfrm>
        <a:off x="61949" y="2728821"/>
        <a:ext cx="2460701" cy="11451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9334F9-035B-4AD7-A51F-715E8B736BA2}">
      <dsp:nvSpPr>
        <dsp:cNvPr id="0" name=""/>
        <dsp:cNvSpPr/>
      </dsp:nvSpPr>
      <dsp:spPr>
        <a:xfrm>
          <a:off x="1691639" y="1880"/>
          <a:ext cx="6766560" cy="825145"/>
        </a:xfrm>
        <a:prstGeom prst="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1290" tIns="209587" rIns="131290" bIns="209587" numCol="1" spcCol="1270" anchor="ctr" anchorCtr="0">
          <a:noAutofit/>
        </a:bodyPr>
        <a:lstStyle/>
        <a:p>
          <a:pPr marL="0" lvl="0" indent="0" algn="l" defTabSz="844550">
            <a:lnSpc>
              <a:spcPct val="90000"/>
            </a:lnSpc>
            <a:spcBef>
              <a:spcPct val="0"/>
            </a:spcBef>
            <a:spcAft>
              <a:spcPct val="35000"/>
            </a:spcAft>
            <a:buNone/>
          </a:pPr>
          <a:r>
            <a:rPr lang="en-US" sz="1900" kern="1200" dirty="0"/>
            <a:t>6. Respond to the person’s emotions; don’t argue logically. </a:t>
          </a:r>
        </a:p>
      </dsp:txBody>
      <dsp:txXfrm>
        <a:off x="1691639" y="1880"/>
        <a:ext cx="6766560" cy="825145"/>
      </dsp:txXfrm>
    </dsp:sp>
    <dsp:sp modelId="{3170FA38-BDC2-40ED-8B9F-5802DA740995}">
      <dsp:nvSpPr>
        <dsp:cNvPr id="0" name=""/>
        <dsp:cNvSpPr/>
      </dsp:nvSpPr>
      <dsp:spPr>
        <a:xfrm>
          <a:off x="0" y="1880"/>
          <a:ext cx="1691640" cy="825145"/>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9516" tIns="81506" rIns="89516" bIns="81506" numCol="1" spcCol="1270" anchor="ctr" anchorCtr="0">
          <a:noAutofit/>
        </a:bodyPr>
        <a:lstStyle/>
        <a:p>
          <a:pPr marL="0" lvl="0" indent="0" algn="ctr" defTabSz="1022350">
            <a:lnSpc>
              <a:spcPct val="90000"/>
            </a:lnSpc>
            <a:spcBef>
              <a:spcPct val="0"/>
            </a:spcBef>
            <a:spcAft>
              <a:spcPct val="35000"/>
            </a:spcAft>
            <a:buNone/>
          </a:pPr>
          <a:r>
            <a:rPr lang="en-US" sz="2300" kern="1200"/>
            <a:t>Respond</a:t>
          </a:r>
        </a:p>
      </dsp:txBody>
      <dsp:txXfrm>
        <a:off x="0" y="1880"/>
        <a:ext cx="1691640" cy="825145"/>
      </dsp:txXfrm>
    </dsp:sp>
    <dsp:sp modelId="{1CD5C88D-8D4D-460D-9B32-D24D9EBAF30A}">
      <dsp:nvSpPr>
        <dsp:cNvPr id="0" name=""/>
        <dsp:cNvSpPr/>
      </dsp:nvSpPr>
      <dsp:spPr>
        <a:xfrm>
          <a:off x="1691639" y="876535"/>
          <a:ext cx="6766560" cy="825145"/>
        </a:xfrm>
        <a:prstGeom prst="rect">
          <a:avLst/>
        </a:prstGeom>
        <a:solidFill>
          <a:schemeClr val="accent3">
            <a:tint val="40000"/>
            <a:alpha val="90000"/>
            <a:hueOff val="2679213"/>
            <a:satOff val="-3448"/>
            <a:lumOff val="-269"/>
            <a:alphaOff val="0"/>
          </a:schemeClr>
        </a:solidFill>
        <a:ln w="9525" cap="flat" cmpd="sng" algn="ctr">
          <a:solidFill>
            <a:schemeClr val="accent3">
              <a:tint val="40000"/>
              <a:alpha val="90000"/>
              <a:hueOff val="2679213"/>
              <a:satOff val="-3448"/>
              <a:lumOff val="-269"/>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1290" tIns="209587" rIns="131290" bIns="209587" numCol="1" spcCol="1270" anchor="ctr" anchorCtr="0">
          <a:noAutofit/>
        </a:bodyPr>
        <a:lstStyle/>
        <a:p>
          <a:pPr marL="0" lvl="0" indent="0" algn="l" defTabSz="844550">
            <a:lnSpc>
              <a:spcPct val="90000"/>
            </a:lnSpc>
            <a:spcBef>
              <a:spcPct val="0"/>
            </a:spcBef>
            <a:spcAft>
              <a:spcPct val="35000"/>
            </a:spcAft>
            <a:buNone/>
          </a:pPr>
          <a:r>
            <a:rPr lang="en-US" sz="1900" kern="1200" dirty="0"/>
            <a:t>7. Use the person’s agenda.</a:t>
          </a:r>
        </a:p>
      </dsp:txBody>
      <dsp:txXfrm>
        <a:off x="1691639" y="876535"/>
        <a:ext cx="6766560" cy="825145"/>
      </dsp:txXfrm>
    </dsp:sp>
    <dsp:sp modelId="{775538F0-AEC1-46E8-977F-FA1ABA49C218}">
      <dsp:nvSpPr>
        <dsp:cNvPr id="0" name=""/>
        <dsp:cNvSpPr/>
      </dsp:nvSpPr>
      <dsp:spPr>
        <a:xfrm>
          <a:off x="0" y="876535"/>
          <a:ext cx="1691640" cy="825145"/>
        </a:xfrm>
        <a:prstGeom prst="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w="9525" cap="flat" cmpd="sng" algn="ctr">
          <a:solidFill>
            <a:schemeClr val="accent3">
              <a:hueOff val="2812566"/>
              <a:satOff val="-4220"/>
              <a:lumOff val="-686"/>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9516" tIns="81506" rIns="89516" bIns="81506" numCol="1" spcCol="1270" anchor="ctr" anchorCtr="0">
          <a:noAutofit/>
        </a:bodyPr>
        <a:lstStyle/>
        <a:p>
          <a:pPr marL="0" lvl="0" indent="0" algn="ctr" defTabSz="1022350">
            <a:lnSpc>
              <a:spcPct val="90000"/>
            </a:lnSpc>
            <a:spcBef>
              <a:spcPct val="0"/>
            </a:spcBef>
            <a:spcAft>
              <a:spcPct val="35000"/>
            </a:spcAft>
            <a:buNone/>
          </a:pPr>
          <a:r>
            <a:rPr lang="en-US" sz="2300" kern="1200"/>
            <a:t>Use</a:t>
          </a:r>
        </a:p>
      </dsp:txBody>
      <dsp:txXfrm>
        <a:off x="0" y="876535"/>
        <a:ext cx="1691640" cy="825145"/>
      </dsp:txXfrm>
    </dsp:sp>
    <dsp:sp modelId="{19508613-5BF5-4E21-BB90-E49D1B68ADF2}">
      <dsp:nvSpPr>
        <dsp:cNvPr id="0" name=""/>
        <dsp:cNvSpPr/>
      </dsp:nvSpPr>
      <dsp:spPr>
        <a:xfrm>
          <a:off x="1691639" y="1751189"/>
          <a:ext cx="6766560" cy="825145"/>
        </a:xfrm>
        <a:prstGeom prst="rect">
          <a:avLst/>
        </a:prstGeom>
        <a:solidFill>
          <a:schemeClr val="accent3">
            <a:tint val="40000"/>
            <a:alpha val="90000"/>
            <a:hueOff val="5358427"/>
            <a:satOff val="-6896"/>
            <a:lumOff val="-537"/>
            <a:alphaOff val="0"/>
          </a:schemeClr>
        </a:solidFill>
        <a:ln w="9525" cap="flat" cmpd="sng" algn="ctr">
          <a:solidFill>
            <a:schemeClr val="accent3">
              <a:tint val="40000"/>
              <a:alpha val="90000"/>
              <a:hueOff val="5358427"/>
              <a:satOff val="-6896"/>
              <a:lumOff val="-537"/>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1290" tIns="209587" rIns="131290" bIns="209587" numCol="1" spcCol="1270" anchor="ctr" anchorCtr="0">
          <a:noAutofit/>
        </a:bodyPr>
        <a:lstStyle/>
        <a:p>
          <a:pPr marL="0" lvl="0" indent="0" algn="l" defTabSz="844550">
            <a:lnSpc>
              <a:spcPct val="90000"/>
            </a:lnSpc>
            <a:spcBef>
              <a:spcPct val="0"/>
            </a:spcBef>
            <a:spcAft>
              <a:spcPct val="35000"/>
            </a:spcAft>
            <a:buNone/>
          </a:pPr>
          <a:r>
            <a:rPr lang="en-US" sz="1900" kern="1200" dirty="0"/>
            <a:t>8. Slow down; follow the person’s lead. </a:t>
          </a:r>
        </a:p>
      </dsp:txBody>
      <dsp:txXfrm>
        <a:off x="1691639" y="1751189"/>
        <a:ext cx="6766560" cy="825145"/>
      </dsp:txXfrm>
    </dsp:sp>
    <dsp:sp modelId="{4219A572-EBC1-4938-9B79-2D5615A19A8C}">
      <dsp:nvSpPr>
        <dsp:cNvPr id="0" name=""/>
        <dsp:cNvSpPr/>
      </dsp:nvSpPr>
      <dsp:spPr>
        <a:xfrm>
          <a:off x="0" y="1751189"/>
          <a:ext cx="1691640" cy="825145"/>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9516" tIns="81506" rIns="89516" bIns="81506" numCol="1" spcCol="1270" anchor="ctr" anchorCtr="0">
          <a:noAutofit/>
        </a:bodyPr>
        <a:lstStyle/>
        <a:p>
          <a:pPr marL="0" lvl="0" indent="0" algn="ctr" defTabSz="1022350">
            <a:lnSpc>
              <a:spcPct val="90000"/>
            </a:lnSpc>
            <a:spcBef>
              <a:spcPct val="0"/>
            </a:spcBef>
            <a:spcAft>
              <a:spcPct val="35000"/>
            </a:spcAft>
            <a:buNone/>
          </a:pPr>
          <a:r>
            <a:rPr lang="en-US" sz="2300" kern="1200"/>
            <a:t>Slow down</a:t>
          </a:r>
        </a:p>
      </dsp:txBody>
      <dsp:txXfrm>
        <a:off x="0" y="1751189"/>
        <a:ext cx="1691640" cy="825145"/>
      </dsp:txXfrm>
    </dsp:sp>
    <dsp:sp modelId="{EC4B248F-E66E-4A7E-B391-563BC7245F99}">
      <dsp:nvSpPr>
        <dsp:cNvPr id="0" name=""/>
        <dsp:cNvSpPr/>
      </dsp:nvSpPr>
      <dsp:spPr>
        <a:xfrm>
          <a:off x="1691639" y="2625844"/>
          <a:ext cx="6766560" cy="825145"/>
        </a:xfrm>
        <a:prstGeom prst="rect">
          <a:avLst/>
        </a:prstGeom>
        <a:solidFill>
          <a:schemeClr val="accent3">
            <a:tint val="40000"/>
            <a:alpha val="90000"/>
            <a:hueOff val="8037640"/>
            <a:satOff val="-10345"/>
            <a:lumOff val="-806"/>
            <a:alphaOff val="0"/>
          </a:schemeClr>
        </a:solidFill>
        <a:ln w="9525" cap="flat" cmpd="sng" algn="ctr">
          <a:solidFill>
            <a:schemeClr val="accent3">
              <a:tint val="40000"/>
              <a:alpha val="90000"/>
              <a:hueOff val="8037640"/>
              <a:satOff val="-10345"/>
              <a:lumOff val="-80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1290" tIns="209587" rIns="131290" bIns="209587" numCol="1" spcCol="1270" anchor="ctr" anchorCtr="0">
          <a:noAutofit/>
        </a:bodyPr>
        <a:lstStyle/>
        <a:p>
          <a:pPr marL="0" lvl="0" indent="0" algn="l" defTabSz="844550">
            <a:lnSpc>
              <a:spcPct val="90000"/>
            </a:lnSpc>
            <a:spcBef>
              <a:spcPct val="0"/>
            </a:spcBef>
            <a:spcAft>
              <a:spcPct val="35000"/>
            </a:spcAft>
            <a:buNone/>
          </a:pPr>
          <a:r>
            <a:rPr lang="en-US" sz="1900" kern="1200" dirty="0"/>
            <a:t>9. Redirect the person with a positive approach.</a:t>
          </a:r>
        </a:p>
      </dsp:txBody>
      <dsp:txXfrm>
        <a:off x="1691639" y="2625844"/>
        <a:ext cx="6766560" cy="825145"/>
      </dsp:txXfrm>
    </dsp:sp>
    <dsp:sp modelId="{1835974B-76DF-40AF-A732-63771CB0C7F6}">
      <dsp:nvSpPr>
        <dsp:cNvPr id="0" name=""/>
        <dsp:cNvSpPr/>
      </dsp:nvSpPr>
      <dsp:spPr>
        <a:xfrm>
          <a:off x="0" y="2625844"/>
          <a:ext cx="1691640" cy="825145"/>
        </a:xfrm>
        <a:prstGeom prst="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w="9525" cap="flat" cmpd="sng" algn="ctr">
          <a:solidFill>
            <a:schemeClr val="accent3">
              <a:hueOff val="8437698"/>
              <a:satOff val="-12660"/>
              <a:lumOff val="-2059"/>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9516" tIns="81506" rIns="89516" bIns="81506" numCol="1" spcCol="1270" anchor="ctr" anchorCtr="0">
          <a:noAutofit/>
        </a:bodyPr>
        <a:lstStyle/>
        <a:p>
          <a:pPr marL="0" lvl="0" indent="0" algn="ctr" defTabSz="1022350">
            <a:lnSpc>
              <a:spcPct val="90000"/>
            </a:lnSpc>
            <a:spcBef>
              <a:spcPct val="0"/>
            </a:spcBef>
            <a:spcAft>
              <a:spcPct val="35000"/>
            </a:spcAft>
            <a:buNone/>
          </a:pPr>
          <a:r>
            <a:rPr lang="en-US" sz="2300" kern="1200"/>
            <a:t>Redirect</a:t>
          </a:r>
        </a:p>
      </dsp:txBody>
      <dsp:txXfrm>
        <a:off x="0" y="2625844"/>
        <a:ext cx="1691640" cy="825145"/>
      </dsp:txXfrm>
    </dsp:sp>
    <dsp:sp modelId="{5B39F2F0-7BDE-457C-B74F-4512E8747183}">
      <dsp:nvSpPr>
        <dsp:cNvPr id="0" name=""/>
        <dsp:cNvSpPr/>
      </dsp:nvSpPr>
      <dsp:spPr>
        <a:xfrm>
          <a:off x="1691639" y="3500498"/>
          <a:ext cx="6766560" cy="825145"/>
        </a:xfrm>
        <a:prstGeom prst="rect">
          <a:avLst/>
        </a:prstGeom>
        <a:solidFill>
          <a:schemeClr val="accent3">
            <a:tint val="40000"/>
            <a:alpha val="90000"/>
            <a:hueOff val="10716854"/>
            <a:satOff val="-13793"/>
            <a:lumOff val="-1075"/>
            <a:alphaOff val="0"/>
          </a:schemeClr>
        </a:solidFill>
        <a:ln w="9525" cap="flat" cmpd="sng" algn="ctr">
          <a:solidFill>
            <a:schemeClr val="accent3">
              <a:tint val="40000"/>
              <a:alpha val="90000"/>
              <a:hueOff val="10716854"/>
              <a:satOff val="-13793"/>
              <a:lumOff val="-107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31290" tIns="209587" rIns="131290" bIns="209587" numCol="1" spcCol="1270" anchor="ctr" anchorCtr="0">
          <a:noAutofit/>
        </a:bodyPr>
        <a:lstStyle/>
        <a:p>
          <a:pPr marL="0" lvl="0" indent="0" algn="l" defTabSz="844550">
            <a:lnSpc>
              <a:spcPct val="90000"/>
            </a:lnSpc>
            <a:spcBef>
              <a:spcPct val="0"/>
            </a:spcBef>
            <a:spcAft>
              <a:spcPct val="35000"/>
            </a:spcAft>
            <a:buNone/>
          </a:pPr>
          <a:r>
            <a:rPr lang="en-US" sz="1900" kern="1200" dirty="0"/>
            <a:t>10. If things are not going well, leave and try again later. </a:t>
          </a:r>
        </a:p>
      </dsp:txBody>
      <dsp:txXfrm>
        <a:off x="1691639" y="3500498"/>
        <a:ext cx="6766560" cy="825145"/>
      </dsp:txXfrm>
    </dsp:sp>
    <dsp:sp modelId="{E973F625-A32A-48CE-9F2C-0AF68A616CD0}">
      <dsp:nvSpPr>
        <dsp:cNvPr id="0" name=""/>
        <dsp:cNvSpPr/>
      </dsp:nvSpPr>
      <dsp:spPr>
        <a:xfrm>
          <a:off x="0" y="3500498"/>
          <a:ext cx="1691640" cy="825145"/>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txBody>
        <a:bodyPr spcFirstLastPara="0" vert="horz" wrap="square" lIns="89516" tIns="81506" rIns="89516" bIns="81506" numCol="1" spcCol="1270" anchor="ctr" anchorCtr="0">
          <a:noAutofit/>
        </a:bodyPr>
        <a:lstStyle/>
        <a:p>
          <a:pPr marL="0" lvl="0" indent="0" algn="ctr" defTabSz="1022350">
            <a:lnSpc>
              <a:spcPct val="90000"/>
            </a:lnSpc>
            <a:spcBef>
              <a:spcPct val="0"/>
            </a:spcBef>
            <a:spcAft>
              <a:spcPct val="35000"/>
            </a:spcAft>
            <a:buNone/>
          </a:pPr>
          <a:r>
            <a:rPr lang="en-US" sz="2300" kern="1200"/>
            <a:t>Leave and try</a:t>
          </a:r>
        </a:p>
      </dsp:txBody>
      <dsp:txXfrm>
        <a:off x="0" y="3500498"/>
        <a:ext cx="1691640" cy="82514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1BFF665-A431-423A-8E99-46A6AC10A599}" type="datetimeFigureOut">
              <a:rPr lang="en-US" smtClean="0"/>
              <a:pPr/>
              <a:t>5/13/2019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2B63D2D-29C9-4FD8-AA42-E975D4858AF2}" type="slidenum">
              <a:rPr lang="en-US" smtClean="0"/>
              <a:pPr/>
              <a:t>‹#›</a:t>
            </a:fld>
            <a:endParaRPr lang="en-US"/>
          </a:p>
        </p:txBody>
      </p:sp>
    </p:spTree>
    <p:extLst>
      <p:ext uri="{BB962C8B-B14F-4D97-AF65-F5344CB8AC3E}">
        <p14:creationId xmlns:p14="http://schemas.microsoft.com/office/powerpoint/2010/main" val="38142684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CC13FF-8D04-4BEC-B8D1-66B1A302CC68}" type="datetimeFigureOut">
              <a:rPr lang="en-US" smtClean="0"/>
              <a:pPr/>
              <a:t>5/13/2019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583AE9-5228-4641-AE46-DAC04049BDD6}" type="slidenum">
              <a:rPr lang="en-US" smtClean="0"/>
              <a:pPr/>
              <a:t>‹#›</a:t>
            </a:fld>
            <a:endParaRPr lang="en-US"/>
          </a:p>
        </p:txBody>
      </p:sp>
    </p:spTree>
    <p:extLst>
      <p:ext uri="{BB962C8B-B14F-4D97-AF65-F5344CB8AC3E}">
        <p14:creationId xmlns:p14="http://schemas.microsoft.com/office/powerpoint/2010/main" val="4009568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3" Type="http://schemas.openxmlformats.org/officeDocument/2006/relationships/hyperlink" Target="https://www.nia.nih.gov/health/what-alzheimers-disease"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Hello and Welcome to the program on  -Dementia Care Competency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indent="-171450">
              <a:buFont typeface="Wingdings" panose="05000000000000000000" pitchFamily="2" charset="2"/>
              <a:buChar char="v"/>
            </a:pPr>
            <a:r>
              <a:rPr lang="en-US" i="1" dirty="0"/>
              <a:t>NOTE TO SPEAKER:  </a:t>
            </a:r>
            <a:r>
              <a:rPr lang="en-US" dirty="0"/>
              <a:t>As attendees enter the room, this slide should be on the screen.  Be certain each person signs the attendance sheet or uses whatever facility method tracks their attendance at in-services.  Introduce yourself and the topic of competency as it relates to the provision of care and services for Behavioral Health.</a:t>
            </a:r>
          </a:p>
          <a:p>
            <a:pPr marL="171450" indent="-171450">
              <a:buFont typeface="Wingdings" panose="05000000000000000000" pitchFamily="2" charset="2"/>
              <a:buChar char="v"/>
            </a:pPr>
            <a:endParaRPr lang="en-US" i="1" dirty="0"/>
          </a:p>
          <a:p>
            <a:pPr marL="171450" indent="-171450">
              <a:buFont typeface="Wingdings" panose="05000000000000000000" pitchFamily="2" charset="2"/>
              <a:buChar char="v"/>
            </a:pPr>
            <a:r>
              <a:rPr lang="en-US" i="1" dirty="0"/>
              <a:t>NOTE TO SPEAKER:  </a:t>
            </a:r>
            <a:r>
              <a:rPr lang="en-US" dirty="0"/>
              <a:t>Whenever you see the symbol to the left in the speaker’s notes, please read the associated instructions.  </a:t>
            </a:r>
            <a:r>
              <a:rPr lang="en-US" b="1" u="sng" dirty="0"/>
              <a:t>Whenever you see bold and underlined content in the speaker’s notes, please emphasize this information to the attendees.  You could subtly hint that it may be on the test.</a:t>
            </a:r>
            <a:endParaRPr lang="en-US" dirty="0"/>
          </a:p>
          <a:p>
            <a:endParaRPr lang="en-US" dirty="0"/>
          </a:p>
          <a:p>
            <a:r>
              <a:rPr lang="en-US" dirty="0"/>
              <a:t>Most persons diagnosed with Alzheimer’s disease or other dementias live in the community.  Family caregivers typically seek nursing facility care when the burdens of physical care and behavioral care become too demanding and safety cannot be assured.</a:t>
            </a:r>
          </a:p>
          <a:p>
            <a:endParaRPr lang="en-US" dirty="0"/>
          </a:p>
          <a:p>
            <a:r>
              <a:rPr lang="en-US" dirty="0"/>
              <a:t>2014 data from the Centers for Disease Control and Prevention (CDC) indicates 50.4% of nursing facility residents had a diagnosis of Alzheimer’s disease or a related dementia.</a:t>
            </a:r>
          </a:p>
          <a:p>
            <a:endParaRPr lang="en-US" dirty="0"/>
          </a:p>
          <a:p>
            <a:r>
              <a:rPr lang="en-US" dirty="0"/>
              <a:t>F744 Dementia Care in CMS State Operations Manual, Appendix PP, states: “A resident who displays or is diagnosed with dementia, receives the appropriate treatment and services to attain or maintain his or her highest practicable physical, mental, and psychosocial well-being.”</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a:t>
            </a:fld>
            <a:endParaRPr lang="en-US"/>
          </a:p>
        </p:txBody>
      </p:sp>
    </p:spTree>
    <p:extLst>
      <p:ext uri="{BB962C8B-B14F-4D97-AF65-F5344CB8AC3E}">
        <p14:creationId xmlns:p14="http://schemas.microsoft.com/office/powerpoint/2010/main" val="1106785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As the disease progresses, a person with Alzheimer’s disease will require a greater level of care.</a:t>
            </a:r>
          </a:p>
          <a:p>
            <a:pPr>
              <a:defRPr/>
            </a:pPr>
            <a:endParaRPr lang="en-US" dirty="0"/>
          </a:p>
          <a:p>
            <a:pPr>
              <a:defRPr/>
            </a:pPr>
            <a:r>
              <a:rPr lang="en-US" dirty="0"/>
              <a:t>In the moderate stage, damage to nerve cells in the brain can make it difficult to express thoughts and perform routine tasks.  </a:t>
            </a:r>
          </a:p>
          <a:p>
            <a:pPr>
              <a:defRPr/>
            </a:pPr>
            <a:endParaRPr lang="en-US" dirty="0"/>
          </a:p>
          <a:p>
            <a:pPr>
              <a:defRPr/>
            </a:pPr>
            <a:r>
              <a:rPr lang="en-US" dirty="0"/>
              <a:t>During this stage, symptoms will be noticeable to others and may include:</a:t>
            </a:r>
          </a:p>
          <a:p>
            <a:pPr>
              <a:defRPr/>
            </a:pPr>
            <a:endParaRPr lang="en-US" dirty="0"/>
          </a:p>
          <a:p>
            <a:pPr marL="181240" indent="-181240">
              <a:buFont typeface="Arial" panose="020B0604020202020204" pitchFamily="34" charset="0"/>
              <a:buChar char="•"/>
              <a:defRPr/>
            </a:pPr>
            <a:r>
              <a:rPr lang="en-US" dirty="0"/>
              <a:t>Forgetfulness of events or about one’s own personal history</a:t>
            </a:r>
          </a:p>
          <a:p>
            <a:pPr marL="181240" indent="-181240">
              <a:buFont typeface="Arial" panose="020B0604020202020204" pitchFamily="34" charset="0"/>
              <a:buChar char="•"/>
              <a:defRPr/>
            </a:pPr>
            <a:r>
              <a:rPr lang="en-US" dirty="0"/>
              <a:t>Confusion about where they are or what day it is</a:t>
            </a:r>
          </a:p>
          <a:p>
            <a:pPr marL="181240" indent="-181240">
              <a:buFont typeface="Arial" panose="020B0604020202020204" pitchFamily="34" charset="0"/>
              <a:buChar char="•"/>
              <a:defRPr/>
            </a:pPr>
            <a:r>
              <a:rPr lang="en-US" dirty="0"/>
              <a:t>The need for help choosing proper clothing for the season or the occasion</a:t>
            </a:r>
          </a:p>
          <a:p>
            <a:pPr marL="181240" indent="-181240">
              <a:buFont typeface="Arial" panose="020B0604020202020204" pitchFamily="34" charset="0"/>
              <a:buChar char="•"/>
              <a:defRPr/>
            </a:pPr>
            <a:r>
              <a:rPr lang="en-US" dirty="0"/>
              <a:t>Trouble controlling bladder and bowels in some individuals</a:t>
            </a:r>
          </a:p>
          <a:p>
            <a:pPr marL="181240" indent="-181240">
              <a:buFont typeface="Arial" panose="020B0604020202020204" pitchFamily="34" charset="0"/>
              <a:buChar char="•"/>
              <a:defRPr/>
            </a:pPr>
            <a:r>
              <a:rPr lang="en-US" dirty="0"/>
              <a:t>Changes in sleep patterns, such as sleeping during the day and becoming restless at night</a:t>
            </a:r>
          </a:p>
          <a:p>
            <a:pPr marL="181240" indent="-181240">
              <a:buFont typeface="Arial" panose="020B0604020202020204" pitchFamily="34" charset="0"/>
              <a:buChar char="•"/>
              <a:defRPr/>
            </a:pPr>
            <a:r>
              <a:rPr lang="en-US" dirty="0"/>
              <a:t>An increased risk of wandering and becoming lost</a:t>
            </a:r>
          </a:p>
          <a:p>
            <a:pPr marL="181240" indent="-181240">
              <a:buFont typeface="Arial" panose="020B0604020202020204" pitchFamily="34" charset="0"/>
              <a:buChar char="•"/>
              <a:defRPr/>
            </a:pPr>
            <a:r>
              <a:rPr lang="en-US" dirty="0"/>
              <a:t>Personality and behavioral changes, including suspiciousness and delusions or compulsive, repetitive behavior like hand-wringing or tissue shredding</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10</a:t>
            </a:fld>
            <a:endParaRPr lang="en-US"/>
          </a:p>
        </p:txBody>
      </p:sp>
    </p:spTree>
    <p:extLst>
      <p:ext uri="{BB962C8B-B14F-4D97-AF65-F5344CB8AC3E}">
        <p14:creationId xmlns:p14="http://schemas.microsoft.com/office/powerpoint/2010/main" val="15617068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severe stage of Alzheimer’s disease is typically the longest stage and can last for many years.  </a:t>
            </a:r>
          </a:p>
          <a:p>
            <a:pPr>
              <a:defRPr/>
            </a:pPr>
            <a:endParaRPr lang="en-US" dirty="0"/>
          </a:p>
          <a:p>
            <a:pPr>
              <a:defRPr/>
            </a:pPr>
            <a:r>
              <a:rPr lang="en-US" dirty="0"/>
              <a:t>In the severe stage of Alzheimer’s disease, individuals lose the ability to respond to their environment, to carry on a conversation, and, eventually, to control movement.  </a:t>
            </a:r>
          </a:p>
          <a:p>
            <a:pPr>
              <a:defRPr/>
            </a:pPr>
            <a:endParaRPr lang="en-US" dirty="0"/>
          </a:p>
          <a:p>
            <a:pPr>
              <a:defRPr/>
            </a:pPr>
            <a:r>
              <a:rPr lang="en-US" dirty="0"/>
              <a:t>They may still say words or phrases, but communicating becomes difficult.</a:t>
            </a:r>
          </a:p>
          <a:p>
            <a:pPr>
              <a:defRPr/>
            </a:pPr>
            <a:endParaRPr lang="en-US" dirty="0"/>
          </a:p>
          <a:p>
            <a:pPr>
              <a:defRPr/>
            </a:pPr>
            <a:r>
              <a:rPr lang="en-US" dirty="0"/>
              <a:t>As memory and cognitive skills continue to worsen, personality changes may take place, and individuals need extensive help with daily activities.</a:t>
            </a:r>
          </a:p>
          <a:p>
            <a:pPr>
              <a:defRPr/>
            </a:pPr>
            <a:r>
              <a:rPr lang="en-US" dirty="0"/>
              <a:t>  </a:t>
            </a:r>
          </a:p>
          <a:p>
            <a:pPr>
              <a:defRPr/>
            </a:pPr>
            <a:r>
              <a:rPr lang="en-US" dirty="0"/>
              <a:t>At this stage, individuals may:</a:t>
            </a:r>
          </a:p>
          <a:p>
            <a:pPr>
              <a:defRPr/>
            </a:pPr>
            <a:endParaRPr lang="en-US" dirty="0"/>
          </a:p>
          <a:p>
            <a:pPr marL="181240" indent="-181240">
              <a:buFont typeface="Arial" panose="020B0604020202020204" pitchFamily="34" charset="0"/>
              <a:buChar char="•"/>
              <a:defRPr/>
            </a:pPr>
            <a:r>
              <a:rPr lang="en-US" dirty="0"/>
              <a:t>Require full-time, around-the-clock assistance with daily personal care</a:t>
            </a:r>
          </a:p>
          <a:p>
            <a:pPr marL="181240" indent="-181240">
              <a:buFont typeface="Arial" panose="020B0604020202020204" pitchFamily="34" charset="0"/>
              <a:buChar char="•"/>
              <a:defRPr/>
            </a:pPr>
            <a:r>
              <a:rPr lang="en-US" dirty="0"/>
              <a:t>Lose awareness of recent experiences as well as of their surroundings</a:t>
            </a:r>
          </a:p>
          <a:p>
            <a:pPr marL="181240" indent="-181240">
              <a:buFont typeface="Arial" panose="020B0604020202020204" pitchFamily="34" charset="0"/>
              <a:buChar char="•"/>
              <a:defRPr/>
            </a:pPr>
            <a:r>
              <a:rPr lang="en-US" dirty="0"/>
              <a:t>Experience changes in physical abilities, including the ability to walk, sit, and eventually, swallow</a:t>
            </a:r>
          </a:p>
          <a:p>
            <a:pPr marL="181240" indent="-181240">
              <a:buFont typeface="Arial" panose="020B0604020202020204" pitchFamily="34" charset="0"/>
              <a:buChar char="•"/>
              <a:defRPr/>
            </a:pPr>
            <a:r>
              <a:rPr lang="en-US" dirty="0"/>
              <a:t>Become vulnerable to infections, especially pneumonia</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11</a:t>
            </a:fld>
            <a:endParaRPr lang="en-US"/>
          </a:p>
        </p:txBody>
      </p:sp>
    </p:spTree>
    <p:extLst>
      <p:ext uri="{BB962C8B-B14F-4D97-AF65-F5344CB8AC3E}">
        <p14:creationId xmlns:p14="http://schemas.microsoft.com/office/powerpoint/2010/main" val="14911649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caregivers, you will meet many people who have been diagnosed with Alzheimer’s disease or other dementias.  You will see similar behaviors among them, but we must realize that each person is an individual and brings different life experiences and ways of interacting with their environment.</a:t>
            </a:r>
          </a:p>
          <a:p>
            <a:endParaRPr lang="en-US" dirty="0"/>
          </a:p>
          <a:p>
            <a:r>
              <a:rPr lang="en-US" dirty="0"/>
              <a:t>Person-centered care is a philosophy of care that has been integrated into the requirements of participation, the rules nursing facilities must follow.  The fundamental idea is the person is in control.  The staff’s responsibility is to support the resident in making choices and having control over their daily lives.</a:t>
            </a:r>
          </a:p>
          <a:p>
            <a:endParaRPr lang="en-US" dirty="0"/>
          </a:p>
          <a:p>
            <a:r>
              <a:rPr lang="en-US" dirty="0"/>
              <a:t>To provide person centered care, caregivers need to put themselves in the resident’s shoes.  That will help them see and feel the world around them.</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12</a:t>
            </a:fld>
            <a:endParaRPr lang="en-US"/>
          </a:p>
        </p:txBody>
      </p:sp>
    </p:spTree>
    <p:extLst>
      <p:ext uri="{BB962C8B-B14F-4D97-AF65-F5344CB8AC3E}">
        <p14:creationId xmlns:p14="http://schemas.microsoft.com/office/powerpoint/2010/main" val="4040046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let’s review the overall approach to person-centered care.</a:t>
            </a:r>
          </a:p>
          <a:p>
            <a:endParaRPr lang="en-US" dirty="0"/>
          </a:p>
          <a:p>
            <a:r>
              <a:rPr lang="en-US" dirty="0"/>
              <a:t>We need a thorough assessment and a detailed care plan. An Interdisciplinary Team approach is essential!  Everyone working with persons with dementia needs to know best practices related to behavior management, communication, use of medications, and therapeutic environments.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13</a:t>
            </a:fld>
            <a:endParaRPr lang="en-US"/>
          </a:p>
        </p:txBody>
      </p:sp>
    </p:spTree>
    <p:extLst>
      <p:ext uri="{BB962C8B-B14F-4D97-AF65-F5344CB8AC3E}">
        <p14:creationId xmlns:p14="http://schemas.microsoft.com/office/powerpoint/2010/main" val="24329664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7500" lnSpcReduction="20000"/>
          </a:bodyPr>
          <a:lstStyle/>
          <a:p>
            <a:r>
              <a:rPr lang="en-US" dirty="0"/>
              <a:t>Everyone contributes information to complete the MDS and other assessments and then to develop the care plan.  The care plan provides directions to anyone who provides care and services to that resident and should contain very specific information about what name they like to be called, how they like to spend their day, preferences regarding bathing, sleeping, eating, activities.</a:t>
            </a:r>
          </a:p>
          <a:p>
            <a:endParaRPr lang="en-US" dirty="0"/>
          </a:p>
          <a:p>
            <a:r>
              <a:rPr lang="en-US" dirty="0"/>
              <a:t>Section C of the MDS contains the BIMS (Brief Interview of Mental Status) which asks the person to repeat the words “sock, blue, bed”; tell the year, month, and date, and then recall “sock, blue, bed.”  If the resident can’t or won’t participate in this interview, someone will ask the staff to assess the person’s short-term and long-term memory; recall of current season, location of room, staff names/faces, that they are in a nursing home; and their ability to make decisions regarding tasks of daily living.</a:t>
            </a:r>
          </a:p>
          <a:p>
            <a:endParaRPr lang="en-US" dirty="0"/>
          </a:p>
          <a:p>
            <a:r>
              <a:rPr lang="en-US" dirty="0"/>
              <a:t>Section D of the MDS is a mood interview that addresses feelings of depression over the previous 2 weeks.  Here, again, if the person can’t or won’t participate in the interview, someone will ask staff members about the presence and frequency of symptoms over the past 2 weeks.  These include activity participation, sleeping, appetite, energy level, being short-tempered, self-defeating comments.</a:t>
            </a:r>
          </a:p>
          <a:p>
            <a:endParaRPr lang="en-US" dirty="0"/>
          </a:p>
          <a:p>
            <a:r>
              <a:rPr lang="en-US" dirty="0"/>
              <a:t>Section E is about behaviors.  We will talk more a bit later about identifying and managing behaviors; but sometimes caregivers don’t do a very good job of even noticing or documenting behaviors for persons with dementia.  It seems as if the behaviors are just an expected part of the disease or the person.  Staff make remarks such as, “Oh, that’s just Joe,” or “Sara always hits someone if they sit to close to her.” </a:t>
            </a:r>
          </a:p>
          <a:p>
            <a:endParaRPr lang="en-US" dirty="0"/>
          </a:p>
          <a:p>
            <a:r>
              <a:rPr lang="en-US" dirty="0"/>
              <a:t>Section E asks about the presence of hallucinations and delusions.  </a:t>
            </a:r>
          </a:p>
          <a:p>
            <a:endParaRPr lang="en-US" dirty="0"/>
          </a:p>
          <a:p>
            <a:r>
              <a:rPr lang="en-US" dirty="0"/>
              <a:t>Hallucinations deal with the 5 senses: sight, hearing, taste, smell, and touch.  A person seeing, hearing, tasting, smelling, or sensing the touch of something for which there is no stimulus is having an hallucination.  For example, they see small people dressed in green suits on the patio or they hear air raid sirens.</a:t>
            </a:r>
          </a:p>
          <a:p>
            <a:endParaRPr lang="en-US" dirty="0"/>
          </a:p>
          <a:p>
            <a:r>
              <a:rPr lang="en-US" dirty="0"/>
              <a:t>Delusions are fixed beliefs that are firmly held and are contrary to reality.  An example might be that a resident believes another resident is their spouse; however, the actual spouse is deceased.</a:t>
            </a:r>
          </a:p>
          <a:p>
            <a:endParaRPr lang="en-US" dirty="0"/>
          </a:p>
          <a:p>
            <a:r>
              <a:rPr lang="en-US" dirty="0"/>
              <a:t>Section E also addresses physical behaviors, verbal behaviors, and behaviors not directed toward others.</a:t>
            </a:r>
          </a:p>
          <a:p>
            <a:endParaRPr lang="en-US" dirty="0"/>
          </a:p>
          <a:p>
            <a:r>
              <a:rPr lang="en-US" dirty="0"/>
              <a:t>Physical behaviors will be those involving hitting, kicking, pinching, poking, grabbing, and sexual abuse.</a:t>
            </a:r>
          </a:p>
          <a:p>
            <a:endParaRPr lang="en-US" dirty="0"/>
          </a:p>
          <a:p>
            <a:r>
              <a:rPr lang="en-US" dirty="0"/>
              <a:t>Verbal behaviors are threats, cursing, screaming at others, using crude or rude gestures.</a:t>
            </a:r>
          </a:p>
          <a:p>
            <a:endParaRPr lang="en-US" dirty="0"/>
          </a:p>
          <a:p>
            <a:r>
              <a:rPr lang="en-US" dirty="0"/>
              <a:t>Other behaviors might involve hitting, scratching, or cutting oneself, pacing, rummaging, pubic sexual acts like masturbation, throwing or smearing food or urine/feces, disruptive sounds.</a:t>
            </a:r>
          </a:p>
          <a:p>
            <a:endParaRPr lang="en-US" dirty="0"/>
          </a:p>
          <a:p>
            <a:r>
              <a:rPr lang="en-US" dirty="0"/>
              <a:t>Rejection of care is also included in Section E.  When documenting and care planning this, it’s important to determine whether the person is rejecting the care or making a choice not to receive the care.  As direct caregivers, you know that sometimes you or another caregiver may approach a resident at a different time of day or in a different manner and the resident will not reject the care.</a:t>
            </a:r>
          </a:p>
          <a:p>
            <a:endParaRPr lang="en-US" dirty="0"/>
          </a:p>
          <a:p>
            <a:r>
              <a:rPr lang="en-US" dirty="0"/>
              <a:t>And finally, Section E also addresses wandering behavior.</a:t>
            </a:r>
          </a:p>
          <a:p>
            <a:endParaRPr lang="en-US" dirty="0"/>
          </a:p>
          <a:p>
            <a:r>
              <a:rPr lang="en-US" dirty="0"/>
              <a:t>Each of these behaviors is further assessed to determine the impact upon the resident, upon other persons (other residents, staff), and upon the environment.  </a:t>
            </a:r>
            <a:r>
              <a:rPr lang="en-US" b="1" u="sng" dirty="0"/>
              <a:t>Without documentation about specific behaviors – even if they are “usual” behaviors for a resident – and the intensity and frequency, we cannot develop an appropriate care plan.</a:t>
            </a:r>
          </a:p>
          <a:p>
            <a:endParaRPr lang="en-US" dirty="0"/>
          </a:p>
          <a:p>
            <a:r>
              <a:rPr lang="en-US" dirty="0"/>
              <a:t>Section F of the MDS addresses Activities -- but not just recreational activities.  Usually, Activity Department staff will interview the resident or the resident representative about their preferences while they reside in the facility.  </a:t>
            </a:r>
          </a:p>
          <a:p>
            <a:endParaRPr lang="en-US" dirty="0"/>
          </a:p>
          <a:p>
            <a:r>
              <a:rPr lang="en-US" i="1" dirty="0"/>
              <a:t>Ask the attendees:</a:t>
            </a:r>
          </a:p>
          <a:p>
            <a:endParaRPr lang="en-US" dirty="0"/>
          </a:p>
          <a:p>
            <a:r>
              <a:rPr lang="en-US" dirty="0"/>
              <a:t>“Do you think residents may have fewer and less intense behavior episodes if caregivers allowed them to go to bed and to get up at the hours they were used to?  If they were able to take a shower or a bath at the same time of day they usually did at home?  If they listened to or watched the same radio or TV stations they did at home?  If they wore preferred clothing styles, colors?</a:t>
            </a:r>
          </a:p>
          <a:p>
            <a:endParaRPr lang="en-US" dirty="0"/>
          </a:p>
          <a:p>
            <a:r>
              <a:rPr lang="en-US" dirty="0"/>
              <a:t>Section G of the MDS addresses ADLs.  It is important to document exactly what the resident does each time an ADL is performed.  Don’t residents sometimes need more help on evening shift than on day?  Or their ADL performance might vary from one day to the next?  </a:t>
            </a:r>
            <a:r>
              <a:rPr lang="en-US" b="1" u="sng" dirty="0"/>
              <a:t>Caregivers need to document this.  </a:t>
            </a:r>
            <a:r>
              <a:rPr lang="en-US" dirty="0"/>
              <a:t>How else can we get an accurate care plan?</a:t>
            </a:r>
            <a:endParaRPr lang="en-US" b="1" u="sng"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14</a:t>
            </a:fld>
            <a:endParaRPr lang="en-US"/>
          </a:p>
        </p:txBody>
      </p:sp>
    </p:spTree>
    <p:extLst>
      <p:ext uri="{BB962C8B-B14F-4D97-AF65-F5344CB8AC3E}">
        <p14:creationId xmlns:p14="http://schemas.microsoft.com/office/powerpoint/2010/main" val="40791388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Behavior issues may cause distress to the resident and/or others or they put the resident and/or others at risk for physical or psychological harm.</a:t>
            </a:r>
          </a:p>
          <a:p>
            <a:endParaRPr lang="en-US" dirty="0"/>
          </a:p>
          <a:p>
            <a:r>
              <a:rPr lang="en-US" dirty="0"/>
              <a:t>Earlier, we talked about the MDS and Section E dealing with physical behaviors toward others, verbal behaviors toward others, </a:t>
            </a:r>
            <a:r>
              <a:rPr lang="en-US" i="1" dirty="0"/>
              <a:t>etc.</a:t>
            </a:r>
          </a:p>
          <a:p>
            <a:endParaRPr lang="en-US" dirty="0"/>
          </a:p>
          <a:p>
            <a:r>
              <a:rPr lang="en-US" dirty="0"/>
              <a:t>If a behavior exists and if it does not cause distress or increase risk for harm for the resident or others,  there is no</a:t>
            </a:r>
            <a:r>
              <a:rPr lang="en-US" b="1" dirty="0"/>
              <a:t> </a:t>
            </a:r>
            <a:r>
              <a:rPr lang="en-US" dirty="0"/>
              <a:t>need to “manage” it.</a:t>
            </a:r>
          </a:p>
          <a:p>
            <a:endParaRPr lang="en-US" dirty="0"/>
          </a:p>
          <a:p>
            <a:r>
              <a:rPr lang="en-US" dirty="0"/>
              <a:t>On the other hand, if the behavior does cause distress or increase risk for harm for the resident or others, there</a:t>
            </a:r>
            <a:r>
              <a:rPr lang="en-US" b="1" dirty="0"/>
              <a:t> </a:t>
            </a:r>
            <a:r>
              <a:rPr lang="en-US" dirty="0"/>
              <a:t>is a need to “manage” it.  And by “managing” it; let’s assume that means we need to develop a care plan.</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15</a:t>
            </a:fld>
            <a:endParaRPr lang="en-US"/>
          </a:p>
        </p:txBody>
      </p:sp>
    </p:spTree>
    <p:extLst>
      <p:ext uri="{BB962C8B-B14F-4D97-AF65-F5344CB8AC3E}">
        <p14:creationId xmlns:p14="http://schemas.microsoft.com/office/powerpoint/2010/main" val="8362189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Since dementia is a disease of the brain, the resident’s brain may lose the ability to understand signals sent by the body.  These misunderstandings can lead to specific behaviors.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16</a:t>
            </a:fld>
            <a:endParaRPr lang="en-US"/>
          </a:p>
        </p:txBody>
      </p:sp>
    </p:spTree>
    <p:extLst>
      <p:ext uri="{BB962C8B-B14F-4D97-AF65-F5344CB8AC3E}">
        <p14:creationId xmlns:p14="http://schemas.microsoft.com/office/powerpoint/2010/main" val="27167477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the resident is having pain, they may strike out, withdraw, yell out, or reject care.</a:t>
            </a:r>
          </a:p>
          <a:p>
            <a:endParaRPr lang="en-US" dirty="0"/>
          </a:p>
          <a:p>
            <a:r>
              <a:rPr lang="en-US" dirty="0"/>
              <a:t>If a resident is hungry or thirsty, they may wander or rummage.</a:t>
            </a:r>
          </a:p>
          <a:p>
            <a:endParaRPr lang="en-US" dirty="0"/>
          </a:p>
          <a:p>
            <a:r>
              <a:rPr lang="en-US" dirty="0"/>
              <a:t>Agitation and pacing may indicate a need to use the bathroom.</a:t>
            </a:r>
          </a:p>
          <a:p>
            <a:endParaRPr lang="en-US" dirty="0"/>
          </a:p>
          <a:p>
            <a:r>
              <a:rPr lang="en-US" dirty="0"/>
              <a:t>Irritability or rejection of care could be fatigue or exhaustion.</a:t>
            </a:r>
          </a:p>
          <a:p>
            <a:endParaRPr lang="en-US" dirty="0"/>
          </a:p>
          <a:p>
            <a:r>
              <a:rPr lang="en-US" dirty="0"/>
              <a:t>And physical illness of any kind could elicit any and all behaviors.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17</a:t>
            </a:fld>
            <a:endParaRPr lang="en-US"/>
          </a:p>
        </p:txBody>
      </p:sp>
    </p:spTree>
    <p:extLst>
      <p:ext uri="{BB962C8B-B14F-4D97-AF65-F5344CB8AC3E}">
        <p14:creationId xmlns:p14="http://schemas.microsoft.com/office/powerpoint/2010/main" val="3347771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we age, visual acuity and hearing acuity decrease; but because of the changes in the brain due to dementia, there is an additional layer of difficulty.  Poor vision and/or hearing can contribute to misunderstandings and lead to frustration, confusion, or fear.</a:t>
            </a:r>
          </a:p>
          <a:p>
            <a:endParaRPr lang="en-US" dirty="0"/>
          </a:p>
          <a:p>
            <a:r>
              <a:rPr lang="en-US" dirty="0"/>
              <a:t>Difficulty with word finding, loss of attention, and speech clarity can also lead to frustration, confusion, and fear.</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18</a:t>
            </a:fld>
            <a:endParaRPr lang="en-US"/>
          </a:p>
        </p:txBody>
      </p:sp>
    </p:spTree>
    <p:extLst>
      <p:ext uri="{BB962C8B-B14F-4D97-AF65-F5344CB8AC3E}">
        <p14:creationId xmlns:p14="http://schemas.microsoft.com/office/powerpoint/2010/main" val="37208707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Because of the changes in the brain of persons with dementia, they may not be able to interpret their psychological needs.</a:t>
            </a:r>
          </a:p>
          <a:p>
            <a:endParaRPr lang="en-US" dirty="0"/>
          </a:p>
          <a:p>
            <a:r>
              <a:rPr lang="en-US" dirty="0"/>
              <a:t>Boredom or loneliness can lead to restlessness, agitation, wandering, or elopement.</a:t>
            </a:r>
          </a:p>
          <a:p>
            <a:endParaRPr lang="en-US" dirty="0"/>
          </a:p>
          <a:p>
            <a:r>
              <a:rPr lang="en-US" dirty="0"/>
              <a:t>Worry and fear can result in verbal or physical behaviors toward other persons.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19</a:t>
            </a:fld>
            <a:endParaRPr lang="en-US"/>
          </a:p>
        </p:txBody>
      </p:sp>
    </p:spTree>
    <p:extLst>
      <p:ext uri="{BB962C8B-B14F-4D97-AF65-F5344CB8AC3E}">
        <p14:creationId xmlns:p14="http://schemas.microsoft.com/office/powerpoint/2010/main" val="986726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Today’s in-service has 3 objectives:</a:t>
            </a:r>
          </a:p>
          <a:p>
            <a:pPr marL="228600" indent="-228600">
              <a:buAutoNum type="arabicParenR"/>
            </a:pPr>
            <a:r>
              <a:rPr lang="en-US" dirty="0"/>
              <a:t>Obtain a basic understanding of the Requirements of Participation for Dementia Care competency.</a:t>
            </a:r>
          </a:p>
          <a:p>
            <a:endParaRPr lang="en-US" dirty="0"/>
          </a:p>
          <a:p>
            <a:r>
              <a:rPr lang="en-US" dirty="0"/>
              <a:t>The requirement for sufficient and competent staff for Dementia Care is found at F744.  You hear about “F tags” when surveyors find deficiencies.  “F tags” or “Federal tags” are numbers assigned to the regulations a skilled nursing facility like this one must follow in order to participate in the Medicare and Medicaid programs.  The facility has signed a contract with The Centers for Medicare and Medicaid Services (CMS) agreeing to follow the regulations and to allow surveyors to inspect the facility for compliance.  </a:t>
            </a:r>
          </a:p>
          <a:p>
            <a:endParaRPr lang="en-US" dirty="0"/>
          </a:p>
          <a:p>
            <a:r>
              <a:rPr lang="en-US" dirty="0"/>
              <a:t>F744 specifically indicates nursing facilities must have sufficient and competent staff who provide direct services to residents who display or are diagnosed with dementia.</a:t>
            </a:r>
          </a:p>
          <a:p>
            <a:endParaRPr lang="en-US" dirty="0"/>
          </a:p>
          <a:p>
            <a:pPr marL="228600" indent="-228600">
              <a:buAutoNum type="arabicParenR" startAt="2"/>
            </a:pPr>
            <a:r>
              <a:rPr lang="en-US" dirty="0"/>
              <a:t>Review the policies and procedures associated with Dementia Care.</a:t>
            </a:r>
          </a:p>
          <a:p>
            <a:pPr marL="228600" indent="-228600">
              <a:buAutoNum type="arabicParenR" startAt="2"/>
            </a:pPr>
            <a:endParaRPr lang="en-US" dirty="0"/>
          </a:p>
          <a:p>
            <a:r>
              <a:rPr lang="en-US" dirty="0"/>
              <a:t>Residents requiring these services are determined by the resident assessments and individual plans of care. So, we will talk about how we assess and how we develop person-centered care plans.</a:t>
            </a:r>
          </a:p>
          <a:p>
            <a:endParaRPr lang="en-US" dirty="0"/>
          </a:p>
          <a:p>
            <a:r>
              <a:rPr lang="en-US" dirty="0"/>
              <a:t>Meaningful activities addressing the resident’s customary routines, interests, and preferences are expected to be provided since these promote engagement and positive relationships among residents and staff as well as an atmosphere conducive to mental and psychosocial well-being.  </a:t>
            </a:r>
          </a:p>
          <a:p>
            <a:endParaRPr lang="en-US" dirty="0"/>
          </a:p>
          <a:p>
            <a:r>
              <a:rPr lang="en-US" dirty="0"/>
              <a:t>Competencies regarding the implementation of non-pharmacologic</a:t>
            </a:r>
            <a:r>
              <a:rPr lang="en-US" i="1" dirty="0"/>
              <a:t>; i.e., </a:t>
            </a:r>
            <a:r>
              <a:rPr lang="en-US" dirty="0"/>
              <a:t>non-drug behavioral interventions are a significant regulatory expectation.</a:t>
            </a:r>
          </a:p>
          <a:p>
            <a:endParaRPr lang="en-US" dirty="0"/>
          </a:p>
          <a:p>
            <a:pPr marL="228600" indent="-228600">
              <a:buAutoNum type="arabicParenR" startAt="3"/>
            </a:pPr>
            <a:r>
              <a:rPr lang="en-US" dirty="0"/>
              <a:t>Verbalize understanding of documentation related to Dementia Care.</a:t>
            </a:r>
          </a:p>
          <a:p>
            <a:endParaRPr lang="en-US" dirty="0"/>
          </a:p>
          <a:p>
            <a:r>
              <a:rPr lang="en-US" dirty="0"/>
              <a:t>Not only will documentation help us identify which residents with dementia have Behavioral Health needs, but documentation will also help us identify what care and services work and do not work for each resident.</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a:t>
            </a:fld>
            <a:endParaRPr lang="en-US"/>
          </a:p>
        </p:txBody>
      </p:sp>
    </p:spTree>
    <p:extLst>
      <p:ext uri="{BB962C8B-B14F-4D97-AF65-F5344CB8AC3E}">
        <p14:creationId xmlns:p14="http://schemas.microsoft.com/office/powerpoint/2010/main" val="14917219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The brain changes due to dementia affect the person’s ability to understand their environment.  </a:t>
            </a:r>
          </a:p>
          <a:p>
            <a:pPr>
              <a:defRPr/>
            </a:pPr>
            <a:endParaRPr lang="en-US" dirty="0"/>
          </a:p>
          <a:p>
            <a:pPr>
              <a:defRPr/>
            </a:pPr>
            <a:r>
              <a:rPr lang="en-US" dirty="0"/>
              <a:t>Too much noise and stimulation can result in agitation, anxiety, or restlessness.  Crowded dining rooms or activity areas, constant TVs or radios, overhead paging, and alarms are common behavior triggers.</a:t>
            </a:r>
          </a:p>
          <a:p>
            <a:pPr>
              <a:defRPr/>
            </a:pPr>
            <a:endParaRPr lang="en-US" dirty="0"/>
          </a:p>
          <a:p>
            <a:pPr>
              <a:defRPr/>
            </a:pPr>
            <a:r>
              <a:rPr lang="en-US" dirty="0"/>
              <a:t>Dim lighting or reflective glass or mirrors can produce fear, anxiety, verbal or physical behaviors toward others.  Could certain areas of the facility be improved with better lighting?  Could mirrors be covered or removed?  Are window shades or curtains pulled closed when there is glare?</a:t>
            </a:r>
          </a:p>
          <a:p>
            <a:pPr>
              <a:defRPr/>
            </a:pPr>
            <a:endParaRPr lang="en-US" dirty="0"/>
          </a:p>
          <a:p>
            <a:pPr>
              <a:defRPr/>
            </a:pPr>
            <a:r>
              <a:rPr lang="en-US" dirty="0"/>
              <a:t>And caregiver approaches that might startle, confuse, or overwhelm a resident can produce fear, anxiety, reflexive striking out, or verbal behaviors toward others.  Some examples of caregiver approaches are:</a:t>
            </a:r>
          </a:p>
          <a:p>
            <a:pPr marL="171450" indent="-171450">
              <a:buFont typeface="Wingdings" panose="05000000000000000000" pitchFamily="2" charset="2"/>
              <a:buChar char="Ø"/>
              <a:defRPr/>
            </a:pPr>
            <a:r>
              <a:rPr lang="en-US" dirty="0"/>
              <a:t>Touching a resident before announcing your presence or telling the resident what you are going to do</a:t>
            </a:r>
          </a:p>
          <a:p>
            <a:pPr marL="171450" indent="-171450">
              <a:buFont typeface="Wingdings" panose="05000000000000000000" pitchFamily="2" charset="2"/>
              <a:buChar char="Ø"/>
              <a:defRPr/>
            </a:pPr>
            <a:r>
              <a:rPr lang="en-US" dirty="0"/>
              <a:t>Pulling or pushing a resident’s wheelchair without telling the resident</a:t>
            </a:r>
          </a:p>
          <a:p>
            <a:pPr marL="171450" indent="-171450">
              <a:buFont typeface="Wingdings" panose="05000000000000000000" pitchFamily="2" charset="2"/>
              <a:buChar char="Ø"/>
              <a:defRPr/>
            </a:pPr>
            <a:r>
              <a:rPr lang="en-US" dirty="0"/>
              <a:t>Using jokes or sarcasm</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20</a:t>
            </a:fld>
            <a:endParaRPr lang="en-US"/>
          </a:p>
        </p:txBody>
      </p:sp>
    </p:spTree>
    <p:extLst>
      <p:ext uri="{BB962C8B-B14F-4D97-AF65-F5344CB8AC3E}">
        <p14:creationId xmlns:p14="http://schemas.microsoft.com/office/powerpoint/2010/main" val="20219461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the person is in control with person-centered care.  Attempting to “make” a resident perform to the staff’s needs or schedules can result in a variety of feelings and behaviors.</a:t>
            </a:r>
          </a:p>
          <a:p>
            <a:endParaRPr lang="en-US" dirty="0"/>
          </a:p>
          <a:p>
            <a:r>
              <a:rPr lang="en-US" dirty="0"/>
              <a:t>Examples of facility routines and expectations include the following:</a:t>
            </a:r>
          </a:p>
          <a:p>
            <a:pPr marL="171450" indent="-171450">
              <a:buFont typeface="Wingdings" panose="05000000000000000000" pitchFamily="2" charset="2"/>
              <a:buChar char="Ø"/>
            </a:pPr>
            <a:r>
              <a:rPr lang="en-US" dirty="0"/>
              <a:t>Bath schedules that do not take into account resident preferences regarding type, time, frequency</a:t>
            </a:r>
          </a:p>
          <a:p>
            <a:pPr marL="171450" indent="-171450">
              <a:buFont typeface="Wingdings" panose="05000000000000000000" pitchFamily="2" charset="2"/>
              <a:buChar char="Ø"/>
            </a:pPr>
            <a:r>
              <a:rPr lang="en-US" dirty="0"/>
              <a:t>Bed times, such as everybody in bed before night shift arrives</a:t>
            </a:r>
          </a:p>
          <a:p>
            <a:pPr marL="171450" indent="-171450">
              <a:buFont typeface="Wingdings" panose="05000000000000000000" pitchFamily="2" charset="2"/>
              <a:buChar char="Ø"/>
            </a:pPr>
            <a:r>
              <a:rPr lang="en-US" dirty="0"/>
              <a:t>Get up times or no breakfast available</a:t>
            </a:r>
          </a:p>
          <a:p>
            <a:pPr marL="171450" indent="-171450">
              <a:buFont typeface="Wingdings" panose="05000000000000000000" pitchFamily="2" charset="2"/>
              <a:buChar char="Ø"/>
            </a:pPr>
            <a:r>
              <a:rPr lang="en-US" dirty="0"/>
              <a:t>“Everybody likes Bingo!”</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21</a:t>
            </a:fld>
            <a:endParaRPr lang="en-US"/>
          </a:p>
        </p:txBody>
      </p:sp>
    </p:spTree>
    <p:extLst>
      <p:ext uri="{BB962C8B-B14F-4D97-AF65-F5344CB8AC3E}">
        <p14:creationId xmlns:p14="http://schemas.microsoft.com/office/powerpoint/2010/main" val="43279691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dirty="0"/>
              <a:t>Communication – maintaining engagement – is a critical part in the daily care of persons with dementia.  As caregivers, we must be able to adjust our verbal and non-verbal communication techniques to provide the highest quality of care and services.</a:t>
            </a:r>
          </a:p>
          <a:p>
            <a:endParaRPr lang="en-US" dirty="0"/>
          </a:p>
          <a:p>
            <a:r>
              <a:rPr lang="en-US" dirty="0"/>
              <a:t>This requires us to have a high degree of self-awareness about body language, facial expressions, posture, tone of voice, sentence structure and length.</a:t>
            </a:r>
          </a:p>
          <a:p>
            <a:endParaRPr lang="en-US" dirty="0"/>
          </a:p>
          <a:p>
            <a:r>
              <a:rPr lang="en-US" dirty="0"/>
              <a:t>We must remember that a person with dementia has greater difficulty in translating what we say and then creating and giving a response.  It will definitely take longer to process.</a:t>
            </a:r>
          </a:p>
          <a:p>
            <a:endParaRPr lang="en-US" dirty="0"/>
          </a:p>
          <a:p>
            <a:r>
              <a:rPr lang="en-US" dirty="0"/>
              <a:t>Communication is hard for people with </a:t>
            </a:r>
            <a:r>
              <a:rPr lang="en-US" u="sng" dirty="0">
                <a:hlinkClick r:id="rId3">
                  <a:extLst>
                    <a:ext uri="{A12FA001-AC4F-418D-AE19-62706E023703}">
                      <ahyp:hlinkClr xmlns:ahyp="http://schemas.microsoft.com/office/drawing/2018/hyperlinkcolor" val="tx"/>
                    </a:ext>
                  </a:extLst>
                </a:hlinkClick>
              </a:rPr>
              <a:t>Alzheimer’s disease</a:t>
            </a:r>
            <a:r>
              <a:rPr lang="en-US" dirty="0"/>
              <a:t> because they have trouble remembering things. They may struggle to find words or forget what they want to say. You – the caregiver -- may feel impatient and wish they could just say what they want, but they can’t.</a:t>
            </a:r>
          </a:p>
          <a:p>
            <a:endParaRPr lang="en-US" dirty="0"/>
          </a:p>
          <a:p>
            <a:r>
              <a:rPr lang="en-US" dirty="0"/>
              <a:t>Also, Alzheimer’s disease causes some people to get confused about language. For example, the person might forget or no longer understand English if it was learned as a second language. Instead, he or she might understand and use only the first language learned, such as Spanish.</a:t>
            </a:r>
          </a:p>
          <a:p>
            <a:endParaRPr lang="en-US" dirty="0"/>
          </a:p>
          <a:p>
            <a:r>
              <a:rPr lang="en-US" dirty="0"/>
              <a:t>Tips to make communication easier include calling the person by the name they want to be called and making eye contact.  Be aware of how close you are standing, your facial expression, where your hands are, the loudness of your voice and its tone.</a:t>
            </a:r>
          </a:p>
          <a:p>
            <a:endParaRPr lang="en-US" dirty="0"/>
          </a:p>
          <a:p>
            <a:r>
              <a:rPr lang="en-US" dirty="0"/>
              <a:t>Remember to give time for a response.  Gentle touch may be O.K.  If you are uncertain, try extending your hand as if to shake hands or offer your hand palm up so the person with dementia can choose to take it or not take it.</a:t>
            </a:r>
          </a:p>
          <a:p>
            <a:endParaRPr lang="en-US" dirty="0"/>
          </a:p>
          <a:p>
            <a:r>
              <a:rPr lang="en-US" dirty="0"/>
              <a:t>If the person doesn’t want to communicate, try distraction – offer a drink, sing, etc.  Maybe you need to cut down on background noise – turn off the TV, go to their room – so they can concentrate on your conversation.</a:t>
            </a:r>
          </a:p>
          <a:p>
            <a:endParaRPr lang="en-US" dirty="0"/>
          </a:p>
          <a:p>
            <a:r>
              <a:rPr lang="en-US" dirty="0"/>
              <a:t>Pay attention to the person.  If you can’t make out the words, try to identify the feeling – mad, glad, sad, afraid.  Keep it simple.  Say, “Sam, I see you are mad.”</a:t>
            </a:r>
          </a:p>
          <a:p>
            <a:endParaRPr lang="en-US" dirty="0"/>
          </a:p>
          <a:p>
            <a:pPr lvl="0" defTabSz="457200">
              <a:defRPr/>
            </a:pPr>
            <a:r>
              <a:rPr lang="en-US" dirty="0"/>
              <a:t>Even if the person with dementia doesn’t speak or you believe they do not understand what you are saying, caregivers must still tell the resident what they are going to do.  Break things down into simple steps with simple instructions and wait for a response.</a:t>
            </a:r>
          </a:p>
          <a:p>
            <a:pPr lvl="0" defTabSz="457200">
              <a:defRPr/>
            </a:pPr>
            <a:endParaRPr lang="en-US" dirty="0"/>
          </a:p>
          <a:p>
            <a:pPr lvl="0" defTabSz="457200">
              <a:defRPr/>
            </a:pPr>
            <a:r>
              <a:rPr lang="en-US" dirty="0"/>
              <a:t>Don’t speak to another caregiver as if the resident isn’t there.</a:t>
            </a:r>
          </a:p>
          <a:p>
            <a:pPr lvl="0" defTabSz="457200">
              <a:defRPr/>
            </a:pPr>
            <a:endParaRPr lang="en-US" dirty="0"/>
          </a:p>
          <a:p>
            <a:pPr lvl="0" defTabSz="457200">
              <a:defRPr/>
            </a:pPr>
            <a:r>
              <a:rPr lang="en-US" dirty="0"/>
              <a:t>And by all means, don’t use “baby talk” or a “baby voice.”  You are providing care for an adult.</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22</a:t>
            </a:fld>
            <a:endParaRPr lang="en-US"/>
          </a:p>
        </p:txBody>
      </p:sp>
    </p:spTree>
    <p:extLst>
      <p:ext uri="{BB962C8B-B14F-4D97-AF65-F5344CB8AC3E}">
        <p14:creationId xmlns:p14="http://schemas.microsoft.com/office/powerpoint/2010/main" val="13003103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The first step in making communication easier is to understand that the disease causes changes in communication skills.  Therefore, it is up to the caregivers to change their techniques.</a:t>
            </a:r>
          </a:p>
          <a:p>
            <a:endParaRPr lang="en-US" dirty="0"/>
          </a:p>
          <a:p>
            <a:r>
              <a:rPr lang="en-US" i="1" dirty="0"/>
              <a:t>Note to Speaker:  Use the following demonstration.</a:t>
            </a:r>
          </a:p>
          <a:p>
            <a:endParaRPr lang="en-US" dirty="0"/>
          </a:p>
          <a:p>
            <a:r>
              <a:rPr lang="en-US" dirty="0"/>
              <a:t>Say, “Someone in the middle stages of Alzheimer’s Disease can take 30 seconds to respond to a question.  If I asked one of you, ‘How are you?’, chances are you would respond pretty quickly with, ‘I’m good.’  But if you had dementia, a simple question such as this might require much more processing time.  Let’s try it.”</a:t>
            </a:r>
          </a:p>
          <a:p>
            <a:endParaRPr lang="en-US" dirty="0"/>
          </a:p>
          <a:p>
            <a:r>
              <a:rPr lang="en-US" dirty="0"/>
              <a:t>Select an attendee and explain that this person has middle stage AD.  Tell the person not to respond to your question until the person beside them touches their arm.  Tell the person beside them to use the clock on the wall or a watch to time 30 seconds after you ask the question, “How are you?”.</a:t>
            </a:r>
          </a:p>
          <a:p>
            <a:endParaRPr lang="en-US" dirty="0"/>
          </a:p>
          <a:p>
            <a:r>
              <a:rPr lang="en-US" dirty="0"/>
              <a:t>During the 30 seconds, you may look directly at the first attendee, smile, nod, but do not say anything else.  When the second attendee touches the first attendee’s arm in recognition of 30 seconds elapsing, you may have to tell the first attendee to answer.</a:t>
            </a:r>
          </a:p>
          <a:p>
            <a:endParaRPr lang="en-US" dirty="0"/>
          </a:p>
          <a:p>
            <a:r>
              <a:rPr lang="en-US" dirty="0"/>
              <a:t>Ask attendees how long that 30 seconds seemed.</a:t>
            </a:r>
          </a:p>
          <a:p>
            <a:endParaRPr lang="en-US" dirty="0"/>
          </a:p>
          <a:p>
            <a:r>
              <a:rPr lang="en-US" dirty="0"/>
              <a:t>Remind them of the common things caregivers sometimes do at meals by doing the following role play.  Say each sentence right after the previous one with no time between them.</a:t>
            </a:r>
          </a:p>
          <a:p>
            <a:pPr marL="171450" indent="-171450">
              <a:buFont typeface="Wingdings" panose="05000000000000000000" pitchFamily="2" charset="2"/>
              <a:buChar char="Ø"/>
            </a:pPr>
            <a:r>
              <a:rPr lang="en-US" dirty="0"/>
              <a:t>“Sadie, how are you doing today?”</a:t>
            </a:r>
          </a:p>
          <a:p>
            <a:pPr marL="171450" indent="-171450">
              <a:buFont typeface="Wingdings" panose="05000000000000000000" pitchFamily="2" charset="2"/>
              <a:buChar char="Ø"/>
            </a:pPr>
            <a:r>
              <a:rPr lang="en-US" dirty="0"/>
              <a:t>“Here’s your lunch tray; and look what we have:  turkey, green beans, mashed potatoes and gravy.”</a:t>
            </a:r>
          </a:p>
          <a:p>
            <a:pPr marL="171450" indent="-171450">
              <a:buFont typeface="Wingdings" panose="05000000000000000000" pitchFamily="2" charset="2"/>
              <a:buChar char="Ø"/>
            </a:pPr>
            <a:r>
              <a:rPr lang="en-US" dirty="0"/>
              <a:t>“Do want me to cut your turkey for you?”</a:t>
            </a:r>
          </a:p>
          <a:p>
            <a:pPr marL="171450" indent="-171450">
              <a:buFont typeface="Wingdings" panose="05000000000000000000" pitchFamily="2" charset="2"/>
              <a:buChar char="Ø"/>
            </a:pPr>
            <a:r>
              <a:rPr lang="en-US" dirty="0"/>
              <a:t>“Do you like sugar in your coffee or not?”</a:t>
            </a:r>
          </a:p>
          <a:p>
            <a:pPr marL="171450" indent="-171450">
              <a:buFont typeface="Wingdings" panose="05000000000000000000" pitchFamily="2" charset="2"/>
              <a:buChar char="Ø"/>
            </a:pPr>
            <a:r>
              <a:rPr lang="en-US" dirty="0"/>
              <a:t>“Sadie, leave that cherry pie for later.  You need to eat your meat and vegetables first.  I’m going to put it over here on the counter.”</a:t>
            </a:r>
          </a:p>
          <a:p>
            <a:endParaRPr lang="en-US" dirty="0"/>
          </a:p>
          <a:p>
            <a:r>
              <a:rPr lang="en-US" dirty="0"/>
              <a:t>Ask attendees what, if anything, Sadie remembers about the conversation and why she may not make any response.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23</a:t>
            </a:fld>
            <a:endParaRPr lang="en-US"/>
          </a:p>
        </p:txBody>
      </p:sp>
    </p:spTree>
    <p:extLst>
      <p:ext uri="{BB962C8B-B14F-4D97-AF65-F5344CB8AC3E}">
        <p14:creationId xmlns:p14="http://schemas.microsoft.com/office/powerpoint/2010/main" val="1169017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Wingdings" panose="05000000000000000000" pitchFamily="2" charset="2"/>
              <a:buChar char="v"/>
            </a:pPr>
            <a:r>
              <a:rPr lang="en-US" i="1" dirty="0"/>
              <a:t>NOTE TO SPEAKER: </a:t>
            </a:r>
            <a:r>
              <a:rPr lang="en-US" dirty="0"/>
              <a:t>Read the slide.</a:t>
            </a:r>
          </a:p>
          <a:p>
            <a:pPr marL="171450" indent="-171450">
              <a:buFont typeface="Wingdings" panose="05000000000000000000" pitchFamily="2" charset="2"/>
              <a:buChar char="v"/>
            </a:pPr>
            <a:endParaRPr lang="en-US" i="1" dirty="0"/>
          </a:p>
          <a:p>
            <a:pPr marL="342900" indent="-342900">
              <a:buFont typeface="Wingdings" panose="05000000000000000000" pitchFamily="2" charset="2"/>
              <a:buChar char="Ø"/>
            </a:pPr>
            <a:r>
              <a:rPr lang="en-US" dirty="0"/>
              <a:t>Ask questions that require a yes or no answer.</a:t>
            </a:r>
          </a:p>
          <a:p>
            <a:pPr marL="800100" lvl="1" indent="-342900">
              <a:buFont typeface="Wingdings" panose="05000000000000000000" pitchFamily="2" charset="2"/>
              <a:buChar char="Ø"/>
            </a:pPr>
            <a:r>
              <a:rPr lang="en-US" dirty="0"/>
              <a:t>Say, “Are you tired?” instead of “How do you feel?”</a:t>
            </a:r>
          </a:p>
          <a:p>
            <a:pPr marL="342900" indent="-342900">
              <a:buFont typeface="Wingdings" panose="05000000000000000000" pitchFamily="2" charset="2"/>
              <a:buChar char="Ø"/>
            </a:pPr>
            <a:r>
              <a:rPr lang="en-US" dirty="0"/>
              <a:t>Limit the number of choices.</a:t>
            </a:r>
          </a:p>
          <a:p>
            <a:pPr marL="800100" lvl="1" indent="-342900">
              <a:buFont typeface="Wingdings" panose="05000000000000000000" pitchFamily="2" charset="2"/>
              <a:buChar char="Ø"/>
            </a:pPr>
            <a:r>
              <a:rPr lang="en-US" dirty="0"/>
              <a:t>Say, “Would you like hamburger or chicken for dinner?” instead of “What would you like for dinner?”</a:t>
            </a:r>
          </a:p>
          <a:p>
            <a:pPr marL="342900" indent="-342900">
              <a:buFont typeface="Wingdings" panose="05000000000000000000" pitchFamily="2" charset="2"/>
              <a:buChar char="Ø"/>
            </a:pPr>
            <a:r>
              <a:rPr lang="en-US" dirty="0"/>
              <a:t>Use different words if he or she doesn’t understand the first time.</a:t>
            </a:r>
          </a:p>
          <a:p>
            <a:pPr marL="800100" lvl="1" indent="-342900">
              <a:buFont typeface="Wingdings" panose="05000000000000000000" pitchFamily="2" charset="2"/>
              <a:buChar char="Ø"/>
            </a:pPr>
            <a:r>
              <a:rPr lang="en-US" dirty="0"/>
              <a:t>If you ask the person if he or she is hungry and you don’t get a response, say, “Dinner is ready now.  Let’s eat.”</a:t>
            </a:r>
          </a:p>
          <a:p>
            <a:pPr marL="342900" indent="-342900">
              <a:buFont typeface="Wingdings" panose="05000000000000000000" pitchFamily="2" charset="2"/>
              <a:buChar char="Ø"/>
            </a:pPr>
            <a:r>
              <a:rPr lang="en-US" dirty="0"/>
              <a:t>Try not to say, “Don’t you remember?” or “I told you.</a:t>
            </a:r>
            <a:endParaRPr lang="en-US" i="1"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24</a:t>
            </a:fld>
            <a:endParaRPr lang="en-US"/>
          </a:p>
        </p:txBody>
      </p:sp>
    </p:spTree>
    <p:extLst>
      <p:ext uri="{BB962C8B-B14F-4D97-AF65-F5344CB8AC3E}">
        <p14:creationId xmlns:p14="http://schemas.microsoft.com/office/powerpoint/2010/main" val="110355488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Person-centered care takes knowledge, skills, and abilities.  Here are 10 basic principles of behavioral intervention.</a:t>
            </a:r>
          </a:p>
          <a:p>
            <a:endParaRPr lang="en-US" dirty="0"/>
          </a:p>
          <a:p>
            <a:r>
              <a:rPr lang="en-US" dirty="0"/>
              <a:t>First, we need to know the person “behind the disease.”  We need to know their social and psychological history.</a:t>
            </a:r>
          </a:p>
          <a:p>
            <a:endParaRPr lang="en-US" dirty="0"/>
          </a:p>
          <a:p>
            <a:r>
              <a:rPr lang="en-US" dirty="0"/>
              <a:t>Second, behavioral interventions are not a “one size fits all.”  What works for one resident may or may not work for another resident.  And what worked this morning may not work this evening for the same resident.  So, we need to have a lot of different tools in our tool box.</a:t>
            </a:r>
          </a:p>
          <a:p>
            <a:endParaRPr lang="en-US" dirty="0"/>
          </a:p>
          <a:p>
            <a:r>
              <a:rPr lang="en-US" dirty="0"/>
              <a:t>As caregivers, we need to focus on the person, their abilities and their feelings, and not on the task at hand.  Take your time.  Don’t rush.  Pause and assess the person and the environment.</a:t>
            </a:r>
          </a:p>
          <a:p>
            <a:endParaRPr lang="en-US" dirty="0"/>
          </a:p>
          <a:p>
            <a:r>
              <a:rPr lang="en-US" dirty="0"/>
              <a:t>Getting the resident to participate in the task is always a good thing to do.  Task segmentation or breaking the task down into smaller steps is a good method to try.  Rather than saying, “Martha, brush your teeth,” begin by saying, “Martha, pick up the toothbrush,” and then take it one step at a time.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25</a:t>
            </a:fld>
            <a:endParaRPr lang="en-US"/>
          </a:p>
        </p:txBody>
      </p:sp>
    </p:spTree>
    <p:extLst>
      <p:ext uri="{BB962C8B-B14F-4D97-AF65-F5344CB8AC3E}">
        <p14:creationId xmlns:p14="http://schemas.microsoft.com/office/powerpoint/2010/main" val="195625500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Never argue with someone with dementia.  It will frustrate both of you.  Respond to the resident’s emotions.  Keep it very basic – Are they mad, sad, glad, or afraid?  Keep calm.  Keep  your voice soothing.</a:t>
            </a:r>
          </a:p>
          <a:p>
            <a:endParaRPr lang="en-US" dirty="0"/>
          </a:p>
          <a:p>
            <a:r>
              <a:rPr lang="en-US" dirty="0"/>
              <a:t>Let the resident have control over some part of the situation.  Remember to keep both you and them safe.</a:t>
            </a:r>
          </a:p>
          <a:p>
            <a:endParaRPr lang="en-US" dirty="0"/>
          </a:p>
          <a:p>
            <a:r>
              <a:rPr lang="en-US" dirty="0"/>
              <a:t>Keep your movements and responses slow.  If they are walking, walk in the same direction; gain their attention; re-direct them by suggesting something positive:  “Let’s sit down for a moment,”  “Would you like a cup of coffee?”  “Let’s go somewhere warm.”</a:t>
            </a:r>
          </a:p>
          <a:p>
            <a:endParaRPr lang="en-US" dirty="0"/>
          </a:p>
          <a:p>
            <a:r>
              <a:rPr lang="en-US" dirty="0"/>
              <a:t>If things are not going well, make certain the person is safe; leave; try again later.</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26</a:t>
            </a:fld>
            <a:endParaRPr lang="en-US"/>
          </a:p>
        </p:txBody>
      </p:sp>
    </p:spTree>
    <p:extLst>
      <p:ext uri="{BB962C8B-B14F-4D97-AF65-F5344CB8AC3E}">
        <p14:creationId xmlns:p14="http://schemas.microsoft.com/office/powerpoint/2010/main" val="34010614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Caring for a person with dementia can be challenging and stressful.  It involves a team of people who look out not only for the persons with dementia but also look out for themselves and their team mates.</a:t>
            </a:r>
          </a:p>
          <a:p>
            <a:endParaRPr lang="en-US" dirty="0"/>
          </a:p>
          <a:p>
            <a:r>
              <a:rPr lang="en-US" dirty="0"/>
              <a:t>Communication is important.  Think about the content, the volume, the tone of your voice.  We talked about body language, personal space, and announcing your presence before touching or moving a resident.  Use short, simple sentences.  Respond to feelings – mad, sad, glad, fear.</a:t>
            </a:r>
          </a:p>
          <a:p>
            <a:endParaRPr lang="en-US" dirty="0"/>
          </a:p>
          <a:p>
            <a:r>
              <a:rPr lang="en-US" dirty="0"/>
              <a:t>Self-knowledge is important.  Be aware of your own attitudes, feelings, and triggers.  Remember that getting angry will not help a situation and may make things worse.</a:t>
            </a:r>
          </a:p>
          <a:p>
            <a:endParaRPr lang="en-US" dirty="0"/>
          </a:p>
          <a:p>
            <a:r>
              <a:rPr lang="en-US" dirty="0"/>
              <a:t>Always remember not to take behaviors from a person with dementia personally.  Remain calm, cool, and collected.  Remind yourself that the brain disease is causing a behavior: </a:t>
            </a:r>
            <a:r>
              <a:rPr lang="en-US" i="1" dirty="0"/>
              <a:t>"This person is uncomfortable and needs my help."  "I can handle this.  I don't need to get upset too."  "They're not really angry with me.  They're just upset and I'm in the way.“</a:t>
            </a:r>
          </a:p>
          <a:p>
            <a:endParaRPr lang="en-US" i="1" dirty="0"/>
          </a:p>
          <a:p>
            <a:r>
              <a:rPr lang="en-US" dirty="0"/>
              <a:t>Caregivers watch out for each other.  You have back up.  Ask for help if you need it and offer help if you see a need for it.</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27</a:t>
            </a:fld>
            <a:endParaRPr lang="en-US"/>
          </a:p>
        </p:txBody>
      </p:sp>
    </p:spTree>
    <p:extLst>
      <p:ext uri="{BB962C8B-B14F-4D97-AF65-F5344CB8AC3E}">
        <p14:creationId xmlns:p14="http://schemas.microsoft.com/office/powerpoint/2010/main" val="13947514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Summarize the overall training with the team.  Discuss Dementia care, stages of Alzheimer's, approach to care, behaviors and dementia and staff roles and responsibilities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28</a:t>
            </a:fld>
            <a:endParaRPr lang="en-US" dirty="0"/>
          </a:p>
        </p:txBody>
      </p:sp>
    </p:spTree>
    <p:extLst>
      <p:ext uri="{BB962C8B-B14F-4D97-AF65-F5344CB8AC3E}">
        <p14:creationId xmlns:p14="http://schemas.microsoft.com/office/powerpoint/2010/main" val="31479035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29</a:t>
            </a:fld>
            <a:endParaRPr lang="en-US"/>
          </a:p>
        </p:txBody>
      </p:sp>
    </p:spTree>
    <p:extLst>
      <p:ext uri="{BB962C8B-B14F-4D97-AF65-F5344CB8AC3E}">
        <p14:creationId xmlns:p14="http://schemas.microsoft.com/office/powerpoint/2010/main" val="3114312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a:t>CMS – the Centers for Medicare and Medicaid Services – write the requirements, the rules.  </a:t>
            </a:r>
          </a:p>
          <a:p>
            <a:endParaRPr lang="en-US" dirty="0"/>
          </a:p>
          <a:p>
            <a:r>
              <a:rPr lang="en-US" dirty="0"/>
              <a:t>CMS states the facility must provide person-centered dementia care.  That means caregivers treat each resident as a unique individual and honor their choices. Knowing a resident’s background, routines, likes, dislikes, </a:t>
            </a:r>
            <a:r>
              <a:rPr lang="en-US" i="1" dirty="0" err="1"/>
              <a:t>etc</a:t>
            </a:r>
            <a:r>
              <a:rPr lang="en-US" i="1" dirty="0"/>
              <a:t>,.</a:t>
            </a:r>
            <a:r>
              <a:rPr lang="en-US" dirty="0"/>
              <a:t> are an important part of the assessment and care planning process.</a:t>
            </a:r>
          </a:p>
          <a:p>
            <a:endParaRPr lang="en-US" dirty="0"/>
          </a:p>
          <a:p>
            <a:r>
              <a:rPr lang="en-US" dirty="0"/>
              <a:t>Dementias affect the way the brain functions; so, communication can be difficult.  Caregivers need to adapt their usual communication techniques to provide the highest quality dementia care.</a:t>
            </a:r>
          </a:p>
          <a:p>
            <a:endParaRPr lang="en-US" dirty="0"/>
          </a:p>
          <a:p>
            <a:r>
              <a:rPr lang="en-US" dirty="0"/>
              <a:t>Meaningful activities keep residents with dementia engaged and help establish friendships among the residents, staff, families, and the community.</a:t>
            </a:r>
          </a:p>
          <a:p>
            <a:endParaRPr lang="en-US" dirty="0"/>
          </a:p>
          <a:p>
            <a:r>
              <a:rPr lang="en-US" dirty="0"/>
              <a:t>Creating a healthy environment throughout the nursing facility is everyone’s responsibility.  </a:t>
            </a:r>
          </a:p>
          <a:p>
            <a:endParaRPr lang="en-US" dirty="0"/>
          </a:p>
          <a:p>
            <a:r>
              <a:rPr lang="en-US" dirty="0"/>
              <a:t>Sometimes, behaviors associated with dementia can be frustrating for caregivers. Non-pharmacologic; </a:t>
            </a:r>
            <a:r>
              <a:rPr lang="en-US" i="1" dirty="0"/>
              <a:t>i.e.,</a:t>
            </a:r>
            <a:r>
              <a:rPr lang="en-US" dirty="0"/>
              <a:t> non-drug interventions should be attempted before resorting to new or increased medications.</a:t>
            </a:r>
          </a:p>
          <a:p>
            <a:endParaRPr lang="en-US" dirty="0"/>
          </a:p>
          <a:p>
            <a:r>
              <a:rPr lang="en-US" dirty="0"/>
              <a:t>Those are the rules.  Let’s take a closer look at some background information and recommended interventions.</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3</a:t>
            </a:fld>
            <a:endParaRPr lang="en-US"/>
          </a:p>
        </p:txBody>
      </p:sp>
    </p:spTree>
    <p:extLst>
      <p:ext uri="{BB962C8B-B14F-4D97-AF65-F5344CB8AC3E}">
        <p14:creationId xmlns:p14="http://schemas.microsoft.com/office/powerpoint/2010/main" val="36921416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Dementia is a general term for a decline in mental ability severe enough to interfere with daily life. </a:t>
            </a:r>
          </a:p>
          <a:p>
            <a:pPr>
              <a:spcBef>
                <a:spcPct val="0"/>
              </a:spcBef>
            </a:pPr>
            <a:endParaRPr lang="en-US" altLang="en-US" dirty="0"/>
          </a:p>
          <a:p>
            <a:pPr>
              <a:spcBef>
                <a:spcPct val="0"/>
              </a:spcBef>
            </a:pPr>
            <a:r>
              <a:rPr lang="en-US" altLang="en-US" dirty="0"/>
              <a:t>Dementia is not a specific disease.  It’s an overall term that describes a wide range of symptoms and about 90 different conditions associated with a decline in memory or other thinking skills.  </a:t>
            </a:r>
          </a:p>
          <a:p>
            <a:pPr>
              <a:spcBef>
                <a:spcPct val="0"/>
              </a:spcBef>
            </a:pPr>
            <a:endParaRPr lang="en-US" altLang="en-US" dirty="0"/>
          </a:p>
          <a:p>
            <a:pPr>
              <a:spcBef>
                <a:spcPct val="0"/>
              </a:spcBef>
            </a:pPr>
            <a:r>
              <a:rPr lang="en-US" altLang="en-US" dirty="0"/>
              <a:t>Dementia is NOT normal aging.  </a:t>
            </a:r>
          </a:p>
          <a:p>
            <a:pPr>
              <a:spcBef>
                <a:spcPct val="0"/>
              </a:spcBef>
            </a:pPr>
            <a:endParaRPr lang="en-US" altLang="en-US" dirty="0"/>
          </a:p>
          <a:p>
            <a:pPr>
              <a:spcBef>
                <a:spcPct val="0"/>
              </a:spcBef>
            </a:pPr>
            <a:r>
              <a:rPr lang="en-US" altLang="en-US" dirty="0"/>
              <a:t>It is caused by damage to brain cells from disease or trauma (such as a brain injury or stroke).  This damage interferes with the ability of brain cells to communicate with each other.  When brain cells cannot communicate normally, thinking, behavior, and feelings can be affected.</a:t>
            </a:r>
          </a:p>
          <a:p>
            <a:pPr>
              <a:spcBef>
                <a:spcPct val="0"/>
              </a:spcBef>
            </a:pPr>
            <a:r>
              <a:rPr lang="en-US" altLang="en-US" dirty="0"/>
              <a:t>  </a:t>
            </a:r>
          </a:p>
          <a:p>
            <a:pPr>
              <a:spcBef>
                <a:spcPct val="0"/>
              </a:spcBef>
            </a:pPr>
            <a:r>
              <a:rPr lang="en-US" altLang="en-US" dirty="0"/>
              <a:t>Many dementias are progressive, meaning symptoms start out slowly and gradually get worse.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4</a:t>
            </a:fld>
            <a:endParaRPr lang="en-US"/>
          </a:p>
        </p:txBody>
      </p:sp>
    </p:spTree>
    <p:extLst>
      <p:ext uri="{BB962C8B-B14F-4D97-AF65-F5344CB8AC3E}">
        <p14:creationId xmlns:p14="http://schemas.microsoft.com/office/powerpoint/2010/main" val="16789136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pPr>
              <a:defRPr/>
            </a:pPr>
            <a:r>
              <a:rPr lang="en-US" dirty="0"/>
              <a:t>There are numerous types of dementia:</a:t>
            </a:r>
          </a:p>
          <a:p>
            <a:pPr>
              <a:defRPr/>
            </a:pPr>
            <a:endParaRPr lang="en-US" dirty="0"/>
          </a:p>
          <a:p>
            <a:pPr marL="181240" lvl="0" indent="-181240" defTabSz="457200">
              <a:buFont typeface="Arial" panose="020B0604020202020204" pitchFamily="34" charset="0"/>
              <a:buChar char="•"/>
              <a:defRPr/>
            </a:pPr>
            <a:r>
              <a:rPr lang="en-US" b="1" dirty="0"/>
              <a:t>Alzheimer’s disease</a:t>
            </a:r>
            <a:r>
              <a:rPr lang="en-US" dirty="0"/>
              <a:t>: 50 – 60% of all dementias are Alzheimer’s disease alone or with another dementia.  It’s important to get an accurate, thorough diagnosis and not just a screening.</a:t>
            </a:r>
          </a:p>
          <a:p>
            <a:pPr lvl="0" defTabSz="457200">
              <a:defRPr/>
            </a:pPr>
            <a:endParaRPr lang="en-US" dirty="0"/>
          </a:p>
          <a:p>
            <a:pPr marL="181240" lvl="0" indent="-181240" defTabSz="457200">
              <a:buFont typeface="Arial" panose="020B0604020202020204" pitchFamily="34" charset="0"/>
              <a:buChar char="•"/>
              <a:defRPr/>
            </a:pPr>
            <a:r>
              <a:rPr lang="en-US" b="1" dirty="0"/>
              <a:t>Vascular dementia</a:t>
            </a:r>
            <a:r>
              <a:rPr lang="en-US" dirty="0"/>
              <a:t>: This is the second most common type of dementia.  This is due to stokes or TIAs, the blood supply to the brain.   Emotional issues are common.  Or apathy, flat affect is common.</a:t>
            </a:r>
          </a:p>
          <a:p>
            <a:pPr>
              <a:defRPr/>
            </a:pPr>
            <a:endParaRPr lang="en-US" dirty="0"/>
          </a:p>
          <a:p>
            <a:pPr marL="181240" indent="-181240">
              <a:buFont typeface="Arial" panose="020B0604020202020204" pitchFamily="34" charset="0"/>
              <a:buChar char="•"/>
              <a:defRPr/>
            </a:pPr>
            <a:r>
              <a:rPr lang="en-US" b="1" dirty="0"/>
              <a:t>Dementia with Lewy bodies (DLB): </a:t>
            </a:r>
            <a:r>
              <a:rPr lang="en-US" dirty="0"/>
              <a:t>Falls are often the first symptom.  Visual hallucinations are very common – animals, children, people, dangerous situations.  Sleep disturbances.  Muscle rigidity or other parkinsonian movement features</a:t>
            </a:r>
          </a:p>
          <a:p>
            <a:pPr>
              <a:defRPr/>
            </a:pPr>
            <a:endParaRPr lang="en-US" dirty="0"/>
          </a:p>
          <a:p>
            <a:pPr marL="181240" indent="-181240">
              <a:buFont typeface="Arial" panose="020B0604020202020204" pitchFamily="34" charset="0"/>
              <a:buChar char="•"/>
              <a:defRPr/>
            </a:pPr>
            <a:r>
              <a:rPr lang="en-US" b="1" dirty="0"/>
              <a:t>Mixed dementia</a:t>
            </a:r>
            <a:r>
              <a:rPr lang="en-US" dirty="0"/>
              <a:t>: abnormalities linked to more than one type of dementia occur simultaneously in the brain; researchers increasingly believe a large number of dementia cases are of mixed pathology</a:t>
            </a:r>
          </a:p>
          <a:p>
            <a:pPr>
              <a:defRPr/>
            </a:pPr>
            <a:endParaRPr lang="en-US" dirty="0"/>
          </a:p>
          <a:p>
            <a:pPr marL="181240" indent="-181240">
              <a:buFont typeface="Arial" panose="020B0604020202020204" pitchFamily="34" charset="0"/>
              <a:buChar char="•"/>
              <a:defRPr/>
            </a:pPr>
            <a:r>
              <a:rPr lang="en-US" b="1" dirty="0"/>
              <a:t>Parkinson’s disease</a:t>
            </a:r>
            <a:r>
              <a:rPr lang="en-US" dirty="0"/>
              <a:t>: brain changes begin in a region that plays a key role in movement; as changes gradually spread, they often begin to affect mental functions, including memory and the ability to pay attention, make sound judgments and plan the steps needed to complete a task</a:t>
            </a:r>
          </a:p>
          <a:p>
            <a:pPr>
              <a:defRPr/>
            </a:pPr>
            <a:endParaRPr lang="en-US" dirty="0"/>
          </a:p>
          <a:p>
            <a:pPr marL="181240" indent="-181240">
              <a:buFont typeface="Arial" panose="020B0604020202020204" pitchFamily="34" charset="0"/>
              <a:buChar char="•"/>
              <a:defRPr/>
            </a:pPr>
            <a:r>
              <a:rPr lang="en-US" b="1" dirty="0"/>
              <a:t>Frontotemporal dementia</a:t>
            </a:r>
            <a:r>
              <a:rPr lang="en-US" dirty="0"/>
              <a:t>: typical symptoms include changes in personality and behavior and difficulty with language; nerve cells in the front and side regions of the brain are especially affected</a:t>
            </a:r>
          </a:p>
          <a:p>
            <a:pPr>
              <a:defRPr/>
            </a:pPr>
            <a:endParaRPr lang="en-US" dirty="0"/>
          </a:p>
          <a:p>
            <a:pPr marL="181240" indent="-181240">
              <a:buFont typeface="Arial" panose="020B0604020202020204" pitchFamily="34" charset="0"/>
              <a:buChar char="•"/>
              <a:defRPr/>
            </a:pPr>
            <a:r>
              <a:rPr lang="en-US" b="1" dirty="0"/>
              <a:t>Creutzfeldt-Jakob disease</a:t>
            </a:r>
            <a:r>
              <a:rPr lang="en-US" dirty="0"/>
              <a:t>: rapidly fatal disorder that impairs memory and coordination and causes behavior changes; variant CJD (“mad cow disease”) occurs in cattle and has been transmitted to people under certain circumstances</a:t>
            </a:r>
          </a:p>
          <a:p>
            <a:pPr>
              <a:defRPr/>
            </a:pPr>
            <a:endParaRPr lang="en-US" dirty="0"/>
          </a:p>
          <a:p>
            <a:pPr marL="181240" indent="-181240">
              <a:buFont typeface="Arial" panose="020B0604020202020204" pitchFamily="34" charset="0"/>
              <a:buChar char="•"/>
              <a:defRPr/>
            </a:pPr>
            <a:r>
              <a:rPr lang="en-US" b="1" dirty="0"/>
              <a:t>Normal pressure hydrocephalus</a:t>
            </a:r>
            <a:r>
              <a:rPr lang="en-US" dirty="0"/>
              <a:t>: symptoms include difficulty walking, memory loss, and inability to control urination; caused by the buildup of fluid in the brain</a:t>
            </a:r>
          </a:p>
          <a:p>
            <a:pPr>
              <a:defRPr/>
            </a:pPr>
            <a:endParaRPr lang="en-US" dirty="0"/>
          </a:p>
          <a:p>
            <a:pPr marL="181240" indent="-181240">
              <a:buFont typeface="Arial" panose="020B0604020202020204" pitchFamily="34" charset="0"/>
              <a:buChar char="•"/>
              <a:defRPr/>
            </a:pPr>
            <a:r>
              <a:rPr lang="en-US" b="1" dirty="0"/>
              <a:t>Huntington’s disease</a:t>
            </a:r>
            <a:r>
              <a:rPr lang="en-US" dirty="0"/>
              <a:t>: progressive brain disorder caused by a single defective gene on chromosome 4; symptoms include abnormal involuntary movements, a severe decline in thinking and reasoning skills, irritability, depression, and other mood changes</a:t>
            </a:r>
          </a:p>
          <a:p>
            <a:pPr>
              <a:defRPr/>
            </a:pPr>
            <a:endParaRPr lang="en-US" dirty="0"/>
          </a:p>
          <a:p>
            <a:pPr marL="181240" indent="-181240">
              <a:buFont typeface="Arial" panose="020B0604020202020204" pitchFamily="34" charset="0"/>
              <a:buChar char="•"/>
              <a:defRPr/>
            </a:pPr>
            <a:r>
              <a:rPr lang="en-US" b="1" dirty="0"/>
              <a:t>Wernicke-Korsakoff Syndrome</a:t>
            </a:r>
            <a:r>
              <a:rPr lang="en-US" dirty="0"/>
              <a:t>: a chronic memory disorder caused by severe deficiency of thiamine (vitamin B-1); most common cause is alcohol misuse; memory problems may be strikingly severe while other thinking and social skills seem relatively unaffected</a:t>
            </a:r>
          </a:p>
          <a:p>
            <a:pPr marL="181240" indent="-181240">
              <a:buFont typeface="Arial" panose="020B0604020202020204" pitchFamily="34" charset="0"/>
              <a:buChar char="•"/>
              <a:defRPr/>
            </a:pPr>
            <a:endParaRPr lang="en-US" dirty="0"/>
          </a:p>
          <a:p>
            <a:pPr>
              <a:defRPr/>
            </a:pPr>
            <a:r>
              <a:rPr lang="en-US" b="1" dirty="0"/>
              <a:t>Alzheimer’s disease</a:t>
            </a:r>
            <a:r>
              <a:rPr lang="en-US" dirty="0"/>
              <a:t> and </a:t>
            </a:r>
            <a:r>
              <a:rPr lang="en-US" b="1" dirty="0"/>
              <a:t>vascular dementia</a:t>
            </a:r>
            <a:r>
              <a:rPr lang="en-US" dirty="0"/>
              <a:t> are the most </a:t>
            </a:r>
            <a:r>
              <a:rPr lang="en-US" b="1" dirty="0"/>
              <a:t>common</a:t>
            </a:r>
            <a:r>
              <a:rPr lang="en-US" dirty="0"/>
              <a:t> types of dementia.</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5</a:t>
            </a:fld>
            <a:endParaRPr lang="en-US"/>
          </a:p>
        </p:txBody>
      </p:sp>
    </p:spTree>
    <p:extLst>
      <p:ext uri="{BB962C8B-B14F-4D97-AF65-F5344CB8AC3E}">
        <p14:creationId xmlns:p14="http://schemas.microsoft.com/office/powerpoint/2010/main" val="3035276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Alzheimer’s disease is the most common type of dementia.  It accounts for an estimated 60% to 80% of cases.  </a:t>
            </a:r>
          </a:p>
          <a:p>
            <a:pPr>
              <a:spcBef>
                <a:spcPct val="0"/>
              </a:spcBef>
            </a:pPr>
            <a:endParaRPr lang="en-US" altLang="en-US" dirty="0"/>
          </a:p>
          <a:p>
            <a:pPr>
              <a:spcBef>
                <a:spcPct val="0"/>
              </a:spcBef>
            </a:pPr>
            <a:r>
              <a:rPr lang="en-US" altLang="en-US" dirty="0"/>
              <a:t>Alzheimer’s disease is a progressive disease, in which dementia symptoms gradually worsen over a number of years. </a:t>
            </a:r>
          </a:p>
          <a:p>
            <a:pPr>
              <a:spcBef>
                <a:spcPct val="0"/>
              </a:spcBef>
            </a:pPr>
            <a:endParaRPr lang="en-US" altLang="en-US" dirty="0"/>
          </a:p>
          <a:p>
            <a:pPr>
              <a:spcBef>
                <a:spcPct val="0"/>
              </a:spcBef>
            </a:pPr>
            <a:r>
              <a:rPr lang="en-US" altLang="en-US" dirty="0"/>
              <a:t>In its mild (early) stages, people experience some memory loss, but with severe (late-stage) Alzheimer’s disease, individuals lose the ability to carry on a conversation and respond to their environment.  The degenerative nature of the disease means many in the severe stage have difficulty moving, often become bed-bound, and need around-the-clock care.  </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6</a:t>
            </a:fld>
            <a:endParaRPr lang="en-US"/>
          </a:p>
        </p:txBody>
      </p:sp>
    </p:spTree>
    <p:extLst>
      <p:ext uri="{BB962C8B-B14F-4D97-AF65-F5344CB8AC3E}">
        <p14:creationId xmlns:p14="http://schemas.microsoft.com/office/powerpoint/2010/main" val="1625690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a:spcBef>
                <a:spcPct val="0"/>
              </a:spcBef>
            </a:pPr>
            <a:r>
              <a:rPr lang="en-US" altLang="en-US" dirty="0"/>
              <a:t>Alzheimer’s disease was first identified in 1906 by Dr. Alois Alzheimer.  He noticed certain changes in the brain tissue of a woman who had died after a mental illness that included symptoms of memory loss, language problems, and unpredictable behavior. </a:t>
            </a:r>
          </a:p>
          <a:p>
            <a:pPr>
              <a:spcBef>
                <a:spcPct val="0"/>
              </a:spcBef>
            </a:pPr>
            <a:r>
              <a:rPr lang="en-US" altLang="en-US" dirty="0"/>
              <a:t> </a:t>
            </a:r>
          </a:p>
          <a:p>
            <a:pPr>
              <a:spcBef>
                <a:spcPct val="0"/>
              </a:spcBef>
            </a:pPr>
            <a:r>
              <a:rPr lang="en-US" altLang="en-US" dirty="0"/>
              <a:t>Dr. Alzheimer examined her brain after her death and found many abnormal clumps (now called amyloid plaques) and tangled bundles of fibers (now called neurofibrillary, or tau, tangles).  </a:t>
            </a:r>
          </a:p>
          <a:p>
            <a:pPr>
              <a:spcBef>
                <a:spcPct val="0"/>
              </a:spcBef>
            </a:pPr>
            <a:endParaRPr lang="en-US" altLang="en-US" dirty="0"/>
          </a:p>
          <a:p>
            <a:pPr>
              <a:spcBef>
                <a:spcPct val="0"/>
              </a:spcBef>
            </a:pPr>
            <a:r>
              <a:rPr lang="en-US" altLang="en-US" dirty="0"/>
              <a:t>These plaques and tangles in the brain are still considered some of the hallmarks of Alzheimer’s disease, along with the loss of connections between nerve cells (neurons) in the brain.  </a:t>
            </a:r>
          </a:p>
          <a:p>
            <a:pPr>
              <a:spcBef>
                <a:spcPct val="0"/>
              </a:spcBef>
            </a:pPr>
            <a:endParaRPr lang="en-US" altLang="en-US" dirty="0"/>
          </a:p>
          <a:p>
            <a:pPr>
              <a:spcBef>
                <a:spcPct val="0"/>
              </a:spcBef>
            </a:pPr>
            <a:r>
              <a:rPr lang="en-US" altLang="en-US" dirty="0"/>
              <a:t>Alzheimer’s disease leads to nerve cell death and tissue loss throughout the brain.  Over time, the brain shrinks dramatically, affecting nearly all its functions.</a:t>
            </a:r>
          </a:p>
          <a:p>
            <a:pPr>
              <a:spcBef>
                <a:spcPct val="0"/>
              </a:spcBef>
            </a:pPr>
            <a:endParaRPr lang="en-US" altLang="en-US" dirty="0"/>
          </a:p>
          <a:p>
            <a:pPr>
              <a:spcBef>
                <a:spcPct val="0"/>
              </a:spcBef>
            </a:pPr>
            <a:r>
              <a:rPr lang="en-US" altLang="en-US" dirty="0"/>
              <a:t>Scientists are not absolutely sure what causes cell death and tissue loss in the Alzheimer’s brain, but plaques and tangles are prime suspects.  </a:t>
            </a:r>
          </a:p>
          <a:p>
            <a:pPr>
              <a:spcBef>
                <a:spcPct val="0"/>
              </a:spcBef>
            </a:pPr>
            <a:endParaRPr lang="en-US" altLang="en-US" dirty="0"/>
          </a:p>
          <a:p>
            <a:pPr>
              <a:spcBef>
                <a:spcPct val="0"/>
              </a:spcBef>
            </a:pPr>
            <a:r>
              <a:rPr lang="en-US" altLang="en-US" dirty="0"/>
              <a:t>Plaques, abnormal clusters of protein fragments, build up between nerve cells in the brain.  Plaques form when protein pieces called beta-amyloid clump together.  </a:t>
            </a:r>
          </a:p>
          <a:p>
            <a:pPr>
              <a:spcBef>
                <a:spcPct val="0"/>
              </a:spcBef>
            </a:pPr>
            <a:endParaRPr lang="en-US" altLang="en-US" dirty="0"/>
          </a:p>
          <a:p>
            <a:pPr>
              <a:spcBef>
                <a:spcPct val="0"/>
              </a:spcBef>
            </a:pPr>
            <a:r>
              <a:rPr lang="en-US" altLang="en-US" dirty="0"/>
              <a:t>Dead and dying nerve cells contain tangles, which are made up of twisted strands of another protein.  </a:t>
            </a:r>
          </a:p>
          <a:p>
            <a:pPr>
              <a:spcBef>
                <a:spcPct val="0"/>
              </a:spcBef>
            </a:pPr>
            <a:endParaRPr lang="en-US" altLang="en-US" dirty="0"/>
          </a:p>
          <a:p>
            <a:pPr>
              <a:spcBef>
                <a:spcPct val="0"/>
              </a:spcBef>
            </a:pPr>
            <a:r>
              <a:rPr lang="en-US" altLang="en-US" dirty="0"/>
              <a:t>Plaques and tangles tend to spread through the brain in a predictable pattern as Alzheimer’s disease progresses.</a:t>
            </a:r>
          </a:p>
          <a:p>
            <a:pPr>
              <a:spcBef>
                <a:spcPct val="0"/>
              </a:spcBef>
            </a:pPr>
            <a:endParaRPr lang="en-US" altLang="en-US" dirty="0"/>
          </a:p>
          <a:p>
            <a:pPr marL="171450" indent="-171450">
              <a:spcBef>
                <a:spcPct val="0"/>
              </a:spcBef>
              <a:buFont typeface="Wingdings" panose="05000000000000000000" pitchFamily="2" charset="2"/>
              <a:buChar char="v"/>
            </a:pPr>
            <a:r>
              <a:rPr lang="en-US" altLang="en-US" i="1" dirty="0"/>
              <a:t>NOTE TO SPEAKER: The image on the slide shows a microscopic illustration of Alzheimer’s tissue with plaques and tangles.</a:t>
            </a:r>
            <a:endParaRPr lang="en-US" alt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7</a:t>
            </a:fld>
            <a:endParaRPr lang="en-US"/>
          </a:p>
        </p:txBody>
      </p:sp>
    </p:spTree>
    <p:extLst>
      <p:ext uri="{BB962C8B-B14F-4D97-AF65-F5344CB8AC3E}">
        <p14:creationId xmlns:p14="http://schemas.microsoft.com/office/powerpoint/2010/main" val="9038180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0"/>
              </a:spcBef>
            </a:pPr>
            <a:r>
              <a:rPr lang="en-US" altLang="en-US" dirty="0"/>
              <a:t>On average, a person with Alzheimer’s disease lives four to eight years after diagnosis, but can live as long as 20 years, depending on many factors (such as the progression of the disease, other co-occurring conditions, infections, and unintentional injuries). </a:t>
            </a:r>
          </a:p>
          <a:p>
            <a:pPr>
              <a:spcBef>
                <a:spcPct val="0"/>
              </a:spcBef>
            </a:pPr>
            <a:endParaRPr lang="en-US" altLang="en-US" dirty="0"/>
          </a:p>
          <a:p>
            <a:pPr>
              <a:spcBef>
                <a:spcPct val="0"/>
              </a:spcBef>
            </a:pPr>
            <a:r>
              <a:rPr lang="en-US" altLang="en-US" dirty="0"/>
              <a:t>The symptoms of Alzheimer’s disease worsen over time, although the rate at which the disease progresses varies.</a:t>
            </a:r>
          </a:p>
          <a:p>
            <a:pPr>
              <a:spcBef>
                <a:spcPct val="0"/>
              </a:spcBef>
            </a:pPr>
            <a:endParaRPr lang="en-US" altLang="en-US" dirty="0"/>
          </a:p>
          <a:p>
            <a:pPr>
              <a:spcBef>
                <a:spcPct val="0"/>
              </a:spcBef>
            </a:pPr>
            <a:r>
              <a:rPr lang="en-US" altLang="en-US" dirty="0"/>
              <a:t>Alzheimer’s disease typically progresses slowly in three general stages – mild (early-stage), moderate (middle-stage), and severe (late-stage).</a:t>
            </a:r>
          </a:p>
          <a:p>
            <a:pPr>
              <a:spcBef>
                <a:spcPct val="0"/>
              </a:spcBef>
            </a:pPr>
            <a:endParaRPr lang="en-US" altLang="en-US" dirty="0"/>
          </a:p>
          <a:p>
            <a:pPr marL="171450" indent="-171450">
              <a:spcBef>
                <a:spcPct val="0"/>
              </a:spcBef>
              <a:buFont typeface="Wingdings" panose="05000000000000000000" pitchFamily="2" charset="2"/>
              <a:buChar char="v"/>
            </a:pPr>
            <a:r>
              <a:rPr lang="en-US" altLang="en-US" i="1" dirty="0"/>
              <a:t>NOTE TO SPEAKER:  The image on the slide shows the progression of changes to the brain, from preclinical Alzheimer’s (left), mild to moderate (middle), to severe (right). </a:t>
            </a:r>
            <a:endParaRPr lang="en-US" altLang="en-US" dirty="0"/>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8</a:t>
            </a:fld>
            <a:endParaRPr lang="en-US"/>
          </a:p>
        </p:txBody>
      </p:sp>
    </p:spTree>
    <p:extLst>
      <p:ext uri="{BB962C8B-B14F-4D97-AF65-F5344CB8AC3E}">
        <p14:creationId xmlns:p14="http://schemas.microsoft.com/office/powerpoint/2010/main" val="17067676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dirty="0"/>
              <a:t>In the mild stages of Alzheimer’s disease, a person may function independently.  He or she may still drive, work and be part of social activities.  </a:t>
            </a:r>
          </a:p>
          <a:p>
            <a:pPr>
              <a:defRPr/>
            </a:pPr>
            <a:endParaRPr lang="en-US" dirty="0"/>
          </a:p>
          <a:p>
            <a:pPr>
              <a:defRPr/>
            </a:pPr>
            <a:r>
              <a:rPr lang="en-US" dirty="0"/>
              <a:t>Despite this, the person may feel as if he or she is having memory lapses, such as forgetting familiar words or the location of everyday objects.</a:t>
            </a:r>
          </a:p>
          <a:p>
            <a:pPr>
              <a:defRPr/>
            </a:pPr>
            <a:endParaRPr lang="en-US" dirty="0"/>
          </a:p>
          <a:p>
            <a:pPr>
              <a:defRPr/>
            </a:pPr>
            <a:r>
              <a:rPr lang="en-US" dirty="0"/>
              <a:t>Other common difficulties in the mild stage of Alzheimer’s disease include:</a:t>
            </a:r>
          </a:p>
          <a:p>
            <a:pPr>
              <a:defRPr/>
            </a:pPr>
            <a:endParaRPr lang="en-US" dirty="0"/>
          </a:p>
          <a:p>
            <a:pPr marL="181240" indent="-181240">
              <a:buFont typeface="Arial" panose="020B0604020202020204" pitchFamily="34" charset="0"/>
              <a:buChar char="•"/>
              <a:defRPr/>
            </a:pPr>
            <a:r>
              <a:rPr lang="en-US" dirty="0"/>
              <a:t>Trouble remembering names when introduced to new people</a:t>
            </a:r>
          </a:p>
          <a:p>
            <a:pPr marL="181240" indent="-181240">
              <a:buFont typeface="Arial" panose="020B0604020202020204" pitchFamily="34" charset="0"/>
              <a:buChar char="•"/>
              <a:defRPr/>
            </a:pPr>
            <a:r>
              <a:rPr lang="en-US" dirty="0"/>
              <a:t>Having greater difficulty performing tasks in social or work settings</a:t>
            </a:r>
          </a:p>
          <a:p>
            <a:pPr marL="181240" indent="-181240">
              <a:buFont typeface="Arial" panose="020B0604020202020204" pitchFamily="34" charset="0"/>
              <a:buChar char="•"/>
              <a:defRPr/>
            </a:pPr>
            <a:r>
              <a:rPr lang="en-US" dirty="0"/>
              <a:t>Forgetting material that one has just read</a:t>
            </a:r>
          </a:p>
          <a:p>
            <a:pPr marL="181240" indent="-181240">
              <a:buFont typeface="Arial" panose="020B0604020202020204" pitchFamily="34" charset="0"/>
              <a:buChar char="•"/>
              <a:defRPr/>
            </a:pPr>
            <a:r>
              <a:rPr lang="en-US" dirty="0"/>
              <a:t>Increasing trouble with planning or organizing</a:t>
            </a:r>
          </a:p>
          <a:p>
            <a:pPr>
              <a:defRPr/>
            </a:pPr>
            <a:endParaRPr lang="en-US" b="1" dirty="0"/>
          </a:p>
          <a:p>
            <a:pPr>
              <a:defRPr/>
            </a:pPr>
            <a:r>
              <a:rPr lang="en-US" dirty="0"/>
              <a:t>Many times, family members take on more and more caregiving responsibilities as Alzheimer’s disease progresses.  Family members can share background information about the person – what the person was like before the diagnosis and after the diagnosis.  They can share what things have worked regarding preventing or managing behaviors and what things have frustrated them.  It may be quite difficult for the family member to turn the role of caregiver over to the staff.  Find ways to acknowledge the family member and keep lines of communication open and supportive.</a:t>
            </a:r>
          </a:p>
          <a:p>
            <a:endParaRPr lang="en-US" dirty="0"/>
          </a:p>
        </p:txBody>
      </p:sp>
      <p:sp>
        <p:nvSpPr>
          <p:cNvPr id="4" name="Slide Number Placeholder 3"/>
          <p:cNvSpPr>
            <a:spLocks noGrp="1"/>
          </p:cNvSpPr>
          <p:nvPr>
            <p:ph type="sldNum" sz="quarter" idx="5"/>
          </p:nvPr>
        </p:nvSpPr>
        <p:spPr/>
        <p:txBody>
          <a:bodyPr/>
          <a:lstStyle/>
          <a:p>
            <a:fld id="{62583AE9-5228-4641-AE46-DAC04049BDD6}" type="slidenum">
              <a:rPr lang="en-US" smtClean="0"/>
              <a:pPr/>
              <a:t>9</a:t>
            </a:fld>
            <a:endParaRPr lang="en-US"/>
          </a:p>
        </p:txBody>
      </p:sp>
    </p:spTree>
    <p:extLst>
      <p:ext uri="{BB962C8B-B14F-4D97-AF65-F5344CB8AC3E}">
        <p14:creationId xmlns:p14="http://schemas.microsoft.com/office/powerpoint/2010/main" val="314677392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6" name="Picture 5">
            <a:extLst>
              <a:ext uri="{FF2B5EF4-FFF2-40B4-BE49-F238E27FC236}">
                <a16:creationId xmlns:a16="http://schemas.microsoft.com/office/drawing/2014/main" id="{0E9803A5-EFA6-40DB-8FA8-E6D66769911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115744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85B469-5187-4EC5-A46A-5246E39C36E9}"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a:xfrm>
            <a:off x="6553200" y="6356350"/>
            <a:ext cx="2133600" cy="365125"/>
          </a:xfrm>
        </p:spPr>
        <p:txBody>
          <a:bodyPr/>
          <a:lstStyle/>
          <a:p>
            <a:fld id="{8ED21966-C764-4C40-97C3-3CEDFB59A7F5}" type="slidenum">
              <a:rPr lang="en-US" smtClean="0">
                <a:solidFill>
                  <a:prstClr val="black"/>
                </a:solidFill>
              </a:rPr>
              <a:pPr/>
              <a:t>‹#›</a:t>
            </a:fld>
            <a:endParaRPr lang="en-US" dirty="0">
              <a:solidFill>
                <a:prstClr val="black"/>
              </a:solidFill>
            </a:endParaRPr>
          </a:p>
        </p:txBody>
      </p:sp>
      <p:pic>
        <p:nvPicPr>
          <p:cNvPr id="6" name="Picture 5">
            <a:extLst>
              <a:ext uri="{FF2B5EF4-FFF2-40B4-BE49-F238E27FC236}">
                <a16:creationId xmlns:a16="http://schemas.microsoft.com/office/drawing/2014/main" id="{85BCF9A2-57A2-4F96-9C6C-1ADAD7F00EFE}"/>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52232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EDD955-D679-42C0-8C7E-F3F25ECF904E}" type="datetime1">
              <a:rPr lang="en-US" smtClean="0">
                <a:solidFill>
                  <a:prstClr val="black"/>
                </a:solidFill>
              </a:rPr>
              <a:t>5/13/2019</a:t>
            </a:fld>
            <a:endParaRPr lang="en-US">
              <a:solidFill>
                <a:prstClr val="black"/>
              </a:solidFill>
            </a:endParaRPr>
          </a:p>
        </p:txBody>
      </p:sp>
      <p:pic>
        <p:nvPicPr>
          <p:cNvPr id="7" name="Picture 6"/>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792204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EE55542-2A52-46FD-A5AC-DD17EE18F3A6}" type="datetime1">
              <a:rPr lang="en-US" smtClean="0">
                <a:solidFill>
                  <a:prstClr val="black"/>
                </a:solidFill>
              </a:rPr>
              <a:t>5/13/2019</a:t>
            </a:fld>
            <a:endParaRPr lang="en-US">
              <a:solidFill>
                <a:prstClr val="black"/>
              </a:solidFill>
            </a:endParaRPr>
          </a:p>
        </p:txBody>
      </p:sp>
      <p:sp>
        <p:nvSpPr>
          <p:cNvPr id="6" name="Slide Number Placeholder 5"/>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7" name="Picture 6">
            <a:extLst>
              <a:ext uri="{FF2B5EF4-FFF2-40B4-BE49-F238E27FC236}">
                <a16:creationId xmlns:a16="http://schemas.microsoft.com/office/drawing/2014/main" id="{936C90E5-F9D5-43CD-A0C4-5626FCC60FD5}"/>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6914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13C75C-1DD4-4EFB-96F4-CD016AE835F6}"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BF4F55C6-B0BC-4894-9D4B-6156D6A400F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191890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981A95B-B40D-432F-BDE3-0F0C037B57E3}" type="datetime1">
              <a:rPr lang="en-US" smtClean="0">
                <a:solidFill>
                  <a:prstClr val="black"/>
                </a:solidFill>
              </a:rPr>
              <a:t>5/13/2019</a:t>
            </a:fld>
            <a:endParaRPr lang="en-US">
              <a:solidFill>
                <a:prstClr val="black"/>
              </a:solidFill>
            </a:endParaRPr>
          </a:p>
        </p:txBody>
      </p:sp>
      <p:sp>
        <p:nvSpPr>
          <p:cNvPr id="9" name="Slide Number Placeholder 8"/>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58827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B045820-4DB1-4339-8AEB-7BCAF0FDFEA8}" type="datetime1">
              <a:rPr lang="en-US" smtClean="0">
                <a:solidFill>
                  <a:prstClr val="black"/>
                </a:solidFill>
              </a:rPr>
              <a:t>5/13/2019</a:t>
            </a:fld>
            <a:endParaRPr lang="en-US">
              <a:solidFill>
                <a:prstClr val="black"/>
              </a:solidFill>
            </a:endParaRPr>
          </a:p>
        </p:txBody>
      </p:sp>
      <p:sp>
        <p:nvSpPr>
          <p:cNvPr id="5" name="Slide Number Placeholder 4"/>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6" name="Picture 5">
            <a:extLst>
              <a:ext uri="{FF2B5EF4-FFF2-40B4-BE49-F238E27FC236}">
                <a16:creationId xmlns:a16="http://schemas.microsoft.com/office/drawing/2014/main" id="{AC2DFD05-C655-4D1F-9BA0-23752AA6F63A}"/>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361453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8A1124-85F9-448D-B3E4-AC9E07F4E290}" type="datetime1">
              <a:rPr lang="en-US" smtClean="0">
                <a:solidFill>
                  <a:prstClr val="black"/>
                </a:solidFill>
              </a:rPr>
              <a:t>5/13/2019</a:t>
            </a:fld>
            <a:endParaRPr lang="en-US">
              <a:solidFill>
                <a:prstClr val="black"/>
              </a:solidFill>
            </a:endParaRPr>
          </a:p>
        </p:txBody>
      </p:sp>
      <p:sp>
        <p:nvSpPr>
          <p:cNvPr id="4" name="Slide Number Placeholder 3"/>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5" name="Picture 4">
            <a:extLst>
              <a:ext uri="{FF2B5EF4-FFF2-40B4-BE49-F238E27FC236}">
                <a16:creationId xmlns:a16="http://schemas.microsoft.com/office/drawing/2014/main" id="{419BB5C9-FC73-4804-861F-DD93BDDC4C0F}"/>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981344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EC9F4AF-83BA-4844-90A6-1A2537F102CC}"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09849B57-4B73-4165-9059-71076BC75481}"/>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2193369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2FF0AA6-727A-4116-83EB-06F1397B9832}" type="datetime1">
              <a:rPr lang="en-US" smtClean="0">
                <a:solidFill>
                  <a:prstClr val="black"/>
                </a:solidFill>
              </a:rPr>
              <a:t>5/13/2019</a:t>
            </a:fld>
            <a:endParaRPr lang="en-US">
              <a:solidFill>
                <a:prstClr val="black"/>
              </a:solidFill>
            </a:endParaRPr>
          </a:p>
        </p:txBody>
      </p:sp>
      <p:sp>
        <p:nvSpPr>
          <p:cNvPr id="7" name="Slide Number Placeholder 6"/>
          <p:cNvSpPr>
            <a:spLocks noGrp="1"/>
          </p:cNvSpPr>
          <p:nvPr>
            <p:ph type="sldNum" sz="quarter" idx="12"/>
          </p:nvPr>
        </p:nvSpPr>
        <p:spPr/>
        <p:txBody>
          <a:bodyPr/>
          <a:lstStyle/>
          <a:p>
            <a:fld id="{8ED21966-C764-4C40-97C3-3CEDFB59A7F5}" type="slidenum">
              <a:rPr lang="en-US" smtClean="0">
                <a:solidFill>
                  <a:prstClr val="black"/>
                </a:solidFill>
              </a:rPr>
              <a:pPr/>
              <a:t>‹#›</a:t>
            </a:fld>
            <a:endParaRPr lang="en-US">
              <a:solidFill>
                <a:prstClr val="black"/>
              </a:solidFill>
            </a:endParaRPr>
          </a:p>
        </p:txBody>
      </p:sp>
      <p:pic>
        <p:nvPicPr>
          <p:cNvPr id="8" name="Picture 7">
            <a:extLst>
              <a:ext uri="{FF2B5EF4-FFF2-40B4-BE49-F238E27FC236}">
                <a16:creationId xmlns:a16="http://schemas.microsoft.com/office/drawing/2014/main" id="{9DEE8811-35E9-4324-BED5-D8D232F364EB}"/>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63811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file:///S:\CREATIVE_SERVICES\LeadingAge%20Collateral\LeadingAge%20PowerPoint\2017%20PPTs\PPT%20images\LeadingAge_PMS%20Cool%20Grey%2011.jpg"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defRPr>
            </a:lvl1pPr>
          </a:lstStyle>
          <a:p>
            <a:fld id="{EA25747C-6F3A-4B6F-85EC-0F505796E425}" type="datetime1">
              <a:rPr lang="en-US" smtClean="0">
                <a:solidFill>
                  <a:prstClr val="black"/>
                </a:solidFill>
              </a:rPr>
              <a:t>5/13/2019</a:t>
            </a:fld>
            <a:endParaRPr lang="en-US" dirty="0">
              <a:solidFill>
                <a:prstClr val="black"/>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8ED21966-C764-4C40-97C3-3CEDFB59A7F5}" type="slidenum">
              <a:rPr lang="en-US" smtClean="0">
                <a:solidFill>
                  <a:prstClr val="black"/>
                </a:solidFill>
              </a:rPr>
              <a:pPr/>
              <a:t>‹#›</a:t>
            </a:fld>
            <a:endParaRPr lang="en-US" dirty="0">
              <a:solidFill>
                <a:prstClr val="black"/>
              </a:solidFill>
            </a:endParaRPr>
          </a:p>
        </p:txBody>
      </p:sp>
      <p:pic>
        <p:nvPicPr>
          <p:cNvPr id="9" name="Picture 8"/>
          <p:cNvPicPr>
            <a:picLocks noChangeAspect="1"/>
          </p:cNvPicPr>
          <p:nvPr userDrawn="1"/>
        </p:nvPicPr>
        <p:blipFill>
          <a:blip r:embed="rId12" r:link="rId13" cstate="email">
            <a:extLst>
              <a:ext uri="{28A0092B-C50C-407E-A947-70E740481C1C}">
                <a14:useLocalDpi xmlns:a14="http://schemas.microsoft.com/office/drawing/2010/main"/>
              </a:ext>
            </a:extLst>
          </a:blip>
          <a:stretch>
            <a:fillRect/>
          </a:stretch>
        </p:blipFill>
        <p:spPr>
          <a:xfrm>
            <a:off x="6503377" y="6149609"/>
            <a:ext cx="2209800" cy="650896"/>
          </a:xfrm>
          <a:prstGeom prst="rect">
            <a:avLst/>
          </a:prstGeom>
        </p:spPr>
      </p:pic>
      <p:sp>
        <p:nvSpPr>
          <p:cNvPr id="7" name="TextBox 6"/>
          <p:cNvSpPr txBox="1"/>
          <p:nvPr userDrawn="1"/>
        </p:nvSpPr>
        <p:spPr>
          <a:xfrm>
            <a:off x="2514600" y="6356350"/>
            <a:ext cx="3962400" cy="323165"/>
          </a:xfrm>
          <a:prstGeom prst="rect">
            <a:avLst/>
          </a:prstGeom>
          <a:noFill/>
        </p:spPr>
        <p:txBody>
          <a:bodyPr wrap="square" rtlCol="0">
            <a:spAutoFit/>
          </a:bodyPr>
          <a:lstStyle/>
          <a:p>
            <a:pPr algn="ctr"/>
            <a:r>
              <a:rPr lang="en-US" sz="500" kern="1200" dirty="0">
                <a:solidFill>
                  <a:schemeClr val="tx1"/>
                </a:solidFill>
                <a:effectLst/>
                <a:latin typeface="Calibri" panose="020F0502020204030204" pitchFamily="34" charset="0"/>
                <a:ea typeface="+mn-ea"/>
                <a:cs typeface="Arial" charset="0"/>
              </a:rPr>
              <a:t>This document is for general informational purposes only.  </a:t>
            </a:r>
          </a:p>
          <a:p>
            <a:pPr algn="ctr"/>
            <a:r>
              <a:rPr lang="en-US" sz="500" kern="1200" dirty="0">
                <a:solidFill>
                  <a:schemeClr val="tx1"/>
                </a:solidFill>
                <a:effectLst/>
                <a:latin typeface="Calibri" panose="020F0502020204030204" pitchFamily="34" charset="0"/>
                <a:ea typeface="+mn-ea"/>
                <a:cs typeface="Arial" charset="0"/>
              </a:rPr>
              <a:t>It does not represent legal advice nor relied upon as supporting documentation or advice with CMS or other regulatory entities.</a:t>
            </a:r>
          </a:p>
          <a:p>
            <a:pPr algn="ctr"/>
            <a:r>
              <a:rPr lang="en-US" sz="500" kern="1200" dirty="0">
                <a:solidFill>
                  <a:schemeClr val="tx1"/>
                </a:solidFill>
                <a:effectLst/>
                <a:latin typeface="Calibri" panose="020F0502020204030204" pitchFamily="34" charset="0"/>
                <a:ea typeface="+mn-ea"/>
                <a:cs typeface="Arial" charset="0"/>
              </a:rPr>
              <a:t>© Pathway Health Services, Inc. – All Rights Reserved – Copy with Permission Only </a:t>
            </a:r>
          </a:p>
        </p:txBody>
      </p:sp>
      <p:pic>
        <p:nvPicPr>
          <p:cNvPr id="10" name="Picture 9">
            <a:extLst>
              <a:ext uri="{FF2B5EF4-FFF2-40B4-BE49-F238E27FC236}">
                <a16:creationId xmlns:a16="http://schemas.microsoft.com/office/drawing/2014/main" id="{205A3798-5358-442B-B70A-09435E4DCF0D}"/>
              </a:ext>
            </a:extLst>
          </p:cNvPr>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457200" y="6069725"/>
            <a:ext cx="1981200" cy="708188"/>
          </a:xfrm>
          <a:prstGeom prst="rect">
            <a:avLst/>
          </a:prstGeom>
        </p:spPr>
      </p:pic>
    </p:spTree>
    <p:extLst>
      <p:ext uri="{BB962C8B-B14F-4D97-AF65-F5344CB8AC3E}">
        <p14:creationId xmlns:p14="http://schemas.microsoft.com/office/powerpoint/2010/main" val="130396168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ms.gov/Regulations-and-Guidance/Guidance/Manuals/downloads/som107ap_pp_guidelines_ltcf.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ms.gov/medicare/provider-enrollment-and-certification/guidanceforlawsandregulations/nursing-homes.html" TargetMode="External"/><Relationship Id="rId2" Type="http://schemas.openxmlformats.org/officeDocument/2006/relationships/hyperlink" Target="https://www.cms.gov/Regulations-and-Guidance/Guidance/Manuals/downloads/som107ap_pp_guidelines_ltcf.pdf" TargetMode="External"/><Relationship Id="rId1" Type="http://schemas.openxmlformats.org/officeDocument/2006/relationships/slideLayout" Target="../slideLayouts/slideLayout2.xml"/><Relationship Id="rId4" Type="http://schemas.openxmlformats.org/officeDocument/2006/relationships/hyperlink" Target="https://www.cms.gov/Medicare/Quality-Initiatives-Patient-Assessment-Instruments/NursingHomeQualityInits/MDS30RAIManual.html"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s://www.alz.org/" TargetMode="External"/><Relationship Id="rId2" Type="http://schemas.openxmlformats.org/officeDocument/2006/relationships/hyperlink" Target="https://surveyortraining.cms.hhs.gov/pubs/HandinHand.asp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s://www.alz.org/alzheimer_s_dementia"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alz.org/alzheimers-dementia/what-is-alzheimers"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alz.org/alzheimers-dementia/what-is-alzheimers"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alz.org/alzheimers-dementia/stages"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ctrTitle"/>
          </p:nvPr>
        </p:nvSpPr>
        <p:spPr>
          <a:xfrm>
            <a:off x="685800" y="1219200"/>
            <a:ext cx="7772400" cy="1162050"/>
          </a:xfrm>
        </p:spPr>
        <p:txBody>
          <a:bodyPr>
            <a:normAutofit/>
          </a:bodyPr>
          <a:lstStyle/>
          <a:p>
            <a:r>
              <a:rPr lang="en-US" b="1" dirty="0">
                <a:solidFill>
                  <a:schemeClr val="bg1"/>
                </a:solidFill>
              </a:rPr>
              <a:t>Dementia Care Competency </a:t>
            </a:r>
          </a:p>
        </p:txBody>
      </p:sp>
      <p:sp>
        <p:nvSpPr>
          <p:cNvPr id="2" name="Subtitle 1"/>
          <p:cNvSpPr>
            <a:spLocks noGrp="1"/>
          </p:cNvSpPr>
          <p:nvPr>
            <p:ph type="subTitle" idx="1"/>
          </p:nvPr>
        </p:nvSpPr>
        <p:spPr>
          <a:xfrm>
            <a:off x="1371600" y="2457450"/>
            <a:ext cx="6400800" cy="914400"/>
          </a:xfrm>
        </p:spPr>
        <p:txBody>
          <a:bodyPr/>
          <a:lstStyle/>
          <a:p>
            <a:r>
              <a:rPr lang="en-US" dirty="0">
                <a:solidFill>
                  <a:schemeClr val="bg1"/>
                </a:solidFill>
                <a:latin typeface="+mj-lt"/>
              </a:rPr>
              <a:t>Staff Training </a:t>
            </a:r>
          </a:p>
        </p:txBody>
      </p:sp>
    </p:spTree>
    <p:extLst>
      <p:ext uri="{BB962C8B-B14F-4D97-AF65-F5344CB8AC3E}">
        <p14:creationId xmlns:p14="http://schemas.microsoft.com/office/powerpoint/2010/main" val="35098728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Middle Stage Alzheimer’s</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00200"/>
            <a:ext cx="4876800" cy="4525963"/>
          </a:xfrm>
        </p:spPr>
        <p:txBody>
          <a:bodyPr>
            <a:normAutofit lnSpcReduction="10000"/>
          </a:bodyPr>
          <a:lstStyle/>
          <a:p>
            <a:r>
              <a:rPr lang="en-US" altLang="en-US" sz="2400" dirty="0"/>
              <a:t>Requires increasing care</a:t>
            </a:r>
          </a:p>
          <a:p>
            <a:r>
              <a:rPr lang="en-US" altLang="en-US" sz="2400" dirty="0"/>
              <a:t>Symptoms include:</a:t>
            </a:r>
          </a:p>
          <a:p>
            <a:pPr lvl="1"/>
            <a:r>
              <a:rPr lang="en-US" altLang="en-US" sz="2400" dirty="0"/>
              <a:t>Forgetfulness of personal history</a:t>
            </a:r>
          </a:p>
          <a:p>
            <a:pPr lvl="1"/>
            <a:r>
              <a:rPr lang="en-US" altLang="en-US" sz="2400" dirty="0"/>
              <a:t>Confusion about place or time</a:t>
            </a:r>
          </a:p>
          <a:p>
            <a:pPr lvl="1"/>
            <a:r>
              <a:rPr lang="en-US" altLang="en-US" sz="2400" dirty="0"/>
              <a:t>Need for help with bathing, toileting, dressing</a:t>
            </a:r>
          </a:p>
          <a:p>
            <a:pPr lvl="1"/>
            <a:r>
              <a:rPr lang="en-US" altLang="en-US" sz="2400" dirty="0"/>
              <a:t>Changes in sleep patterns</a:t>
            </a:r>
          </a:p>
          <a:p>
            <a:pPr lvl="1"/>
            <a:r>
              <a:rPr lang="en-US" altLang="en-US" sz="2400" dirty="0"/>
              <a:t>Increased risk of wandering</a:t>
            </a:r>
          </a:p>
          <a:p>
            <a:pPr lvl="1"/>
            <a:r>
              <a:rPr lang="en-US" altLang="en-US" sz="2400" dirty="0"/>
              <a:t>Personality and behavioral changes</a:t>
            </a:r>
          </a:p>
          <a:p>
            <a:endParaRPr lang="en-US" sz="2400" dirty="0"/>
          </a:p>
        </p:txBody>
      </p:sp>
      <p:pic>
        <p:nvPicPr>
          <p:cNvPr id="4" name="Picture 3">
            <a:extLst>
              <a:ext uri="{FF2B5EF4-FFF2-40B4-BE49-F238E27FC236}">
                <a16:creationId xmlns:a16="http://schemas.microsoft.com/office/drawing/2014/main" id="{264CAFA8-DFFD-464D-8A3B-2E09A7C60A1D}"/>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798497" y="1559857"/>
            <a:ext cx="2901750" cy="4342187"/>
          </a:xfrm>
          <a:prstGeom prst="rect">
            <a:avLst/>
          </a:prstGeom>
          <a:ln>
            <a:noFill/>
          </a:ln>
          <a:effectLst>
            <a:softEdge rad="112500"/>
          </a:effectLst>
        </p:spPr>
      </p:pic>
    </p:spTree>
    <p:extLst>
      <p:ext uri="{BB962C8B-B14F-4D97-AF65-F5344CB8AC3E}">
        <p14:creationId xmlns:p14="http://schemas.microsoft.com/office/powerpoint/2010/main" val="2469082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Late Stage Alzheimer’s</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00200"/>
            <a:ext cx="4495800" cy="4525963"/>
          </a:xfrm>
        </p:spPr>
        <p:txBody>
          <a:bodyPr>
            <a:normAutofit fontScale="92500" lnSpcReduction="10000"/>
          </a:bodyPr>
          <a:lstStyle/>
          <a:p>
            <a:pPr marL="306000">
              <a:defRPr/>
            </a:pPr>
            <a:r>
              <a:rPr lang="en-US" dirty="0"/>
              <a:t>Typically longest stage</a:t>
            </a:r>
          </a:p>
          <a:p>
            <a:pPr marL="306000">
              <a:defRPr/>
            </a:pPr>
            <a:r>
              <a:rPr lang="en-US" dirty="0"/>
              <a:t>Requires full-time care</a:t>
            </a:r>
          </a:p>
          <a:p>
            <a:pPr marL="306000">
              <a:defRPr/>
            </a:pPr>
            <a:r>
              <a:rPr lang="en-US" dirty="0"/>
              <a:t>Loss of awareness of recent experiences and surroundings</a:t>
            </a:r>
          </a:p>
          <a:p>
            <a:pPr marL="306000">
              <a:defRPr/>
            </a:pPr>
            <a:r>
              <a:rPr lang="en-US" dirty="0"/>
              <a:t>Changes in physical abilities (walking, sitting, swallowing)</a:t>
            </a:r>
          </a:p>
          <a:p>
            <a:pPr marL="306000">
              <a:defRPr/>
            </a:pPr>
            <a:r>
              <a:rPr lang="en-US" dirty="0"/>
              <a:t>Vulnerable to infections</a:t>
            </a:r>
          </a:p>
        </p:txBody>
      </p:sp>
      <p:pic>
        <p:nvPicPr>
          <p:cNvPr id="4" name="Picture 3">
            <a:extLst>
              <a:ext uri="{FF2B5EF4-FFF2-40B4-BE49-F238E27FC236}">
                <a16:creationId xmlns:a16="http://schemas.microsoft.com/office/drawing/2014/main" id="{8CC8051A-1F45-40C4-A393-99DE662E962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t="878" r="1" b="1"/>
          <a:stretch/>
        </p:blipFill>
        <p:spPr>
          <a:xfrm>
            <a:off x="5791200" y="1752600"/>
            <a:ext cx="2626827" cy="3886200"/>
          </a:xfrm>
          <a:prstGeom prst="rect">
            <a:avLst/>
          </a:prstGeom>
          <a:ln>
            <a:noFill/>
          </a:ln>
          <a:effectLst>
            <a:softEdge rad="112500"/>
          </a:effectLst>
        </p:spPr>
      </p:pic>
    </p:spTree>
    <p:extLst>
      <p:ext uri="{BB962C8B-B14F-4D97-AF65-F5344CB8AC3E}">
        <p14:creationId xmlns:p14="http://schemas.microsoft.com/office/powerpoint/2010/main" val="3454278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Person-Centered Care</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0" y="1600200"/>
            <a:ext cx="4114800" cy="4525963"/>
          </a:xfrm>
        </p:spPr>
        <p:txBody>
          <a:bodyPr>
            <a:normAutofit fontScale="77500" lnSpcReduction="20000"/>
          </a:bodyPr>
          <a:lstStyle/>
          <a:p>
            <a:r>
              <a:rPr lang="en-US" dirty="0"/>
              <a:t>Approaches designed to meet the individual needs of each resident </a:t>
            </a:r>
          </a:p>
          <a:p>
            <a:r>
              <a:rPr lang="en-US" dirty="0"/>
              <a:t>The person is in control. </a:t>
            </a:r>
          </a:p>
          <a:p>
            <a:r>
              <a:rPr lang="en-US" dirty="0"/>
              <a:t>The staff support the resident in making their own choices and having control over their daily lives. </a:t>
            </a:r>
          </a:p>
          <a:p>
            <a:r>
              <a:rPr lang="en-US" dirty="0"/>
              <a:t>The key is to understand how the resident “sees” and “feels” the world around them.</a:t>
            </a:r>
          </a:p>
          <a:p>
            <a:endParaRPr lang="en-US" dirty="0"/>
          </a:p>
        </p:txBody>
      </p:sp>
      <p:pic>
        <p:nvPicPr>
          <p:cNvPr id="5" name="Picture 4">
            <a:extLst>
              <a:ext uri="{FF2B5EF4-FFF2-40B4-BE49-F238E27FC236}">
                <a16:creationId xmlns:a16="http://schemas.microsoft.com/office/drawing/2014/main" id="{4D6960BE-4DA0-43D7-8117-99CB2C19CE7B}"/>
              </a:ext>
            </a:extLst>
          </p:cNvPr>
          <p:cNvPicPr>
            <a:picLocks noChangeAspect="1"/>
          </p:cNvPicPr>
          <p:nvPr/>
        </p:nvPicPr>
        <p:blipFill>
          <a:blip r:embed="rId3"/>
          <a:stretch>
            <a:fillRect/>
          </a:stretch>
        </p:blipFill>
        <p:spPr>
          <a:xfrm>
            <a:off x="152400" y="2209800"/>
            <a:ext cx="4267200" cy="2762250"/>
          </a:xfrm>
          <a:prstGeom prst="rect">
            <a:avLst/>
          </a:prstGeom>
        </p:spPr>
      </p:pic>
    </p:spTree>
    <p:extLst>
      <p:ext uri="{BB962C8B-B14F-4D97-AF65-F5344CB8AC3E}">
        <p14:creationId xmlns:p14="http://schemas.microsoft.com/office/powerpoint/2010/main" val="5718846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Approach to Care</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p:txBody>
          <a:bodyPr>
            <a:normAutofit lnSpcReduction="10000"/>
          </a:bodyPr>
          <a:lstStyle/>
          <a:p>
            <a:pPr marL="457200" lvl="1" indent="-457200">
              <a:spcBef>
                <a:spcPts val="600"/>
              </a:spcBef>
              <a:spcAft>
                <a:spcPts val="600"/>
              </a:spcAft>
              <a:buFont typeface="Arial" panose="020B0604020202020204" pitchFamily="34" charset="0"/>
              <a:buChar char="•"/>
            </a:pPr>
            <a:r>
              <a:rPr lang="en-US" kern="0" dirty="0">
                <a:latin typeface="Arial" panose="020B0604020202020204" pitchFamily="34" charset="0"/>
                <a:ea typeface="Verdana" panose="020B0604030504040204" pitchFamily="34" charset="0"/>
                <a:cs typeface="Arial" panose="020B0604020202020204" pitchFamily="34" charset="0"/>
              </a:rPr>
              <a:t>Comprehensive assessment and care planning  </a:t>
            </a:r>
          </a:p>
          <a:p>
            <a:pPr marL="457200" lvl="1" indent="-457200">
              <a:spcBef>
                <a:spcPts val="600"/>
              </a:spcBef>
              <a:spcAft>
                <a:spcPts val="600"/>
              </a:spcAft>
              <a:buFont typeface="Arial" panose="020B0604020202020204" pitchFamily="34" charset="0"/>
              <a:buChar char="•"/>
            </a:pPr>
            <a:r>
              <a:rPr lang="en-US" kern="0" dirty="0">
                <a:latin typeface="Arial" panose="020B0604020202020204" pitchFamily="34" charset="0"/>
                <a:ea typeface="Verdana" panose="020B0604030504040204" pitchFamily="34" charset="0"/>
                <a:cs typeface="Arial" panose="020B0604020202020204" pitchFamily="34" charset="0"/>
              </a:rPr>
              <a:t>Understanding the behavior </a:t>
            </a:r>
          </a:p>
          <a:p>
            <a:pPr marL="457200" lvl="1" indent="-457200">
              <a:spcBef>
                <a:spcPts val="600"/>
              </a:spcBef>
              <a:spcAft>
                <a:spcPts val="600"/>
              </a:spcAft>
              <a:buFont typeface="Arial" panose="020B0604020202020204" pitchFamily="34" charset="0"/>
              <a:buChar char="•"/>
            </a:pPr>
            <a:r>
              <a:rPr lang="en-US" kern="0" dirty="0">
                <a:latin typeface="Arial" panose="020B0604020202020204" pitchFamily="34" charset="0"/>
                <a:ea typeface="Verdana" panose="020B0604030504040204" pitchFamily="34" charset="0"/>
                <a:cs typeface="Arial" panose="020B0604020202020204" pitchFamily="34" charset="0"/>
              </a:rPr>
              <a:t>Effective  communication</a:t>
            </a:r>
          </a:p>
          <a:p>
            <a:pPr marL="617220" lvl="2" indent="-342900">
              <a:spcBef>
                <a:spcPts val="600"/>
              </a:spcBef>
              <a:spcAft>
                <a:spcPts val="600"/>
              </a:spcAft>
            </a:pPr>
            <a:r>
              <a:rPr lang="en-US" kern="0" dirty="0">
                <a:latin typeface="Arial" panose="020B0604020202020204" pitchFamily="34" charset="0"/>
                <a:ea typeface="Verdana" panose="020B0604030504040204" pitchFamily="34" charset="0"/>
                <a:cs typeface="Arial" panose="020B0604020202020204" pitchFamily="34" charset="0"/>
              </a:rPr>
              <a:t>With the resident</a:t>
            </a:r>
          </a:p>
          <a:p>
            <a:pPr marL="617220" lvl="2" indent="-342900">
              <a:spcBef>
                <a:spcPts val="600"/>
              </a:spcBef>
              <a:spcAft>
                <a:spcPts val="600"/>
              </a:spcAft>
            </a:pPr>
            <a:r>
              <a:rPr lang="en-US" kern="0" dirty="0">
                <a:latin typeface="Arial" panose="020B0604020202020204" pitchFamily="34" charset="0"/>
                <a:ea typeface="Verdana" panose="020B0604030504040204" pitchFamily="34" charset="0"/>
                <a:cs typeface="Arial" panose="020B0604020202020204" pitchFamily="34" charset="0"/>
              </a:rPr>
              <a:t>With the team</a:t>
            </a:r>
          </a:p>
          <a:p>
            <a:pPr marL="457200" lvl="1" indent="-457200">
              <a:spcBef>
                <a:spcPts val="600"/>
              </a:spcBef>
              <a:spcAft>
                <a:spcPts val="600"/>
              </a:spcAft>
              <a:buFont typeface="Arial" panose="020B0604020202020204" pitchFamily="34" charset="0"/>
              <a:buChar char="•"/>
            </a:pPr>
            <a:r>
              <a:rPr lang="en-US" kern="0" dirty="0">
                <a:latin typeface="Arial" panose="020B0604020202020204" pitchFamily="34" charset="0"/>
                <a:ea typeface="Verdana" panose="020B0604030504040204" pitchFamily="34" charset="0"/>
                <a:cs typeface="Arial" panose="020B0604020202020204" pitchFamily="34" charset="0"/>
              </a:rPr>
              <a:t>Strategies for implementing  person-centered care rely on having effective staff approaches and an environment conducive  to carrying out recommended care practices.</a:t>
            </a:r>
          </a:p>
          <a:p>
            <a:endParaRPr lang="en-US" dirty="0"/>
          </a:p>
        </p:txBody>
      </p:sp>
    </p:spTree>
    <p:extLst>
      <p:ext uri="{BB962C8B-B14F-4D97-AF65-F5344CB8AC3E}">
        <p14:creationId xmlns:p14="http://schemas.microsoft.com/office/powerpoint/2010/main" val="173781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Comprehensive Assessment </a:t>
            </a:r>
          </a:p>
        </p:txBody>
      </p:sp>
      <p:pic>
        <p:nvPicPr>
          <p:cNvPr id="4" name="Content Placeholder 3">
            <a:extLst>
              <a:ext uri="{FF2B5EF4-FFF2-40B4-BE49-F238E27FC236}">
                <a16:creationId xmlns:a16="http://schemas.microsoft.com/office/drawing/2014/main" id="{507F840C-CC18-4D85-97C6-57C8A3639224}"/>
              </a:ext>
            </a:extLst>
          </p:cNvPr>
          <p:cNvPicPr>
            <a:picLocks noGrp="1" noChangeAspect="1"/>
          </p:cNvPicPr>
          <p:nvPr>
            <p:ph idx="1"/>
          </p:nvPr>
        </p:nvPicPr>
        <p:blipFill rotWithShape="1">
          <a:blip r:embed="rId3" cstate="email">
            <a:extLst>
              <a:ext uri="{28A0092B-C50C-407E-A947-70E740481C1C}">
                <a14:useLocalDpi xmlns:a14="http://schemas.microsoft.com/office/drawing/2010/main"/>
              </a:ext>
            </a:extLst>
          </a:blip>
          <a:srcRect r="1" b="295"/>
          <a:stretch/>
        </p:blipFill>
        <p:spPr>
          <a:xfrm>
            <a:off x="1266717" y="1417638"/>
            <a:ext cx="6610566" cy="4525963"/>
          </a:xfrm>
          <a:prstGeom prst="rect">
            <a:avLst/>
          </a:prstGeom>
          <a:ln>
            <a:noFill/>
          </a:ln>
          <a:effectLst>
            <a:softEdge rad="112500"/>
          </a:effectLst>
        </p:spPr>
      </p:pic>
    </p:spTree>
    <p:extLst>
      <p:ext uri="{BB962C8B-B14F-4D97-AF65-F5344CB8AC3E}">
        <p14:creationId xmlns:p14="http://schemas.microsoft.com/office/powerpoint/2010/main" val="1829312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solidFill>
                  <a:srgbClr val="000000"/>
                </a:solidFill>
              </a:rPr>
              <a:t>Behavior Concerns</a:t>
            </a:r>
            <a:endParaRPr lang="en-US" dirty="0"/>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3306783" y="1600200"/>
            <a:ext cx="5832735" cy="4525963"/>
          </a:xfrm>
        </p:spPr>
        <p:txBody>
          <a:bodyPr>
            <a:noAutofit/>
          </a:bodyPr>
          <a:lstStyle/>
          <a:p>
            <a:pPr marL="0" indent="0">
              <a:spcBef>
                <a:spcPts val="600"/>
              </a:spcBef>
              <a:spcAft>
                <a:spcPts val="600"/>
              </a:spcAft>
              <a:buNone/>
            </a:pPr>
            <a:r>
              <a:rPr lang="en-US" sz="2400" dirty="0">
                <a:solidFill>
                  <a:srgbClr val="000000"/>
                </a:solidFill>
              </a:rPr>
              <a:t>Behavior issues may cause distress to the resident and/or others or they may put the resident and/or others at risk for physical or psychological harm.</a:t>
            </a:r>
          </a:p>
          <a:p>
            <a:pPr lvl="1">
              <a:spcBef>
                <a:spcPts val="600"/>
              </a:spcBef>
              <a:spcAft>
                <a:spcPts val="600"/>
              </a:spcAft>
            </a:pPr>
            <a:r>
              <a:rPr lang="en-US" sz="2000" dirty="0">
                <a:solidFill>
                  <a:srgbClr val="000000"/>
                </a:solidFill>
              </a:rPr>
              <a:t>Physical behaviors toward others</a:t>
            </a:r>
          </a:p>
          <a:p>
            <a:pPr lvl="1">
              <a:spcBef>
                <a:spcPts val="600"/>
              </a:spcBef>
              <a:spcAft>
                <a:spcPts val="600"/>
              </a:spcAft>
            </a:pPr>
            <a:r>
              <a:rPr lang="en-US" sz="2000" dirty="0">
                <a:solidFill>
                  <a:srgbClr val="000000"/>
                </a:solidFill>
              </a:rPr>
              <a:t>Verbal behaviors toward others</a:t>
            </a:r>
          </a:p>
          <a:p>
            <a:pPr lvl="1">
              <a:spcBef>
                <a:spcPts val="600"/>
              </a:spcBef>
              <a:spcAft>
                <a:spcPts val="600"/>
              </a:spcAft>
            </a:pPr>
            <a:r>
              <a:rPr lang="en-US" sz="2000" dirty="0">
                <a:solidFill>
                  <a:srgbClr val="000000"/>
                </a:solidFill>
              </a:rPr>
              <a:t>Other behaviors, not directed at others</a:t>
            </a:r>
          </a:p>
          <a:p>
            <a:pPr lvl="1">
              <a:spcBef>
                <a:spcPts val="600"/>
              </a:spcBef>
              <a:spcAft>
                <a:spcPts val="600"/>
              </a:spcAft>
            </a:pPr>
            <a:r>
              <a:rPr lang="en-US" sz="2000" dirty="0">
                <a:solidFill>
                  <a:srgbClr val="000000"/>
                </a:solidFill>
              </a:rPr>
              <a:t>Behaviors not covered in RAI categories</a:t>
            </a:r>
          </a:p>
          <a:p>
            <a:pPr marL="0" indent="0">
              <a:spcBef>
                <a:spcPts val="600"/>
              </a:spcBef>
              <a:spcAft>
                <a:spcPts val="600"/>
              </a:spcAft>
              <a:buNone/>
            </a:pPr>
            <a:r>
              <a:rPr lang="en-US" sz="2400" dirty="0">
                <a:solidFill>
                  <a:srgbClr val="000000"/>
                </a:solidFill>
              </a:rPr>
              <a:t>If a behavior does not cause distress or increase risk for harm, there is no need to manage it.</a:t>
            </a:r>
          </a:p>
          <a:p>
            <a:endParaRPr lang="en-US" sz="2400" dirty="0"/>
          </a:p>
        </p:txBody>
      </p:sp>
      <p:pic>
        <p:nvPicPr>
          <p:cNvPr id="4" name="Picture 3" descr="A person standing in front of a building&#10;&#10;Description automatically generated">
            <a:extLst>
              <a:ext uri="{FF2B5EF4-FFF2-40B4-BE49-F238E27FC236}">
                <a16:creationId xmlns:a16="http://schemas.microsoft.com/office/drawing/2014/main" id="{62AF62D2-017E-4136-8746-94EA08A9D337}"/>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l="29306" r="9307" b="-1"/>
          <a:stretch/>
        </p:blipFill>
        <p:spPr>
          <a:xfrm>
            <a:off x="4482" y="1981200"/>
            <a:ext cx="3302301" cy="3456369"/>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Tree>
    <p:extLst>
      <p:ext uri="{BB962C8B-B14F-4D97-AF65-F5344CB8AC3E}">
        <p14:creationId xmlns:p14="http://schemas.microsoft.com/office/powerpoint/2010/main" val="26449809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normAutofit fontScale="90000"/>
          </a:bodyPr>
          <a:lstStyle/>
          <a:p>
            <a:r>
              <a:rPr lang="en-US" dirty="0"/>
              <a:t>Impact of the Body’s Physical Sensations</a:t>
            </a:r>
          </a:p>
        </p:txBody>
      </p:sp>
      <p:graphicFrame>
        <p:nvGraphicFramePr>
          <p:cNvPr id="4" name="Content Placeholder 2">
            <a:extLst>
              <a:ext uri="{FF2B5EF4-FFF2-40B4-BE49-F238E27FC236}">
                <a16:creationId xmlns:a16="http://schemas.microsoft.com/office/drawing/2014/main" id="{2E2D6E80-2533-4FC2-92DA-B2F18A97590B}"/>
              </a:ext>
            </a:extLst>
          </p:cNvPr>
          <p:cNvGraphicFramePr>
            <a:graphicFrameLocks noGrp="1"/>
          </p:cNvGraphicFramePr>
          <p:nvPr>
            <p:ph idx="1"/>
            <p:extLst>
              <p:ext uri="{D42A27DB-BD31-4B8C-83A1-F6EECF244321}">
                <p14:modId xmlns:p14="http://schemas.microsoft.com/office/powerpoint/2010/main" val="1670602654"/>
              </p:ext>
            </p:extLst>
          </p:nvPr>
        </p:nvGraphicFramePr>
        <p:xfrm>
          <a:off x="1371600" y="1828800"/>
          <a:ext cx="6629400" cy="3916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063788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All Behavior Has Meaning</a:t>
            </a:r>
          </a:p>
        </p:txBody>
      </p:sp>
      <p:graphicFrame>
        <p:nvGraphicFramePr>
          <p:cNvPr id="4" name="Content Placeholder 3">
            <a:extLst>
              <a:ext uri="{FF2B5EF4-FFF2-40B4-BE49-F238E27FC236}">
                <a16:creationId xmlns:a16="http://schemas.microsoft.com/office/drawing/2014/main" id="{00E19829-015A-4122-BD6A-EC8A77A88DE5}"/>
              </a:ext>
            </a:extLst>
          </p:cNvPr>
          <p:cNvGraphicFramePr>
            <a:graphicFrameLocks noGrp="1"/>
          </p:cNvGraphicFramePr>
          <p:nvPr>
            <p:ph idx="1"/>
            <p:extLst>
              <p:ext uri="{D42A27DB-BD31-4B8C-83A1-F6EECF244321}">
                <p14:modId xmlns:p14="http://schemas.microsoft.com/office/powerpoint/2010/main" val="2601884381"/>
              </p:ext>
            </p:extLst>
          </p:nvPr>
        </p:nvGraphicFramePr>
        <p:xfrm>
          <a:off x="457200" y="1417638"/>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0463448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Impact of Sensory Deficits</a:t>
            </a:r>
          </a:p>
        </p:txBody>
      </p:sp>
      <p:pic>
        <p:nvPicPr>
          <p:cNvPr id="4" name="Content Placeholder 3">
            <a:extLst>
              <a:ext uri="{FF2B5EF4-FFF2-40B4-BE49-F238E27FC236}">
                <a16:creationId xmlns:a16="http://schemas.microsoft.com/office/drawing/2014/main" id="{06A25EF6-5D5C-44EF-8BE7-A3E14F0BDED4}"/>
              </a:ext>
            </a:extLst>
          </p:cNvPr>
          <p:cNvPicPr>
            <a:picLocks noGrp="1" noChangeAspect="1"/>
          </p:cNvPicPr>
          <p:nvPr>
            <p:ph idx="1"/>
          </p:nvPr>
        </p:nvPicPr>
        <p:blipFill>
          <a:blip r:embed="rId3"/>
          <a:stretch>
            <a:fillRect/>
          </a:stretch>
        </p:blipFill>
        <p:spPr>
          <a:xfrm>
            <a:off x="587831" y="2057400"/>
            <a:ext cx="7968338" cy="3029744"/>
          </a:xfrm>
          <a:prstGeom prst="rect">
            <a:avLst/>
          </a:prstGeom>
        </p:spPr>
      </p:pic>
    </p:spTree>
    <p:extLst>
      <p:ext uri="{BB962C8B-B14F-4D97-AF65-F5344CB8AC3E}">
        <p14:creationId xmlns:p14="http://schemas.microsoft.com/office/powerpoint/2010/main" val="4133469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Impact of Psychological Needs</a:t>
            </a:r>
          </a:p>
        </p:txBody>
      </p:sp>
      <p:pic>
        <p:nvPicPr>
          <p:cNvPr id="4" name="Content Placeholder 3">
            <a:extLst>
              <a:ext uri="{FF2B5EF4-FFF2-40B4-BE49-F238E27FC236}">
                <a16:creationId xmlns:a16="http://schemas.microsoft.com/office/drawing/2014/main" id="{D6854B04-86FB-4A9D-B528-DA79034BCC42}"/>
              </a:ext>
            </a:extLst>
          </p:cNvPr>
          <p:cNvPicPr>
            <a:picLocks noGrp="1" noChangeAspect="1"/>
          </p:cNvPicPr>
          <p:nvPr>
            <p:ph idx="1"/>
          </p:nvPr>
        </p:nvPicPr>
        <p:blipFill>
          <a:blip r:embed="rId3"/>
          <a:stretch>
            <a:fillRect/>
          </a:stretch>
        </p:blipFill>
        <p:spPr>
          <a:xfrm>
            <a:off x="683271" y="2133600"/>
            <a:ext cx="7990082" cy="2115344"/>
          </a:xfrm>
          <a:prstGeom prst="rect">
            <a:avLst/>
          </a:prstGeom>
        </p:spPr>
      </p:pic>
      <p:pic>
        <p:nvPicPr>
          <p:cNvPr id="5" name="Picture 4" descr="A picture containing person, table, man, sitting&#10;&#10;Description automatically generated">
            <a:extLst>
              <a:ext uri="{FF2B5EF4-FFF2-40B4-BE49-F238E27FC236}">
                <a16:creationId xmlns:a16="http://schemas.microsoft.com/office/drawing/2014/main" id="{5EB36B17-D6DB-4873-899E-5A51034062A2}"/>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352800" y="4251885"/>
            <a:ext cx="2438400" cy="1626413"/>
          </a:xfrm>
          <a:prstGeom prst="rect">
            <a:avLst/>
          </a:prstGeom>
          <a:ln>
            <a:noFill/>
          </a:ln>
          <a:effectLst>
            <a:softEdge rad="112500"/>
          </a:effectLst>
        </p:spPr>
      </p:pic>
    </p:spTree>
    <p:extLst>
      <p:ext uri="{BB962C8B-B14F-4D97-AF65-F5344CB8AC3E}">
        <p14:creationId xmlns:p14="http://schemas.microsoft.com/office/powerpoint/2010/main" val="2241414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Objectives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a:t>Upon completion of the program, attendees should be able to:</a:t>
            </a:r>
          </a:p>
          <a:p>
            <a:r>
              <a:rPr lang="en-US" dirty="0"/>
              <a:t>Obtain a basic understanding of the Requirement of Participation for Dementia Care competency.</a:t>
            </a:r>
          </a:p>
          <a:p>
            <a:r>
              <a:rPr lang="en-US" dirty="0"/>
              <a:t>Review the policies and procedures for Dementia Care.</a:t>
            </a:r>
          </a:p>
          <a:p>
            <a:r>
              <a:rPr lang="en-US" dirty="0"/>
              <a:t>Verbalize understanding of documentation related to Dementia Care.</a:t>
            </a:r>
          </a:p>
          <a:p>
            <a:pPr marL="0" indent="0">
              <a:buNone/>
            </a:pPr>
            <a:endParaRPr lang="en-US" dirty="0"/>
          </a:p>
        </p:txBody>
      </p:sp>
    </p:spTree>
    <p:extLst>
      <p:ext uri="{BB962C8B-B14F-4D97-AF65-F5344CB8AC3E}">
        <p14:creationId xmlns:p14="http://schemas.microsoft.com/office/powerpoint/2010/main" val="26016871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D53170E-AD77-42E8-A791-A63C1BC5C00B}"/>
              </a:ext>
            </a:extLst>
          </p:cNvPr>
          <p:cNvPicPr>
            <a:picLocks noGrp="1" noChangeAspect="1"/>
          </p:cNvPicPr>
          <p:nvPr>
            <p:ph idx="1"/>
          </p:nvPr>
        </p:nvPicPr>
        <p:blipFill>
          <a:blip r:embed="rId3"/>
          <a:stretch>
            <a:fillRect/>
          </a:stretch>
        </p:blipFill>
        <p:spPr>
          <a:xfrm>
            <a:off x="0" y="457200"/>
            <a:ext cx="9144000" cy="5006260"/>
          </a:xfrm>
          <a:prstGeom prst="rect">
            <a:avLst/>
          </a:prstGeom>
        </p:spPr>
      </p:pic>
    </p:spTree>
    <p:extLst>
      <p:ext uri="{BB962C8B-B14F-4D97-AF65-F5344CB8AC3E}">
        <p14:creationId xmlns:p14="http://schemas.microsoft.com/office/powerpoint/2010/main" val="4177729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Impact of the Environment</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304800" y="1417638"/>
            <a:ext cx="4876800" cy="4525963"/>
          </a:xfrm>
        </p:spPr>
        <p:txBody>
          <a:bodyPr>
            <a:normAutofit/>
          </a:bodyPr>
          <a:lstStyle/>
          <a:p>
            <a:pPr>
              <a:spcBef>
                <a:spcPts val="600"/>
              </a:spcBef>
              <a:spcAft>
                <a:spcPts val="600"/>
              </a:spcAft>
            </a:pPr>
            <a:r>
              <a:rPr lang="en-US" sz="2400" dirty="0"/>
              <a:t>Institutional routines and expectations for behavior that do not fit the person’s current level of ability and longstanding habits</a:t>
            </a:r>
          </a:p>
          <a:p>
            <a:pPr lvl="1" indent="-457200">
              <a:spcBef>
                <a:spcPts val="600"/>
              </a:spcBef>
              <a:spcAft>
                <a:spcPts val="600"/>
              </a:spcAft>
            </a:pPr>
            <a:r>
              <a:rPr lang="en-US" sz="2400" dirty="0"/>
              <a:t>Frustration, feeling misunderstood or undervalued, depression, withdrawal, anger, frustration</a:t>
            </a:r>
          </a:p>
          <a:p>
            <a:pPr lvl="1" indent="-457200">
              <a:spcBef>
                <a:spcPts val="600"/>
              </a:spcBef>
              <a:spcAft>
                <a:spcPts val="600"/>
              </a:spcAft>
            </a:pPr>
            <a:r>
              <a:rPr lang="en-US" sz="2400" dirty="0"/>
              <a:t>Any and all behaviors may be triggered</a:t>
            </a:r>
          </a:p>
        </p:txBody>
      </p:sp>
      <p:pic>
        <p:nvPicPr>
          <p:cNvPr id="4" name="Picture 2" descr="Y:\vector\Shutterstock images\putting puzzle togther.jpg">
            <a:extLst>
              <a:ext uri="{FF2B5EF4-FFF2-40B4-BE49-F238E27FC236}">
                <a16:creationId xmlns:a16="http://schemas.microsoft.com/office/drawing/2014/main" id="{51CAE2E3-8044-4BF8-9B1C-6608F0785AB1}"/>
              </a:ext>
            </a:extLst>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r="20000"/>
          <a:stretch/>
        </p:blipFill>
        <p:spPr bwMode="auto">
          <a:xfrm>
            <a:off x="5715000" y="2461419"/>
            <a:ext cx="3251198" cy="24384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59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normAutofit fontScale="90000"/>
          </a:bodyPr>
          <a:lstStyle/>
          <a:p>
            <a:r>
              <a:rPr lang="en-US" dirty="0"/>
              <a:t>Communication Problems Associated with Alzheimer’s</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p:txBody>
          <a:bodyPr>
            <a:normAutofit fontScale="77500" lnSpcReduction="20000"/>
          </a:bodyPr>
          <a:lstStyle/>
          <a:p>
            <a:r>
              <a:rPr lang="en-US" dirty="0"/>
              <a:t>Finding the right word or losing his or her train of thought when speaking</a:t>
            </a:r>
          </a:p>
          <a:p>
            <a:r>
              <a:rPr lang="en-US" dirty="0"/>
              <a:t>Understanding what words mean</a:t>
            </a:r>
          </a:p>
          <a:p>
            <a:r>
              <a:rPr lang="en-US" dirty="0"/>
              <a:t>Paying attention during long conversations</a:t>
            </a:r>
          </a:p>
          <a:p>
            <a:r>
              <a:rPr lang="en-US" dirty="0"/>
              <a:t>Remembering the steps in common activities, such as cooking a meal, paying bills, or getting dressed</a:t>
            </a:r>
          </a:p>
          <a:p>
            <a:r>
              <a:rPr lang="en-US" dirty="0"/>
              <a:t>Blocking out background noises from the radio, TV, or conversations</a:t>
            </a:r>
          </a:p>
          <a:p>
            <a:r>
              <a:rPr lang="en-US" dirty="0"/>
              <a:t>Frustration if communication isn’t working</a:t>
            </a:r>
          </a:p>
          <a:p>
            <a:r>
              <a:rPr lang="en-US" dirty="0"/>
              <a:t>Being very sensitive to touch and to the tone and loudness of voices</a:t>
            </a:r>
          </a:p>
          <a:p>
            <a:r>
              <a:rPr lang="en-US" dirty="0"/>
              <a:t>Forget a language</a:t>
            </a:r>
          </a:p>
        </p:txBody>
      </p:sp>
    </p:spTree>
    <p:extLst>
      <p:ext uri="{BB962C8B-B14F-4D97-AF65-F5344CB8AC3E}">
        <p14:creationId xmlns:p14="http://schemas.microsoft.com/office/powerpoint/2010/main" val="22464340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Make Communication Easier</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00200"/>
            <a:ext cx="3733800" cy="4525963"/>
          </a:xfrm>
        </p:spPr>
        <p:txBody>
          <a:bodyPr/>
          <a:lstStyle/>
          <a:p>
            <a:r>
              <a:rPr lang="en-US" sz="2800" b="1" dirty="0"/>
              <a:t>Understand</a:t>
            </a:r>
          </a:p>
          <a:p>
            <a:pPr lvl="1"/>
            <a:r>
              <a:rPr lang="en-US" dirty="0"/>
              <a:t>It’s the disease, not the person</a:t>
            </a:r>
          </a:p>
          <a:p>
            <a:pPr lvl="1"/>
            <a:r>
              <a:rPr lang="en-US" dirty="0"/>
              <a:t>It is easier for you to change your techniques than it is for the person who has dementia</a:t>
            </a:r>
          </a:p>
          <a:p>
            <a:endParaRPr lang="en-US" dirty="0"/>
          </a:p>
        </p:txBody>
      </p:sp>
      <p:pic>
        <p:nvPicPr>
          <p:cNvPr id="4" name="Picture 3" descr="A person holding a sign&#10;&#10;Description automatically generated">
            <a:extLst>
              <a:ext uri="{FF2B5EF4-FFF2-40B4-BE49-F238E27FC236}">
                <a16:creationId xmlns:a16="http://schemas.microsoft.com/office/drawing/2014/main" id="{8C405E46-D866-4C31-A66E-D494258BAC7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853985" y="1805107"/>
            <a:ext cx="3985013" cy="3247786"/>
          </a:xfrm>
          <a:prstGeom prst="rect">
            <a:avLst/>
          </a:prstGeom>
          <a:ln>
            <a:noFill/>
          </a:ln>
          <a:effectLst>
            <a:softEdge rad="112500"/>
          </a:effectLst>
        </p:spPr>
      </p:pic>
    </p:spTree>
    <p:extLst>
      <p:ext uri="{BB962C8B-B14F-4D97-AF65-F5344CB8AC3E}">
        <p14:creationId xmlns:p14="http://schemas.microsoft.com/office/powerpoint/2010/main" val="23497387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Be Direct, Specific, and Positive</a:t>
            </a:r>
          </a:p>
        </p:txBody>
      </p:sp>
      <p:graphicFrame>
        <p:nvGraphicFramePr>
          <p:cNvPr id="4" name="Content Placeholder 2">
            <a:extLst>
              <a:ext uri="{FF2B5EF4-FFF2-40B4-BE49-F238E27FC236}">
                <a16:creationId xmlns:a16="http://schemas.microsoft.com/office/drawing/2014/main" id="{B7EA5C9B-7C40-4CEF-AC1B-3AC28D2727E4}"/>
              </a:ext>
            </a:extLst>
          </p:cNvPr>
          <p:cNvGraphicFramePr>
            <a:graphicFrameLocks/>
          </p:cNvGraphicFramePr>
          <p:nvPr>
            <p:extLst>
              <p:ext uri="{D42A27DB-BD31-4B8C-83A1-F6EECF244321}">
                <p14:modId xmlns:p14="http://schemas.microsoft.com/office/powerpoint/2010/main" val="301011710"/>
              </p:ext>
            </p:extLst>
          </p:nvPr>
        </p:nvGraphicFramePr>
        <p:xfrm>
          <a:off x="982278" y="1600200"/>
          <a:ext cx="7179444" cy="39378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479147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solidFill>
                  <a:srgbClr val="000000"/>
                </a:solidFill>
              </a:rPr>
              <a:t>10 Principles of Intervention</a:t>
            </a:r>
            <a:endParaRPr lang="en-US" dirty="0"/>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3429000" y="1600200"/>
            <a:ext cx="5410200" cy="4525963"/>
          </a:xfrm>
        </p:spPr>
        <p:txBody>
          <a:bodyPr>
            <a:normAutofit fontScale="77500" lnSpcReduction="20000"/>
          </a:bodyPr>
          <a:lstStyle/>
          <a:p>
            <a:pPr marL="640080" indent="-640080">
              <a:spcBef>
                <a:spcPts val="600"/>
              </a:spcBef>
              <a:spcAft>
                <a:spcPts val="600"/>
              </a:spcAft>
              <a:buFont typeface="+mj-lt"/>
              <a:buAutoNum type="arabicPeriod"/>
            </a:pPr>
            <a:r>
              <a:rPr lang="en-US" dirty="0">
                <a:solidFill>
                  <a:srgbClr val="000000"/>
                </a:solidFill>
              </a:rPr>
              <a:t>Know the person “behind the disease” and individualize care.</a:t>
            </a:r>
          </a:p>
          <a:p>
            <a:pPr marL="640080" indent="-640080">
              <a:spcBef>
                <a:spcPts val="600"/>
              </a:spcBef>
              <a:spcAft>
                <a:spcPts val="600"/>
              </a:spcAft>
              <a:buFont typeface="+mj-lt"/>
              <a:buAutoNum type="arabicPeriod"/>
            </a:pPr>
            <a:r>
              <a:rPr lang="en-US" dirty="0">
                <a:solidFill>
                  <a:srgbClr val="000000"/>
                </a:solidFill>
              </a:rPr>
              <a:t>Understand that no two people or situations (even with the same person) are the same.</a:t>
            </a:r>
          </a:p>
          <a:p>
            <a:pPr marL="640080" indent="-640080">
              <a:spcBef>
                <a:spcPts val="600"/>
              </a:spcBef>
              <a:spcAft>
                <a:spcPts val="600"/>
              </a:spcAft>
              <a:buFont typeface="+mj-lt"/>
              <a:buAutoNum type="arabicPeriod"/>
            </a:pPr>
            <a:r>
              <a:rPr lang="en-US" dirty="0">
                <a:solidFill>
                  <a:srgbClr val="000000"/>
                </a:solidFill>
              </a:rPr>
              <a:t>Focus on the person, not the task.</a:t>
            </a:r>
          </a:p>
          <a:p>
            <a:pPr marL="640080" indent="-640080">
              <a:spcBef>
                <a:spcPts val="600"/>
              </a:spcBef>
              <a:spcAft>
                <a:spcPts val="600"/>
              </a:spcAft>
              <a:buFont typeface="+mj-lt"/>
              <a:buAutoNum type="arabicPeriod"/>
            </a:pPr>
            <a:r>
              <a:rPr lang="en-US" dirty="0">
                <a:solidFill>
                  <a:srgbClr val="000000"/>
                </a:solidFill>
              </a:rPr>
              <a:t>Pause to assess the person and the situation.</a:t>
            </a:r>
          </a:p>
          <a:p>
            <a:pPr marL="640080" indent="-640080">
              <a:spcBef>
                <a:spcPts val="600"/>
              </a:spcBef>
              <a:spcAft>
                <a:spcPts val="600"/>
              </a:spcAft>
              <a:buFont typeface="+mj-lt"/>
              <a:buAutoNum type="arabicPeriod"/>
            </a:pPr>
            <a:r>
              <a:rPr lang="en-US" dirty="0">
                <a:solidFill>
                  <a:srgbClr val="000000"/>
                </a:solidFill>
              </a:rPr>
              <a:t>Break tasks into steps, allowing the person to do what he or she can do individually</a:t>
            </a:r>
          </a:p>
          <a:p>
            <a:endParaRPr lang="en-US" dirty="0"/>
          </a:p>
        </p:txBody>
      </p:sp>
      <p:pic>
        <p:nvPicPr>
          <p:cNvPr id="4" name="Picture 3">
            <a:extLst>
              <a:ext uri="{FF2B5EF4-FFF2-40B4-BE49-F238E27FC236}">
                <a16:creationId xmlns:a16="http://schemas.microsoft.com/office/drawing/2014/main" id="{800F6C81-E666-4FD7-A10E-F7D4B8DDA172}"/>
              </a:ext>
            </a:extLst>
          </p:cNvPr>
          <p:cNvPicPr>
            <a:picLocks noChangeAspect="1"/>
          </p:cNvPicPr>
          <p:nvPr/>
        </p:nvPicPr>
        <p:blipFill rotWithShape="1">
          <a:blip r:embed="rId3" cstate="email">
            <a:alphaModFix/>
            <a:extLst>
              <a:ext uri="{28A0092B-C50C-407E-A947-70E740481C1C}">
                <a14:useLocalDpi xmlns:a14="http://schemas.microsoft.com/office/drawing/2010/main"/>
              </a:ext>
            </a:extLst>
          </a:blip>
          <a:srcRect r="4455" b="-3"/>
          <a:stretch/>
        </p:blipFill>
        <p:spPr>
          <a:xfrm>
            <a:off x="0" y="1922929"/>
            <a:ext cx="3083891" cy="3227769"/>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Tree>
    <p:extLst>
      <p:ext uri="{BB962C8B-B14F-4D97-AF65-F5344CB8AC3E}">
        <p14:creationId xmlns:p14="http://schemas.microsoft.com/office/powerpoint/2010/main" val="627543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10 Principles of Intervention</a:t>
            </a:r>
          </a:p>
        </p:txBody>
      </p:sp>
      <p:graphicFrame>
        <p:nvGraphicFramePr>
          <p:cNvPr id="4" name="Content Placeholder 2">
            <a:extLst>
              <a:ext uri="{FF2B5EF4-FFF2-40B4-BE49-F238E27FC236}">
                <a16:creationId xmlns:a16="http://schemas.microsoft.com/office/drawing/2014/main" id="{74E36E13-2E69-4392-9D22-D57C80D4B535}"/>
              </a:ext>
            </a:extLst>
          </p:cNvPr>
          <p:cNvGraphicFramePr>
            <a:graphicFrameLocks noGrp="1"/>
          </p:cNvGraphicFramePr>
          <p:nvPr>
            <p:ph idx="1"/>
            <p:extLst>
              <p:ext uri="{D42A27DB-BD31-4B8C-83A1-F6EECF244321}">
                <p14:modId xmlns:p14="http://schemas.microsoft.com/office/powerpoint/2010/main" val="551512258"/>
              </p:ext>
            </p:extLst>
          </p:nvPr>
        </p:nvGraphicFramePr>
        <p:xfrm>
          <a:off x="457200" y="1417638"/>
          <a:ext cx="8458200" cy="43275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758388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Self-Management</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p:txBody>
          <a:bodyPr/>
          <a:lstStyle/>
          <a:p>
            <a:r>
              <a:rPr lang="en-US" sz="2200" dirty="0"/>
              <a:t>Caring for a person with dementia can be challenging and stressful.</a:t>
            </a:r>
          </a:p>
          <a:p>
            <a:r>
              <a:rPr lang="en-US" sz="2200" dirty="0"/>
              <a:t>Be aware of your own verbal and non-verbal communication.</a:t>
            </a:r>
          </a:p>
          <a:p>
            <a:pPr lvl="1"/>
            <a:r>
              <a:rPr lang="en-US" sz="2200" dirty="0"/>
              <a:t>Think about what you say and how you say it.</a:t>
            </a:r>
          </a:p>
          <a:p>
            <a:pPr lvl="1"/>
            <a:r>
              <a:rPr lang="en-US" sz="2200" dirty="0"/>
              <a:t>Use directions or explanations that are appropriate for the person and the situation.</a:t>
            </a:r>
          </a:p>
          <a:p>
            <a:pPr lvl="1"/>
            <a:r>
              <a:rPr lang="en-US" sz="2200" dirty="0"/>
              <a:t>Respond to the person’s feeling.</a:t>
            </a:r>
          </a:p>
          <a:p>
            <a:r>
              <a:rPr lang="en-US" sz="2200" dirty="0"/>
              <a:t>Tune in to your own feelings and attitudes about what is going on.</a:t>
            </a:r>
          </a:p>
          <a:p>
            <a:r>
              <a:rPr lang="en-US" sz="2200" dirty="0"/>
              <a:t>Do  not take behaviors personally.</a:t>
            </a:r>
          </a:p>
          <a:p>
            <a:r>
              <a:rPr lang="en-US" sz="2200" dirty="0"/>
              <a:t>If you can’t get your own feelings under control, alert other staff and take a break if needed.</a:t>
            </a:r>
          </a:p>
        </p:txBody>
      </p:sp>
    </p:spTree>
    <p:extLst>
      <p:ext uri="{BB962C8B-B14F-4D97-AF65-F5344CB8AC3E}">
        <p14:creationId xmlns:p14="http://schemas.microsoft.com/office/powerpoint/2010/main" val="2768962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4" descr="A girl in a blue shirt&#10;&#10;Description automatically generated">
            <a:extLst>
              <a:ext uri="{FF2B5EF4-FFF2-40B4-BE49-F238E27FC236}">
                <a16:creationId xmlns:a16="http://schemas.microsoft.com/office/drawing/2014/main" id="{AD1B97D1-60C7-41C6-9A7D-0EBD0AFCDBBE}"/>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r="24010" b="2"/>
          <a:stretch/>
        </p:blipFill>
        <p:spPr>
          <a:xfrm>
            <a:off x="3981360" y="-17929"/>
            <a:ext cx="5162640" cy="5638800"/>
          </a:xfrm>
          <a:custGeom>
            <a:avLst/>
            <a:gdLst>
              <a:gd name="connsiteX0" fmla="*/ 45571 w 6278877"/>
              <a:gd name="connsiteY0" fmla="*/ 0 h 6858000"/>
              <a:gd name="connsiteX1" fmla="*/ 6278877 w 6278877"/>
              <a:gd name="connsiteY1" fmla="*/ 0 h 6858000"/>
              <a:gd name="connsiteX2" fmla="*/ 6278877 w 6278877"/>
              <a:gd name="connsiteY2" fmla="*/ 6858000 h 6858000"/>
              <a:gd name="connsiteX3" fmla="*/ 3292307 w 6278877"/>
              <a:gd name="connsiteY3" fmla="*/ 6858000 h 6858000"/>
              <a:gd name="connsiteX4" fmla="*/ 3181525 w 6278877"/>
              <a:gd name="connsiteY4" fmla="*/ 6786980 h 6858000"/>
              <a:gd name="connsiteX5" fmla="*/ 0 w 6278877"/>
              <a:gd name="connsiteY5" fmla="*/ 803252 h 6858000"/>
              <a:gd name="connsiteX6" fmla="*/ 37255 w 6278877"/>
              <a:gd name="connsiteY6" fmla="*/ 6544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7" h="6858000">
                <a:moveTo>
                  <a:pt x="45571" y="0"/>
                </a:moveTo>
                <a:lnTo>
                  <a:pt x="6278877" y="0"/>
                </a:lnTo>
                <a:lnTo>
                  <a:pt x="6278877" y="6858000"/>
                </a:lnTo>
                <a:lnTo>
                  <a:pt x="3292307" y="6858000"/>
                </a:lnTo>
                <a:lnTo>
                  <a:pt x="3181525" y="6786980"/>
                </a:lnTo>
                <a:cubicBezTo>
                  <a:pt x="1262020" y="5490189"/>
                  <a:pt x="0" y="3294101"/>
                  <a:pt x="0" y="803252"/>
                </a:cubicBezTo>
                <a:cubicBezTo>
                  <a:pt x="0" y="554167"/>
                  <a:pt x="12619" y="308030"/>
                  <a:pt x="37255" y="65445"/>
                </a:cubicBezTo>
                <a:close/>
              </a:path>
            </a:pathLst>
          </a:custGeom>
        </p:spPr>
      </p:pic>
      <p:sp>
        <p:nvSpPr>
          <p:cNvPr id="3" name="Rectangle 2">
            <a:extLst>
              <a:ext uri="{FF2B5EF4-FFF2-40B4-BE49-F238E27FC236}">
                <a16:creationId xmlns:a16="http://schemas.microsoft.com/office/drawing/2014/main" id="{A94899AE-3BD4-4825-8FA4-CB9848A086B8}"/>
              </a:ext>
            </a:extLst>
          </p:cNvPr>
          <p:cNvSpPr/>
          <p:nvPr/>
        </p:nvSpPr>
        <p:spPr>
          <a:xfrm>
            <a:off x="304800" y="2478305"/>
            <a:ext cx="3676560" cy="707886"/>
          </a:xfrm>
          <a:prstGeom prst="rect">
            <a:avLst/>
          </a:prstGeom>
        </p:spPr>
        <p:txBody>
          <a:bodyPr wrap="square">
            <a:spAutoFit/>
          </a:bodyPr>
          <a:lstStyle/>
          <a:p>
            <a:r>
              <a:rPr lang="en-US" sz="4000" dirty="0">
                <a:latin typeface="+mn-lt"/>
              </a:rPr>
              <a:t>In Summary </a:t>
            </a:r>
          </a:p>
        </p:txBody>
      </p:sp>
    </p:spTree>
    <p:extLst>
      <p:ext uri="{BB962C8B-B14F-4D97-AF65-F5344CB8AC3E}">
        <p14:creationId xmlns:p14="http://schemas.microsoft.com/office/powerpoint/2010/main" val="988269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4">
            <a:extLst>
              <a:ext uri="{FF2B5EF4-FFF2-40B4-BE49-F238E27FC236}">
                <a16:creationId xmlns:a16="http://schemas.microsoft.com/office/drawing/2014/main" id="{A73E58AD-57AD-4AC0-A7C1-924C0185104D}"/>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1990" r="1777" b="-2"/>
          <a:stretch/>
        </p:blipFill>
        <p:spPr>
          <a:xfrm>
            <a:off x="2448798" y="990600"/>
            <a:ext cx="4246403" cy="4412675"/>
          </a:xfrm>
          <a:custGeom>
            <a:avLst/>
            <a:gdLst>
              <a:gd name="connsiteX0" fmla="*/ 1041368 w 5441859"/>
              <a:gd name="connsiteY0" fmla="*/ 0 h 5654940"/>
              <a:gd name="connsiteX1" fmla="*/ 5441859 w 5441859"/>
              <a:gd name="connsiteY1" fmla="*/ 0 h 5654940"/>
              <a:gd name="connsiteX2" fmla="*/ 5441859 w 5441859"/>
              <a:gd name="connsiteY2" fmla="*/ 4820612 h 5654940"/>
              <a:gd name="connsiteX3" fmla="*/ 5285166 w 5441859"/>
              <a:gd name="connsiteY3" fmla="*/ 4957981 h 5654940"/>
              <a:gd name="connsiteX4" fmla="*/ 3267719 w 5441859"/>
              <a:gd name="connsiteY4" fmla="*/ 5654940 h 5654940"/>
              <a:gd name="connsiteX5" fmla="*/ 0 w 5441859"/>
              <a:gd name="connsiteY5" fmla="*/ 2387221 h 5654940"/>
              <a:gd name="connsiteX6" fmla="*/ 957093 w 5441859"/>
              <a:gd name="connsiteY6" fmla="*/ 76595 h 56549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41859" h="5654940">
                <a:moveTo>
                  <a:pt x="1041368" y="0"/>
                </a:moveTo>
                <a:lnTo>
                  <a:pt x="5441859" y="0"/>
                </a:lnTo>
                <a:lnTo>
                  <a:pt x="5441859" y="4820612"/>
                </a:lnTo>
                <a:lnTo>
                  <a:pt x="5285166" y="4957981"/>
                </a:lnTo>
                <a:cubicBezTo>
                  <a:pt x="4729628" y="5394557"/>
                  <a:pt x="4029081" y="5654940"/>
                  <a:pt x="3267719" y="5654940"/>
                </a:cubicBezTo>
                <a:cubicBezTo>
                  <a:pt x="1463008" y="5654940"/>
                  <a:pt x="0" y="4191932"/>
                  <a:pt x="0" y="2387221"/>
                </a:cubicBezTo>
                <a:cubicBezTo>
                  <a:pt x="0" y="1484866"/>
                  <a:pt x="365752" y="667936"/>
                  <a:pt x="957093" y="76595"/>
                </a:cubicBezTo>
                <a:close/>
              </a:path>
            </a:pathLst>
          </a:custGeom>
        </p:spPr>
      </p:pic>
    </p:spTree>
    <p:extLst>
      <p:ext uri="{BB962C8B-B14F-4D97-AF65-F5344CB8AC3E}">
        <p14:creationId xmlns:p14="http://schemas.microsoft.com/office/powerpoint/2010/main" val="1890005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normAutofit/>
          </a:bodyPr>
          <a:lstStyle/>
          <a:p>
            <a:r>
              <a:rPr lang="en-US" dirty="0"/>
              <a:t>F744 Dementia Care</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76400"/>
            <a:ext cx="8229600" cy="4708525"/>
          </a:xfrm>
        </p:spPr>
        <p:txBody>
          <a:bodyPr>
            <a:normAutofit fontScale="62500" lnSpcReduction="20000"/>
          </a:bodyPr>
          <a:lstStyle/>
          <a:p>
            <a:pPr marL="0" indent="0">
              <a:buNone/>
            </a:pPr>
            <a:r>
              <a:rPr lang="en-US" dirty="0"/>
              <a:t>The facility MUST provide necessary behavioral health care and services:</a:t>
            </a:r>
          </a:p>
          <a:p>
            <a:pPr marL="285750" indent="-285750"/>
            <a:r>
              <a:rPr lang="en-US" dirty="0"/>
              <a:t> Ensuring that the necessary care and services are person-centered and reflect the resident’s goals for care, while maximizing the resident’s dignity, autonomy, privacy, socialization, independence, choice, and safety;</a:t>
            </a:r>
          </a:p>
          <a:p>
            <a:pPr marL="285750" indent="-285750"/>
            <a:r>
              <a:rPr lang="en-US" dirty="0"/>
              <a:t>Ensuring that direct care staff interact and communicate in a manner that promotes mental and psychosocial well-being.</a:t>
            </a:r>
          </a:p>
          <a:p>
            <a:pPr marL="285750" indent="-285750"/>
            <a:r>
              <a:rPr lang="en-US" dirty="0"/>
              <a:t>Providing meaningful activities which promote engagement, and positive meaningful relationships between residents and staff, families, other residents and the community.</a:t>
            </a:r>
          </a:p>
          <a:p>
            <a:pPr marL="285750" indent="-285750"/>
            <a:r>
              <a:rPr lang="en-US" dirty="0"/>
              <a:t>Providing an environment and atmosphere that is conducive to mental and psychosocial well-being;</a:t>
            </a:r>
          </a:p>
          <a:p>
            <a:pPr marL="285750" indent="-285750"/>
            <a:r>
              <a:rPr lang="en-US" dirty="0"/>
              <a:t>Ensuring that pharmacological interventions are only used when nonpharmacological interventions are ineffective or when clinically indicated.</a:t>
            </a:r>
          </a:p>
          <a:p>
            <a:pPr marL="0" indent="0">
              <a:buNone/>
            </a:pPr>
            <a:endParaRPr lang="en-US" dirty="0"/>
          </a:p>
        </p:txBody>
      </p:sp>
      <p:sp>
        <p:nvSpPr>
          <p:cNvPr id="4" name="Rectangle 3">
            <a:extLst>
              <a:ext uri="{FF2B5EF4-FFF2-40B4-BE49-F238E27FC236}">
                <a16:creationId xmlns:a16="http://schemas.microsoft.com/office/drawing/2014/main" id="{AB077DB7-874C-4554-BB45-8B8D33BE96BD}"/>
              </a:ext>
            </a:extLst>
          </p:cNvPr>
          <p:cNvSpPr/>
          <p:nvPr/>
        </p:nvSpPr>
        <p:spPr>
          <a:xfrm>
            <a:off x="1371600" y="5293659"/>
            <a:ext cx="7585587" cy="461665"/>
          </a:xfrm>
          <a:prstGeom prst="rect">
            <a:avLst/>
          </a:prstGeom>
        </p:spPr>
        <p:txBody>
          <a:bodyPr wrap="square">
            <a:spAutoFit/>
          </a:bodyPr>
          <a:lstStyle/>
          <a:p>
            <a:pPr algn="r"/>
            <a:r>
              <a:rPr lang="en-US" sz="1200" dirty="0">
                <a:hlinkClick r:id="rId3"/>
              </a:rPr>
              <a:t>https://www.cms.gov/Regulations-and-Guidance/Guidance/Manuals/downloads/som107ap_pp_guidelines_ltcf.pdf</a:t>
            </a:r>
            <a:r>
              <a:rPr lang="en-US" sz="1200" dirty="0"/>
              <a:t> </a:t>
            </a:r>
          </a:p>
        </p:txBody>
      </p:sp>
    </p:spTree>
    <p:extLst>
      <p:ext uri="{BB962C8B-B14F-4D97-AF65-F5344CB8AC3E}">
        <p14:creationId xmlns:p14="http://schemas.microsoft.com/office/powerpoint/2010/main" val="787665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327AA-7D74-4C8D-9E58-1B4BDA470683}"/>
              </a:ext>
            </a:extLst>
          </p:cNvPr>
          <p:cNvSpPr>
            <a:spLocks noGrp="1"/>
          </p:cNvSpPr>
          <p:nvPr>
            <p:ph type="title"/>
          </p:nvPr>
        </p:nvSpPr>
        <p:spPr/>
        <p:txBody>
          <a:bodyPr/>
          <a:lstStyle/>
          <a:p>
            <a:r>
              <a:rPr lang="en-US" dirty="0"/>
              <a:t>References and Resources </a:t>
            </a:r>
          </a:p>
        </p:txBody>
      </p:sp>
      <p:sp>
        <p:nvSpPr>
          <p:cNvPr id="3" name="Content Placeholder 2">
            <a:extLst>
              <a:ext uri="{FF2B5EF4-FFF2-40B4-BE49-F238E27FC236}">
                <a16:creationId xmlns:a16="http://schemas.microsoft.com/office/drawing/2014/main" id="{762AA650-E2F8-485B-9110-36D64CC0DA15}"/>
              </a:ext>
            </a:extLst>
          </p:cNvPr>
          <p:cNvSpPr>
            <a:spLocks noGrp="1"/>
          </p:cNvSpPr>
          <p:nvPr>
            <p:ph idx="1"/>
          </p:nvPr>
        </p:nvSpPr>
        <p:spPr/>
        <p:txBody>
          <a:bodyPr>
            <a:normAutofit fontScale="77500" lnSpcReduction="20000"/>
          </a:bodyPr>
          <a:lstStyle/>
          <a:p>
            <a:r>
              <a:rPr lang="en-US" sz="2800" dirty="0"/>
              <a:t>Centers for Medicare &amp; Medicaid Services State Operations Manual, Appendix PP – Guidance to Surveyors for Long Term Care Facilities (Rev. 173, 11-22-17):  </a:t>
            </a:r>
            <a:r>
              <a:rPr lang="en-US" sz="2800" u="sng" dirty="0">
                <a:hlinkClick r:id="rId2"/>
              </a:rPr>
              <a:t>https://www.cms.gov/Regulations-and-Guidance/Guidance/Manuals/downloads/som107ap_pp_guidelines_ltcf.pdf</a:t>
            </a:r>
            <a:endParaRPr lang="en-US" sz="2800" dirty="0"/>
          </a:p>
          <a:p>
            <a:endParaRPr lang="en-US" sz="2800" dirty="0"/>
          </a:p>
          <a:p>
            <a:r>
              <a:rPr lang="en-US" sz="2800" dirty="0"/>
              <a:t>  LTC Survey Pathways (Download) </a:t>
            </a:r>
            <a:r>
              <a:rPr lang="en-US" sz="2800" u="sng" dirty="0">
                <a:hlinkClick r:id="rId3"/>
              </a:rPr>
              <a:t>https://www.cms.gov/medicare/provider-enrollment-and-certification/guidanceforlawsandregulations/nursing-homes.html</a:t>
            </a:r>
            <a:endParaRPr lang="en-US" sz="2800" u="sng" dirty="0"/>
          </a:p>
          <a:p>
            <a:endParaRPr lang="en-US" sz="2800" u="sng" dirty="0"/>
          </a:p>
          <a:p>
            <a:r>
              <a:rPr lang="en-US" sz="2800" dirty="0"/>
              <a:t>Centers for Medicare &amp; Medicaid Services Long-Term Care Facility Resident Assessment Instrument 3.0 User’s Manual, Version 1.16.  October 2018:  </a:t>
            </a:r>
            <a:r>
              <a:rPr lang="en-US" sz="2800" u="sng" dirty="0">
                <a:hlinkClick r:id="rId4"/>
              </a:rPr>
              <a:t>https://www.cms.gov/Medicare/Quality-Initiatives-Patient-Assessment-Instruments/NursingHomeQualityInits/MDS30RAIManual.html</a:t>
            </a:r>
            <a:endParaRPr lang="en-US" sz="2800" u="sng" dirty="0"/>
          </a:p>
          <a:p>
            <a:pPr marL="0" indent="0">
              <a:buNone/>
            </a:pPr>
            <a:endParaRPr lang="en-US" sz="2000" u="sng" dirty="0"/>
          </a:p>
          <a:p>
            <a:endParaRPr lang="en-US" dirty="0"/>
          </a:p>
        </p:txBody>
      </p:sp>
    </p:spTree>
    <p:extLst>
      <p:ext uri="{BB962C8B-B14F-4D97-AF65-F5344CB8AC3E}">
        <p14:creationId xmlns:p14="http://schemas.microsoft.com/office/powerpoint/2010/main" val="16144258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971DC-9275-47DD-BD9A-AE688D5EC19B}"/>
              </a:ext>
            </a:extLst>
          </p:cNvPr>
          <p:cNvSpPr>
            <a:spLocks noGrp="1"/>
          </p:cNvSpPr>
          <p:nvPr>
            <p:ph type="title"/>
          </p:nvPr>
        </p:nvSpPr>
        <p:spPr/>
        <p:txBody>
          <a:bodyPr/>
          <a:lstStyle/>
          <a:p>
            <a:r>
              <a:rPr lang="en-US" dirty="0"/>
              <a:t>References and Resources</a:t>
            </a:r>
          </a:p>
        </p:txBody>
      </p:sp>
      <p:sp>
        <p:nvSpPr>
          <p:cNvPr id="3" name="Content Placeholder 2">
            <a:extLst>
              <a:ext uri="{FF2B5EF4-FFF2-40B4-BE49-F238E27FC236}">
                <a16:creationId xmlns:a16="http://schemas.microsoft.com/office/drawing/2014/main" id="{1ACA14E8-743E-4475-B57B-78FA9AAFC298}"/>
              </a:ext>
            </a:extLst>
          </p:cNvPr>
          <p:cNvSpPr>
            <a:spLocks noGrp="1"/>
          </p:cNvSpPr>
          <p:nvPr>
            <p:ph idx="1"/>
          </p:nvPr>
        </p:nvSpPr>
        <p:spPr/>
        <p:txBody>
          <a:bodyPr>
            <a:normAutofit/>
          </a:bodyPr>
          <a:lstStyle/>
          <a:p>
            <a:r>
              <a:rPr lang="en-US" sz="2800" dirty="0"/>
              <a:t>CMS Hand In Hand:  A Training Series for Nursing Homes </a:t>
            </a:r>
            <a:r>
              <a:rPr lang="en-US" sz="2800" u="sng" dirty="0">
                <a:hlinkClick r:id="rId2"/>
              </a:rPr>
              <a:t>https://surveyortraining.cms.hhs.gov/pubs/HandinHand.aspx</a:t>
            </a:r>
            <a:endParaRPr lang="en-US" sz="2800" dirty="0"/>
          </a:p>
          <a:p>
            <a:r>
              <a:rPr lang="en-US" sz="2800" dirty="0"/>
              <a:t>Alzheimer’s Association</a:t>
            </a:r>
          </a:p>
          <a:p>
            <a:pPr marL="0" indent="0">
              <a:buNone/>
            </a:pPr>
            <a:r>
              <a:rPr lang="en-US" sz="2800" dirty="0"/>
              <a:t>   </a:t>
            </a:r>
            <a:r>
              <a:rPr lang="en-US" sz="2800" dirty="0">
                <a:hlinkClick r:id="rId3"/>
              </a:rPr>
              <a:t>https://www.alz.org/</a:t>
            </a:r>
            <a:r>
              <a:rPr lang="en-US" sz="2800" dirty="0"/>
              <a:t> </a:t>
            </a:r>
          </a:p>
        </p:txBody>
      </p:sp>
    </p:spTree>
    <p:extLst>
      <p:ext uri="{BB962C8B-B14F-4D97-AF65-F5344CB8AC3E}">
        <p14:creationId xmlns:p14="http://schemas.microsoft.com/office/powerpoint/2010/main" val="18847059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480AA-D21D-49A8-B682-CA890568814A}"/>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04B89EA0-AD6D-41A3-9C35-977DB7AE20F9}"/>
              </a:ext>
            </a:extLst>
          </p:cNvPr>
          <p:cNvSpPr>
            <a:spLocks noGrp="1"/>
          </p:cNvSpPr>
          <p:nvPr>
            <p:ph idx="1"/>
          </p:nvPr>
        </p:nvSpPr>
        <p:spPr>
          <a:xfrm>
            <a:off x="533400" y="2590800"/>
            <a:ext cx="8229600" cy="4525963"/>
          </a:xfrm>
        </p:spPr>
        <p:txBody>
          <a:bodyPr>
            <a:normAutofit/>
          </a:bodyPr>
          <a:lstStyle/>
          <a:p>
            <a:pPr marL="0" indent="0" algn="ctr">
              <a:buNone/>
            </a:pPr>
            <a:r>
              <a:rPr lang="en-US" sz="2000" i="1" dirty="0"/>
              <a:t>“This presentation provided is copyrighted information of Pathway Health.  Please note the presentation date on the title page in relation to the need to verify any new updates and resources that were listed in this presentation.  This presentation is intended to be informational.  The information does not constitute either legal or professional consultation.  This presentation is not to be sold or reused without written authorization.”</a:t>
            </a:r>
            <a:endParaRPr lang="en-US" sz="2000" dirty="0"/>
          </a:p>
          <a:p>
            <a:pPr algn="ctr"/>
            <a:endParaRPr lang="en-US" sz="2000" dirty="0"/>
          </a:p>
        </p:txBody>
      </p:sp>
    </p:spTree>
    <p:extLst>
      <p:ext uri="{BB962C8B-B14F-4D97-AF65-F5344CB8AC3E}">
        <p14:creationId xmlns:p14="http://schemas.microsoft.com/office/powerpoint/2010/main" val="1607052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Dementia</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00200"/>
            <a:ext cx="4876800" cy="4525963"/>
          </a:xfrm>
        </p:spPr>
        <p:txBody>
          <a:bodyPr>
            <a:normAutofit/>
          </a:bodyPr>
          <a:lstStyle/>
          <a:p>
            <a:r>
              <a:rPr lang="en-US" sz="2800" dirty="0"/>
              <a:t>Not a specific disease</a:t>
            </a:r>
          </a:p>
          <a:p>
            <a:r>
              <a:rPr lang="en-US" sz="2800" dirty="0"/>
              <a:t>Not a normal part of aging</a:t>
            </a:r>
          </a:p>
          <a:p>
            <a:r>
              <a:rPr lang="en-US" sz="2800" dirty="0"/>
              <a:t>Decline in mental ability severe enough to interfere with daily life</a:t>
            </a:r>
          </a:p>
          <a:p>
            <a:r>
              <a:rPr lang="en-US" sz="2800" dirty="0"/>
              <a:t>Caused by damage to brain cells from disease or trauma</a:t>
            </a:r>
          </a:p>
          <a:p>
            <a:r>
              <a:rPr lang="en-US" sz="2800" dirty="0"/>
              <a:t>Many dementias are progressive</a:t>
            </a:r>
          </a:p>
          <a:p>
            <a:endParaRPr lang="en-US" sz="2800" dirty="0"/>
          </a:p>
        </p:txBody>
      </p:sp>
      <p:pic>
        <p:nvPicPr>
          <p:cNvPr id="5" name="Picture 4" descr="A picture containing fruit&#10;&#10;Description automatically generated">
            <a:extLst>
              <a:ext uri="{FF2B5EF4-FFF2-40B4-BE49-F238E27FC236}">
                <a16:creationId xmlns:a16="http://schemas.microsoft.com/office/drawing/2014/main" id="{BA61594B-4FE9-4B4A-BA55-56E5AD075D41}"/>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34000" y="2056344"/>
            <a:ext cx="3660414" cy="2745311"/>
          </a:xfrm>
          <a:prstGeom prst="rect">
            <a:avLst/>
          </a:prstGeom>
        </p:spPr>
      </p:pic>
    </p:spTree>
    <p:extLst>
      <p:ext uri="{BB962C8B-B14F-4D97-AF65-F5344CB8AC3E}">
        <p14:creationId xmlns:p14="http://schemas.microsoft.com/office/powerpoint/2010/main" val="411866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solidFill>
                  <a:srgbClr val="000000"/>
                </a:solidFill>
              </a:rPr>
              <a:t>Types of Dementia</a:t>
            </a:r>
            <a:endParaRPr lang="en-US" dirty="0"/>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1600200"/>
            <a:ext cx="4953000" cy="4525963"/>
          </a:xfrm>
        </p:spPr>
        <p:txBody>
          <a:bodyPr>
            <a:normAutofit fontScale="85000" lnSpcReduction="20000"/>
          </a:bodyPr>
          <a:lstStyle/>
          <a:p>
            <a:pPr>
              <a:defRPr/>
            </a:pPr>
            <a:r>
              <a:rPr lang="en-US" dirty="0">
                <a:solidFill>
                  <a:srgbClr val="000000"/>
                </a:solidFill>
              </a:rPr>
              <a:t>Alzheimer’s disease</a:t>
            </a:r>
          </a:p>
          <a:p>
            <a:pPr>
              <a:defRPr/>
            </a:pPr>
            <a:r>
              <a:rPr lang="en-US" dirty="0">
                <a:solidFill>
                  <a:srgbClr val="000000"/>
                </a:solidFill>
              </a:rPr>
              <a:t>Vascular dementia</a:t>
            </a:r>
          </a:p>
          <a:p>
            <a:pPr>
              <a:defRPr/>
            </a:pPr>
            <a:r>
              <a:rPr lang="en-US" dirty="0">
                <a:solidFill>
                  <a:srgbClr val="000000"/>
                </a:solidFill>
              </a:rPr>
              <a:t>Dementia with Lewy Bodies (DLB)</a:t>
            </a:r>
          </a:p>
          <a:p>
            <a:pPr>
              <a:defRPr/>
            </a:pPr>
            <a:r>
              <a:rPr lang="en-US" dirty="0">
                <a:solidFill>
                  <a:srgbClr val="000000"/>
                </a:solidFill>
              </a:rPr>
              <a:t>Mixed dementia</a:t>
            </a:r>
          </a:p>
          <a:p>
            <a:pPr>
              <a:defRPr/>
            </a:pPr>
            <a:r>
              <a:rPr lang="en-US" dirty="0">
                <a:solidFill>
                  <a:srgbClr val="000000"/>
                </a:solidFill>
              </a:rPr>
              <a:t>Parkinson’s disease</a:t>
            </a:r>
          </a:p>
          <a:p>
            <a:pPr>
              <a:defRPr/>
            </a:pPr>
            <a:r>
              <a:rPr lang="en-US" dirty="0">
                <a:solidFill>
                  <a:srgbClr val="000000"/>
                </a:solidFill>
              </a:rPr>
              <a:t>Frontotemporal dementia</a:t>
            </a:r>
          </a:p>
          <a:p>
            <a:pPr>
              <a:defRPr/>
            </a:pPr>
            <a:r>
              <a:rPr lang="en-US" dirty="0">
                <a:solidFill>
                  <a:srgbClr val="000000"/>
                </a:solidFill>
              </a:rPr>
              <a:t>Creutzfeldt-Jakob disease</a:t>
            </a:r>
          </a:p>
          <a:p>
            <a:pPr>
              <a:defRPr/>
            </a:pPr>
            <a:r>
              <a:rPr lang="en-US" dirty="0">
                <a:solidFill>
                  <a:srgbClr val="000000"/>
                </a:solidFill>
              </a:rPr>
              <a:t>Normal pressure hydrocephalus</a:t>
            </a:r>
          </a:p>
          <a:p>
            <a:pPr>
              <a:defRPr/>
            </a:pPr>
            <a:r>
              <a:rPr lang="en-US" dirty="0">
                <a:solidFill>
                  <a:srgbClr val="000000"/>
                </a:solidFill>
              </a:rPr>
              <a:t>Huntington’s disease</a:t>
            </a:r>
          </a:p>
          <a:p>
            <a:pPr>
              <a:defRPr/>
            </a:pPr>
            <a:r>
              <a:rPr lang="en-US" dirty="0">
                <a:solidFill>
                  <a:srgbClr val="000000"/>
                </a:solidFill>
              </a:rPr>
              <a:t>Wernicke-Korsakoff Syndrome</a:t>
            </a:r>
          </a:p>
        </p:txBody>
      </p:sp>
      <p:pic>
        <p:nvPicPr>
          <p:cNvPr id="5" name="Picture 4" descr="A picture containing fruit&#10;&#10;Description automatically generated">
            <a:extLst>
              <a:ext uri="{FF2B5EF4-FFF2-40B4-BE49-F238E27FC236}">
                <a16:creationId xmlns:a16="http://schemas.microsoft.com/office/drawing/2014/main" id="{2198EF51-3B11-422F-855B-73D835DB00A8}"/>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638800" y="2547675"/>
            <a:ext cx="3355614" cy="2516711"/>
          </a:xfrm>
          <a:prstGeom prst="rect">
            <a:avLst/>
          </a:prstGeom>
        </p:spPr>
      </p:pic>
      <p:sp>
        <p:nvSpPr>
          <p:cNvPr id="6" name="Rectangle 5">
            <a:extLst>
              <a:ext uri="{FF2B5EF4-FFF2-40B4-BE49-F238E27FC236}">
                <a16:creationId xmlns:a16="http://schemas.microsoft.com/office/drawing/2014/main" id="{0E8F0CF1-18B4-4061-B255-F60DD2987BFE}"/>
              </a:ext>
            </a:extLst>
          </p:cNvPr>
          <p:cNvSpPr/>
          <p:nvPr/>
        </p:nvSpPr>
        <p:spPr>
          <a:xfrm>
            <a:off x="4970366" y="5671359"/>
            <a:ext cx="3702987" cy="276999"/>
          </a:xfrm>
          <a:prstGeom prst="rect">
            <a:avLst/>
          </a:prstGeom>
        </p:spPr>
        <p:txBody>
          <a:bodyPr wrap="square">
            <a:spAutoFit/>
          </a:bodyPr>
          <a:lstStyle/>
          <a:p>
            <a:pPr algn="r"/>
            <a:r>
              <a:rPr lang="en-US" sz="1200" dirty="0">
                <a:hlinkClick r:id="rId4"/>
              </a:rPr>
              <a:t>https://www.alz.org/alzheimer_s_dementia</a:t>
            </a:r>
            <a:r>
              <a:rPr lang="en-US" sz="1200" dirty="0"/>
              <a:t> </a:t>
            </a:r>
          </a:p>
        </p:txBody>
      </p:sp>
    </p:spTree>
    <p:extLst>
      <p:ext uri="{BB962C8B-B14F-4D97-AF65-F5344CB8AC3E}">
        <p14:creationId xmlns:p14="http://schemas.microsoft.com/office/powerpoint/2010/main" val="2989114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Alzheimer’s Disease: Overview</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457200" y="2057399"/>
            <a:ext cx="8229600" cy="4525963"/>
          </a:xfrm>
        </p:spPr>
        <p:txBody>
          <a:bodyPr/>
          <a:lstStyle/>
          <a:p>
            <a:pPr>
              <a:spcAft>
                <a:spcPts val="1200"/>
              </a:spcAft>
            </a:pPr>
            <a:r>
              <a:rPr lang="en-US" altLang="en-US" dirty="0"/>
              <a:t>Most common type of dementia </a:t>
            </a:r>
          </a:p>
          <a:p>
            <a:pPr>
              <a:spcAft>
                <a:spcPts val="1200"/>
              </a:spcAft>
            </a:pPr>
            <a:r>
              <a:rPr lang="en-US" altLang="en-US" dirty="0"/>
              <a:t>60% - 80% of cases</a:t>
            </a:r>
          </a:p>
          <a:p>
            <a:pPr>
              <a:spcAft>
                <a:spcPts val="1200"/>
              </a:spcAft>
            </a:pPr>
            <a:r>
              <a:rPr lang="en-US" altLang="en-US" dirty="0"/>
              <a:t>Progressive – symptoms gradually worsen over number  of years</a:t>
            </a:r>
          </a:p>
          <a:p>
            <a:endParaRPr lang="en-US" dirty="0"/>
          </a:p>
        </p:txBody>
      </p:sp>
      <p:sp>
        <p:nvSpPr>
          <p:cNvPr id="4" name="Rectangle 3">
            <a:extLst>
              <a:ext uri="{FF2B5EF4-FFF2-40B4-BE49-F238E27FC236}">
                <a16:creationId xmlns:a16="http://schemas.microsoft.com/office/drawing/2014/main" id="{B6DA7F5F-BA6C-4CA1-B8CE-3DC5C3B45A6E}"/>
              </a:ext>
            </a:extLst>
          </p:cNvPr>
          <p:cNvSpPr/>
          <p:nvPr/>
        </p:nvSpPr>
        <p:spPr>
          <a:xfrm>
            <a:off x="1573583" y="5073134"/>
            <a:ext cx="5996834" cy="369332"/>
          </a:xfrm>
          <a:prstGeom prst="rect">
            <a:avLst/>
          </a:prstGeom>
        </p:spPr>
        <p:txBody>
          <a:bodyPr wrap="none">
            <a:spAutoFit/>
          </a:bodyPr>
          <a:lstStyle/>
          <a:p>
            <a:r>
              <a:rPr lang="en-US" dirty="0">
                <a:hlinkClick r:id="rId3"/>
              </a:rPr>
              <a:t>https://www.alz.org/alzheimers-dementia/what-is-alzheimers</a:t>
            </a:r>
            <a:r>
              <a:rPr lang="en-US" dirty="0"/>
              <a:t> </a:t>
            </a:r>
          </a:p>
        </p:txBody>
      </p:sp>
    </p:spTree>
    <p:extLst>
      <p:ext uri="{BB962C8B-B14F-4D97-AF65-F5344CB8AC3E}">
        <p14:creationId xmlns:p14="http://schemas.microsoft.com/office/powerpoint/2010/main" val="347291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normAutofit fontScale="90000"/>
          </a:bodyPr>
          <a:lstStyle/>
          <a:p>
            <a:r>
              <a:rPr lang="en-US" dirty="0"/>
              <a:t>Alzheimer’s Disease: Physical Changes</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121086" y="1511299"/>
            <a:ext cx="3566459" cy="4525963"/>
          </a:xfrm>
        </p:spPr>
        <p:txBody>
          <a:bodyPr/>
          <a:lstStyle/>
          <a:p>
            <a:r>
              <a:rPr lang="en-US" altLang="en-US" sz="2400" dirty="0"/>
              <a:t>Brain shrinks dramatically</a:t>
            </a:r>
          </a:p>
          <a:p>
            <a:pPr lvl="1"/>
            <a:r>
              <a:rPr lang="en-US" altLang="en-US" sz="2000" dirty="0"/>
              <a:t>Nerve cell death</a:t>
            </a:r>
          </a:p>
          <a:p>
            <a:pPr lvl="1"/>
            <a:r>
              <a:rPr lang="en-US" altLang="en-US" sz="2000" dirty="0"/>
              <a:t>Tissue loss</a:t>
            </a:r>
          </a:p>
          <a:p>
            <a:r>
              <a:rPr lang="en-US" altLang="en-US" sz="2400" dirty="0"/>
              <a:t>Plaques: abnormal clusters </a:t>
            </a:r>
            <a:br>
              <a:rPr lang="en-US" altLang="en-US" sz="2400" dirty="0"/>
            </a:br>
            <a:r>
              <a:rPr lang="en-US" altLang="en-US" sz="2400" dirty="0"/>
              <a:t>of protein fragments</a:t>
            </a:r>
          </a:p>
          <a:p>
            <a:r>
              <a:rPr lang="en-US" altLang="en-US" sz="2400" dirty="0"/>
              <a:t>Tangles: twisted strands </a:t>
            </a:r>
            <a:br>
              <a:rPr lang="en-US" altLang="en-US" sz="2400" dirty="0"/>
            </a:br>
            <a:r>
              <a:rPr lang="en-US" altLang="en-US" sz="2400" dirty="0"/>
              <a:t>of another protein</a:t>
            </a:r>
          </a:p>
          <a:p>
            <a:pPr marL="0" indent="0">
              <a:buNone/>
            </a:pPr>
            <a:endParaRPr lang="en-US" dirty="0"/>
          </a:p>
        </p:txBody>
      </p:sp>
      <p:pic>
        <p:nvPicPr>
          <p:cNvPr id="4" name="Picture 3" descr="A close up of a logo&#10;&#10;Description automatically generated">
            <a:extLst>
              <a:ext uri="{FF2B5EF4-FFF2-40B4-BE49-F238E27FC236}">
                <a16:creationId xmlns:a16="http://schemas.microsoft.com/office/drawing/2014/main" id="{E184A8F3-290E-446E-8700-A590F12B083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72647" y="1970252"/>
            <a:ext cx="5079508" cy="3281362"/>
          </a:xfrm>
          <a:prstGeom prst="rect">
            <a:avLst/>
          </a:prstGeom>
          <a:ln>
            <a:noFill/>
          </a:ln>
          <a:effectLst>
            <a:outerShdw blurRad="292100" dist="139700" dir="2700000" algn="tl" rotWithShape="0">
              <a:srgbClr val="333333">
                <a:alpha val="65000"/>
              </a:srgbClr>
            </a:outerShdw>
          </a:effectLst>
        </p:spPr>
      </p:pic>
      <p:sp>
        <p:nvSpPr>
          <p:cNvPr id="5" name="Rectangle 4">
            <a:extLst>
              <a:ext uri="{FF2B5EF4-FFF2-40B4-BE49-F238E27FC236}">
                <a16:creationId xmlns:a16="http://schemas.microsoft.com/office/drawing/2014/main" id="{56B42DF2-9693-446B-AD93-9817A3222310}"/>
              </a:ext>
            </a:extLst>
          </p:cNvPr>
          <p:cNvSpPr/>
          <p:nvPr/>
        </p:nvSpPr>
        <p:spPr>
          <a:xfrm>
            <a:off x="403966" y="5251614"/>
            <a:ext cx="3355234" cy="523220"/>
          </a:xfrm>
          <a:prstGeom prst="rect">
            <a:avLst/>
          </a:prstGeom>
        </p:spPr>
        <p:txBody>
          <a:bodyPr wrap="square">
            <a:spAutoFit/>
          </a:bodyPr>
          <a:lstStyle/>
          <a:p>
            <a:r>
              <a:rPr lang="en-US" sz="1400" dirty="0">
                <a:hlinkClick r:id="rId4"/>
              </a:rPr>
              <a:t>https://www.alz.org/alzheimers-dementia/what-is-alzheimers</a:t>
            </a:r>
            <a:r>
              <a:rPr lang="en-US" sz="1400" dirty="0"/>
              <a:t> </a:t>
            </a:r>
          </a:p>
        </p:txBody>
      </p:sp>
    </p:spTree>
    <p:extLst>
      <p:ext uri="{BB962C8B-B14F-4D97-AF65-F5344CB8AC3E}">
        <p14:creationId xmlns:p14="http://schemas.microsoft.com/office/powerpoint/2010/main" val="1636130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p:txBody>
          <a:bodyPr/>
          <a:lstStyle/>
          <a:p>
            <a:r>
              <a:rPr lang="en-US" dirty="0"/>
              <a:t>Stages of Alzheimer’s Disease</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p:txBody>
          <a:bodyPr>
            <a:normAutofit/>
          </a:bodyPr>
          <a:lstStyle/>
          <a:p>
            <a:r>
              <a:rPr lang="en-US" altLang="en-US" sz="2400" dirty="0"/>
              <a:t>Average lifespan 4-8 years after diagnosis; as long as 20 years</a:t>
            </a:r>
          </a:p>
          <a:p>
            <a:r>
              <a:rPr lang="en-US" altLang="en-US" sz="2400" dirty="0"/>
              <a:t>Progresses slowly in 3 stages:</a:t>
            </a:r>
          </a:p>
          <a:p>
            <a:pPr lvl="1"/>
            <a:r>
              <a:rPr lang="en-US" altLang="en-US" sz="2400" dirty="0"/>
              <a:t>Mild (early-stage)</a:t>
            </a:r>
          </a:p>
          <a:p>
            <a:pPr lvl="1"/>
            <a:r>
              <a:rPr lang="en-US" altLang="en-US" sz="2400" dirty="0"/>
              <a:t>Moderate (middle-stage)</a:t>
            </a:r>
          </a:p>
          <a:p>
            <a:pPr lvl="1"/>
            <a:r>
              <a:rPr lang="en-US" altLang="en-US" sz="2400" dirty="0"/>
              <a:t>Severe (late-stage)</a:t>
            </a:r>
          </a:p>
          <a:p>
            <a:pPr marL="0" indent="0">
              <a:buNone/>
            </a:pPr>
            <a:endParaRPr lang="en-US" sz="2400" dirty="0"/>
          </a:p>
        </p:txBody>
      </p:sp>
      <p:pic>
        <p:nvPicPr>
          <p:cNvPr id="4" name="Picture 3" descr="A close up of a piece of paper&#10;&#10;Description automatically generated">
            <a:extLst>
              <a:ext uri="{FF2B5EF4-FFF2-40B4-BE49-F238E27FC236}">
                <a16:creationId xmlns:a16="http://schemas.microsoft.com/office/drawing/2014/main" id="{A06C207C-62BC-44EA-9EAB-8844A486B832}"/>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98037" y="3827340"/>
            <a:ext cx="5147926" cy="2059170"/>
          </a:xfrm>
          <a:prstGeom prst="rect">
            <a:avLst/>
          </a:prstGeom>
        </p:spPr>
      </p:pic>
      <p:sp>
        <p:nvSpPr>
          <p:cNvPr id="5" name="Rectangle 4">
            <a:extLst>
              <a:ext uri="{FF2B5EF4-FFF2-40B4-BE49-F238E27FC236}">
                <a16:creationId xmlns:a16="http://schemas.microsoft.com/office/drawing/2014/main" id="{3C32BCC4-53F8-4EF8-9E59-99F07B9C9417}"/>
              </a:ext>
            </a:extLst>
          </p:cNvPr>
          <p:cNvSpPr/>
          <p:nvPr/>
        </p:nvSpPr>
        <p:spPr>
          <a:xfrm>
            <a:off x="6831514" y="5486400"/>
            <a:ext cx="2214560" cy="400110"/>
          </a:xfrm>
          <a:prstGeom prst="rect">
            <a:avLst/>
          </a:prstGeom>
        </p:spPr>
        <p:txBody>
          <a:bodyPr wrap="square">
            <a:spAutoFit/>
          </a:bodyPr>
          <a:lstStyle/>
          <a:p>
            <a:pPr algn="r"/>
            <a:r>
              <a:rPr lang="en-US" sz="1000" dirty="0">
                <a:hlinkClick r:id="rId4"/>
              </a:rPr>
              <a:t>https://www.alz.org/alzheimers-dementia/stages</a:t>
            </a:r>
            <a:r>
              <a:rPr lang="en-US" sz="1000" dirty="0"/>
              <a:t> </a:t>
            </a:r>
          </a:p>
        </p:txBody>
      </p:sp>
    </p:spTree>
    <p:extLst>
      <p:ext uri="{BB962C8B-B14F-4D97-AF65-F5344CB8AC3E}">
        <p14:creationId xmlns:p14="http://schemas.microsoft.com/office/powerpoint/2010/main" val="14737269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1870-1BA2-4849-9984-C07900AE8E76}"/>
              </a:ext>
            </a:extLst>
          </p:cNvPr>
          <p:cNvSpPr>
            <a:spLocks noGrp="1"/>
          </p:cNvSpPr>
          <p:nvPr>
            <p:ph type="title"/>
          </p:nvPr>
        </p:nvSpPr>
        <p:spPr>
          <a:xfrm>
            <a:off x="457200" y="174812"/>
            <a:ext cx="8229600" cy="1143000"/>
          </a:xfrm>
        </p:spPr>
        <p:txBody>
          <a:bodyPr/>
          <a:lstStyle/>
          <a:p>
            <a:r>
              <a:rPr lang="en-US" dirty="0"/>
              <a:t>Early Stage Alzheimer’s</a:t>
            </a:r>
          </a:p>
        </p:txBody>
      </p:sp>
      <p:sp>
        <p:nvSpPr>
          <p:cNvPr id="3" name="Content Placeholder 2">
            <a:extLst>
              <a:ext uri="{FF2B5EF4-FFF2-40B4-BE49-F238E27FC236}">
                <a16:creationId xmlns:a16="http://schemas.microsoft.com/office/drawing/2014/main" id="{CDF85F9F-24DC-42E8-885F-5E8E2186C1FC}"/>
              </a:ext>
            </a:extLst>
          </p:cNvPr>
          <p:cNvSpPr>
            <a:spLocks noGrp="1"/>
          </p:cNvSpPr>
          <p:nvPr>
            <p:ph idx="1"/>
          </p:nvPr>
        </p:nvSpPr>
        <p:spPr>
          <a:xfrm>
            <a:off x="3594847" y="1534178"/>
            <a:ext cx="5105400" cy="4525963"/>
          </a:xfrm>
        </p:spPr>
        <p:txBody>
          <a:bodyPr>
            <a:normAutofit/>
          </a:bodyPr>
          <a:lstStyle/>
          <a:p>
            <a:r>
              <a:rPr lang="en-US" altLang="en-US" sz="2400" dirty="0"/>
              <a:t>Able to function independently</a:t>
            </a:r>
          </a:p>
          <a:p>
            <a:r>
              <a:rPr lang="en-US" altLang="en-US" sz="2400" dirty="0"/>
              <a:t>Common difficulties:</a:t>
            </a:r>
          </a:p>
          <a:p>
            <a:pPr lvl="1"/>
            <a:r>
              <a:rPr lang="en-US" altLang="en-US" sz="2400" dirty="0"/>
              <a:t>Forgetting familiar words</a:t>
            </a:r>
          </a:p>
          <a:p>
            <a:pPr lvl="1"/>
            <a:r>
              <a:rPr lang="en-US" altLang="en-US" sz="2400" dirty="0"/>
              <a:t>Losing everyday objects</a:t>
            </a:r>
          </a:p>
          <a:p>
            <a:pPr lvl="1"/>
            <a:r>
              <a:rPr lang="en-US" altLang="en-US" sz="2400" dirty="0"/>
              <a:t>Trouble remembering names</a:t>
            </a:r>
          </a:p>
          <a:p>
            <a:pPr lvl="1"/>
            <a:r>
              <a:rPr lang="en-US" altLang="en-US" sz="2400" dirty="0"/>
              <a:t>Greater difficulty performing tasks </a:t>
            </a:r>
          </a:p>
          <a:p>
            <a:pPr lvl="1"/>
            <a:r>
              <a:rPr lang="en-US" altLang="en-US" sz="2400" dirty="0"/>
              <a:t>Forgetting material just read</a:t>
            </a:r>
          </a:p>
          <a:p>
            <a:pPr lvl="1"/>
            <a:r>
              <a:rPr lang="en-US" altLang="en-US" sz="2400" dirty="0"/>
              <a:t>Increasing trouble with planning, organizing</a:t>
            </a:r>
          </a:p>
          <a:p>
            <a:endParaRPr lang="en-US" sz="2400" dirty="0"/>
          </a:p>
        </p:txBody>
      </p:sp>
      <p:pic>
        <p:nvPicPr>
          <p:cNvPr id="4" name="Picture 3">
            <a:extLst>
              <a:ext uri="{FF2B5EF4-FFF2-40B4-BE49-F238E27FC236}">
                <a16:creationId xmlns:a16="http://schemas.microsoft.com/office/drawing/2014/main" id="{C2DA874C-A0A3-40E7-A1D3-1E7791407745}"/>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32316" r="22564" b="-1"/>
          <a:stretch/>
        </p:blipFill>
        <p:spPr>
          <a:xfrm>
            <a:off x="17929" y="1295400"/>
            <a:ext cx="3193398" cy="4724400"/>
          </a:xfrm>
          <a:prstGeom prst="rect">
            <a:avLst/>
          </a:prstGeom>
          <a:ln>
            <a:noFill/>
          </a:ln>
          <a:effectLst>
            <a:softEdge rad="112500"/>
          </a:effectLst>
        </p:spPr>
      </p:pic>
    </p:spTree>
    <p:extLst>
      <p:ext uri="{BB962C8B-B14F-4D97-AF65-F5344CB8AC3E}">
        <p14:creationId xmlns:p14="http://schemas.microsoft.com/office/powerpoint/2010/main" val="3934607961"/>
      </p:ext>
    </p:extLst>
  </p:cSld>
  <p:clrMapOvr>
    <a:masterClrMapping/>
  </p:clrMapOvr>
</p:sld>
</file>

<file path=ppt/theme/theme1.xml><?xml version="1.0" encoding="utf-8"?>
<a:theme xmlns:a="http://schemas.openxmlformats.org/drawingml/2006/main" name="1_2012LeadingAge_gray2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2012LeadingAge_gray2PPT</Template>
  <TotalTime>1121</TotalTime>
  <Words>6366</Words>
  <Application>Microsoft Office PowerPoint</Application>
  <PresentationFormat>On-screen Show (4:3)</PresentationFormat>
  <Paragraphs>511</Paragraphs>
  <Slides>32</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Verdana</vt:lpstr>
      <vt:lpstr>Wingdings</vt:lpstr>
      <vt:lpstr>1_2012LeadingAge_gray2PPT</vt:lpstr>
      <vt:lpstr>Dementia Care Competency </vt:lpstr>
      <vt:lpstr>Objectives</vt:lpstr>
      <vt:lpstr>F744 Dementia Care</vt:lpstr>
      <vt:lpstr>Dementia</vt:lpstr>
      <vt:lpstr>Types of Dementia</vt:lpstr>
      <vt:lpstr>Alzheimer’s Disease: Overview</vt:lpstr>
      <vt:lpstr>Alzheimer’s Disease: Physical Changes</vt:lpstr>
      <vt:lpstr>Stages of Alzheimer’s Disease</vt:lpstr>
      <vt:lpstr>Early Stage Alzheimer’s</vt:lpstr>
      <vt:lpstr>Middle Stage Alzheimer’s</vt:lpstr>
      <vt:lpstr>Late Stage Alzheimer’s</vt:lpstr>
      <vt:lpstr>Person-Centered Care</vt:lpstr>
      <vt:lpstr>Approach to Care</vt:lpstr>
      <vt:lpstr>Comprehensive Assessment </vt:lpstr>
      <vt:lpstr>Behavior Concerns</vt:lpstr>
      <vt:lpstr>Impact of the Body’s Physical Sensations</vt:lpstr>
      <vt:lpstr>All Behavior Has Meaning</vt:lpstr>
      <vt:lpstr>Impact of Sensory Deficits</vt:lpstr>
      <vt:lpstr>Impact of Psychological Needs</vt:lpstr>
      <vt:lpstr>PowerPoint Presentation</vt:lpstr>
      <vt:lpstr>Impact of the Environment</vt:lpstr>
      <vt:lpstr>Communication Problems Associated with Alzheimer’s</vt:lpstr>
      <vt:lpstr>Make Communication Easier</vt:lpstr>
      <vt:lpstr>Be Direct, Specific, and Positive</vt:lpstr>
      <vt:lpstr>10 Principles of Intervention</vt:lpstr>
      <vt:lpstr>10 Principles of Intervention</vt:lpstr>
      <vt:lpstr>Self-Management</vt:lpstr>
      <vt:lpstr>PowerPoint Presentation</vt:lpstr>
      <vt:lpstr>PowerPoint Presentation</vt:lpstr>
      <vt:lpstr>References and Resources </vt:lpstr>
      <vt:lpstr>References and Resources</vt:lpstr>
      <vt:lpstr>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aparkhill</dc:creator>
  <cp:lastModifiedBy>Charlie Visconage</cp:lastModifiedBy>
  <cp:revision>134</cp:revision>
  <dcterms:created xsi:type="dcterms:W3CDTF">2012-09-27T17:39:50Z</dcterms:created>
  <dcterms:modified xsi:type="dcterms:W3CDTF">2019-05-13T17:55:25Z</dcterms:modified>
  <cp:contentStatus/>
</cp:coreProperties>
</file>