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25"/>
  </p:notesMasterIdLst>
  <p:handoutMasterIdLst>
    <p:handoutMasterId r:id="rId26"/>
  </p:handoutMasterIdLst>
  <p:sldIdLst>
    <p:sldId id="276" r:id="rId2"/>
    <p:sldId id="300" r:id="rId3"/>
    <p:sldId id="301" r:id="rId4"/>
    <p:sldId id="302" r:id="rId5"/>
    <p:sldId id="314" r:id="rId6"/>
    <p:sldId id="315" r:id="rId7"/>
    <p:sldId id="316" r:id="rId8"/>
    <p:sldId id="317" r:id="rId9"/>
    <p:sldId id="318" r:id="rId10"/>
    <p:sldId id="320" r:id="rId11"/>
    <p:sldId id="319" r:id="rId12"/>
    <p:sldId id="321" r:id="rId13"/>
    <p:sldId id="322" r:id="rId14"/>
    <p:sldId id="323" r:id="rId15"/>
    <p:sldId id="324" r:id="rId16"/>
    <p:sldId id="309" r:id="rId17"/>
    <p:sldId id="303" r:id="rId18"/>
    <p:sldId id="305" r:id="rId19"/>
    <p:sldId id="310" r:id="rId20"/>
    <p:sldId id="311" r:id="rId21"/>
    <p:sldId id="312" r:id="rId22"/>
    <p:sldId id="306" r:id="rId23"/>
    <p:sldId id="313"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48" autoAdjust="0"/>
    <p:restoredTop sz="56502" autoAdjust="0"/>
  </p:normalViewPr>
  <p:slideViewPr>
    <p:cSldViewPr>
      <p:cViewPr varScale="1">
        <p:scale>
          <a:sx n="63" d="100"/>
          <a:sy n="63" d="100"/>
        </p:scale>
        <p:origin x="208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1152"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FEAEDDCB-069D-4C53-B611-89EFDF3272D6}" srcId="{FCC2D5A2-2648-441D-886E-FBFCFEE2564D}" destId="{C9D7C41B-2458-4E10-B0CD-B096FE381CD0}" srcOrd="0" destOrd="0" parTransId="{0A0C60C5-C706-48B9-995E-A488798C9F2E}" sibTransId="{2A8DDC20-F70F-473B-9F8E-AB194C4E21A2}"/>
    <dgm:cxn modelId="{52190B54-3B6C-41E2-B7E2-7B40DF4BAFD8}" type="presOf" srcId="{9F150001-DB0C-406F-9A3F-57A28CE6770D}" destId="{695AD7B6-8693-49C8-A6A3-10FA9D26045F}" srcOrd="0" destOrd="0" presId="urn:microsoft.com/office/officeart/2005/8/layout/cycle1"/>
    <dgm:cxn modelId="{5D111555-CE41-41EF-9B3C-2EC75DB9AFDA}" type="presOf" srcId="{5BDBC498-A2B6-4254-BE47-090F0729E8F8}" destId="{43764AAE-3CB5-427D-8D34-9BEF7F699D17}" srcOrd="0" destOrd="0" presId="urn:microsoft.com/office/officeart/2005/8/layout/cycle1"/>
    <dgm:cxn modelId="{CCB81922-20DE-4A73-B667-7B019CBED8EC}" type="presOf" srcId="{397A921E-02C0-4A34-B61F-E808010A8BE2}" destId="{C4A1B6D8-E1A9-4E5D-88B2-67D5CA1BF43E}" srcOrd="0" destOrd="0" presId="urn:microsoft.com/office/officeart/2005/8/layout/cycle1"/>
    <dgm:cxn modelId="{D2B69E6C-74B3-482E-B363-B2455864A7CB}" type="presOf" srcId="{8B2557B0-EA9E-4044-8F24-7BD0DD1CDA47}" destId="{D15EFBE0-5E71-43D6-8BEF-A4E514CD43F5}" srcOrd="0" destOrd="0" presId="urn:microsoft.com/office/officeart/2005/8/layout/cycle1"/>
    <dgm:cxn modelId="{8002C93C-5ECC-4BD6-B3F9-119D2D07A505}" type="presOf" srcId="{14EB3EA9-D4F0-4B47-AB62-EABAD72DFE4A}" destId="{23011174-8D9A-4182-86C8-1DF75B59DE28}"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6F87C2AD-5B02-41D8-8EE4-39A59B1BA48C}" srcId="{FCC2D5A2-2648-441D-886E-FBFCFEE2564D}" destId="{14EB3EA9-D4F0-4B47-AB62-EABAD72DFE4A}" srcOrd="2" destOrd="0" parTransId="{D5EF5B8F-E2B2-4EAB-8B7E-E5357546671C}" sibTransId="{397A921E-02C0-4A34-B61F-E808010A8BE2}"/>
    <dgm:cxn modelId="{1FCF5187-5B60-47BB-BA26-BF0E4070F2BE}" type="presOf" srcId="{C9D7C41B-2458-4E10-B0CD-B096FE381CD0}" destId="{203CF8CD-E385-4216-A519-06CD9D747BE6}" srcOrd="0" destOrd="0" presId="urn:microsoft.com/office/officeart/2005/8/layout/cycle1"/>
    <dgm:cxn modelId="{1EAEE478-E101-44A7-9B14-FAA0BE39B38B}" type="presOf" srcId="{0373D090-4C6D-4D20-A0CD-5842F2A3B967}" destId="{DB3C95C6-132D-4D03-916C-6A2E15EDBC75}" srcOrd="0" destOrd="0" presId="urn:microsoft.com/office/officeart/2005/8/layout/cycle1"/>
    <dgm:cxn modelId="{A0FC0312-B40C-45F1-908B-2E4FC859F997}" type="presOf" srcId="{FCC2D5A2-2648-441D-886E-FBFCFEE2564D}" destId="{7AD44568-F12E-4516-A34B-218396103CE2}" srcOrd="0" destOrd="0" presId="urn:microsoft.com/office/officeart/2005/8/layout/cycle1"/>
    <dgm:cxn modelId="{A8E0B17E-9BA0-485C-94B0-8A695C632ACC}" type="presOf" srcId="{2A8DDC20-F70F-473B-9F8E-AB194C4E21A2}" destId="{E4E99182-7810-485D-847B-84AC2032BE89}" srcOrd="0" destOrd="0" presId="urn:microsoft.com/office/officeart/2005/8/layout/cycle1"/>
    <dgm:cxn modelId="{5D91D1C3-2414-4CCA-A34C-592CF98B02C1}" srcId="{FCC2D5A2-2648-441D-886E-FBFCFEE2564D}" destId="{5BDBC498-A2B6-4254-BE47-090F0729E8F8}" srcOrd="3" destOrd="0" parTransId="{ADFEF54D-244D-461E-B730-89ECCA20F6B0}" sibTransId="{8B2557B0-EA9E-4044-8F24-7BD0DD1CDA47}"/>
    <dgm:cxn modelId="{F80960A4-4ED9-47FA-A1FF-B666B57289E8}" type="presParOf" srcId="{7AD44568-F12E-4516-A34B-218396103CE2}" destId="{BEBF08FB-385A-43D8-B420-64A3AAAD7358}" srcOrd="0" destOrd="0" presId="urn:microsoft.com/office/officeart/2005/8/layout/cycle1"/>
    <dgm:cxn modelId="{133803CC-D0FA-4BCD-A997-0DEEB39978BB}" type="presParOf" srcId="{7AD44568-F12E-4516-A34B-218396103CE2}" destId="{203CF8CD-E385-4216-A519-06CD9D747BE6}" srcOrd="1" destOrd="0" presId="urn:microsoft.com/office/officeart/2005/8/layout/cycle1"/>
    <dgm:cxn modelId="{690D3E38-273F-4170-B692-195FC6F2F8F0}" type="presParOf" srcId="{7AD44568-F12E-4516-A34B-218396103CE2}" destId="{E4E99182-7810-485D-847B-84AC2032BE89}" srcOrd="2" destOrd="0" presId="urn:microsoft.com/office/officeart/2005/8/layout/cycle1"/>
    <dgm:cxn modelId="{E509181D-C372-4521-B5B6-526B66757116}" type="presParOf" srcId="{7AD44568-F12E-4516-A34B-218396103CE2}" destId="{1E78247B-BCC3-4CDE-AF1F-AAF325037514}" srcOrd="3" destOrd="0" presId="urn:microsoft.com/office/officeart/2005/8/layout/cycle1"/>
    <dgm:cxn modelId="{D4AF7F89-BE8A-49E1-A5B0-0AC31D4621F2}" type="presParOf" srcId="{7AD44568-F12E-4516-A34B-218396103CE2}" destId="{DB3C95C6-132D-4D03-916C-6A2E15EDBC75}" srcOrd="4" destOrd="0" presId="urn:microsoft.com/office/officeart/2005/8/layout/cycle1"/>
    <dgm:cxn modelId="{1CC7FAC0-0FBC-491F-8F19-FD243A6637B3}" type="presParOf" srcId="{7AD44568-F12E-4516-A34B-218396103CE2}" destId="{695AD7B6-8693-49C8-A6A3-10FA9D26045F}" srcOrd="5" destOrd="0" presId="urn:microsoft.com/office/officeart/2005/8/layout/cycle1"/>
    <dgm:cxn modelId="{5AF30A80-660A-4EDF-A7E0-05ADA6380EFF}" type="presParOf" srcId="{7AD44568-F12E-4516-A34B-218396103CE2}" destId="{EB76DEBF-397D-455F-8ADC-8CCED1830A99}" srcOrd="6" destOrd="0" presId="urn:microsoft.com/office/officeart/2005/8/layout/cycle1"/>
    <dgm:cxn modelId="{7FF41EB3-AB83-418F-BF96-7FD9AEDD317C}" type="presParOf" srcId="{7AD44568-F12E-4516-A34B-218396103CE2}" destId="{23011174-8D9A-4182-86C8-1DF75B59DE28}" srcOrd="7" destOrd="0" presId="urn:microsoft.com/office/officeart/2005/8/layout/cycle1"/>
    <dgm:cxn modelId="{991BAE63-B6B3-4B99-B06F-8D142E106A87}" type="presParOf" srcId="{7AD44568-F12E-4516-A34B-218396103CE2}" destId="{C4A1B6D8-E1A9-4E5D-88B2-67D5CA1BF43E}" srcOrd="8" destOrd="0" presId="urn:microsoft.com/office/officeart/2005/8/layout/cycle1"/>
    <dgm:cxn modelId="{B7B41EE2-55CB-4202-96F4-93473137A004}" type="presParOf" srcId="{7AD44568-F12E-4516-A34B-218396103CE2}" destId="{490D168D-BEC4-4E33-802F-6ECC7E30FF07}" srcOrd="9" destOrd="0" presId="urn:microsoft.com/office/officeart/2005/8/layout/cycle1"/>
    <dgm:cxn modelId="{F8D2387A-16CB-4598-B91C-B133AD1D68E8}" type="presParOf" srcId="{7AD44568-F12E-4516-A34B-218396103CE2}" destId="{43764AAE-3CB5-427D-8D34-9BEF7F699D17}" srcOrd="10" destOrd="0" presId="urn:microsoft.com/office/officeart/2005/8/layout/cycle1"/>
    <dgm:cxn modelId="{1C0067A4-D2FD-4439-9736-766FE6BF7756}"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C2D5A2-2648-441D-886E-FBFCFEE2564D}" type="doc">
      <dgm:prSet loTypeId="urn:microsoft.com/office/officeart/2005/8/layout/cycle1" loCatId="cycle" qsTypeId="urn:microsoft.com/office/officeart/2005/8/quickstyle/3d3" qsCatId="3D" csTypeId="urn:microsoft.com/office/officeart/2005/8/colors/colorful1" csCatId="colorful" phldr="1"/>
      <dgm:spPr/>
      <dgm:t>
        <a:bodyPr/>
        <a:lstStyle/>
        <a:p>
          <a:endParaRPr lang="en-US"/>
        </a:p>
      </dgm:t>
    </dgm:pt>
    <dgm:pt modelId="{C9D7C41B-2458-4E10-B0CD-B096FE381CD0}">
      <dgm:prSet phldrT="[Text]"/>
      <dgm:spPr/>
      <dgm:t>
        <a:bodyPr/>
        <a:lstStyle/>
        <a:p>
          <a:r>
            <a:rPr lang="en-US" dirty="0"/>
            <a:t>Understand</a:t>
          </a:r>
        </a:p>
      </dgm:t>
    </dgm:pt>
    <dgm:pt modelId="{0A0C60C5-C706-48B9-995E-A488798C9F2E}" type="parTrans" cxnId="{FEAEDDCB-069D-4C53-B611-89EFDF3272D6}">
      <dgm:prSet/>
      <dgm:spPr/>
      <dgm:t>
        <a:bodyPr/>
        <a:lstStyle/>
        <a:p>
          <a:endParaRPr lang="en-US"/>
        </a:p>
      </dgm:t>
    </dgm:pt>
    <dgm:pt modelId="{2A8DDC20-F70F-473B-9F8E-AB194C4E21A2}" type="sibTrans" cxnId="{FEAEDDCB-069D-4C53-B611-89EFDF3272D6}">
      <dgm:prSet/>
      <dgm:spPr/>
      <dgm:t>
        <a:bodyPr/>
        <a:lstStyle/>
        <a:p>
          <a:endParaRPr lang="en-US"/>
        </a:p>
      </dgm:t>
    </dgm:pt>
    <dgm:pt modelId="{0373D090-4C6D-4D20-A0CD-5842F2A3B967}">
      <dgm:prSet phldrT="[Text]"/>
      <dgm:spPr/>
      <dgm:t>
        <a:bodyPr/>
        <a:lstStyle/>
        <a:p>
          <a:r>
            <a:rPr lang="en-US" dirty="0"/>
            <a:t>Inform</a:t>
          </a:r>
        </a:p>
      </dgm:t>
    </dgm:pt>
    <dgm:pt modelId="{DE3A3E21-8F40-42F4-B853-446B551963C0}" type="parTrans" cxnId="{C447140E-16E0-4944-8480-0C16AFC9F2EA}">
      <dgm:prSet/>
      <dgm:spPr/>
      <dgm:t>
        <a:bodyPr/>
        <a:lstStyle/>
        <a:p>
          <a:endParaRPr lang="en-US"/>
        </a:p>
      </dgm:t>
    </dgm:pt>
    <dgm:pt modelId="{9F150001-DB0C-406F-9A3F-57A28CE6770D}" type="sibTrans" cxnId="{C447140E-16E0-4944-8480-0C16AFC9F2EA}">
      <dgm:prSet/>
      <dgm:spPr/>
      <dgm:t>
        <a:bodyPr/>
        <a:lstStyle/>
        <a:p>
          <a:endParaRPr lang="en-US"/>
        </a:p>
      </dgm:t>
    </dgm:pt>
    <dgm:pt modelId="{14EB3EA9-D4F0-4B47-AB62-EABAD72DFE4A}">
      <dgm:prSet phldrT="[Text]"/>
      <dgm:spPr/>
      <dgm:t>
        <a:bodyPr/>
        <a:lstStyle/>
        <a:p>
          <a:r>
            <a:rPr lang="en-US" dirty="0"/>
            <a:t>Limitations</a:t>
          </a:r>
        </a:p>
      </dgm:t>
    </dgm:pt>
    <dgm:pt modelId="{D5EF5B8F-E2B2-4EAB-8B7E-E5357546671C}" type="parTrans" cxnId="{6F87C2AD-5B02-41D8-8EE4-39A59B1BA48C}">
      <dgm:prSet/>
      <dgm:spPr/>
      <dgm:t>
        <a:bodyPr/>
        <a:lstStyle/>
        <a:p>
          <a:endParaRPr lang="en-US"/>
        </a:p>
      </dgm:t>
    </dgm:pt>
    <dgm:pt modelId="{397A921E-02C0-4A34-B61F-E808010A8BE2}" type="sibTrans" cxnId="{6F87C2AD-5B02-41D8-8EE4-39A59B1BA48C}">
      <dgm:prSet/>
      <dgm:spPr/>
      <dgm:t>
        <a:bodyPr/>
        <a:lstStyle/>
        <a:p>
          <a:endParaRPr lang="en-US"/>
        </a:p>
      </dgm:t>
    </dgm:pt>
    <dgm:pt modelId="{5BDBC498-A2B6-4254-BE47-090F0729E8F8}">
      <dgm:prSet phldrT="[Text]"/>
      <dgm:spPr/>
      <dgm:t>
        <a:bodyPr/>
        <a:lstStyle/>
        <a:p>
          <a:r>
            <a:rPr lang="en-US" dirty="0"/>
            <a:t>Monitor</a:t>
          </a:r>
        </a:p>
      </dgm:t>
    </dgm:pt>
    <dgm:pt modelId="{ADFEF54D-244D-461E-B730-89ECCA20F6B0}" type="parTrans" cxnId="{5D91D1C3-2414-4CCA-A34C-592CF98B02C1}">
      <dgm:prSet/>
      <dgm:spPr/>
      <dgm:t>
        <a:bodyPr/>
        <a:lstStyle/>
        <a:p>
          <a:endParaRPr lang="en-US"/>
        </a:p>
      </dgm:t>
    </dgm:pt>
    <dgm:pt modelId="{8B2557B0-EA9E-4044-8F24-7BD0DD1CDA47}" type="sibTrans" cxnId="{5D91D1C3-2414-4CCA-A34C-592CF98B02C1}">
      <dgm:prSet/>
      <dgm:spPr/>
      <dgm:t>
        <a:bodyPr/>
        <a:lstStyle/>
        <a:p>
          <a:endParaRPr lang="en-US"/>
        </a:p>
      </dgm:t>
    </dgm:pt>
    <dgm:pt modelId="{7AD44568-F12E-4516-A34B-218396103CE2}" type="pres">
      <dgm:prSet presAssocID="{FCC2D5A2-2648-441D-886E-FBFCFEE2564D}" presName="cycle" presStyleCnt="0">
        <dgm:presLayoutVars>
          <dgm:dir/>
          <dgm:resizeHandles val="exact"/>
        </dgm:presLayoutVars>
      </dgm:prSet>
      <dgm:spPr/>
      <dgm:t>
        <a:bodyPr/>
        <a:lstStyle/>
        <a:p>
          <a:endParaRPr lang="en-US"/>
        </a:p>
      </dgm:t>
    </dgm:pt>
    <dgm:pt modelId="{BEBF08FB-385A-43D8-B420-64A3AAAD7358}" type="pres">
      <dgm:prSet presAssocID="{C9D7C41B-2458-4E10-B0CD-B096FE381CD0}" presName="dummy" presStyleCnt="0"/>
      <dgm:spPr/>
    </dgm:pt>
    <dgm:pt modelId="{203CF8CD-E385-4216-A519-06CD9D747BE6}" type="pres">
      <dgm:prSet presAssocID="{C9D7C41B-2458-4E10-B0CD-B096FE381CD0}" presName="node" presStyleLbl="revTx" presStyleIdx="0" presStyleCnt="4">
        <dgm:presLayoutVars>
          <dgm:bulletEnabled val="1"/>
        </dgm:presLayoutVars>
      </dgm:prSet>
      <dgm:spPr/>
      <dgm:t>
        <a:bodyPr/>
        <a:lstStyle/>
        <a:p>
          <a:endParaRPr lang="en-US"/>
        </a:p>
      </dgm:t>
    </dgm:pt>
    <dgm:pt modelId="{E4E99182-7810-485D-847B-84AC2032BE89}" type="pres">
      <dgm:prSet presAssocID="{2A8DDC20-F70F-473B-9F8E-AB194C4E21A2}" presName="sibTrans" presStyleLbl="node1" presStyleIdx="0" presStyleCnt="4"/>
      <dgm:spPr/>
      <dgm:t>
        <a:bodyPr/>
        <a:lstStyle/>
        <a:p>
          <a:endParaRPr lang="en-US"/>
        </a:p>
      </dgm:t>
    </dgm:pt>
    <dgm:pt modelId="{1E78247B-BCC3-4CDE-AF1F-AAF325037514}" type="pres">
      <dgm:prSet presAssocID="{0373D090-4C6D-4D20-A0CD-5842F2A3B967}" presName="dummy" presStyleCnt="0"/>
      <dgm:spPr/>
    </dgm:pt>
    <dgm:pt modelId="{DB3C95C6-132D-4D03-916C-6A2E15EDBC75}" type="pres">
      <dgm:prSet presAssocID="{0373D090-4C6D-4D20-A0CD-5842F2A3B967}" presName="node" presStyleLbl="revTx" presStyleIdx="1" presStyleCnt="4">
        <dgm:presLayoutVars>
          <dgm:bulletEnabled val="1"/>
        </dgm:presLayoutVars>
      </dgm:prSet>
      <dgm:spPr/>
      <dgm:t>
        <a:bodyPr/>
        <a:lstStyle/>
        <a:p>
          <a:endParaRPr lang="en-US"/>
        </a:p>
      </dgm:t>
    </dgm:pt>
    <dgm:pt modelId="{695AD7B6-8693-49C8-A6A3-10FA9D26045F}" type="pres">
      <dgm:prSet presAssocID="{9F150001-DB0C-406F-9A3F-57A28CE6770D}" presName="sibTrans" presStyleLbl="node1" presStyleIdx="1" presStyleCnt="4"/>
      <dgm:spPr/>
      <dgm:t>
        <a:bodyPr/>
        <a:lstStyle/>
        <a:p>
          <a:endParaRPr lang="en-US"/>
        </a:p>
      </dgm:t>
    </dgm:pt>
    <dgm:pt modelId="{EB76DEBF-397D-455F-8ADC-8CCED1830A99}" type="pres">
      <dgm:prSet presAssocID="{14EB3EA9-D4F0-4B47-AB62-EABAD72DFE4A}" presName="dummy" presStyleCnt="0"/>
      <dgm:spPr/>
    </dgm:pt>
    <dgm:pt modelId="{23011174-8D9A-4182-86C8-1DF75B59DE28}" type="pres">
      <dgm:prSet presAssocID="{14EB3EA9-D4F0-4B47-AB62-EABAD72DFE4A}" presName="node" presStyleLbl="revTx" presStyleIdx="2" presStyleCnt="4">
        <dgm:presLayoutVars>
          <dgm:bulletEnabled val="1"/>
        </dgm:presLayoutVars>
      </dgm:prSet>
      <dgm:spPr/>
      <dgm:t>
        <a:bodyPr/>
        <a:lstStyle/>
        <a:p>
          <a:endParaRPr lang="en-US"/>
        </a:p>
      </dgm:t>
    </dgm:pt>
    <dgm:pt modelId="{C4A1B6D8-E1A9-4E5D-88B2-67D5CA1BF43E}" type="pres">
      <dgm:prSet presAssocID="{397A921E-02C0-4A34-B61F-E808010A8BE2}" presName="sibTrans" presStyleLbl="node1" presStyleIdx="2" presStyleCnt="4"/>
      <dgm:spPr/>
      <dgm:t>
        <a:bodyPr/>
        <a:lstStyle/>
        <a:p>
          <a:endParaRPr lang="en-US"/>
        </a:p>
      </dgm:t>
    </dgm:pt>
    <dgm:pt modelId="{490D168D-BEC4-4E33-802F-6ECC7E30FF07}" type="pres">
      <dgm:prSet presAssocID="{5BDBC498-A2B6-4254-BE47-090F0729E8F8}" presName="dummy" presStyleCnt="0"/>
      <dgm:spPr/>
    </dgm:pt>
    <dgm:pt modelId="{43764AAE-3CB5-427D-8D34-9BEF7F699D17}" type="pres">
      <dgm:prSet presAssocID="{5BDBC498-A2B6-4254-BE47-090F0729E8F8}" presName="node" presStyleLbl="revTx" presStyleIdx="3" presStyleCnt="4">
        <dgm:presLayoutVars>
          <dgm:bulletEnabled val="1"/>
        </dgm:presLayoutVars>
      </dgm:prSet>
      <dgm:spPr/>
      <dgm:t>
        <a:bodyPr/>
        <a:lstStyle/>
        <a:p>
          <a:endParaRPr lang="en-US"/>
        </a:p>
      </dgm:t>
    </dgm:pt>
    <dgm:pt modelId="{D15EFBE0-5E71-43D6-8BEF-A4E514CD43F5}" type="pres">
      <dgm:prSet presAssocID="{8B2557B0-EA9E-4044-8F24-7BD0DD1CDA47}" presName="sibTrans" presStyleLbl="node1" presStyleIdx="3" presStyleCnt="4"/>
      <dgm:spPr/>
      <dgm:t>
        <a:bodyPr/>
        <a:lstStyle/>
        <a:p>
          <a:endParaRPr lang="en-US"/>
        </a:p>
      </dgm:t>
    </dgm:pt>
  </dgm:ptLst>
  <dgm:cxnLst>
    <dgm:cxn modelId="{5D91D1C3-2414-4CCA-A34C-592CF98B02C1}" srcId="{FCC2D5A2-2648-441D-886E-FBFCFEE2564D}" destId="{5BDBC498-A2B6-4254-BE47-090F0729E8F8}" srcOrd="3" destOrd="0" parTransId="{ADFEF54D-244D-461E-B730-89ECCA20F6B0}" sibTransId="{8B2557B0-EA9E-4044-8F24-7BD0DD1CDA47}"/>
    <dgm:cxn modelId="{2866E5FE-3A08-4D52-968E-7035ED4E6310}" type="presOf" srcId="{397A921E-02C0-4A34-B61F-E808010A8BE2}" destId="{C4A1B6D8-E1A9-4E5D-88B2-67D5CA1BF43E}" srcOrd="0" destOrd="0" presId="urn:microsoft.com/office/officeart/2005/8/layout/cycle1"/>
    <dgm:cxn modelId="{FEAEDDCB-069D-4C53-B611-89EFDF3272D6}" srcId="{FCC2D5A2-2648-441D-886E-FBFCFEE2564D}" destId="{C9D7C41B-2458-4E10-B0CD-B096FE381CD0}" srcOrd="0" destOrd="0" parTransId="{0A0C60C5-C706-48B9-995E-A488798C9F2E}" sibTransId="{2A8DDC20-F70F-473B-9F8E-AB194C4E21A2}"/>
    <dgm:cxn modelId="{B68A0BD4-7900-46DB-B7E0-453E5FE05A6F}" type="presOf" srcId="{14EB3EA9-D4F0-4B47-AB62-EABAD72DFE4A}" destId="{23011174-8D9A-4182-86C8-1DF75B59DE28}" srcOrd="0" destOrd="0" presId="urn:microsoft.com/office/officeart/2005/8/layout/cycle1"/>
    <dgm:cxn modelId="{DF5F343F-8732-4269-A972-25AB5DC6A85C}" type="presOf" srcId="{5BDBC498-A2B6-4254-BE47-090F0729E8F8}" destId="{43764AAE-3CB5-427D-8D34-9BEF7F699D17}" srcOrd="0" destOrd="0" presId="urn:microsoft.com/office/officeart/2005/8/layout/cycle1"/>
    <dgm:cxn modelId="{88D80D62-9242-44A5-BB2C-4B1A6A3C18F8}" type="presOf" srcId="{9F150001-DB0C-406F-9A3F-57A28CE6770D}" destId="{695AD7B6-8693-49C8-A6A3-10FA9D26045F}" srcOrd="0" destOrd="0" presId="urn:microsoft.com/office/officeart/2005/8/layout/cycle1"/>
    <dgm:cxn modelId="{C239BCAD-9FD4-44DE-BCA4-9520775F3EB1}" type="presOf" srcId="{2A8DDC20-F70F-473B-9F8E-AB194C4E21A2}" destId="{E4E99182-7810-485D-847B-84AC2032BE89}" srcOrd="0" destOrd="0" presId="urn:microsoft.com/office/officeart/2005/8/layout/cycle1"/>
    <dgm:cxn modelId="{610FAEE1-8CEC-4722-B079-CE934DFCFB57}" type="presOf" srcId="{C9D7C41B-2458-4E10-B0CD-B096FE381CD0}" destId="{203CF8CD-E385-4216-A519-06CD9D747BE6}" srcOrd="0" destOrd="0" presId="urn:microsoft.com/office/officeart/2005/8/layout/cycle1"/>
    <dgm:cxn modelId="{C447140E-16E0-4944-8480-0C16AFC9F2EA}" srcId="{FCC2D5A2-2648-441D-886E-FBFCFEE2564D}" destId="{0373D090-4C6D-4D20-A0CD-5842F2A3B967}" srcOrd="1" destOrd="0" parTransId="{DE3A3E21-8F40-42F4-B853-446B551963C0}" sibTransId="{9F150001-DB0C-406F-9A3F-57A28CE6770D}"/>
    <dgm:cxn modelId="{E48CE148-31F5-4E4E-A11E-C00D498D6ADF}" type="presOf" srcId="{0373D090-4C6D-4D20-A0CD-5842F2A3B967}" destId="{DB3C95C6-132D-4D03-916C-6A2E15EDBC75}" srcOrd="0" destOrd="0" presId="urn:microsoft.com/office/officeart/2005/8/layout/cycle1"/>
    <dgm:cxn modelId="{6F87C2AD-5B02-41D8-8EE4-39A59B1BA48C}" srcId="{FCC2D5A2-2648-441D-886E-FBFCFEE2564D}" destId="{14EB3EA9-D4F0-4B47-AB62-EABAD72DFE4A}" srcOrd="2" destOrd="0" parTransId="{D5EF5B8F-E2B2-4EAB-8B7E-E5357546671C}" sibTransId="{397A921E-02C0-4A34-B61F-E808010A8BE2}"/>
    <dgm:cxn modelId="{C955C81E-2EA3-45B5-91D3-C94669A18D75}" type="presOf" srcId="{FCC2D5A2-2648-441D-886E-FBFCFEE2564D}" destId="{7AD44568-F12E-4516-A34B-218396103CE2}" srcOrd="0" destOrd="0" presId="urn:microsoft.com/office/officeart/2005/8/layout/cycle1"/>
    <dgm:cxn modelId="{7133E5FD-3DD5-4D76-A659-09D402DE0643}" type="presOf" srcId="{8B2557B0-EA9E-4044-8F24-7BD0DD1CDA47}" destId="{D15EFBE0-5E71-43D6-8BEF-A4E514CD43F5}" srcOrd="0" destOrd="0" presId="urn:microsoft.com/office/officeart/2005/8/layout/cycle1"/>
    <dgm:cxn modelId="{907D8A39-8C47-4D12-8B27-B5157E52EFEC}" type="presParOf" srcId="{7AD44568-F12E-4516-A34B-218396103CE2}" destId="{BEBF08FB-385A-43D8-B420-64A3AAAD7358}" srcOrd="0" destOrd="0" presId="urn:microsoft.com/office/officeart/2005/8/layout/cycle1"/>
    <dgm:cxn modelId="{7AACBF7B-3323-45C7-95C0-BAE9616DA18F}" type="presParOf" srcId="{7AD44568-F12E-4516-A34B-218396103CE2}" destId="{203CF8CD-E385-4216-A519-06CD9D747BE6}" srcOrd="1" destOrd="0" presId="urn:microsoft.com/office/officeart/2005/8/layout/cycle1"/>
    <dgm:cxn modelId="{C44DFEE0-2943-4698-8841-970C86987A6C}" type="presParOf" srcId="{7AD44568-F12E-4516-A34B-218396103CE2}" destId="{E4E99182-7810-485D-847B-84AC2032BE89}" srcOrd="2" destOrd="0" presId="urn:microsoft.com/office/officeart/2005/8/layout/cycle1"/>
    <dgm:cxn modelId="{A0D4DACB-F73A-4858-B158-41F1EE8A7C96}" type="presParOf" srcId="{7AD44568-F12E-4516-A34B-218396103CE2}" destId="{1E78247B-BCC3-4CDE-AF1F-AAF325037514}" srcOrd="3" destOrd="0" presId="urn:microsoft.com/office/officeart/2005/8/layout/cycle1"/>
    <dgm:cxn modelId="{DBDA7536-89B0-46FC-A411-1F2C70596257}" type="presParOf" srcId="{7AD44568-F12E-4516-A34B-218396103CE2}" destId="{DB3C95C6-132D-4D03-916C-6A2E15EDBC75}" srcOrd="4" destOrd="0" presId="urn:microsoft.com/office/officeart/2005/8/layout/cycle1"/>
    <dgm:cxn modelId="{F0B93EBC-2C28-4DDD-B0FC-19BFBCBAA788}" type="presParOf" srcId="{7AD44568-F12E-4516-A34B-218396103CE2}" destId="{695AD7B6-8693-49C8-A6A3-10FA9D26045F}" srcOrd="5" destOrd="0" presId="urn:microsoft.com/office/officeart/2005/8/layout/cycle1"/>
    <dgm:cxn modelId="{C5BD6133-3FF1-4255-B909-BDF36A6F0FA0}" type="presParOf" srcId="{7AD44568-F12E-4516-A34B-218396103CE2}" destId="{EB76DEBF-397D-455F-8ADC-8CCED1830A99}" srcOrd="6" destOrd="0" presId="urn:microsoft.com/office/officeart/2005/8/layout/cycle1"/>
    <dgm:cxn modelId="{336B7A35-45A3-4E74-B418-D41582A5C416}" type="presParOf" srcId="{7AD44568-F12E-4516-A34B-218396103CE2}" destId="{23011174-8D9A-4182-86C8-1DF75B59DE28}" srcOrd="7" destOrd="0" presId="urn:microsoft.com/office/officeart/2005/8/layout/cycle1"/>
    <dgm:cxn modelId="{4FADE533-B602-46C9-ADFA-5783506E06E4}" type="presParOf" srcId="{7AD44568-F12E-4516-A34B-218396103CE2}" destId="{C4A1B6D8-E1A9-4E5D-88B2-67D5CA1BF43E}" srcOrd="8" destOrd="0" presId="urn:microsoft.com/office/officeart/2005/8/layout/cycle1"/>
    <dgm:cxn modelId="{5F4CC7A1-544D-43EF-90D4-FBC9CC7B5996}" type="presParOf" srcId="{7AD44568-F12E-4516-A34B-218396103CE2}" destId="{490D168D-BEC4-4E33-802F-6ECC7E30FF07}" srcOrd="9" destOrd="0" presId="urn:microsoft.com/office/officeart/2005/8/layout/cycle1"/>
    <dgm:cxn modelId="{654B1ABD-1C56-417E-A6D0-CADD56459AA1}" type="presParOf" srcId="{7AD44568-F12E-4516-A34B-218396103CE2}" destId="{43764AAE-3CB5-427D-8D34-9BEF7F699D17}" srcOrd="10" destOrd="0" presId="urn:microsoft.com/office/officeart/2005/8/layout/cycle1"/>
    <dgm:cxn modelId="{8C93EE07-D5EE-4BA1-9CD9-110C54D4C2AA}" type="presParOf" srcId="{7AD44568-F12E-4516-A34B-218396103CE2}" destId="{D15EFBE0-5E71-43D6-8BEF-A4E514CD43F5}"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BFF665-A431-423A-8E99-46A6AC10A599}" type="datetimeFigureOut">
              <a:rPr lang="en-US" smtClean="0"/>
              <a:pPr/>
              <a:t>1/25/2017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B63D2D-29C9-4FD8-AA42-E975D4858AF2}" type="slidenum">
              <a:rPr lang="en-US" smtClean="0"/>
              <a:pPr/>
              <a:t>‹#›</a:t>
            </a:fld>
            <a:endParaRPr lang="en-US"/>
          </a:p>
        </p:txBody>
      </p:sp>
    </p:spTree>
    <p:extLst>
      <p:ext uri="{BB962C8B-B14F-4D97-AF65-F5344CB8AC3E}">
        <p14:creationId xmlns:p14="http://schemas.microsoft.com/office/powerpoint/2010/main" val="3814268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CC13FF-8D04-4BEC-B8D1-66B1A302CC68}" type="datetimeFigureOut">
              <a:rPr lang="en-US" smtClean="0"/>
              <a:pPr/>
              <a:t>1/25/2017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583AE9-5228-4641-AE46-DAC04049BDD6}" type="slidenum">
              <a:rPr lang="en-US" smtClean="0"/>
              <a:pPr/>
              <a:t>‹#›</a:t>
            </a:fld>
            <a:endParaRPr lang="en-US"/>
          </a:p>
        </p:txBody>
      </p:sp>
    </p:spTree>
    <p:extLst>
      <p:ext uri="{BB962C8B-B14F-4D97-AF65-F5344CB8AC3E}">
        <p14:creationId xmlns:p14="http://schemas.microsoft.com/office/powerpoint/2010/main" val="4009568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training</a:t>
            </a:r>
            <a:r>
              <a:rPr lang="en-US" baseline="0" dirty="0"/>
              <a:t> is designed to provide you with an overview of the new Drug Regimen Review regulations, definitions and staff roles and responsibilities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a:t>
            </a:fld>
            <a:endParaRPr lang="en-US"/>
          </a:p>
        </p:txBody>
      </p:sp>
    </p:spTree>
    <p:extLst>
      <p:ext uri="{BB962C8B-B14F-4D97-AF65-F5344CB8AC3E}">
        <p14:creationId xmlns:p14="http://schemas.microsoft.com/office/powerpoint/2010/main" val="266792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objective of this requirement is to try to minimize or prevent adverse consequences or to prevent residents from receiving unnecessary drugs.  The pharmacy consultant will complete the drug regimen review by reviewing the comprehensive assessment information of the resident, identifying irregularities, syndromes potentially related to medication therapy, adverse medication consequences, as well as potential for adverse drug reactions and medication errors.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10</a:t>
            </a:fld>
            <a:endParaRPr lang="en-US"/>
          </a:p>
        </p:txBody>
      </p:sp>
    </p:spTree>
    <p:extLst>
      <p:ext uri="{BB962C8B-B14F-4D97-AF65-F5344CB8AC3E}">
        <p14:creationId xmlns:p14="http://schemas.microsoft.com/office/powerpoint/2010/main" val="2249947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Facilities are required to ensure that a drug</a:t>
            </a:r>
            <a:r>
              <a:rPr lang="en-US" baseline="0" dirty="0"/>
              <a:t> regimen review is done more frequently than once a month on high risk residents or residents with changes of condition</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12</a:t>
            </a:fld>
            <a:endParaRPr lang="en-US"/>
          </a:p>
        </p:txBody>
      </p:sp>
    </p:spTree>
    <p:extLst>
      <p:ext uri="{BB962C8B-B14F-4D97-AF65-F5344CB8AC3E}">
        <p14:creationId xmlns:p14="http://schemas.microsoft.com/office/powerpoint/2010/main" val="901744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rgbClr val="FF0000"/>
                </a:solidFill>
                <a:effectLst/>
                <a:latin typeface="+mn-lt"/>
                <a:ea typeface="+mn-ea"/>
                <a:cs typeface="+mn-cs"/>
              </a:rPr>
              <a:t>IMPORTANT POINT:  If in the professional judgement of the pharmacy consultant that an irregularity requires urgent action, the pharmacy consultant will immediately report the irregularity to the Director of Nursing and/or Unit Charge Nurse and the attending physician by phone.</a:t>
            </a:r>
            <a:endParaRPr lang="en-US" dirty="0">
              <a:solidFill>
                <a:srgbClr val="FF0000"/>
              </a:solidFill>
            </a:endParaRPr>
          </a:p>
        </p:txBody>
      </p:sp>
      <p:sp>
        <p:nvSpPr>
          <p:cNvPr id="4" name="Slide Number Placeholder 3"/>
          <p:cNvSpPr>
            <a:spLocks noGrp="1"/>
          </p:cNvSpPr>
          <p:nvPr>
            <p:ph type="sldNum" sz="quarter" idx="10"/>
          </p:nvPr>
        </p:nvSpPr>
        <p:spPr/>
        <p:txBody>
          <a:bodyPr/>
          <a:lstStyle/>
          <a:p>
            <a:fld id="{62583AE9-5228-4641-AE46-DAC04049BDD6}" type="slidenum">
              <a:rPr lang="en-US" smtClean="0"/>
              <a:pPr/>
              <a:t>13</a:t>
            </a:fld>
            <a:endParaRPr lang="en-US"/>
          </a:p>
        </p:txBody>
      </p:sp>
    </p:spTree>
    <p:extLst>
      <p:ext uri="{BB962C8B-B14F-4D97-AF65-F5344CB8AC3E}">
        <p14:creationId xmlns:p14="http://schemas.microsoft.com/office/powerpoint/2010/main" val="575054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review is offsite, the pharmacy consultant will document findings and send electronically to the facility to include in the medical record.  Irregularities identified will be documented on a separate, written report and sent to the attending physician, medical director, and director of nursing, listing the resident name, relevant drug and irregularity the pharmacist has identified.  If in the professional judgement of the pharmacy consultant that an irregularity requires urgent action, the pharmacy consultant will immediately report the irregularity to the Director of Nursing and/or Unit Charge Nurse and the attending physician by phone.</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14</a:t>
            </a:fld>
            <a:endParaRPr lang="en-US"/>
          </a:p>
        </p:txBody>
      </p:sp>
    </p:spTree>
    <p:extLst>
      <p:ext uri="{BB962C8B-B14F-4D97-AF65-F5344CB8AC3E}">
        <p14:creationId xmlns:p14="http://schemas.microsoft.com/office/powerpoint/2010/main" val="3776085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 physician chooses not to act upon the pharmacy consultant recommendations, the physician must document rationale as to why the change is not indicated in the resident record.</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15</a:t>
            </a:fld>
            <a:endParaRPr lang="en-US"/>
          </a:p>
        </p:txBody>
      </p:sp>
    </p:spTree>
    <p:extLst>
      <p:ext uri="{BB962C8B-B14F-4D97-AF65-F5344CB8AC3E}">
        <p14:creationId xmlns:p14="http://schemas.microsoft.com/office/powerpoint/2010/main" val="12769234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response to these updated regulations includes:</a:t>
            </a:r>
          </a:p>
          <a:p>
            <a:endParaRPr lang="en-US" dirty="0"/>
          </a:p>
          <a:p>
            <a:r>
              <a:rPr lang="en-US" dirty="0"/>
              <a:t>Understand</a:t>
            </a:r>
            <a:r>
              <a:rPr lang="en-US" baseline="0" dirty="0"/>
              <a:t> – understanding the new regulations and our drug regimen review policy.  Todays training will walk us through the changes and our roles and responsibilities. </a:t>
            </a:r>
          </a:p>
          <a:p>
            <a:r>
              <a:rPr lang="en-US" baseline="0" dirty="0"/>
              <a:t>Inform – how we will inform the pharmacy consultant and the physicians of the drug regimen review regulations</a:t>
            </a:r>
          </a:p>
          <a:p>
            <a:r>
              <a:rPr lang="en-US" baseline="0" dirty="0"/>
              <a:t>Limitations and Concerns – we will discuss how we handle any limitations and concerns</a:t>
            </a:r>
          </a:p>
          <a:p>
            <a:r>
              <a:rPr lang="en-US" baseline="0" dirty="0"/>
              <a:t>Monitor – we will monitor our policy via our QAPI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16</a:t>
            </a:fld>
            <a:endParaRPr lang="en-US"/>
          </a:p>
        </p:txBody>
      </p:sp>
    </p:spTree>
    <p:extLst>
      <p:ext uri="{BB962C8B-B14F-4D97-AF65-F5344CB8AC3E}">
        <p14:creationId xmlns:p14="http://schemas.microsoft.com/office/powerpoint/2010/main" val="3710634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least monthly for most residents however, we need to ensure that short stay residents, respite,</a:t>
            </a:r>
            <a:r>
              <a:rPr lang="en-US" baseline="0" dirty="0"/>
              <a:t> Hospice residents have a drug regimen review.  We also need to ensure that residents who are high risk unstable and have changes of condition have drug regimen reviews more frequently consistent with their need.</a:t>
            </a:r>
          </a:p>
          <a:p>
            <a:endParaRPr lang="en-US" baseline="0" dirty="0"/>
          </a:p>
          <a:p>
            <a:pPr lvl="1" fontAlgn="base"/>
            <a:endParaRPr lang="en-US" sz="1200" kern="1200" dirty="0">
              <a:solidFill>
                <a:schemeClr val="tx1"/>
              </a:solidFill>
              <a:effectLst/>
              <a:latin typeface="+mn-lt"/>
              <a:ea typeface="+mn-ea"/>
              <a:cs typeface="+mn-cs"/>
            </a:endParaRPr>
          </a:p>
          <a:p>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17</a:t>
            </a:fld>
            <a:endParaRPr lang="en-US"/>
          </a:p>
        </p:txBody>
      </p:sp>
    </p:spTree>
    <p:extLst>
      <p:ext uri="{BB962C8B-B14F-4D97-AF65-F5344CB8AC3E}">
        <p14:creationId xmlns:p14="http://schemas.microsoft.com/office/powerpoint/2010/main" val="100132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r>
              <a:rPr lang="en-US" sz="1200" kern="1200" dirty="0">
                <a:solidFill>
                  <a:schemeClr val="tx1"/>
                </a:solidFill>
                <a:effectLst/>
                <a:latin typeface="+mn-lt"/>
                <a:ea typeface="+mn-ea"/>
                <a:cs typeface="+mn-cs"/>
              </a:rPr>
              <a:t>The Pharmacy Consultant will be notified within 24 hours of a resident admission, significant change in resident condition or short stay resident that would indicate the need for a medication regimen review.  The Pharmacy Consultant will arrange with facility staff, a review of drug regimen on:</a:t>
            </a:r>
          </a:p>
          <a:p>
            <a:pPr lvl="1" fontAlgn="base"/>
            <a:r>
              <a:rPr lang="en-US" sz="1200" kern="1200" dirty="0">
                <a:solidFill>
                  <a:schemeClr val="tx1"/>
                </a:solidFill>
                <a:effectLst/>
                <a:latin typeface="+mn-lt"/>
                <a:ea typeface="+mn-ea"/>
                <a:cs typeface="+mn-cs"/>
              </a:rPr>
              <a:t>New admissions,</a:t>
            </a:r>
          </a:p>
          <a:p>
            <a:pPr lvl="1" fontAlgn="base"/>
            <a:r>
              <a:rPr lang="en-US" sz="1200" kern="1200" dirty="0">
                <a:solidFill>
                  <a:schemeClr val="tx1"/>
                </a:solidFill>
                <a:effectLst/>
                <a:latin typeface="+mn-lt"/>
                <a:ea typeface="+mn-ea"/>
                <a:cs typeface="+mn-cs"/>
              </a:rPr>
              <a:t>Transfers from another facility </a:t>
            </a:r>
          </a:p>
          <a:p>
            <a:pPr lvl="1" fontAlgn="base"/>
            <a:r>
              <a:rPr lang="en-US" sz="1200" kern="1200" dirty="0">
                <a:solidFill>
                  <a:schemeClr val="tx1"/>
                </a:solidFill>
                <a:effectLst/>
                <a:latin typeface="+mn-lt"/>
                <a:ea typeface="+mn-ea"/>
                <a:cs typeface="+mn-cs"/>
              </a:rPr>
              <a:t>Resident returns to the facility, </a:t>
            </a:r>
          </a:p>
          <a:p>
            <a:pPr lvl="1" fontAlgn="base"/>
            <a:r>
              <a:rPr lang="en-US" sz="1200" kern="1200" dirty="0">
                <a:solidFill>
                  <a:schemeClr val="tx1"/>
                </a:solidFill>
                <a:effectLst/>
                <a:latin typeface="+mn-lt"/>
                <a:ea typeface="+mn-ea"/>
                <a:cs typeface="+mn-cs"/>
              </a:rPr>
              <a:t>Residents on respite care, hospice, end-of-life, </a:t>
            </a:r>
          </a:p>
          <a:p>
            <a:pPr lvl="1" fontAlgn="base"/>
            <a:r>
              <a:rPr lang="en-US" sz="1200" kern="1200" dirty="0">
                <a:solidFill>
                  <a:schemeClr val="tx1"/>
                </a:solidFill>
                <a:effectLst/>
                <a:latin typeface="+mn-lt"/>
                <a:ea typeface="+mn-ea"/>
                <a:cs typeface="+mn-cs"/>
              </a:rPr>
              <a:t>Residents with significant Change of condition </a:t>
            </a:r>
          </a:p>
          <a:p>
            <a:pPr lvl="1" fontAlgn="base"/>
            <a:r>
              <a:rPr lang="en-US" sz="1200" kern="1200" dirty="0">
                <a:solidFill>
                  <a:schemeClr val="tx1"/>
                </a:solidFill>
                <a:effectLst/>
                <a:latin typeface="+mn-lt"/>
                <a:ea typeface="+mn-ea"/>
                <a:cs typeface="+mn-cs"/>
              </a:rPr>
              <a:t>Anticipated short term stay of less than 30 days.</a:t>
            </a:r>
          </a:p>
          <a:p>
            <a:pPr lvl="1" fontAlgn="base"/>
            <a:r>
              <a:rPr lang="en-US" sz="1200" kern="1200" dirty="0">
                <a:solidFill>
                  <a:schemeClr val="tx1"/>
                </a:solidFill>
                <a:effectLst/>
                <a:latin typeface="+mn-lt"/>
                <a:ea typeface="+mn-ea"/>
                <a:cs typeface="+mn-cs"/>
              </a:rPr>
              <a:t>**Please note if an offsite review is conducted,</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pharmacy consultant will document findings and send electronically to the facility to include in the medical record</a:t>
            </a:r>
          </a:p>
        </p:txBody>
      </p:sp>
      <p:sp>
        <p:nvSpPr>
          <p:cNvPr id="4" name="Slide Number Placeholder 3"/>
          <p:cNvSpPr>
            <a:spLocks noGrp="1"/>
          </p:cNvSpPr>
          <p:nvPr>
            <p:ph type="sldNum" sz="quarter" idx="10"/>
          </p:nvPr>
        </p:nvSpPr>
        <p:spPr/>
        <p:txBody>
          <a:bodyPr/>
          <a:lstStyle/>
          <a:p>
            <a:fld id="{62583AE9-5228-4641-AE46-DAC04049BDD6}" type="slidenum">
              <a:rPr lang="en-US" smtClean="0"/>
              <a:pPr/>
              <a:t>18</a:t>
            </a:fld>
            <a:endParaRPr lang="en-US"/>
          </a:p>
        </p:txBody>
      </p:sp>
    </p:spTree>
    <p:extLst>
      <p:ext uri="{BB962C8B-B14F-4D97-AF65-F5344CB8AC3E}">
        <p14:creationId xmlns:p14="http://schemas.microsoft.com/office/powerpoint/2010/main" val="35971836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 </a:t>
            </a:r>
            <a:endParaRPr lang="en-US" dirty="0"/>
          </a:p>
          <a:p>
            <a:r>
              <a:rPr lang="en-US" dirty="0"/>
              <a:t>You must still notify the consultant pharmacist of new admissions, short</a:t>
            </a:r>
            <a:r>
              <a:rPr lang="en-US" baseline="0" dirty="0"/>
              <a:t> stay residents, changes of condition, etc.</a:t>
            </a:r>
          </a:p>
          <a:p>
            <a:r>
              <a:rPr lang="en-US" baseline="0" dirty="0"/>
              <a:t>***If there is an urgent need for pharmacy input, call the pharmacist at the pharmacy you work with for answers to questions</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Documentation:  Once again, </a:t>
            </a:r>
            <a:r>
              <a:rPr lang="en-US" sz="1200" kern="1200" baseline="0" dirty="0">
                <a:solidFill>
                  <a:schemeClr val="tx1"/>
                </a:solidFill>
                <a:effectLst/>
                <a:latin typeface="+mn-lt"/>
                <a:ea typeface="+mn-ea"/>
                <a:cs typeface="+mn-cs"/>
              </a:rPr>
              <a:t>t</a:t>
            </a:r>
            <a:r>
              <a:rPr lang="en-US" sz="1200" kern="1200" dirty="0">
                <a:solidFill>
                  <a:schemeClr val="tx1"/>
                </a:solidFill>
                <a:effectLst/>
                <a:latin typeface="+mn-lt"/>
                <a:ea typeface="+mn-ea"/>
                <a:cs typeface="+mn-cs"/>
              </a:rPr>
              <a:t>he attending physician will document in the resident record that the identified irregularity has been reviewed and what, if any action has been taken to address it.  If the physician chooses not to act upon the pharmacy consultant recommendations, the physician must document rationale as to why the change is not indicated in the resident record.</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19</a:t>
            </a:fld>
            <a:endParaRPr lang="en-US"/>
          </a:p>
        </p:txBody>
      </p:sp>
    </p:spTree>
    <p:extLst>
      <p:ext uri="{BB962C8B-B14F-4D97-AF65-F5344CB8AC3E}">
        <p14:creationId xmlns:p14="http://schemas.microsoft.com/office/powerpoint/2010/main" val="15569553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times the pharmacist will make recommendations for adjustments in</a:t>
            </a:r>
            <a:r>
              <a:rPr lang="en-US" baseline="0" dirty="0"/>
              <a:t> the medication plan of a resident due to the documentation of the nursing staff.</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20</a:t>
            </a:fld>
            <a:endParaRPr lang="en-US"/>
          </a:p>
        </p:txBody>
      </p:sp>
    </p:spTree>
    <p:extLst>
      <p:ext uri="{BB962C8B-B14F-4D97-AF65-F5344CB8AC3E}">
        <p14:creationId xmlns:p14="http://schemas.microsoft.com/office/powerpoint/2010/main" val="24428213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are the objectives</a:t>
            </a:r>
            <a:r>
              <a:rPr lang="en-US" baseline="0" dirty="0"/>
              <a:t> of today’s training.  </a:t>
            </a:r>
            <a:endParaRPr lang="en-US"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a:t>
            </a:fld>
            <a:endParaRPr lang="en-US"/>
          </a:p>
        </p:txBody>
      </p:sp>
    </p:spTree>
    <p:extLst>
      <p:ext uri="{BB962C8B-B14F-4D97-AF65-F5344CB8AC3E}">
        <p14:creationId xmlns:p14="http://schemas.microsoft.com/office/powerpoint/2010/main" val="37919256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Summarize with</a:t>
            </a:r>
            <a:r>
              <a:rPr lang="en-US" baseline="0" dirty="0"/>
              <a:t> the group</a:t>
            </a:r>
          </a:p>
          <a:p>
            <a:endParaRPr lang="en-US" baseline="0" dirty="0"/>
          </a:p>
          <a:p>
            <a:r>
              <a:rPr lang="en-US" dirty="0"/>
              <a:t>Our response to these updated regulations includes:</a:t>
            </a:r>
          </a:p>
          <a:p>
            <a:r>
              <a:rPr lang="en-US" dirty="0"/>
              <a:t>Understand</a:t>
            </a:r>
            <a:r>
              <a:rPr lang="en-US" baseline="0" dirty="0"/>
              <a:t> – understanding the new regulations and our drug regimen review policy.  Todays training will walk us through the changes and our roles and responsibilities. </a:t>
            </a:r>
          </a:p>
          <a:p>
            <a:r>
              <a:rPr lang="en-US" baseline="0" dirty="0"/>
              <a:t>Inform – how we will inform the pharmacy consultant and the physicians of the drug regimen review regulations</a:t>
            </a:r>
          </a:p>
          <a:p>
            <a:r>
              <a:rPr lang="en-US" baseline="0" dirty="0"/>
              <a:t>Limitations and Concerns – we will discuss how we handle any limitations and concerns</a:t>
            </a:r>
          </a:p>
          <a:p>
            <a:r>
              <a:rPr lang="en-US" baseline="0" dirty="0"/>
              <a:t>Monitor – we will monitor our policy via our </a:t>
            </a:r>
            <a:r>
              <a:rPr lang="en-US" baseline="0" dirty="0" err="1"/>
              <a:t>QAPI</a:t>
            </a:r>
            <a:r>
              <a:rPr lang="en-US" baseline="0" dirty="0"/>
              <a:t> program as applicable </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21</a:t>
            </a:fld>
            <a:endParaRPr lang="en-US"/>
          </a:p>
        </p:txBody>
      </p:sp>
    </p:spTree>
    <p:extLst>
      <p:ext uri="{BB962C8B-B14F-4D97-AF65-F5344CB8AC3E}">
        <p14:creationId xmlns:p14="http://schemas.microsoft.com/office/powerpoint/2010/main" val="2807010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22</a:t>
            </a:fld>
            <a:endParaRPr lang="en-US"/>
          </a:p>
        </p:txBody>
      </p:sp>
    </p:spTree>
    <p:extLst>
      <p:ext uri="{BB962C8B-B14F-4D97-AF65-F5344CB8AC3E}">
        <p14:creationId xmlns:p14="http://schemas.microsoft.com/office/powerpoint/2010/main" val="7304948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DA1A54-E777-4EF1-B51C-A307AA47CB5F}" type="slidenum">
              <a:rPr lang="en-US" smtClean="0"/>
              <a:t>23</a:t>
            </a:fld>
            <a:endParaRPr lang="en-US"/>
          </a:p>
        </p:txBody>
      </p:sp>
    </p:spTree>
    <p:extLst>
      <p:ext uri="{BB962C8B-B14F-4D97-AF65-F5344CB8AC3E}">
        <p14:creationId xmlns:p14="http://schemas.microsoft.com/office/powerpoint/2010/main" val="3532310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purposes of this education, we will refer to the regulations for the new Drug Regimen Review policy</a:t>
            </a:r>
            <a:endParaRPr lang="en-US" baseline="0" dirty="0"/>
          </a:p>
          <a:p>
            <a:endParaRPr lang="en-US" dirty="0"/>
          </a:p>
          <a:p>
            <a:r>
              <a:rPr lang="en-US" dirty="0"/>
              <a:t>Nursing homes that accept payments from Medicare and Medicaid must meet minimum standards for the</a:t>
            </a:r>
            <a:r>
              <a:rPr lang="en-US" baseline="0" dirty="0"/>
              <a:t> quality of the care and services they provide.  Today’s training will discuss the updated federal regulations related Pharmacy Services in relation to Drug Regimen Review</a:t>
            </a:r>
          </a:p>
          <a:p>
            <a:endParaRPr lang="en-US" baseline="0" dirty="0"/>
          </a:p>
          <a:p>
            <a:r>
              <a:rPr lang="en-US" baseline="0" dirty="0"/>
              <a:t>The federal regulations were rewritten in 2016 for the first time since 1991 – the updates were completed in order to modernize the language and reflect changes that have happened in care, resident populations and quality standards.</a:t>
            </a:r>
          </a:p>
          <a:p>
            <a:endParaRPr lang="en-US" baseline="0" dirty="0"/>
          </a:p>
          <a:p>
            <a:r>
              <a:rPr lang="en-US" baseline="0" dirty="0"/>
              <a:t>The changes are being called the “Mega-Rule” because there are over 700 pages of regulations. There are three phases of implementation: Phase 1 was effective November 28, 2016, phase 2 is effective November 28, 2017 and phase 3 is effective on November 28, 2019.</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3</a:t>
            </a:fld>
            <a:endParaRPr lang="en-US"/>
          </a:p>
        </p:txBody>
      </p:sp>
    </p:spTree>
    <p:extLst>
      <p:ext uri="{BB962C8B-B14F-4D97-AF65-F5344CB8AC3E}">
        <p14:creationId xmlns:p14="http://schemas.microsoft.com/office/powerpoint/2010/main" val="3542256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INTENT The intent of this requirement is that the facility maintains the resident’s highest practicable level of functioning and prevents or minimizes adverse consequences related to medication therapy to the extent possible, by providing: • A licensed pharmacist’s review of each resident’s regimen of medications at least monthly; or • A more frequent review of the regimen depending upon the resident’s condition and the risks or adverse consequences related to current medication(s); • The identification and reporting of irregularities to the attending physician and the director of nursing; and • Action taken in response to the irregularities identified. </a:t>
            </a: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r>
              <a:rPr lang="en-US" dirty="0"/>
              <a:t>The </a:t>
            </a:r>
            <a:r>
              <a:rPr lang="en-US" dirty="0" err="1"/>
              <a:t>MRR</a:t>
            </a:r>
            <a:r>
              <a:rPr lang="en-US" dirty="0"/>
              <a:t> is an important component of the overall management and monitoring of a resident’s medication regimen. The pharmacist must review each resident’s medication regimen at least once a month in order to identify irregularities; and to identify clinically significant risks and/or adverse consequences resulting from or associated with medications. It may be necessary for the pharmacist to conduct the </a:t>
            </a:r>
            <a:r>
              <a:rPr lang="en-US" dirty="0" err="1"/>
              <a:t>MRR</a:t>
            </a:r>
            <a:r>
              <a:rPr lang="en-US" dirty="0"/>
              <a:t> more frequently, for example weekly, depending on the resident’s condition and the risks for adverse consequences related to current medications. The requirement for the </a:t>
            </a:r>
            <a:r>
              <a:rPr lang="en-US" dirty="0" err="1"/>
              <a:t>MRR</a:t>
            </a:r>
            <a:r>
              <a:rPr lang="en-US" dirty="0"/>
              <a:t> applies to each resident, including residents who: • Are receiving respite care; • Are at the end of life or have elected the hospice benefit and are receiving respite care; • Have an anticipated stay of less than 30 days; or • Have experienced a change in condition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4</a:t>
            </a:fld>
            <a:endParaRPr lang="en-US"/>
          </a:p>
        </p:txBody>
      </p:sp>
    </p:spTree>
    <p:extLst>
      <p:ext uri="{BB962C8B-B14F-4D97-AF65-F5344CB8AC3E}">
        <p14:creationId xmlns:p14="http://schemas.microsoft.com/office/powerpoint/2010/main" val="876200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pharmacy consultant is familiar with the regulations for </a:t>
            </a:r>
            <a:r>
              <a:rPr lang="en-US" baseline="0" dirty="0" err="1"/>
              <a:t>F329</a:t>
            </a:r>
            <a:r>
              <a:rPr lang="en-US" baseline="0" dirty="0"/>
              <a:t> Unnecessary drugs and may complete a pharmacy indicator report requesting the physician consider a gradual dose reduction in accordance with the regulations.  The pharmacist may also recommend to the DON or nurse to ensure documentation of resident behaviors, condition, etc., are present in the record for review in order to make good recommendations to meet the needs of the resident.</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5</a:t>
            </a:fld>
            <a:endParaRPr lang="en-US"/>
          </a:p>
        </p:txBody>
      </p:sp>
    </p:spTree>
    <p:extLst>
      <p:ext uri="{BB962C8B-B14F-4D97-AF65-F5344CB8AC3E}">
        <p14:creationId xmlns:p14="http://schemas.microsoft.com/office/powerpoint/2010/main" val="12471293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unnecessary drug is any medications without an indication for use, in excessive dose or duration, with inadequate monitoring, or in the presence of any adverse consequences that indicate that the dose should be reduced or discontinued.   Facilities could also be cited under </a:t>
            </a:r>
            <a:r>
              <a:rPr lang="en-US" dirty="0" err="1"/>
              <a:t>F329</a:t>
            </a:r>
            <a:r>
              <a:rPr lang="en-US" dirty="0"/>
              <a:t> for unnecessary drugs</a:t>
            </a:r>
            <a:r>
              <a:rPr lang="en-US" baseline="0" dirty="0"/>
              <a:t> in addition to the Drug Regimen Review.</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6</a:t>
            </a:fld>
            <a:endParaRPr lang="en-US"/>
          </a:p>
        </p:txBody>
      </p:sp>
    </p:spTree>
    <p:extLst>
      <p:ext uri="{BB962C8B-B14F-4D97-AF65-F5344CB8AC3E}">
        <p14:creationId xmlns:p14="http://schemas.microsoft.com/office/powerpoint/2010/main" val="2497224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usually documented on a pharmacy</a:t>
            </a:r>
            <a:r>
              <a:rPr lang="en-US" baseline="0" dirty="0"/>
              <a:t> indicator type of report.  It is very important that the pharmacist has access to all resident information (i.e. behavior flow sheets, nursing notes, etc.) as the pharmacist may recommend a dose reduction if they do not see a need for continued use at the current dose.  This is also an important factor in assuring that staff are adequately documenting on resident behaviors, side effects, symptoms, etc.</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7</a:t>
            </a:fld>
            <a:endParaRPr lang="en-US"/>
          </a:p>
        </p:txBody>
      </p:sp>
    </p:spTree>
    <p:extLst>
      <p:ext uri="{BB962C8B-B14F-4D97-AF65-F5344CB8AC3E}">
        <p14:creationId xmlns:p14="http://schemas.microsoft.com/office/powerpoint/2010/main" val="2826479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important to discuss with the physician the importance of clear documentation as to the rationale</a:t>
            </a:r>
            <a:r>
              <a:rPr lang="en-US" baseline="0" dirty="0"/>
              <a:t> for declining to accept the recommendations of the pharmacy consultant.  It is not enough for the physician to just document “no” or “Continue current order”.  The physician must have a clearly documented reason/rationale and this will need to be easily identified in the medical record.</a:t>
            </a:r>
            <a:endParaRPr lang="en-US" dirty="0"/>
          </a:p>
        </p:txBody>
      </p:sp>
      <p:sp>
        <p:nvSpPr>
          <p:cNvPr id="4" name="Slide Number Placeholder 3"/>
          <p:cNvSpPr>
            <a:spLocks noGrp="1"/>
          </p:cNvSpPr>
          <p:nvPr>
            <p:ph type="sldNum" sz="quarter" idx="10"/>
          </p:nvPr>
        </p:nvSpPr>
        <p:spPr/>
        <p:txBody>
          <a:bodyPr/>
          <a:lstStyle/>
          <a:p>
            <a:fld id="{62583AE9-5228-4641-AE46-DAC04049BDD6}" type="slidenum">
              <a:rPr lang="en-US" smtClean="0"/>
              <a:pPr/>
              <a:t>8</a:t>
            </a:fld>
            <a:endParaRPr lang="en-US"/>
          </a:p>
        </p:txBody>
      </p:sp>
    </p:spTree>
    <p:extLst>
      <p:ext uri="{BB962C8B-B14F-4D97-AF65-F5344CB8AC3E}">
        <p14:creationId xmlns:p14="http://schemas.microsoft.com/office/powerpoint/2010/main" val="3764785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Policies and Procedures for the monthly drug regimen review that include, but are not limited to, time frames for the different steps in the process and steps the pharmacist must take when he or she identifies an irregularity that requires urgent action to protect the resident. </a:t>
            </a:r>
          </a:p>
        </p:txBody>
      </p:sp>
      <p:sp>
        <p:nvSpPr>
          <p:cNvPr id="4" name="Slide Number Placeholder 3"/>
          <p:cNvSpPr>
            <a:spLocks noGrp="1"/>
          </p:cNvSpPr>
          <p:nvPr>
            <p:ph type="sldNum" sz="quarter" idx="10"/>
          </p:nvPr>
        </p:nvSpPr>
        <p:spPr/>
        <p:txBody>
          <a:bodyPr/>
          <a:lstStyle/>
          <a:p>
            <a:fld id="{62583AE9-5228-4641-AE46-DAC04049BDD6}" type="slidenum">
              <a:rPr lang="en-US" smtClean="0"/>
              <a:pPr/>
              <a:t>9</a:t>
            </a:fld>
            <a:endParaRPr lang="en-US"/>
          </a:p>
        </p:txBody>
      </p:sp>
    </p:spTree>
    <p:extLst>
      <p:ext uri="{BB962C8B-B14F-4D97-AF65-F5344CB8AC3E}">
        <p14:creationId xmlns:p14="http://schemas.microsoft.com/office/powerpoint/2010/main" val="2630231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a:xfrm>
            <a:off x="457200" y="6356350"/>
            <a:ext cx="5943600" cy="365125"/>
          </a:xfrm>
        </p:spPr>
        <p:txBody>
          <a:bodyPr/>
          <a:lstStyle>
            <a:lvl1pPr>
              <a:defRPr sz="800" baseline="0">
                <a:latin typeface="Calibri" panose="020F0502020204030204" pitchFamily="34" charset="0"/>
              </a:defRPr>
            </a:lvl1pPr>
          </a:lstStyle>
          <a:p>
            <a:r>
              <a:rPr lang="en-US" dirty="0"/>
              <a:t>This document is for general informational purposes only.  </a:t>
            </a:r>
          </a:p>
          <a:p>
            <a:r>
              <a:rPr lang="en-US" dirty="0"/>
              <a:t>It does not represent legal advice nor relied upon as supporting documentation or advice with CMS or other regulatory entities.</a:t>
            </a:r>
          </a:p>
          <a:p>
            <a:r>
              <a:rPr lang="en-US" dirty="0"/>
              <a:t>© Pathway Health Services, Inc. – All Rights Reserved – Copy with Permission Only - Requirements of Participation P&amp;P Manual 2017</a:t>
            </a:r>
          </a:p>
          <a:p>
            <a:endParaRPr lang="en-US" dirty="0">
              <a:solidFill>
                <a:prstClr val="black"/>
              </a:solidFill>
            </a:endParaRPr>
          </a:p>
        </p:txBody>
      </p:sp>
    </p:spTree>
    <p:extLst>
      <p:ext uri="{BB962C8B-B14F-4D97-AF65-F5344CB8AC3E}">
        <p14:creationId xmlns:p14="http://schemas.microsoft.com/office/powerpoint/2010/main" val="3115744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5223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dirty="0">
              <a:solidFill>
                <a:prstClr val="black"/>
              </a:solidFill>
            </a:endParaRPr>
          </a:p>
        </p:txBody>
      </p:sp>
      <p:sp>
        <p:nvSpPr>
          <p:cNvPr id="6" name="Slide Number Placeholder 5"/>
          <p:cNvSpPr>
            <a:spLocks noGrp="1"/>
          </p:cNvSpPr>
          <p:nvPr>
            <p:ph type="sldNum" sz="quarter" idx="12"/>
          </p:nvPr>
        </p:nvSpPr>
        <p:spPr>
          <a:xfrm>
            <a:off x="6553200" y="6356350"/>
            <a:ext cx="2133600" cy="365125"/>
          </a:xfrm>
        </p:spPr>
        <p:txBody>
          <a:bodyPr/>
          <a:lstStyle/>
          <a:p>
            <a:fld id="{8ED21966-C764-4C40-97C3-3CEDFB59A7F5}" type="slidenum">
              <a:rPr lang="en-US" smtClean="0">
                <a:solidFill>
                  <a:prstClr val="black"/>
                </a:solidFill>
              </a:rPr>
              <a:pPr/>
              <a:t>‹#›</a:t>
            </a:fld>
            <a:endParaRPr lang="en-US">
              <a:solidFill>
                <a:prstClr val="black"/>
              </a:solidFill>
            </a:endParaRPr>
          </a:p>
        </p:txBody>
      </p:sp>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8600" y="6013287"/>
            <a:ext cx="1981200" cy="708188"/>
          </a:xfrm>
          <a:prstGeom prst="rect">
            <a:avLst/>
          </a:prstGeom>
        </p:spPr>
      </p:pic>
    </p:spTree>
    <p:extLst>
      <p:ext uri="{BB962C8B-B14F-4D97-AF65-F5344CB8AC3E}">
        <p14:creationId xmlns:p14="http://schemas.microsoft.com/office/powerpoint/2010/main" val="379220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6914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91890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8827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1453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81344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193369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B36801-8505-4C0E-A75F-6C61E9D43F90}" type="datetimeFigureOut">
              <a:rPr lang="en-US" smtClean="0">
                <a:solidFill>
                  <a:prstClr val="black"/>
                </a:solidFill>
              </a:rPr>
              <a:pPr/>
              <a:t>1/25/2017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8ED21966-C764-4C40-97C3-3CEDFB59A7F5}"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3811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file:///S:\CREATIVE_SERVICES\LeadingAge%20Collateral\LeadingAge%20PowerPoint\2017%20PPTs\PPT%20images\LeadingAge_PMS%20Cool%20Grey%2011.jp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solidFill>
              </a:defRPr>
            </a:lvl1pPr>
          </a:lstStyle>
          <a:p>
            <a:fld id="{B6B36801-8505-4C0E-A75F-6C61E9D43F90}" type="datetimeFigureOut">
              <a:rPr lang="en-US" smtClean="0">
                <a:solidFill>
                  <a:prstClr val="black"/>
                </a:solidFill>
              </a:rPr>
              <a:pPr/>
              <a:t>1/25/2017</a:t>
            </a:fld>
            <a:endParaRPr lang="en-US" dirty="0">
              <a:solidFill>
                <a:prstClr val="black"/>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solidFill>
                <a:prstClr val="black"/>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fld id="{8ED21966-C764-4C40-97C3-3CEDFB59A7F5}" type="slidenum">
              <a:rPr lang="en-US" smtClean="0">
                <a:solidFill>
                  <a:prstClr val="black"/>
                </a:solidFill>
              </a:rPr>
              <a:pPr/>
              <a:t>‹#›</a:t>
            </a:fld>
            <a:endParaRPr lang="en-US" dirty="0">
              <a:solidFill>
                <a:prstClr val="black"/>
              </a:solidFill>
            </a:endParaRPr>
          </a:p>
        </p:txBody>
      </p:sp>
      <p:pic>
        <p:nvPicPr>
          <p:cNvPr id="9" name="Picture 8"/>
          <p:cNvPicPr>
            <a:picLocks noChangeAspect="1"/>
          </p:cNvPicPr>
          <p:nvPr userDrawn="1"/>
        </p:nvPicPr>
        <p:blipFill>
          <a:blip r:embed="rId12" r:link="rId13" cstate="email">
            <a:extLst>
              <a:ext uri="{28A0092B-C50C-407E-A947-70E740481C1C}">
                <a14:useLocalDpi xmlns:a14="http://schemas.microsoft.com/office/drawing/2010/main"/>
              </a:ext>
            </a:extLst>
          </a:blip>
          <a:stretch>
            <a:fillRect/>
          </a:stretch>
        </p:blipFill>
        <p:spPr>
          <a:xfrm>
            <a:off x="6743700" y="6070579"/>
            <a:ext cx="2209800" cy="650896"/>
          </a:xfrm>
          <a:prstGeom prst="rect">
            <a:avLst/>
          </a:prstGeom>
        </p:spPr>
      </p:pic>
      <p:sp>
        <p:nvSpPr>
          <p:cNvPr id="7" name="TextBox 6"/>
          <p:cNvSpPr txBox="1"/>
          <p:nvPr userDrawn="1"/>
        </p:nvSpPr>
        <p:spPr>
          <a:xfrm>
            <a:off x="2590800" y="6259810"/>
            <a:ext cx="3962400" cy="323165"/>
          </a:xfrm>
          <a:prstGeom prst="rect">
            <a:avLst/>
          </a:prstGeom>
          <a:noFill/>
        </p:spPr>
        <p:txBody>
          <a:bodyPr wrap="square" rtlCol="0">
            <a:spAutoFit/>
          </a:bodyPr>
          <a:lstStyle/>
          <a:p>
            <a:pPr algn="ctr"/>
            <a:r>
              <a:rPr lang="en-US" sz="500" kern="1200" dirty="0">
                <a:solidFill>
                  <a:schemeClr val="tx1"/>
                </a:solidFill>
                <a:effectLst/>
                <a:latin typeface="Calibri" panose="020F0502020204030204" pitchFamily="34" charset="0"/>
                <a:ea typeface="+mn-ea"/>
                <a:cs typeface="Arial" charset="0"/>
              </a:rPr>
              <a:t>This document is for general informational purposes only.  </a:t>
            </a:r>
          </a:p>
          <a:p>
            <a:pPr algn="ctr"/>
            <a:r>
              <a:rPr lang="en-US" sz="500" kern="1200" dirty="0">
                <a:solidFill>
                  <a:schemeClr val="tx1"/>
                </a:solidFill>
                <a:effectLst/>
                <a:latin typeface="Calibri" panose="020F0502020204030204" pitchFamily="34" charset="0"/>
                <a:ea typeface="+mn-ea"/>
                <a:cs typeface="Arial" charset="0"/>
              </a:rPr>
              <a:t>It does not represent legal advice nor relied upon as supporting documentation or advice with CMS or other regulatory entities.</a:t>
            </a:r>
          </a:p>
          <a:p>
            <a:pPr algn="ctr"/>
            <a:r>
              <a:rPr lang="en-US" sz="500" kern="1200" dirty="0">
                <a:solidFill>
                  <a:schemeClr val="tx1"/>
                </a:solidFill>
                <a:effectLst/>
                <a:latin typeface="Calibri" panose="020F0502020204030204" pitchFamily="34" charset="0"/>
                <a:ea typeface="+mn-ea"/>
                <a:cs typeface="Arial" charset="0"/>
              </a:rPr>
              <a:t>© Pathway Health Services, Inc. – All Rights Reserved – Copy with Permission Only - Requirements of Participation P&amp;P Manual 2017</a:t>
            </a:r>
          </a:p>
        </p:txBody>
      </p:sp>
    </p:spTree>
    <p:extLst>
      <p:ext uri="{BB962C8B-B14F-4D97-AF65-F5344CB8AC3E}">
        <p14:creationId xmlns:p14="http://schemas.microsoft.com/office/powerpoint/2010/main" val="1303961687"/>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cms.gov/Medicare/Provider-Enrollment-and-Certification/SurveyCertificationGenInfo/Downloads/Survey-and-Cert-Letter-17-07.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219200"/>
            <a:ext cx="7772400" cy="1162050"/>
          </a:xfrm>
        </p:spPr>
        <p:txBody>
          <a:bodyPr>
            <a:normAutofit/>
          </a:bodyPr>
          <a:lstStyle/>
          <a:p>
            <a:r>
              <a:rPr lang="en-US" b="1" dirty="0">
                <a:solidFill>
                  <a:schemeClr val="bg1"/>
                </a:solidFill>
              </a:rPr>
              <a:t>Drug Regimen Review</a:t>
            </a:r>
          </a:p>
        </p:txBody>
      </p:sp>
      <p:sp>
        <p:nvSpPr>
          <p:cNvPr id="2" name="Subtitle 1"/>
          <p:cNvSpPr>
            <a:spLocks noGrp="1"/>
          </p:cNvSpPr>
          <p:nvPr>
            <p:ph type="subTitle" idx="1"/>
          </p:nvPr>
        </p:nvSpPr>
        <p:spPr>
          <a:xfrm>
            <a:off x="1371600" y="2457450"/>
            <a:ext cx="6400800" cy="914400"/>
          </a:xfrm>
        </p:spPr>
        <p:txBody>
          <a:bodyPr/>
          <a:lstStyle/>
          <a:p>
            <a:r>
              <a:rPr lang="en-US" dirty="0">
                <a:solidFill>
                  <a:schemeClr val="bg1"/>
                </a:solidFill>
                <a:latin typeface="+mj-lt"/>
              </a:rPr>
              <a:t>For </a:t>
            </a:r>
            <a:r>
              <a:rPr lang="en-US" dirty="0" smtClean="0">
                <a:solidFill>
                  <a:schemeClr val="bg1"/>
                </a:solidFill>
                <a:latin typeface="+mj-lt"/>
              </a:rPr>
              <a:t>All </a:t>
            </a:r>
            <a:r>
              <a:rPr lang="en-US" dirty="0">
                <a:solidFill>
                  <a:schemeClr val="bg1"/>
                </a:solidFill>
                <a:latin typeface="+mj-lt"/>
              </a:rPr>
              <a:t>Nurses</a:t>
            </a:r>
          </a:p>
        </p:txBody>
      </p:sp>
    </p:spTree>
    <p:extLst>
      <p:ext uri="{BB962C8B-B14F-4D97-AF65-F5344CB8AC3E}">
        <p14:creationId xmlns:p14="http://schemas.microsoft.com/office/powerpoint/2010/main" val="3509872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b="1" dirty="0"/>
              <a:t>POLICY</a:t>
            </a:r>
            <a:r>
              <a:rPr lang="en-US" dirty="0"/>
              <a:t>  </a:t>
            </a:r>
          </a:p>
          <a:p>
            <a:pPr fontAlgn="base"/>
            <a:r>
              <a:rPr lang="en-US" dirty="0"/>
              <a:t>It is the policy of the facility that a licensed pharmacist will review the resident drug regimen including resident chart at least once a month.  The consultant pharmacist may need to conduct the medication regimen review more frequently depending on the resident condition and risk of adverse consequences. The licensed pharmacist will report in writing, any irregularities to the attending physician, the facility’s medical director and the director of nursing to be acted upon. </a:t>
            </a:r>
          </a:p>
          <a:p>
            <a:endParaRPr lang="en-US" dirty="0"/>
          </a:p>
        </p:txBody>
      </p:sp>
    </p:spTree>
    <p:extLst>
      <p:ext uri="{BB962C8B-B14F-4D97-AF65-F5344CB8AC3E}">
        <p14:creationId xmlns:p14="http://schemas.microsoft.com/office/powerpoint/2010/main" val="3625758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p:txBody>
          <a:bodyPr/>
          <a:lstStyle/>
          <a:p>
            <a:pPr marL="0" indent="0">
              <a:buNone/>
            </a:pPr>
            <a:r>
              <a:rPr lang="en-US" sz="3000" b="1" dirty="0" smtClean="0"/>
              <a:t>PROCEDURE</a:t>
            </a:r>
            <a:endParaRPr lang="en-US" sz="3000" b="1" dirty="0"/>
          </a:p>
          <a:p>
            <a:pPr marL="0" lvl="0" indent="0" fontAlgn="base">
              <a:buNone/>
            </a:pPr>
            <a:r>
              <a:rPr lang="en-US" dirty="0"/>
              <a:t>1.  The Pharmacy will be informed of all new residents upon admission in order for a pharmacist to review prescriptions prior to dispensing.  </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352800" y="4267200"/>
            <a:ext cx="2362200" cy="1563776"/>
          </a:xfrm>
          <a:prstGeom prst="rect">
            <a:avLst/>
          </a:prstGeom>
        </p:spPr>
      </p:pic>
    </p:spTree>
    <p:extLst>
      <p:ext uri="{BB962C8B-B14F-4D97-AF65-F5344CB8AC3E}">
        <p14:creationId xmlns:p14="http://schemas.microsoft.com/office/powerpoint/2010/main" val="825369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p:txBody>
          <a:bodyPr/>
          <a:lstStyle/>
          <a:p>
            <a:pPr marL="0" indent="0">
              <a:buNone/>
            </a:pPr>
            <a:r>
              <a:rPr lang="en-US" dirty="0"/>
              <a:t>2.  The Pharmacy Consultant will perform a monthly drug regimen review on each resident </a:t>
            </a:r>
            <a:r>
              <a:rPr lang="en-US" b="1" dirty="0"/>
              <a:t>unless the resident condition/risk will indicate a more frequent schedule </a:t>
            </a:r>
            <a:r>
              <a:rPr lang="en-US" dirty="0"/>
              <a:t>that is individualized and communicated between the facility clinical staff and the Pharmacy Consultant.</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57600" y="4790546"/>
            <a:ext cx="1981200" cy="1311554"/>
          </a:xfrm>
          <a:prstGeom prst="rect">
            <a:avLst/>
          </a:prstGeom>
        </p:spPr>
      </p:pic>
    </p:spTree>
    <p:extLst>
      <p:ext uri="{BB962C8B-B14F-4D97-AF65-F5344CB8AC3E}">
        <p14:creationId xmlns:p14="http://schemas.microsoft.com/office/powerpoint/2010/main" val="4240251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p:txBody>
          <a:bodyPr/>
          <a:lstStyle/>
          <a:p>
            <a:pPr marL="0" indent="0">
              <a:buNone/>
            </a:pPr>
            <a:r>
              <a:rPr lang="en-US" dirty="0"/>
              <a:t>3. Irregularities identified will be documented on a separate, written report and sent to the attending physician, medical director, and director of nursing, listing the resident name, relevant drug and irregularity the pharmacist has identified.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81400" y="4572000"/>
            <a:ext cx="2057400" cy="1361999"/>
          </a:xfrm>
          <a:prstGeom prst="rect">
            <a:avLst/>
          </a:prstGeom>
        </p:spPr>
      </p:pic>
    </p:spTree>
    <p:extLst>
      <p:ext uri="{BB962C8B-B14F-4D97-AF65-F5344CB8AC3E}">
        <p14:creationId xmlns:p14="http://schemas.microsoft.com/office/powerpoint/2010/main" val="1445244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a:xfrm>
            <a:off x="457200" y="1371600"/>
            <a:ext cx="8229600" cy="4754563"/>
          </a:xfrm>
        </p:spPr>
        <p:txBody>
          <a:bodyPr>
            <a:normAutofit fontScale="92500"/>
          </a:bodyPr>
          <a:lstStyle/>
          <a:p>
            <a:pPr marL="0" indent="0">
              <a:buNone/>
            </a:pPr>
            <a:r>
              <a:rPr lang="en-US" sz="2800" dirty="0"/>
              <a:t>4. The Pharmacy Consultant will be notified within 24 hours of a resident admission or significant change in resident condition or short stay resident that would indicate the need for a medication regimen review and arrangements for a drug regimen review will be made for:</a:t>
            </a:r>
          </a:p>
          <a:p>
            <a:pPr lvl="1" fontAlgn="base"/>
            <a:r>
              <a:rPr lang="en-US" sz="2600" dirty="0"/>
              <a:t>New admissions,</a:t>
            </a:r>
          </a:p>
          <a:p>
            <a:pPr lvl="1" fontAlgn="base"/>
            <a:r>
              <a:rPr lang="en-US" sz="2600" dirty="0"/>
              <a:t>Transfers from another facility </a:t>
            </a:r>
          </a:p>
          <a:p>
            <a:pPr lvl="1" fontAlgn="base"/>
            <a:r>
              <a:rPr lang="en-US" sz="2600" dirty="0"/>
              <a:t>Resident returns to the facility, </a:t>
            </a:r>
          </a:p>
          <a:p>
            <a:pPr lvl="1" fontAlgn="base"/>
            <a:r>
              <a:rPr lang="en-US" sz="2600" dirty="0"/>
              <a:t>Residents on respite care, hospice, end-of-life, </a:t>
            </a:r>
          </a:p>
          <a:p>
            <a:pPr lvl="1" fontAlgn="base"/>
            <a:r>
              <a:rPr lang="en-US" sz="2600" dirty="0"/>
              <a:t>Residents with significant Change of condition </a:t>
            </a:r>
          </a:p>
          <a:p>
            <a:pPr lvl="1" fontAlgn="base"/>
            <a:r>
              <a:rPr lang="en-US" sz="2600" dirty="0"/>
              <a:t>Anticipated short term stay of less than 30 days. </a:t>
            </a:r>
          </a:p>
          <a:p>
            <a:pPr marL="0" indent="0">
              <a:buNone/>
            </a:pPr>
            <a:endParaRPr lang="en-US" sz="2400" dirty="0"/>
          </a:p>
        </p:txBody>
      </p:sp>
    </p:spTree>
    <p:extLst>
      <p:ext uri="{BB962C8B-B14F-4D97-AF65-F5344CB8AC3E}">
        <p14:creationId xmlns:p14="http://schemas.microsoft.com/office/powerpoint/2010/main" val="702037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and Procedure</a:t>
            </a:r>
          </a:p>
        </p:txBody>
      </p:sp>
      <p:sp>
        <p:nvSpPr>
          <p:cNvPr id="3" name="Content Placeholder 2"/>
          <p:cNvSpPr>
            <a:spLocks noGrp="1"/>
          </p:cNvSpPr>
          <p:nvPr>
            <p:ph idx="1"/>
          </p:nvPr>
        </p:nvSpPr>
        <p:spPr/>
        <p:txBody>
          <a:bodyPr>
            <a:normAutofit/>
          </a:bodyPr>
          <a:lstStyle/>
          <a:p>
            <a:pPr lvl="0" fontAlgn="base"/>
            <a:r>
              <a:rPr lang="en-US" dirty="0"/>
              <a:t>The attending physician will document in the resident record that the identified irregularity has been reviewed and what, if any action has been taken to address it.  </a:t>
            </a:r>
          </a:p>
          <a:p>
            <a:pPr lvl="0" fontAlgn="base"/>
            <a:r>
              <a:rPr lang="en-US" dirty="0"/>
              <a:t>A review will be completed on any drug at the request of the QA committee. </a:t>
            </a:r>
          </a:p>
          <a:p>
            <a:endParaRPr lang="en-US" dirty="0"/>
          </a:p>
        </p:txBody>
      </p:sp>
    </p:spTree>
    <p:extLst>
      <p:ext uri="{BB962C8B-B14F-4D97-AF65-F5344CB8AC3E}">
        <p14:creationId xmlns:p14="http://schemas.microsoft.com/office/powerpoint/2010/main" val="2780735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Facility Response</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extLst>
              <p:ext uri="{D42A27DB-BD31-4B8C-83A1-F6EECF244321}">
                <p14:modId xmlns:p14="http://schemas.microsoft.com/office/powerpoint/2010/main" val="525022707"/>
              </p:ext>
            </p:extLst>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4224147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948" y="7374"/>
            <a:ext cx="8229600" cy="1143000"/>
          </a:xfrm>
        </p:spPr>
        <p:txBody>
          <a:bodyPr>
            <a:normAutofit fontScale="90000"/>
          </a:bodyPr>
          <a:lstStyle/>
          <a:p>
            <a:r>
              <a:rPr lang="en-US" dirty="0"/>
              <a:t>Understand – Drug Regimen Review</a:t>
            </a:r>
          </a:p>
        </p:txBody>
      </p:sp>
      <p:sp>
        <p:nvSpPr>
          <p:cNvPr id="3" name="Content Placeholder 2"/>
          <p:cNvSpPr>
            <a:spLocks noGrp="1"/>
          </p:cNvSpPr>
          <p:nvPr>
            <p:ph idx="1"/>
          </p:nvPr>
        </p:nvSpPr>
        <p:spPr>
          <a:xfrm>
            <a:off x="471948" y="1524001"/>
            <a:ext cx="8367252" cy="3657600"/>
          </a:xfrm>
        </p:spPr>
        <p:txBody>
          <a:bodyPr>
            <a:normAutofit/>
          </a:bodyPr>
          <a:lstStyle/>
          <a:p>
            <a:r>
              <a:rPr lang="en-US" sz="3600" dirty="0"/>
              <a:t>How often do we need to ensure a Drug Regimen Review is completed?</a:t>
            </a:r>
          </a:p>
          <a:p>
            <a:pPr marL="0" indent="0">
              <a:buNone/>
            </a:pPr>
            <a:endParaRPr lang="en-US" sz="3600" dirty="0"/>
          </a:p>
          <a:p>
            <a:pPr marL="0" indent="0">
              <a:buNone/>
            </a:pPr>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76600" y="3506170"/>
            <a:ext cx="3048000" cy="2033016"/>
          </a:xfrm>
          <a:prstGeom prst="rect">
            <a:avLst/>
          </a:prstGeom>
        </p:spPr>
      </p:pic>
    </p:spTree>
    <p:extLst>
      <p:ext uri="{BB962C8B-B14F-4D97-AF65-F5344CB8AC3E}">
        <p14:creationId xmlns:p14="http://schemas.microsoft.com/office/powerpoint/2010/main" val="3445868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
            </a:r>
          </a:p>
        </p:txBody>
      </p:sp>
      <p:sp>
        <p:nvSpPr>
          <p:cNvPr id="3" name="Content Placeholder 2"/>
          <p:cNvSpPr>
            <a:spLocks noGrp="1"/>
          </p:cNvSpPr>
          <p:nvPr>
            <p:ph idx="1"/>
          </p:nvPr>
        </p:nvSpPr>
        <p:spPr>
          <a:xfrm>
            <a:off x="457200" y="1676400"/>
            <a:ext cx="8458200" cy="4983163"/>
          </a:xfrm>
        </p:spPr>
        <p:txBody>
          <a:bodyPr>
            <a:normAutofit/>
          </a:bodyPr>
          <a:lstStyle/>
          <a:p>
            <a:r>
              <a:rPr lang="en-US" dirty="0"/>
              <a:t>When do we inform the Pharmacy Consultant?</a:t>
            </a:r>
          </a:p>
          <a:p>
            <a:pPr marL="0" indent="0">
              <a:buNone/>
            </a:pPr>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30216" y="3352800"/>
            <a:ext cx="3048000" cy="2033016"/>
          </a:xfrm>
          <a:prstGeom prst="rect">
            <a:avLst/>
          </a:prstGeom>
        </p:spPr>
      </p:pic>
    </p:spTree>
    <p:extLst>
      <p:ext uri="{BB962C8B-B14F-4D97-AF65-F5344CB8AC3E}">
        <p14:creationId xmlns:p14="http://schemas.microsoft.com/office/powerpoint/2010/main" val="21610808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Limitations</a:t>
            </a:r>
          </a:p>
        </p:txBody>
      </p:sp>
      <p:sp>
        <p:nvSpPr>
          <p:cNvPr id="3" name="Content Placeholder 2"/>
          <p:cNvSpPr>
            <a:spLocks noGrp="1"/>
          </p:cNvSpPr>
          <p:nvPr>
            <p:ph idx="1"/>
          </p:nvPr>
        </p:nvSpPr>
        <p:spPr>
          <a:xfrm>
            <a:off x="457200" y="1600200"/>
            <a:ext cx="4419600" cy="4525963"/>
          </a:xfrm>
        </p:spPr>
        <p:txBody>
          <a:bodyPr/>
          <a:lstStyle/>
          <a:p>
            <a:r>
              <a:rPr lang="en-US" dirty="0"/>
              <a:t>Notifications:</a:t>
            </a:r>
          </a:p>
          <a:p>
            <a:pPr lvl="1"/>
            <a:r>
              <a:rPr lang="en-US" dirty="0"/>
              <a:t>Weekends</a:t>
            </a:r>
          </a:p>
          <a:p>
            <a:pPr lvl="1"/>
            <a:r>
              <a:rPr lang="en-US" dirty="0"/>
              <a:t>Holidays</a:t>
            </a:r>
          </a:p>
          <a:p>
            <a:r>
              <a:rPr lang="en-US" dirty="0"/>
              <a:t>Documentation</a:t>
            </a:r>
          </a:p>
          <a:p>
            <a:endParaRPr lang="en-US" dirty="0"/>
          </a:p>
        </p:txBody>
      </p:sp>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410200" y="1981200"/>
            <a:ext cx="2033016" cy="3048000"/>
          </a:xfrm>
          <a:prstGeom prst="rect">
            <a:avLst/>
          </a:prstGeom>
        </p:spPr>
      </p:pic>
    </p:spTree>
    <p:extLst>
      <p:ext uri="{BB962C8B-B14F-4D97-AF65-F5344CB8AC3E}">
        <p14:creationId xmlns:p14="http://schemas.microsoft.com/office/powerpoint/2010/main" val="1360687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F428</a:t>
            </a:r>
            <a:r>
              <a:rPr lang="en-US" dirty="0"/>
              <a:t> Drug Regimen Review</a:t>
            </a:r>
          </a:p>
        </p:txBody>
      </p:sp>
      <p:sp>
        <p:nvSpPr>
          <p:cNvPr id="3" name="Content Placeholder 2"/>
          <p:cNvSpPr>
            <a:spLocks noGrp="1"/>
          </p:cNvSpPr>
          <p:nvPr>
            <p:ph idx="1"/>
          </p:nvPr>
        </p:nvSpPr>
        <p:spPr/>
        <p:txBody>
          <a:bodyPr/>
          <a:lstStyle/>
          <a:p>
            <a:pPr marL="0" indent="0">
              <a:buNone/>
            </a:pPr>
            <a:r>
              <a:rPr lang="en-US" dirty="0" smtClean="0"/>
              <a:t>Objectives:</a:t>
            </a:r>
            <a:endParaRPr lang="en-US" dirty="0"/>
          </a:p>
          <a:p>
            <a:pPr lvl="1"/>
            <a:r>
              <a:rPr lang="en-US" sz="3200" dirty="0"/>
              <a:t>Obtain a basic understanding of the new changes to the regulation at </a:t>
            </a:r>
            <a:r>
              <a:rPr lang="en-US" sz="3200" dirty="0" err="1"/>
              <a:t>F428</a:t>
            </a:r>
            <a:endParaRPr lang="en-US" sz="3200" dirty="0"/>
          </a:p>
          <a:p>
            <a:pPr lvl="1"/>
            <a:r>
              <a:rPr lang="en-US" sz="3200" dirty="0"/>
              <a:t>Review the Drug Regimen Review Policy</a:t>
            </a:r>
          </a:p>
          <a:p>
            <a:endParaRPr lang="en-US" dirty="0"/>
          </a:p>
        </p:txBody>
      </p:sp>
    </p:spTree>
    <p:extLst>
      <p:ext uri="{BB962C8B-B14F-4D97-AF65-F5344CB8AC3E}">
        <p14:creationId xmlns:p14="http://schemas.microsoft.com/office/powerpoint/2010/main" val="2601687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Monitor </a:t>
            </a:r>
          </a:p>
        </p:txBody>
      </p:sp>
      <p:sp>
        <p:nvSpPr>
          <p:cNvPr id="3" name="Content Placeholder 2"/>
          <p:cNvSpPr>
            <a:spLocks noGrp="1"/>
          </p:cNvSpPr>
          <p:nvPr>
            <p:ph idx="1"/>
          </p:nvPr>
        </p:nvSpPr>
        <p:spPr>
          <a:xfrm>
            <a:off x="449179" y="1744579"/>
            <a:ext cx="4343400" cy="4144963"/>
          </a:xfrm>
        </p:spPr>
        <p:txBody>
          <a:bodyPr/>
          <a:lstStyle/>
          <a:p>
            <a:r>
              <a:rPr lang="en-US" dirty="0"/>
              <a:t>Continue to monitor residents for side effects, effectiveness of medication, etc.</a:t>
            </a:r>
          </a:p>
          <a:p>
            <a:r>
              <a:rPr lang="en-US" dirty="0"/>
              <a:t>Monitor documentation of resident condition, behaviors, etc.</a:t>
            </a:r>
          </a:p>
        </p:txBody>
      </p:sp>
      <p:pic>
        <p:nvPicPr>
          <p:cNvPr id="4" name="Picture 3"/>
          <p:cNvPicPr>
            <a:picLocks noChangeAspect="1"/>
          </p:cNvPicPr>
          <p:nvPr/>
        </p:nvPicPr>
        <p:blipFill>
          <a:blip r:embed="rId3"/>
          <a:stretch>
            <a:fillRect/>
          </a:stretch>
        </p:blipFill>
        <p:spPr>
          <a:xfrm>
            <a:off x="5293338" y="1752600"/>
            <a:ext cx="3413127" cy="3238883"/>
          </a:xfrm>
          <a:prstGeom prst="rect">
            <a:avLst/>
          </a:prstGeom>
        </p:spPr>
      </p:pic>
    </p:spTree>
    <p:extLst>
      <p:ext uri="{BB962C8B-B14F-4D97-AF65-F5344CB8AC3E}">
        <p14:creationId xmlns:p14="http://schemas.microsoft.com/office/powerpoint/2010/main" val="22664984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535" y="160337"/>
            <a:ext cx="8229600" cy="1143000"/>
          </a:xfrm>
        </p:spPr>
        <p:txBody>
          <a:bodyPr/>
          <a:lstStyle/>
          <a:p>
            <a:r>
              <a:rPr lang="en-US" dirty="0"/>
              <a:t>Summary</a:t>
            </a:r>
          </a:p>
        </p:txBody>
      </p:sp>
      <p:sp>
        <p:nvSpPr>
          <p:cNvPr id="3" name="Content Placeholder 2"/>
          <p:cNvSpPr>
            <a:spLocks noGrp="1"/>
          </p:cNvSpPr>
          <p:nvPr>
            <p:ph idx="1"/>
          </p:nvPr>
        </p:nvSpPr>
        <p:spPr/>
        <p:txBody>
          <a:bodyPr/>
          <a:lstStyle/>
          <a:p>
            <a:r>
              <a:rPr lang="en-US" dirty="0"/>
              <a:t>Understand</a:t>
            </a:r>
          </a:p>
          <a:p>
            <a:r>
              <a:rPr lang="en-US" dirty="0"/>
              <a:t>Inform </a:t>
            </a:r>
          </a:p>
          <a:p>
            <a:r>
              <a:rPr lang="en-US" dirty="0"/>
              <a:t>Limitations</a:t>
            </a:r>
          </a:p>
          <a:p>
            <a:r>
              <a:rPr lang="en-US" dirty="0"/>
              <a:t>Monitor</a:t>
            </a:r>
          </a:p>
          <a:p>
            <a:endParaRPr lang="en-US" dirty="0"/>
          </a:p>
        </p:txBody>
      </p:sp>
      <p:graphicFrame>
        <p:nvGraphicFramePr>
          <p:cNvPr id="4" name="Diagram 3"/>
          <p:cNvGraphicFramePr/>
          <p:nvPr/>
        </p:nvGraphicFramePr>
        <p:xfrm>
          <a:off x="3581399" y="1303337"/>
          <a:ext cx="5085735"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5181600" y="2466002"/>
            <a:ext cx="2048568" cy="2105025"/>
          </a:xfrm>
          <a:prstGeom prst="rect">
            <a:avLst/>
          </a:prstGeom>
        </p:spPr>
      </p:pic>
    </p:spTree>
    <p:extLst>
      <p:ext uri="{BB962C8B-B14F-4D97-AF65-F5344CB8AC3E}">
        <p14:creationId xmlns:p14="http://schemas.microsoft.com/office/powerpoint/2010/main" val="2226434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a:xfrm>
            <a:off x="457200" y="3124200"/>
            <a:ext cx="8229600" cy="3459163"/>
          </a:xfrm>
        </p:spPr>
        <p:txBody>
          <a:bodyPr>
            <a:normAutofit/>
          </a:bodyPr>
          <a:lstStyle/>
          <a:p>
            <a:pPr marL="0" indent="0">
              <a:buNone/>
            </a:pPr>
            <a:r>
              <a:rPr lang="en-US" sz="2400" b="1" dirty="0"/>
              <a:t>Resources:</a:t>
            </a:r>
          </a:p>
          <a:p>
            <a:pPr marL="0" indent="0">
              <a:buNone/>
            </a:pPr>
            <a:endParaRPr lang="en-US" sz="2400" dirty="0"/>
          </a:p>
          <a:p>
            <a:pPr marL="0" indent="0">
              <a:buNone/>
            </a:pPr>
            <a:r>
              <a:rPr lang="en-US" sz="2400" dirty="0"/>
              <a:t>"SOM - Appendix PP." </a:t>
            </a:r>
            <a:r>
              <a:rPr lang="en-US" sz="2400" i="1" dirty="0"/>
              <a:t>SOM - Appendix PP</a:t>
            </a:r>
            <a:r>
              <a:rPr lang="en-US" sz="2400" dirty="0"/>
              <a:t>. CMS, </a:t>
            </a:r>
            <a:r>
              <a:rPr lang="en-US" sz="2400" dirty="0" err="1"/>
              <a:t>n.d.</a:t>
            </a:r>
            <a:r>
              <a:rPr lang="en-US" sz="2400" dirty="0"/>
              <a:t> Web. </a:t>
            </a:r>
            <a:r>
              <a:rPr lang="en-US" sz="2400" dirty="0">
                <a:hlinkClick r:id="rId3"/>
              </a:rPr>
              <a:t>https://www.cms.gov/Medicare/Provider-Enrollment-and-Certification/SurveyCertificationGenInfo/Downloads/Survey-and-Cert-Letter-17-07.pdf</a:t>
            </a:r>
            <a:r>
              <a:rPr lang="en-US" sz="2400" dirty="0"/>
              <a:t> </a:t>
            </a:r>
          </a:p>
        </p:txBody>
      </p:sp>
    </p:spTree>
    <p:extLst>
      <p:ext uri="{BB962C8B-B14F-4D97-AF65-F5344CB8AC3E}">
        <p14:creationId xmlns:p14="http://schemas.microsoft.com/office/powerpoint/2010/main" val="146585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784542"/>
            <a:ext cx="7886700" cy="4351338"/>
          </a:xfrm>
        </p:spPr>
        <p:txBody>
          <a:bodyPr/>
          <a:lstStyle/>
          <a:p>
            <a:pPr marL="0" indent="0" algn="ctr">
              <a:spcBef>
                <a:spcPts val="0"/>
              </a:spcBef>
              <a:buNone/>
            </a:pPr>
            <a:endParaRPr lang="en-US" sz="4800" b="1" cap="small" dirty="0">
              <a:ea typeface="Verdana" panose="020B0604030504040204" pitchFamily="34" charset="0"/>
              <a:cs typeface="Verdana" panose="020B0604030504040204" pitchFamily="34" charset="0"/>
            </a:endParaRPr>
          </a:p>
          <a:p>
            <a:pPr marL="0" indent="0" algn="ctr">
              <a:spcBef>
                <a:spcPts val="0"/>
              </a:spcBef>
              <a:buNone/>
            </a:pPr>
            <a:endParaRPr lang="en-US" sz="4800" b="1" cap="small" dirty="0">
              <a:ea typeface="Verdana" panose="020B0604030504040204" pitchFamily="34" charset="0"/>
              <a:cs typeface="Verdana" panose="020B0604030504040204" pitchFamily="34" charset="0"/>
            </a:endParaRPr>
          </a:p>
          <a:p>
            <a:pPr marL="0" indent="0" algn="ctr">
              <a:spcBef>
                <a:spcPts val="0"/>
              </a:spcBef>
              <a:buNone/>
            </a:pPr>
            <a:r>
              <a:rPr lang="en-US" sz="4800" b="1" cap="small" dirty="0">
                <a:ea typeface="Verdana" panose="020B0604030504040204" pitchFamily="34" charset="0"/>
                <a:cs typeface="Verdana" panose="020B0604030504040204" pitchFamily="34" charset="0"/>
              </a:rPr>
              <a:t>Thank you for participating in this education session!</a:t>
            </a:r>
          </a:p>
          <a:p>
            <a:endParaRPr lang="en-US" dirty="0"/>
          </a:p>
        </p:txBody>
      </p:sp>
    </p:spTree>
    <p:extLst>
      <p:ext uri="{BB962C8B-B14F-4D97-AF65-F5344CB8AC3E}">
        <p14:creationId xmlns:p14="http://schemas.microsoft.com/office/powerpoint/2010/main" val="2628888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lstStyle/>
          <a:p>
            <a:r>
              <a:rPr lang="en-US" dirty="0"/>
              <a:t>The nursing home Requirements of Participation (RoP) are the regulations that set minimum standards for nursing homes.</a:t>
            </a:r>
          </a:p>
          <a:p>
            <a:r>
              <a:rPr lang="en-US" dirty="0"/>
              <a:t>The RoP were rewritten in October 2016.</a:t>
            </a:r>
          </a:p>
          <a:p>
            <a:r>
              <a:rPr lang="en-US" dirty="0"/>
              <a:t>The changes in regulations go into effect over the next three years, in phases.</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19500" y="4859338"/>
            <a:ext cx="1905000" cy="1266825"/>
          </a:xfrm>
          <a:prstGeom prst="rect">
            <a:avLst/>
          </a:prstGeom>
        </p:spPr>
      </p:pic>
    </p:spTree>
    <p:extLst>
      <p:ext uri="{BB962C8B-B14F-4D97-AF65-F5344CB8AC3E}">
        <p14:creationId xmlns:p14="http://schemas.microsoft.com/office/powerpoint/2010/main" val="1943093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p:txBody>
          <a:bodyPr/>
          <a:lstStyle/>
          <a:p>
            <a:pPr marL="0" indent="0">
              <a:buNone/>
            </a:pPr>
            <a:r>
              <a:rPr lang="en-US" dirty="0"/>
              <a:t>§483.45(c</a:t>
            </a:r>
            <a:r>
              <a:rPr lang="en-US" i="1" dirty="0"/>
              <a:t>) </a:t>
            </a:r>
            <a:r>
              <a:rPr lang="en-US" dirty="0"/>
              <a:t>Drug Regimen Review</a:t>
            </a:r>
          </a:p>
          <a:p>
            <a:pPr marL="514350" indent="-514350">
              <a:buAutoNum type="arabicParenBoth"/>
            </a:pPr>
            <a:r>
              <a:rPr lang="en-US" dirty="0"/>
              <a:t>The drug regimen of each resident must be reviewed at least once a month by a licensed pharmacist.</a:t>
            </a:r>
          </a:p>
          <a:p>
            <a:pPr marL="514350" indent="-514350">
              <a:buAutoNum type="arabicParenBoth"/>
            </a:pPr>
            <a:r>
              <a:rPr lang="en-US" dirty="0"/>
              <a:t>This review must include a review of the resident’s medical chart (11/28/17)</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19500" y="4859338"/>
            <a:ext cx="1905000" cy="1266825"/>
          </a:xfrm>
          <a:prstGeom prst="rect">
            <a:avLst/>
          </a:prstGeom>
        </p:spPr>
      </p:pic>
    </p:spTree>
    <p:extLst>
      <p:ext uri="{BB962C8B-B14F-4D97-AF65-F5344CB8AC3E}">
        <p14:creationId xmlns:p14="http://schemas.microsoft.com/office/powerpoint/2010/main" val="2116772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p:txBody>
          <a:bodyPr>
            <a:normAutofit lnSpcReduction="10000"/>
          </a:bodyPr>
          <a:lstStyle/>
          <a:p>
            <a:pPr marL="0" indent="0">
              <a:buNone/>
            </a:pPr>
            <a:r>
              <a:rPr lang="en-US" dirty="0"/>
              <a:t>§483.45(c</a:t>
            </a:r>
            <a:r>
              <a:rPr lang="en-US" i="1" dirty="0"/>
              <a:t>) </a:t>
            </a:r>
            <a:r>
              <a:rPr lang="en-US" dirty="0"/>
              <a:t>Drug Regimen Review (continued)</a:t>
            </a:r>
          </a:p>
          <a:p>
            <a:pPr marL="0" indent="0">
              <a:buNone/>
            </a:pPr>
            <a:r>
              <a:rPr lang="en-US" sz="3000" dirty="0"/>
              <a:t>(3) A psychotropic drug is any drug that affects brain activities associated with mental processes and behavior. These drugs include, but are not limited to, drugs in the following categories:</a:t>
            </a:r>
          </a:p>
          <a:p>
            <a:pPr marL="0" indent="0">
              <a:buNone/>
            </a:pPr>
            <a:r>
              <a:rPr lang="en-US" sz="3000" dirty="0"/>
              <a:t> 	(</a:t>
            </a:r>
            <a:r>
              <a:rPr lang="en-US" sz="3000" dirty="0" err="1"/>
              <a:t>i</a:t>
            </a:r>
            <a:r>
              <a:rPr lang="en-US" sz="3000" dirty="0"/>
              <a:t>) Anti-psychotic; </a:t>
            </a:r>
          </a:p>
          <a:p>
            <a:pPr marL="0" indent="0">
              <a:buNone/>
            </a:pPr>
            <a:r>
              <a:rPr lang="en-US" sz="3000" dirty="0"/>
              <a:t>	(ii) Anti-depressant;</a:t>
            </a:r>
          </a:p>
          <a:p>
            <a:pPr marL="0" indent="0">
              <a:buNone/>
            </a:pPr>
            <a:r>
              <a:rPr lang="en-US" sz="3000" dirty="0"/>
              <a:t>	(iii) Anti-anxiety; and </a:t>
            </a:r>
          </a:p>
          <a:p>
            <a:pPr marL="0" indent="0">
              <a:buNone/>
            </a:pPr>
            <a:r>
              <a:rPr lang="en-US" sz="3000" dirty="0"/>
              <a:t>	(iv) Hypnotic.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29400" y="3962400"/>
            <a:ext cx="1219200" cy="1910971"/>
          </a:xfrm>
          <a:prstGeom prst="rect">
            <a:avLst/>
          </a:prstGeom>
        </p:spPr>
      </p:pic>
    </p:spTree>
    <p:extLst>
      <p:ext uri="{BB962C8B-B14F-4D97-AF65-F5344CB8AC3E}">
        <p14:creationId xmlns:p14="http://schemas.microsoft.com/office/powerpoint/2010/main" val="1326221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a:xfrm>
            <a:off x="457200" y="1417638"/>
            <a:ext cx="6934200" cy="4525963"/>
          </a:xfrm>
        </p:spPr>
        <p:txBody>
          <a:bodyPr>
            <a:normAutofit fontScale="92500"/>
          </a:bodyPr>
          <a:lstStyle/>
          <a:p>
            <a:pPr marL="0" indent="0">
              <a:buNone/>
            </a:pPr>
            <a:r>
              <a:rPr lang="en-US" dirty="0"/>
              <a:t>§483.45(c</a:t>
            </a:r>
            <a:r>
              <a:rPr lang="en-US" i="1" dirty="0"/>
              <a:t>) </a:t>
            </a:r>
            <a:r>
              <a:rPr lang="en-US" dirty="0"/>
              <a:t>Drug Regimen Review (continued)</a:t>
            </a:r>
          </a:p>
          <a:p>
            <a:pPr marL="0" indent="0">
              <a:buNone/>
            </a:pPr>
            <a:r>
              <a:rPr lang="en-US" dirty="0"/>
              <a:t>(4) The pharmacist must report any irregularities to the attending physician and the facility’s medical director and director of nursing, and these reports must be acted upon. </a:t>
            </a:r>
          </a:p>
          <a:p>
            <a:r>
              <a:rPr lang="en-US" dirty="0"/>
              <a:t>Irregularities include any drug that meets the criteria of an unnecessary drug</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772400" y="2971800"/>
            <a:ext cx="1219200" cy="1910971"/>
          </a:xfrm>
          <a:prstGeom prst="rect">
            <a:avLst/>
          </a:prstGeom>
        </p:spPr>
      </p:pic>
    </p:spTree>
    <p:extLst>
      <p:ext uri="{BB962C8B-B14F-4D97-AF65-F5344CB8AC3E}">
        <p14:creationId xmlns:p14="http://schemas.microsoft.com/office/powerpoint/2010/main" val="3514744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p:txBody>
          <a:bodyPr>
            <a:normAutofit lnSpcReduction="10000"/>
          </a:bodyPr>
          <a:lstStyle/>
          <a:p>
            <a:pPr marL="0" indent="0">
              <a:buNone/>
            </a:pPr>
            <a:r>
              <a:rPr lang="en-US" dirty="0"/>
              <a:t>§483.45(c</a:t>
            </a:r>
            <a:r>
              <a:rPr lang="en-US" i="1" dirty="0"/>
              <a:t>) </a:t>
            </a:r>
            <a:r>
              <a:rPr lang="en-US" dirty="0"/>
              <a:t>Drug Regimen Review (continued)</a:t>
            </a:r>
          </a:p>
          <a:p>
            <a:r>
              <a:rPr lang="en-US" dirty="0"/>
              <a:t>(ii) Any irregularities noted by the pharmacist during this review must be documented on a separate, written report that is sent to the attending physician and the facility’s medical director and director of nursing and lists, at a minimum, the resident’s name, the relevant drug, and the irregularity the pharmacist identified. </a:t>
            </a:r>
          </a:p>
        </p:txBody>
      </p:sp>
    </p:spTree>
    <p:extLst>
      <p:ext uri="{BB962C8B-B14F-4D97-AF65-F5344CB8AC3E}">
        <p14:creationId xmlns:p14="http://schemas.microsoft.com/office/powerpoint/2010/main" val="7976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p:txBody>
          <a:bodyPr/>
          <a:lstStyle/>
          <a:p>
            <a:pPr marL="0" indent="0">
              <a:buNone/>
            </a:pPr>
            <a:r>
              <a:rPr lang="en-US" dirty="0"/>
              <a:t>§483.45(c</a:t>
            </a:r>
            <a:r>
              <a:rPr lang="en-US" i="1" dirty="0"/>
              <a:t>) </a:t>
            </a:r>
            <a:r>
              <a:rPr lang="en-US" dirty="0"/>
              <a:t>Drug Regimen Review (continued)</a:t>
            </a:r>
          </a:p>
          <a:p>
            <a:pPr marL="0" indent="0">
              <a:buNone/>
            </a:pPr>
            <a:r>
              <a:rPr lang="en-US" dirty="0"/>
              <a:t>(iii) The attending physician must document in the resident’s medical record that the identified irregularity has been reviewed and what, if any, action has been taken to address it. If there is to be no change in the medication, the attending physician should document his or her rationale in the resident’s medical record. </a:t>
            </a:r>
          </a:p>
        </p:txBody>
      </p:sp>
    </p:spTree>
    <p:extLst>
      <p:ext uri="{BB962C8B-B14F-4D97-AF65-F5344CB8AC3E}">
        <p14:creationId xmlns:p14="http://schemas.microsoft.com/office/powerpoint/2010/main" val="4065249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the Regulation</a:t>
            </a:r>
          </a:p>
        </p:txBody>
      </p:sp>
      <p:sp>
        <p:nvSpPr>
          <p:cNvPr id="3" name="Content Placeholder 2"/>
          <p:cNvSpPr>
            <a:spLocks noGrp="1"/>
          </p:cNvSpPr>
          <p:nvPr>
            <p:ph idx="1"/>
          </p:nvPr>
        </p:nvSpPr>
        <p:spPr/>
        <p:txBody>
          <a:bodyPr/>
          <a:lstStyle/>
          <a:p>
            <a:pPr marL="0" indent="0">
              <a:buNone/>
            </a:pPr>
            <a:r>
              <a:rPr lang="en-US" dirty="0"/>
              <a:t>§483.45(c</a:t>
            </a:r>
            <a:r>
              <a:rPr lang="en-US" i="1" dirty="0"/>
              <a:t>) </a:t>
            </a:r>
            <a:r>
              <a:rPr lang="en-US" dirty="0"/>
              <a:t>Drug Regimen Review (continued)</a:t>
            </a:r>
          </a:p>
          <a:p>
            <a:r>
              <a:rPr lang="en-US" dirty="0"/>
              <a:t>(5) The facility must develop and maintain policies and procedures </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895600" y="3657600"/>
            <a:ext cx="3048000" cy="2017776"/>
          </a:xfrm>
          <a:prstGeom prst="rect">
            <a:avLst/>
          </a:prstGeom>
        </p:spPr>
      </p:pic>
    </p:spTree>
    <p:extLst>
      <p:ext uri="{BB962C8B-B14F-4D97-AF65-F5344CB8AC3E}">
        <p14:creationId xmlns:p14="http://schemas.microsoft.com/office/powerpoint/2010/main" val="340043570"/>
      </p:ext>
    </p:extLst>
  </p:cSld>
  <p:clrMapOvr>
    <a:masterClrMapping/>
  </p:clrMapOvr>
</p:sld>
</file>

<file path=ppt/theme/theme1.xml><?xml version="1.0" encoding="utf-8"?>
<a:theme xmlns:a="http://schemas.openxmlformats.org/drawingml/2006/main" name="1_2012LeadingAge_gray2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2012LeadingAge_gray2PPT</Template>
  <TotalTime>1018</TotalTime>
  <Words>2288</Words>
  <Application>Microsoft Office PowerPoint</Application>
  <PresentationFormat>On-screen Show (4:3)</PresentationFormat>
  <Paragraphs>167</Paragraphs>
  <Slides>23</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Verdana</vt:lpstr>
      <vt:lpstr>1_2012LeadingAge_gray2PPT</vt:lpstr>
      <vt:lpstr>Drug Regimen Review</vt:lpstr>
      <vt:lpstr>F428 Drug Regimen Review</vt:lpstr>
      <vt:lpstr>Introduction</vt:lpstr>
      <vt:lpstr>Overview of the Regulation</vt:lpstr>
      <vt:lpstr>Overview of the Regulation</vt:lpstr>
      <vt:lpstr>Overview of the Regulation</vt:lpstr>
      <vt:lpstr>Overview of the Regulation</vt:lpstr>
      <vt:lpstr>Overview of the Regulation</vt:lpstr>
      <vt:lpstr>Overview of the Regulation</vt:lpstr>
      <vt:lpstr>Policy and Procedure</vt:lpstr>
      <vt:lpstr>Policy and Procedure</vt:lpstr>
      <vt:lpstr>Policy and Procedure</vt:lpstr>
      <vt:lpstr>Policy and Procedure</vt:lpstr>
      <vt:lpstr>Policy and Procedure</vt:lpstr>
      <vt:lpstr>Policy and Procedure</vt:lpstr>
      <vt:lpstr>Facility Response</vt:lpstr>
      <vt:lpstr>Understand – Drug Regimen Review</vt:lpstr>
      <vt:lpstr>Inform</vt:lpstr>
      <vt:lpstr>Limitations</vt:lpstr>
      <vt:lpstr>Monitor </vt:lpstr>
      <vt:lpstr>Summary</vt:lpstr>
      <vt:lpstr>Questions?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aparkhill</dc:creator>
  <cp:lastModifiedBy>Charlie Visconage</cp:lastModifiedBy>
  <cp:revision>128</cp:revision>
  <dcterms:created xsi:type="dcterms:W3CDTF">2012-09-27T17:39:50Z</dcterms:created>
  <dcterms:modified xsi:type="dcterms:W3CDTF">2017-01-25T21:27:12Z</dcterms:modified>
  <cp:contentStatus/>
</cp:coreProperties>
</file>